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1" r:id="rId15"/>
    <p:sldId id="272" r:id="rId16"/>
    <p:sldId id="273" r:id="rId17"/>
    <p:sldId id="275" r:id="rId18"/>
    <p:sldId id="281" r:id="rId19"/>
    <p:sldId id="310"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52" r:id="rId37"/>
    <p:sldId id="353" r:id="rId38"/>
    <p:sldId id="354" r:id="rId39"/>
    <p:sldId id="355"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48" r:id="rId58"/>
    <p:sldId id="349" r:id="rId59"/>
    <p:sldId id="350" r:id="rId60"/>
    <p:sldId id="351" r:id="rId61"/>
    <p:sldId id="356" r:id="rId62"/>
    <p:sldId id="357" r:id="rId63"/>
    <p:sldId id="358" r:id="rId64"/>
    <p:sldId id="359" r:id="rId65"/>
    <p:sldId id="360" r:id="rId66"/>
    <p:sldId id="361" r:id="rId67"/>
    <p:sldId id="362" r:id="rId68"/>
    <p:sldId id="363" r:id="rId69"/>
    <p:sldId id="364" r:id="rId70"/>
    <p:sldId id="365" r:id="rId71"/>
    <p:sldId id="366" r:id="rId72"/>
    <p:sldId id="388" r:id="rId73"/>
    <p:sldId id="389" r:id="rId74"/>
    <p:sldId id="390" r:id="rId75"/>
    <p:sldId id="391" r:id="rId76"/>
    <p:sldId id="392" r:id="rId77"/>
    <p:sldId id="393" r:id="rId78"/>
    <p:sldId id="394" r:id="rId79"/>
    <p:sldId id="395" r:id="rId80"/>
    <p:sldId id="396" r:id="rId81"/>
    <p:sldId id="397" r:id="rId82"/>
    <p:sldId id="398" r:id="rId83"/>
    <p:sldId id="399" r:id="rId84"/>
    <p:sldId id="400" r:id="rId85"/>
    <p:sldId id="401" r:id="rId86"/>
    <p:sldId id="402" r:id="rId87"/>
    <p:sldId id="403" r:id="rId88"/>
    <p:sldId id="404" r:id="rId89"/>
    <p:sldId id="405" r:id="rId90"/>
    <p:sldId id="406" r:id="rId91"/>
    <p:sldId id="407" r:id="rId92"/>
    <p:sldId id="408" r:id="rId93"/>
    <p:sldId id="409" r:id="rId94"/>
    <p:sldId id="410" r:id="rId95"/>
    <p:sldId id="411" r:id="rId96"/>
    <p:sldId id="412" r:id="rId97"/>
    <p:sldId id="413" r:id="rId98"/>
    <p:sldId id="424" r:id="rId99"/>
    <p:sldId id="414" r:id="rId100"/>
    <p:sldId id="415" r:id="rId101"/>
    <p:sldId id="416" r:id="rId102"/>
    <p:sldId id="417" r:id="rId103"/>
    <p:sldId id="418" r:id="rId104"/>
    <p:sldId id="419" r:id="rId105"/>
    <p:sldId id="420" r:id="rId106"/>
    <p:sldId id="421" r:id="rId107"/>
    <p:sldId id="422" r:id="rId108"/>
    <p:sldId id="423" r:id="rId109"/>
    <p:sldId id="425" r:id="rId110"/>
    <p:sldId id="426"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23" autoAdjust="0"/>
  </p:normalViewPr>
  <p:slideViewPr>
    <p:cSldViewPr>
      <p:cViewPr>
        <p:scale>
          <a:sx n="60" d="100"/>
          <a:sy n="60" d="100"/>
        </p:scale>
        <p:origin x="-1314" y="-72"/>
      </p:cViewPr>
      <p:guideLst>
        <p:guide orient="horz" pos="2160"/>
        <p:guide pos="2880"/>
      </p:guideLst>
    </p:cSldViewPr>
  </p:slideViewPr>
  <p:outlineViewPr>
    <p:cViewPr>
      <p:scale>
        <a:sx n="33" d="100"/>
        <a:sy n="33" d="100"/>
      </p:scale>
      <p:origin x="48" y="110748"/>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4CB507-F378-4987-9C94-DA0C0E334AD3}" type="datetimeFigureOut">
              <a:rPr lang="en-US" smtClean="0"/>
              <a:t>1/23/2017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157F25-F914-4F3D-BC72-B6AE04CE9F9E}" type="slidenum">
              <a:rPr lang="en-US" smtClean="0"/>
              <a:t>‹#›</a:t>
            </a:fld>
            <a:endParaRPr lang="en-US"/>
          </a:p>
        </p:txBody>
      </p:sp>
    </p:spTree>
    <p:extLst>
      <p:ext uri="{BB962C8B-B14F-4D97-AF65-F5344CB8AC3E}">
        <p14:creationId xmlns:p14="http://schemas.microsoft.com/office/powerpoint/2010/main" val="371048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AE2D26-8807-47A2-8117-0E3483CE658E}" type="slidenum">
              <a:rPr lang="en-US" altLang="en-US"/>
              <a:pPr/>
              <a:t>14</a:t>
            </a:fld>
            <a:endParaRPr lang="en-US" altLang="en-US"/>
          </a:p>
        </p:txBody>
      </p:sp>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en-US"/>
              <a:t>As frequency spectrum experiences more traffic, spectrum efficiency becomes more important.</a:t>
            </a:r>
          </a:p>
          <a:p>
            <a:pPr algn="just">
              <a:spcBef>
                <a:spcPct val="0"/>
              </a:spcBef>
            </a:pPr>
            <a:r>
              <a:rPr lang="en-GB" altLang="en-US"/>
              <a:t>In digital systems, continuous transmission is not required because users do not use the allotted bandwidth all the time. In such systems, </a:t>
            </a:r>
          </a:p>
          <a:p>
            <a:pPr algn="just">
              <a:spcBef>
                <a:spcPct val="0"/>
              </a:spcBef>
            </a:pPr>
            <a:r>
              <a:rPr lang="en-GB" altLang="en-US"/>
              <a:t>TDMA is a complimentary access technique to FDMA. Global Systems for Mobile communications (GSM) uses the TDMA technique. </a:t>
            </a:r>
          </a:p>
          <a:p>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86</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87</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88</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89</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96</a:t>
            </a:fld>
            <a:endParaRPr lang="en-IN"/>
          </a:p>
        </p:txBody>
      </p:sp>
    </p:spTree>
    <p:extLst>
      <p:ext uri="{BB962C8B-B14F-4D97-AF65-F5344CB8AC3E}">
        <p14:creationId xmlns:p14="http://schemas.microsoft.com/office/powerpoint/2010/main" val="2943290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106</a:t>
            </a:fld>
            <a:endParaRPr lang="en-IN"/>
          </a:p>
        </p:txBody>
      </p:sp>
    </p:spTree>
    <p:extLst>
      <p:ext uri="{BB962C8B-B14F-4D97-AF65-F5344CB8AC3E}">
        <p14:creationId xmlns:p14="http://schemas.microsoft.com/office/powerpoint/2010/main" val="3788546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107</a:t>
            </a:fld>
            <a:endParaRPr lang="en-IN"/>
          </a:p>
        </p:txBody>
      </p:sp>
    </p:spTree>
    <p:extLst>
      <p:ext uri="{BB962C8B-B14F-4D97-AF65-F5344CB8AC3E}">
        <p14:creationId xmlns:p14="http://schemas.microsoft.com/office/powerpoint/2010/main" val="3788546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108</a:t>
            </a:fld>
            <a:endParaRPr lang="en-IN"/>
          </a:p>
        </p:txBody>
      </p:sp>
    </p:spTree>
    <p:extLst>
      <p:ext uri="{BB962C8B-B14F-4D97-AF65-F5344CB8AC3E}">
        <p14:creationId xmlns:p14="http://schemas.microsoft.com/office/powerpoint/2010/main" val="3788546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E8E44-0A22-45BA-AD75-A0D99142CDA6}" type="slidenum">
              <a:rPr lang="en-US" altLang="en-US"/>
              <a:pPr/>
              <a:t>18</a:t>
            </a:fld>
            <a:endParaRPr lang="en-US" altLang="en-US"/>
          </a:p>
        </p:txBody>
      </p:sp>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45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lvl="1"/>
            <a:r>
              <a:rPr lang="en-GB" altLang="en-US"/>
              <a:t>capacity increases of 8 to 10 times that of an analog system and 4 to 5 times that of other digital systems which makes it most useful in high traffic areas with a large number of users and limited spectrum </a:t>
            </a:r>
          </a:p>
          <a:p>
            <a:endParaRPr lang="en-GB" altLang="en-US"/>
          </a:p>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79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82</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83</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84</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6653CE9-D6B8-4C6E-8553-52630D33FEE7}" type="slidenum">
              <a:rPr lang="en-IN" smtClean="0"/>
              <a:pPr/>
              <a:t>85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8001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2362200"/>
            <a:ext cx="8001000" cy="3733800"/>
          </a:xfrm>
        </p:spPr>
        <p:txBody>
          <a:bodyPr/>
          <a:lstStyle/>
          <a:p>
            <a:endParaRPr lang="en-US"/>
          </a:p>
        </p:txBody>
      </p:sp>
    </p:spTree>
    <p:extLst>
      <p:ext uri="{BB962C8B-B14F-4D97-AF65-F5344CB8AC3E}">
        <p14:creationId xmlns:p14="http://schemas.microsoft.com/office/powerpoint/2010/main" val="3586757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gloss01.html#gloss01entry07" TargetMode="External"/><Relationship Id="rId2" Type="http://schemas.openxmlformats.org/officeDocument/2006/relationships/hyperlink" Target="gloss01.html#gloss01entry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 Protocols for WSN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20124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MAC Protocols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Fixed Assignment</a:t>
            </a:r>
          </a:p>
          <a:p>
            <a:pPr lvl="1"/>
            <a:r>
              <a:rPr lang="en-US" dirty="0" smtClean="0"/>
              <a:t>Each node is allocated a predetermined fixed amount of channel resources exclusively</a:t>
            </a:r>
          </a:p>
          <a:p>
            <a:pPr lvl="2"/>
            <a:r>
              <a:rPr lang="en-US" dirty="0" smtClean="0"/>
              <a:t>No Collision</a:t>
            </a:r>
          </a:p>
          <a:p>
            <a:pPr lvl="2"/>
            <a:r>
              <a:rPr lang="en-US" dirty="0" err="1" smtClean="0"/>
              <a:t>Eg</a:t>
            </a:r>
            <a:r>
              <a:rPr lang="en-US" dirty="0" smtClean="0"/>
              <a:t>. FDMA, TDMA, CDMA [DSSS, FHSS}</a:t>
            </a:r>
          </a:p>
          <a:p>
            <a:r>
              <a:rPr lang="en-US" dirty="0" smtClean="0"/>
              <a:t>Demand Assignment</a:t>
            </a:r>
          </a:p>
          <a:p>
            <a:pPr lvl="1"/>
            <a:r>
              <a:rPr lang="en-US" dirty="0" smtClean="0"/>
              <a:t>Channel </a:t>
            </a:r>
            <a:r>
              <a:rPr lang="en-US" dirty="0"/>
              <a:t>is allocated to the node selected for a speciﬁed amount </a:t>
            </a:r>
            <a:r>
              <a:rPr lang="en-US" dirty="0" smtClean="0"/>
              <a:t>of time</a:t>
            </a:r>
            <a:endParaRPr lang="en-US" dirty="0"/>
          </a:p>
          <a:p>
            <a:pPr lvl="1"/>
            <a:r>
              <a:rPr lang="en-US" dirty="0" smtClean="0"/>
              <a:t>Requires a network control mechanism for arbitration</a:t>
            </a:r>
          </a:p>
          <a:p>
            <a:pPr lvl="1"/>
            <a:r>
              <a:rPr lang="en-US" dirty="0" smtClean="0"/>
              <a:t>Control channel required for sending channel requests</a:t>
            </a:r>
          </a:p>
          <a:p>
            <a:pPr lvl="1"/>
            <a:r>
              <a:rPr lang="en-US" dirty="0" smtClean="0"/>
              <a:t>Delay due to request/grant mechanism</a:t>
            </a:r>
          </a:p>
          <a:p>
            <a:pPr lvl="1"/>
            <a:r>
              <a:rPr lang="en-US" dirty="0" smtClean="0"/>
              <a:t>Centralized control – Polling</a:t>
            </a:r>
          </a:p>
          <a:p>
            <a:pPr lvl="2"/>
            <a:r>
              <a:rPr lang="en-US" dirty="0" smtClean="0"/>
              <a:t>All nodes can receive equal access to medium</a:t>
            </a:r>
          </a:p>
          <a:p>
            <a:pPr lvl="2"/>
            <a:r>
              <a:rPr lang="en-US" dirty="0" smtClean="0"/>
              <a:t>Overhead due to control messages</a:t>
            </a:r>
          </a:p>
          <a:p>
            <a:pPr lvl="1"/>
            <a:r>
              <a:rPr lang="en-US" dirty="0" smtClean="0"/>
              <a:t>Distributed control – Token-based and Reservation-based</a:t>
            </a:r>
          </a:p>
          <a:p>
            <a:pPr lvl="2"/>
            <a:r>
              <a:rPr lang="en-US" dirty="0" smtClean="0"/>
              <a:t>Reservation mini-slots followed by data transmission slots</a:t>
            </a:r>
            <a:endParaRPr lang="en-US" dirty="0"/>
          </a:p>
          <a:p>
            <a:r>
              <a:rPr lang="en-US" dirty="0" smtClean="0"/>
              <a:t>Random Assignment</a:t>
            </a:r>
          </a:p>
          <a:p>
            <a:pPr lvl="1"/>
            <a:r>
              <a:rPr lang="en-US" dirty="0" smtClean="0"/>
              <a:t>All communicating nodes contend for the medium and whoever wins will get the medium</a:t>
            </a:r>
          </a:p>
          <a:p>
            <a:pPr lvl="1"/>
            <a:r>
              <a:rPr lang="en-US" dirty="0" err="1" smtClean="0"/>
              <a:t>Eg</a:t>
            </a:r>
            <a:r>
              <a:rPr lang="en-US" dirty="0" smtClean="0"/>
              <a:t>. ALOHA, CSMA/CD, CSMA/CA</a:t>
            </a:r>
          </a:p>
          <a:p>
            <a:pPr lvl="1"/>
            <a:endParaRPr lang="en-US" dirty="0"/>
          </a:p>
        </p:txBody>
      </p:sp>
    </p:spTree>
    <p:extLst>
      <p:ext uri="{BB962C8B-B14F-4D97-AF65-F5344CB8AC3E}">
        <p14:creationId xmlns:p14="http://schemas.microsoft.com/office/powerpoint/2010/main" val="433859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Random Access-Based Protocols</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100</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000" i="1" u="sng" dirty="0" smtClean="0">
                <a:effectLst>
                  <a:outerShdw blurRad="38100" dist="38100" dir="2700000" algn="tl">
                    <a:srgbClr val="000000">
                      <a:alpha val="43137"/>
                    </a:srgbClr>
                  </a:outerShdw>
                </a:effectLst>
                <a:latin typeface="Constantia" pitchFamily="18" charset="0"/>
              </a:rPr>
              <a:t>Problem:</a:t>
            </a:r>
          </a:p>
          <a:p>
            <a:pPr lvl="1" algn="just">
              <a:lnSpc>
                <a:spcPct val="150000"/>
              </a:lnSpc>
            </a:pPr>
            <a:r>
              <a:rPr lang="en-IN" sz="2000" dirty="0" smtClean="0">
                <a:solidFill>
                  <a:schemeClr val="tx1"/>
                </a:solidFill>
                <a:latin typeface="Constantia" pitchFamily="18" charset="0"/>
              </a:rPr>
              <a:t>The </a:t>
            </a:r>
            <a:r>
              <a:rPr lang="en-IN" sz="2000" dirty="0">
                <a:solidFill>
                  <a:schemeClr val="tx1"/>
                </a:solidFill>
                <a:latin typeface="Constantia" pitchFamily="18" charset="0"/>
              </a:rPr>
              <a:t>energy efficiency </a:t>
            </a:r>
            <a:r>
              <a:rPr lang="en-IN" sz="2000" dirty="0" smtClean="0">
                <a:solidFill>
                  <a:schemeClr val="tx1"/>
                </a:solidFill>
                <a:latin typeface="Constantia" pitchFamily="18" charset="0"/>
              </a:rPr>
              <a:t>of contention-based </a:t>
            </a:r>
            <a:r>
              <a:rPr lang="en-IN" sz="2000" dirty="0">
                <a:solidFill>
                  <a:schemeClr val="tx1"/>
                </a:solidFill>
                <a:latin typeface="Constantia" pitchFamily="18" charset="0"/>
              </a:rPr>
              <a:t>MAC-layer protocols, however, remains low due to </a:t>
            </a:r>
            <a:r>
              <a:rPr lang="en-IN" sz="2000" dirty="0" smtClean="0">
                <a:solidFill>
                  <a:schemeClr val="tx1"/>
                </a:solidFill>
                <a:latin typeface="Constantia" pitchFamily="18" charset="0"/>
              </a:rPr>
              <a:t>collisions, idle </a:t>
            </a:r>
            <a:r>
              <a:rPr lang="en-IN" sz="2000" dirty="0">
                <a:solidFill>
                  <a:schemeClr val="tx1"/>
                </a:solidFill>
                <a:latin typeface="Constantia" pitchFamily="18" charset="0"/>
              </a:rPr>
              <a:t>listening, overhearing, and excessive control overhead. </a:t>
            </a:r>
            <a:endParaRPr lang="en-IN" sz="2000" dirty="0" smtClean="0">
              <a:solidFill>
                <a:schemeClr val="tx1"/>
              </a:solidFill>
              <a:latin typeface="Constantia" pitchFamily="18" charset="0"/>
            </a:endParaRPr>
          </a:p>
          <a:p>
            <a:pPr algn="just">
              <a:lnSpc>
                <a:spcPct val="150000"/>
              </a:lnSpc>
            </a:pPr>
            <a:r>
              <a:rPr lang="en-IN" sz="2000" i="1" u="sng" dirty="0" smtClean="0">
                <a:effectLst>
                  <a:outerShdw blurRad="38100" dist="38100" dir="2700000" algn="tl">
                    <a:srgbClr val="000000">
                      <a:alpha val="43137"/>
                    </a:srgbClr>
                  </a:outerShdw>
                </a:effectLst>
                <a:latin typeface="Constantia" pitchFamily="18" charset="0"/>
              </a:rPr>
              <a:t>Solution:</a:t>
            </a:r>
          </a:p>
          <a:p>
            <a:pPr lvl="1" algn="just">
              <a:lnSpc>
                <a:spcPct val="150000"/>
              </a:lnSpc>
            </a:pPr>
            <a:r>
              <a:rPr lang="en-IN" sz="2000" dirty="0" smtClean="0">
                <a:solidFill>
                  <a:schemeClr val="tx1"/>
                </a:solidFill>
                <a:latin typeface="Constantia" pitchFamily="18" charset="0"/>
              </a:rPr>
              <a:t>To </a:t>
            </a:r>
            <a:r>
              <a:rPr lang="en-IN" sz="2000" dirty="0">
                <a:solidFill>
                  <a:schemeClr val="tx1"/>
                </a:solidFill>
                <a:latin typeface="Constantia" pitchFamily="18" charset="0"/>
              </a:rPr>
              <a:t>address this </a:t>
            </a:r>
            <a:r>
              <a:rPr lang="en-IN" sz="2000" dirty="0" smtClean="0">
                <a:solidFill>
                  <a:schemeClr val="tx1"/>
                </a:solidFill>
                <a:latin typeface="Constantia" pitchFamily="18" charset="0"/>
              </a:rPr>
              <a:t>shortcoming, efforts </a:t>
            </a:r>
            <a:r>
              <a:rPr lang="en-IN" sz="2000" dirty="0">
                <a:solidFill>
                  <a:schemeClr val="tx1"/>
                </a:solidFill>
                <a:latin typeface="Constantia" pitchFamily="18" charset="0"/>
              </a:rPr>
              <a:t>in the design of random access MAC-layer protocols focused </a:t>
            </a:r>
            <a:r>
              <a:rPr lang="en-IN" sz="2000" dirty="0" smtClean="0">
                <a:solidFill>
                  <a:schemeClr val="tx1"/>
                </a:solidFill>
                <a:latin typeface="Constantia" pitchFamily="18" charset="0"/>
              </a:rPr>
              <a:t>on reducing </a:t>
            </a:r>
            <a:r>
              <a:rPr lang="en-IN" sz="2000" dirty="0">
                <a:solidFill>
                  <a:schemeClr val="tx1"/>
                </a:solidFill>
                <a:latin typeface="Constantia" pitchFamily="18" charset="0"/>
              </a:rPr>
              <a:t>energy waste in order to extend the network lifetime.</a:t>
            </a:r>
          </a:p>
        </p:txBody>
      </p:sp>
    </p:spTree>
    <p:extLst>
      <p:ext uri="{BB962C8B-B14F-4D97-AF65-F5344CB8AC3E}">
        <p14:creationId xmlns:p14="http://schemas.microsoft.com/office/powerpoint/2010/main" val="1916210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latin typeface="Constantia" pitchFamily="18" charset="0"/>
              </a:rPr>
              <a:t>Power Aware Multi Access </a:t>
            </a:r>
            <a:r>
              <a:rPr lang="en-IN" dirty="0">
                <a:solidFill>
                  <a:schemeClr val="accent1"/>
                </a:solidFill>
                <a:latin typeface="Constantia" pitchFamily="18" charset="0"/>
              </a:rPr>
              <a:t>protocol with </a:t>
            </a:r>
            <a:r>
              <a:rPr lang="en-IN" dirty="0" smtClean="0">
                <a:solidFill>
                  <a:schemeClr val="accent1"/>
                </a:solidFill>
                <a:latin typeface="Constantia" pitchFamily="18" charset="0"/>
              </a:rPr>
              <a:t>Signalling</a:t>
            </a:r>
            <a:endParaRPr lang="en-IN"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101</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400" dirty="0" smtClean="0">
                <a:latin typeface="Constantia" pitchFamily="18" charset="0"/>
              </a:rPr>
              <a:t>PAMAS </a:t>
            </a:r>
            <a:r>
              <a:rPr lang="en-IN" sz="2400" i="1" dirty="0">
                <a:solidFill>
                  <a:srgbClr val="FF9900"/>
                </a:solidFill>
                <a:latin typeface="Constantia" pitchFamily="18" charset="0"/>
              </a:rPr>
              <a:t>avoids </a:t>
            </a:r>
            <a:r>
              <a:rPr lang="en-IN" sz="2400" i="1" dirty="0" smtClean="0">
                <a:solidFill>
                  <a:srgbClr val="FF9900"/>
                </a:solidFill>
                <a:latin typeface="Constantia" pitchFamily="18" charset="0"/>
              </a:rPr>
              <a:t>overhearing among neighbouring </a:t>
            </a:r>
            <a:r>
              <a:rPr lang="en-IN" sz="2400" i="1" dirty="0">
                <a:solidFill>
                  <a:srgbClr val="FF9900"/>
                </a:solidFill>
                <a:latin typeface="Constantia" pitchFamily="18" charset="0"/>
              </a:rPr>
              <a:t>nodes </a:t>
            </a:r>
            <a:r>
              <a:rPr lang="en-IN" sz="2400" dirty="0">
                <a:latin typeface="Constantia" pitchFamily="18" charset="0"/>
              </a:rPr>
              <a:t>by using a </a:t>
            </a:r>
            <a:r>
              <a:rPr lang="en-IN" sz="2400" b="1" i="1" dirty="0">
                <a:latin typeface="Constantia" pitchFamily="18" charset="0"/>
              </a:rPr>
              <a:t>separate </a:t>
            </a:r>
            <a:r>
              <a:rPr lang="en-IN" sz="2400" b="1" i="1" dirty="0" smtClean="0">
                <a:latin typeface="Constantia" pitchFamily="18" charset="0"/>
              </a:rPr>
              <a:t>signalling channel</a:t>
            </a:r>
            <a:r>
              <a:rPr lang="en-IN" sz="2400" dirty="0" smtClean="0">
                <a:latin typeface="Constantia" pitchFamily="18" charset="0"/>
              </a:rPr>
              <a:t>.</a:t>
            </a:r>
          </a:p>
          <a:p>
            <a:pPr algn="just">
              <a:lnSpc>
                <a:spcPct val="150000"/>
              </a:lnSpc>
            </a:pPr>
            <a:r>
              <a:rPr lang="en-IN" sz="2400" i="1" u="sng" dirty="0" smtClean="0">
                <a:latin typeface="Constantia" pitchFamily="18" charset="0"/>
              </a:rPr>
              <a:t>combines</a:t>
            </a:r>
            <a:r>
              <a:rPr lang="en-IN" sz="2400" dirty="0" smtClean="0">
                <a:latin typeface="Constantia" pitchFamily="18" charset="0"/>
              </a:rPr>
              <a:t> </a:t>
            </a:r>
            <a:r>
              <a:rPr lang="en-IN" sz="2400" dirty="0">
                <a:latin typeface="Constantia" pitchFamily="18" charset="0"/>
              </a:rPr>
              <a:t>the use of a </a:t>
            </a:r>
            <a:r>
              <a:rPr lang="en-IN" sz="2400" i="1" dirty="0">
                <a:solidFill>
                  <a:srgbClr val="6600FF"/>
                </a:solidFill>
                <a:latin typeface="Constantia" pitchFamily="18" charset="0"/>
              </a:rPr>
              <a:t>busy tone </a:t>
            </a:r>
            <a:r>
              <a:rPr lang="en-IN" sz="2400" dirty="0">
                <a:latin typeface="Constantia" pitchFamily="18" charset="0"/>
              </a:rPr>
              <a:t>with </a:t>
            </a:r>
            <a:r>
              <a:rPr lang="en-IN" sz="2400" i="1" dirty="0">
                <a:solidFill>
                  <a:srgbClr val="6600FF"/>
                </a:solidFill>
                <a:latin typeface="Constantia" pitchFamily="18" charset="0"/>
              </a:rPr>
              <a:t>RTS and CTS </a:t>
            </a:r>
            <a:r>
              <a:rPr lang="en-IN" sz="2400" i="1" dirty="0" smtClean="0">
                <a:solidFill>
                  <a:srgbClr val="6600FF"/>
                </a:solidFill>
                <a:latin typeface="Constantia" pitchFamily="18" charset="0"/>
              </a:rPr>
              <a:t>packets </a:t>
            </a:r>
            <a:r>
              <a:rPr lang="en-IN" sz="2400" dirty="0" smtClean="0">
                <a:latin typeface="Constantia" pitchFamily="18" charset="0"/>
              </a:rPr>
              <a:t>to </a:t>
            </a:r>
            <a:r>
              <a:rPr lang="en-IN" sz="2400" dirty="0">
                <a:latin typeface="Constantia" pitchFamily="18" charset="0"/>
              </a:rPr>
              <a:t>allow nodes currently not actively transmitting or receiving packets to turn </a:t>
            </a:r>
            <a:r>
              <a:rPr lang="en-IN" sz="2400" dirty="0" smtClean="0">
                <a:latin typeface="Constantia" pitchFamily="18" charset="0"/>
              </a:rPr>
              <a:t>off their </a:t>
            </a:r>
            <a:r>
              <a:rPr lang="en-IN" sz="2400" dirty="0">
                <a:latin typeface="Constantia" pitchFamily="18" charset="0"/>
              </a:rPr>
              <a:t>radio transceivers. </a:t>
            </a:r>
            <a:endParaRPr lang="en-IN" sz="2400" dirty="0" smtClean="0">
              <a:latin typeface="Constantia" pitchFamily="18" charset="0"/>
            </a:endParaRPr>
          </a:p>
          <a:p>
            <a:pPr algn="just">
              <a:lnSpc>
                <a:spcPct val="150000"/>
              </a:lnSpc>
            </a:pPr>
            <a:r>
              <a:rPr lang="en-IN" sz="2400" i="1" dirty="0" smtClean="0">
                <a:solidFill>
                  <a:srgbClr val="FF33CC"/>
                </a:solidFill>
                <a:latin typeface="Constantia" pitchFamily="18" charset="0"/>
              </a:rPr>
              <a:t>The </a:t>
            </a:r>
            <a:r>
              <a:rPr lang="en-IN" sz="2400" i="1" dirty="0">
                <a:solidFill>
                  <a:srgbClr val="FF33CC"/>
                </a:solidFill>
                <a:latin typeface="Constantia" pitchFamily="18" charset="0"/>
              </a:rPr>
              <a:t>protocol does not, </a:t>
            </a:r>
            <a:r>
              <a:rPr lang="en-IN" sz="2400" i="1" dirty="0" smtClean="0">
                <a:solidFill>
                  <a:srgbClr val="FF33CC"/>
                </a:solidFill>
                <a:latin typeface="Constantia" pitchFamily="18" charset="0"/>
              </a:rPr>
              <a:t>provide </a:t>
            </a:r>
            <a:r>
              <a:rPr lang="en-IN" sz="2400" i="1" dirty="0">
                <a:solidFill>
                  <a:srgbClr val="FF33CC"/>
                </a:solidFill>
                <a:latin typeface="Constantia" pitchFamily="18" charset="0"/>
              </a:rPr>
              <a:t>mechanisms </a:t>
            </a:r>
            <a:r>
              <a:rPr lang="en-IN" sz="2400" i="1" dirty="0" smtClean="0">
                <a:solidFill>
                  <a:srgbClr val="FF33CC"/>
                </a:solidFill>
                <a:latin typeface="Constantia" pitchFamily="18" charset="0"/>
              </a:rPr>
              <a:t>to reduce </a:t>
            </a:r>
            <a:r>
              <a:rPr lang="en-IN" sz="2400" i="1" dirty="0">
                <a:solidFill>
                  <a:srgbClr val="FF33CC"/>
                </a:solidFill>
                <a:latin typeface="Constantia" pitchFamily="18" charset="0"/>
              </a:rPr>
              <a:t>energy waste caused by </a:t>
            </a:r>
            <a:r>
              <a:rPr lang="en-IN" sz="2400" b="1" i="1" dirty="0">
                <a:solidFill>
                  <a:srgbClr val="FF33CC"/>
                </a:solidFill>
                <a:latin typeface="Constantia" pitchFamily="18" charset="0"/>
              </a:rPr>
              <a:t>idle listening</a:t>
            </a:r>
            <a:r>
              <a:rPr lang="en-IN" sz="2400" i="1" dirty="0">
                <a:solidFill>
                  <a:srgbClr val="FF33CC"/>
                </a:solidFill>
                <a:latin typeface="Constantia" pitchFamily="18" charset="0"/>
              </a:rPr>
              <a:t>.</a:t>
            </a:r>
          </a:p>
        </p:txBody>
      </p:sp>
    </p:spTree>
    <p:extLst>
      <p:ext uri="{BB962C8B-B14F-4D97-AF65-F5344CB8AC3E}">
        <p14:creationId xmlns:p14="http://schemas.microsoft.com/office/powerpoint/2010/main" val="25281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smtClean="0">
                <a:solidFill>
                  <a:schemeClr val="accent1"/>
                </a:solidFill>
              </a:rPr>
              <a:t>Sparse Topology </a:t>
            </a:r>
            <a:r>
              <a:rPr lang="en-IN" sz="2600" dirty="0">
                <a:solidFill>
                  <a:schemeClr val="accent1"/>
                </a:solidFill>
              </a:rPr>
              <a:t>&amp;</a:t>
            </a:r>
            <a:r>
              <a:rPr lang="en-IN" sz="2600" dirty="0" smtClean="0">
                <a:solidFill>
                  <a:schemeClr val="accent1"/>
                </a:solidFill>
              </a:rPr>
              <a:t> Energy Management </a:t>
            </a:r>
            <a:r>
              <a:rPr lang="en-IN" sz="2600" dirty="0">
                <a:solidFill>
                  <a:schemeClr val="accent1"/>
                </a:solidFill>
              </a:rPr>
              <a:t>P</a:t>
            </a:r>
            <a:r>
              <a:rPr lang="en-IN" sz="2600" dirty="0" smtClean="0">
                <a:solidFill>
                  <a:schemeClr val="accent1"/>
                </a:solidFill>
              </a:rPr>
              <a:t>rotocol</a:t>
            </a:r>
            <a:endParaRPr lang="en-IN" sz="2600"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102</a:t>
            </a:fld>
            <a:endParaRPr kumimoji="0" lang="en-US" dirty="0"/>
          </a:p>
        </p:txBody>
      </p:sp>
      <p:sp>
        <p:nvSpPr>
          <p:cNvPr id="6" name="Content Placeholder 5"/>
          <p:cNvSpPr>
            <a:spLocks noGrp="1"/>
          </p:cNvSpPr>
          <p:nvPr>
            <p:ph sz="quarter" idx="1"/>
          </p:nvPr>
        </p:nvSpPr>
        <p:spPr/>
        <p:txBody>
          <a:bodyPr>
            <a:normAutofit lnSpcReduction="10000"/>
          </a:bodyPr>
          <a:lstStyle/>
          <a:p>
            <a:pPr algn="just">
              <a:lnSpc>
                <a:spcPct val="150000"/>
              </a:lnSpc>
            </a:pPr>
            <a:r>
              <a:rPr lang="en-IN" sz="2000" dirty="0">
                <a:latin typeface="Constantia" pitchFamily="18" charset="0"/>
              </a:rPr>
              <a:t>The sparse topology and energy management (STEM) protocol </a:t>
            </a:r>
            <a:r>
              <a:rPr lang="en-IN" sz="2000" i="1" dirty="0">
                <a:solidFill>
                  <a:srgbClr val="0000CC"/>
                </a:solidFill>
                <a:latin typeface="Constantia" pitchFamily="18" charset="0"/>
              </a:rPr>
              <a:t>trades </a:t>
            </a:r>
            <a:r>
              <a:rPr lang="en-IN" sz="2000" i="1" dirty="0" smtClean="0">
                <a:solidFill>
                  <a:srgbClr val="0000CC"/>
                </a:solidFill>
                <a:latin typeface="Constantia" pitchFamily="18" charset="0"/>
              </a:rPr>
              <a:t>latency for </a:t>
            </a:r>
            <a:r>
              <a:rPr lang="en-IN" sz="2000" i="1" dirty="0">
                <a:solidFill>
                  <a:srgbClr val="0000CC"/>
                </a:solidFill>
                <a:latin typeface="Constantia" pitchFamily="18" charset="0"/>
              </a:rPr>
              <a:t>energy </a:t>
            </a:r>
            <a:r>
              <a:rPr lang="en-IN" sz="2000" i="1" dirty="0" smtClean="0">
                <a:solidFill>
                  <a:srgbClr val="0000CC"/>
                </a:solidFill>
                <a:latin typeface="Constantia" pitchFamily="18" charset="0"/>
              </a:rPr>
              <a:t>efficiency</a:t>
            </a:r>
            <a:r>
              <a:rPr lang="en-IN" sz="2000" dirty="0" smtClean="0">
                <a:latin typeface="Constantia" pitchFamily="18" charset="0"/>
              </a:rPr>
              <a:t>. </a:t>
            </a:r>
          </a:p>
          <a:p>
            <a:pPr algn="just">
              <a:lnSpc>
                <a:spcPct val="150000"/>
              </a:lnSpc>
            </a:pPr>
            <a:r>
              <a:rPr lang="en-IN" sz="2000" dirty="0" smtClean="0">
                <a:latin typeface="Constantia" pitchFamily="18" charset="0"/>
              </a:rPr>
              <a:t>This </a:t>
            </a:r>
            <a:r>
              <a:rPr lang="en-IN" sz="2000" dirty="0">
                <a:latin typeface="Constantia" pitchFamily="18" charset="0"/>
              </a:rPr>
              <a:t>is </a:t>
            </a:r>
            <a:r>
              <a:rPr lang="en-IN" sz="2000" i="1" u="sng" dirty="0">
                <a:latin typeface="Constantia" pitchFamily="18" charset="0"/>
              </a:rPr>
              <a:t>achieved using two radio channels</a:t>
            </a:r>
            <a:r>
              <a:rPr lang="en-IN" sz="2000" dirty="0">
                <a:latin typeface="Constantia" pitchFamily="18" charset="0"/>
              </a:rPr>
              <a:t>: </a:t>
            </a:r>
            <a:endParaRPr lang="en-IN" sz="2000" dirty="0" smtClean="0">
              <a:latin typeface="Constantia" pitchFamily="18" charset="0"/>
            </a:endParaRPr>
          </a:p>
          <a:p>
            <a:pPr marL="0" indent="0" algn="ctr">
              <a:lnSpc>
                <a:spcPct val="150000"/>
              </a:lnSpc>
              <a:buNone/>
            </a:pPr>
            <a:r>
              <a:rPr lang="en-IN" sz="2400" dirty="0">
                <a:solidFill>
                  <a:srgbClr val="FF0000"/>
                </a:solidFill>
                <a:latin typeface="Constantia" pitchFamily="18" charset="0"/>
              </a:rPr>
              <a:t>D</a:t>
            </a:r>
            <a:r>
              <a:rPr lang="en-IN" sz="2400" dirty="0" smtClean="0">
                <a:solidFill>
                  <a:srgbClr val="FF0000"/>
                </a:solidFill>
                <a:latin typeface="Constantia" pitchFamily="18" charset="0"/>
              </a:rPr>
              <a:t>ata radio channel &amp; </a:t>
            </a:r>
            <a:r>
              <a:rPr lang="en-IN" sz="2400" dirty="0">
                <a:solidFill>
                  <a:srgbClr val="FF0000"/>
                </a:solidFill>
                <a:latin typeface="Constantia" pitchFamily="18" charset="0"/>
              </a:rPr>
              <a:t>W</a:t>
            </a:r>
            <a:r>
              <a:rPr lang="en-IN" sz="2400" dirty="0" smtClean="0">
                <a:solidFill>
                  <a:srgbClr val="FF0000"/>
                </a:solidFill>
                <a:latin typeface="Constantia" pitchFamily="18" charset="0"/>
              </a:rPr>
              <a:t>ake-up </a:t>
            </a:r>
            <a:r>
              <a:rPr lang="en-IN" sz="2400" dirty="0">
                <a:solidFill>
                  <a:srgbClr val="FF0000"/>
                </a:solidFill>
                <a:latin typeface="Constantia" pitchFamily="18" charset="0"/>
              </a:rPr>
              <a:t>radio channel</a:t>
            </a:r>
            <a:r>
              <a:rPr lang="en-IN" sz="2000" dirty="0">
                <a:latin typeface="Constantia" pitchFamily="18" charset="0"/>
              </a:rPr>
              <a:t>. </a:t>
            </a:r>
            <a:endParaRPr lang="en-IN" sz="2000" dirty="0" smtClean="0">
              <a:latin typeface="Constantia" pitchFamily="18" charset="0"/>
            </a:endParaRPr>
          </a:p>
          <a:p>
            <a:pPr algn="just">
              <a:lnSpc>
                <a:spcPct val="150000"/>
              </a:lnSpc>
            </a:pPr>
            <a:r>
              <a:rPr lang="en-IN" sz="2000" dirty="0" smtClean="0">
                <a:latin typeface="Constantia" pitchFamily="18" charset="0"/>
              </a:rPr>
              <a:t>A </a:t>
            </a:r>
            <a:r>
              <a:rPr lang="en-IN" sz="2000" dirty="0">
                <a:latin typeface="Constantia" pitchFamily="18" charset="0"/>
              </a:rPr>
              <a:t>variant of STEM </a:t>
            </a:r>
            <a:r>
              <a:rPr lang="en-IN" sz="2000" b="1" i="1" dirty="0">
                <a:solidFill>
                  <a:srgbClr val="7030A0"/>
                </a:solidFill>
                <a:latin typeface="Constantia" pitchFamily="18" charset="0"/>
              </a:rPr>
              <a:t>uses a busy tone </a:t>
            </a:r>
            <a:r>
              <a:rPr lang="en-IN" sz="2000" dirty="0" smtClean="0">
                <a:latin typeface="Constantia" pitchFamily="18" charset="0"/>
              </a:rPr>
              <a:t>instead of </a:t>
            </a:r>
            <a:r>
              <a:rPr lang="en-IN" sz="2000" dirty="0">
                <a:latin typeface="Constantia" pitchFamily="18" charset="0"/>
              </a:rPr>
              <a:t>encoded data </a:t>
            </a:r>
            <a:r>
              <a:rPr lang="en-IN" sz="2000" i="1" u="sng" dirty="0">
                <a:solidFill>
                  <a:srgbClr val="7030A0"/>
                </a:solidFill>
                <a:latin typeface="Constantia" pitchFamily="18" charset="0"/>
              </a:rPr>
              <a:t>for the wake-up signal</a:t>
            </a:r>
            <a:r>
              <a:rPr lang="en-IN" sz="2000" dirty="0">
                <a:latin typeface="Constantia" pitchFamily="18" charset="0"/>
              </a:rPr>
              <a:t>. </a:t>
            </a:r>
            <a:endParaRPr lang="en-IN" sz="2000" dirty="0" smtClean="0">
              <a:latin typeface="Constantia" pitchFamily="18" charset="0"/>
            </a:endParaRPr>
          </a:p>
          <a:p>
            <a:pPr algn="just">
              <a:lnSpc>
                <a:spcPct val="150000"/>
              </a:lnSpc>
            </a:pPr>
            <a:r>
              <a:rPr lang="en-IN" sz="2000" dirty="0" smtClean="0">
                <a:latin typeface="Constantia" pitchFamily="18" charset="0"/>
              </a:rPr>
              <a:t>STEM </a:t>
            </a:r>
            <a:r>
              <a:rPr lang="en-IN" sz="2000" dirty="0">
                <a:latin typeface="Constantia" pitchFamily="18" charset="0"/>
              </a:rPr>
              <a:t>is known as </a:t>
            </a:r>
            <a:r>
              <a:rPr lang="en-IN" sz="2000" dirty="0" smtClean="0">
                <a:latin typeface="Constantia" pitchFamily="18" charset="0"/>
              </a:rPr>
              <a:t>a </a:t>
            </a:r>
            <a:r>
              <a:rPr lang="en-IN" sz="2000" b="1" i="1" u="sng" dirty="0" smtClean="0">
                <a:solidFill>
                  <a:schemeClr val="accent4">
                    <a:lumMod val="75000"/>
                  </a:schemeClr>
                </a:solidFill>
                <a:latin typeface="Constantia" pitchFamily="18" charset="0"/>
              </a:rPr>
              <a:t>Pseudoasynchronous  Scheduled  Scheme</a:t>
            </a:r>
            <a:r>
              <a:rPr lang="en-IN" sz="2000" dirty="0" smtClean="0">
                <a:latin typeface="Constantia" pitchFamily="18" charset="0"/>
              </a:rPr>
              <a:t>.</a:t>
            </a:r>
          </a:p>
          <a:p>
            <a:pPr algn="just">
              <a:lnSpc>
                <a:spcPct val="150000"/>
              </a:lnSpc>
            </a:pPr>
            <a:r>
              <a:rPr lang="en-IN" sz="2000" i="1" u="sng" dirty="0">
                <a:latin typeface="Constantia" pitchFamily="18" charset="0"/>
              </a:rPr>
              <a:t>Based on this scheme</a:t>
            </a:r>
            <a:r>
              <a:rPr lang="en-IN" sz="2000" dirty="0">
                <a:latin typeface="Constantia" pitchFamily="18" charset="0"/>
              </a:rPr>
              <a:t>, a node </a:t>
            </a:r>
            <a:r>
              <a:rPr lang="en-IN" sz="2000" i="1" dirty="0">
                <a:solidFill>
                  <a:srgbClr val="008000"/>
                </a:solidFill>
                <a:latin typeface="Constantia" pitchFamily="18" charset="0"/>
              </a:rPr>
              <a:t>turns off its data radio </a:t>
            </a:r>
            <a:r>
              <a:rPr lang="en-IN" sz="2000" i="1" dirty="0" smtClean="0">
                <a:solidFill>
                  <a:srgbClr val="008000"/>
                </a:solidFill>
                <a:latin typeface="Constantia" pitchFamily="18" charset="0"/>
              </a:rPr>
              <a:t>channel </a:t>
            </a:r>
            <a:r>
              <a:rPr lang="en-IN" sz="2000" dirty="0" smtClean="0">
                <a:latin typeface="Constantia" pitchFamily="18" charset="0"/>
              </a:rPr>
              <a:t>until </a:t>
            </a:r>
            <a:r>
              <a:rPr lang="en-IN" sz="2000" dirty="0">
                <a:latin typeface="Constantia" pitchFamily="18" charset="0"/>
              </a:rPr>
              <a:t>communication with another node is </a:t>
            </a:r>
            <a:r>
              <a:rPr lang="en-IN" sz="2000" dirty="0">
                <a:effectLst>
                  <a:outerShdw blurRad="38100" dist="38100" dir="2700000" algn="tl">
                    <a:srgbClr val="000000">
                      <a:alpha val="43137"/>
                    </a:srgbClr>
                  </a:outerShdw>
                </a:effectLst>
                <a:latin typeface="Constantia" pitchFamily="18" charset="0"/>
              </a:rPr>
              <a:t>desired</a:t>
            </a:r>
            <a:r>
              <a:rPr lang="en-IN" sz="2000" dirty="0">
                <a:latin typeface="Constantia" pitchFamily="18" charset="0"/>
              </a:rPr>
              <a:t>.</a:t>
            </a:r>
          </a:p>
        </p:txBody>
      </p:sp>
    </p:spTree>
    <p:extLst>
      <p:ext uri="{BB962C8B-B14F-4D97-AF65-F5344CB8AC3E}">
        <p14:creationId xmlns:p14="http://schemas.microsoft.com/office/powerpoint/2010/main" val="165602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smtClean="0">
                <a:solidFill>
                  <a:schemeClr val="accent1"/>
                </a:solidFill>
              </a:rPr>
              <a:t>Sparse Topology </a:t>
            </a:r>
            <a:r>
              <a:rPr lang="en-IN" sz="2600" dirty="0">
                <a:solidFill>
                  <a:schemeClr val="accent1"/>
                </a:solidFill>
              </a:rPr>
              <a:t>&amp;</a:t>
            </a:r>
            <a:r>
              <a:rPr lang="en-IN" sz="2600" dirty="0" smtClean="0">
                <a:solidFill>
                  <a:schemeClr val="accent1"/>
                </a:solidFill>
              </a:rPr>
              <a:t> Energy Management </a:t>
            </a:r>
            <a:r>
              <a:rPr lang="en-IN" sz="2600" dirty="0">
                <a:solidFill>
                  <a:schemeClr val="accent1"/>
                </a:solidFill>
              </a:rPr>
              <a:t>P</a:t>
            </a:r>
            <a:r>
              <a:rPr lang="en-IN" sz="2600" dirty="0" smtClean="0">
                <a:solidFill>
                  <a:schemeClr val="accent1"/>
                </a:solidFill>
              </a:rPr>
              <a:t>rotocol</a:t>
            </a:r>
            <a:endParaRPr lang="en-IN" sz="2600"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103</a:t>
            </a:fld>
            <a:endParaRPr kumimoji="0" lang="en-US" dirty="0"/>
          </a:p>
        </p:txBody>
      </p:sp>
      <p:sp>
        <p:nvSpPr>
          <p:cNvPr id="6" name="Content Placeholder 5"/>
          <p:cNvSpPr>
            <a:spLocks noGrp="1"/>
          </p:cNvSpPr>
          <p:nvPr>
            <p:ph sz="quarter" idx="1"/>
          </p:nvPr>
        </p:nvSpPr>
        <p:spPr>
          <a:xfrm>
            <a:off x="457200" y="1219200"/>
            <a:ext cx="8229600" cy="5234136"/>
          </a:xfrm>
        </p:spPr>
        <p:txBody>
          <a:bodyPr>
            <a:normAutofit/>
          </a:bodyPr>
          <a:lstStyle/>
          <a:p>
            <a:pPr algn="just">
              <a:lnSpc>
                <a:spcPct val="150000"/>
              </a:lnSpc>
            </a:pPr>
            <a:r>
              <a:rPr lang="en-IN" sz="2000" b="1" i="1" u="sng" dirty="0" smtClean="0">
                <a:latin typeface="Constantia" pitchFamily="18" charset="0"/>
              </a:rPr>
              <a:t>Mode of operation</a:t>
            </a:r>
            <a:r>
              <a:rPr lang="en-IN" sz="2000" dirty="0" smtClean="0">
                <a:latin typeface="Constantia" pitchFamily="18" charset="0"/>
              </a:rPr>
              <a:t>:</a:t>
            </a:r>
          </a:p>
          <a:p>
            <a:pPr lvl="1" algn="just">
              <a:lnSpc>
                <a:spcPct val="150000"/>
              </a:lnSpc>
            </a:pPr>
            <a:r>
              <a:rPr lang="en-IN" sz="2000" dirty="0" smtClean="0">
                <a:solidFill>
                  <a:schemeClr val="tx1"/>
                </a:solidFill>
                <a:latin typeface="Constantia" pitchFamily="18" charset="0"/>
              </a:rPr>
              <a:t>When </a:t>
            </a:r>
            <a:r>
              <a:rPr lang="en-IN" sz="2000" dirty="0">
                <a:solidFill>
                  <a:schemeClr val="tx1"/>
                </a:solidFill>
                <a:latin typeface="Constantia" pitchFamily="18" charset="0"/>
              </a:rPr>
              <a:t>a node has data to </a:t>
            </a:r>
            <a:r>
              <a:rPr lang="en-IN" sz="2000" dirty="0" smtClean="0">
                <a:solidFill>
                  <a:schemeClr val="tx1"/>
                </a:solidFill>
                <a:latin typeface="Constantia" pitchFamily="18" charset="0"/>
              </a:rPr>
              <a:t>transmit, it </a:t>
            </a:r>
            <a:r>
              <a:rPr lang="en-IN" sz="2000" dirty="0">
                <a:solidFill>
                  <a:schemeClr val="tx1"/>
                </a:solidFill>
                <a:latin typeface="Constantia" pitchFamily="18" charset="0"/>
              </a:rPr>
              <a:t>begins transmitting on the wake-up radio channel. </a:t>
            </a:r>
            <a:endParaRPr lang="en-IN" sz="2000" dirty="0" smtClean="0">
              <a:solidFill>
                <a:schemeClr val="tx1"/>
              </a:solidFill>
              <a:latin typeface="Constantia" pitchFamily="18" charset="0"/>
            </a:endParaRPr>
          </a:p>
          <a:p>
            <a:pPr lvl="1" algn="just">
              <a:lnSpc>
                <a:spcPct val="150000"/>
              </a:lnSpc>
            </a:pPr>
            <a:r>
              <a:rPr lang="en-IN" sz="2000" dirty="0" smtClean="0">
                <a:solidFill>
                  <a:schemeClr val="tx1"/>
                </a:solidFill>
                <a:latin typeface="Constantia" pitchFamily="18" charset="0"/>
              </a:rPr>
              <a:t>The </a:t>
            </a:r>
            <a:r>
              <a:rPr lang="en-IN" sz="2000" dirty="0">
                <a:solidFill>
                  <a:schemeClr val="tx1"/>
                </a:solidFill>
                <a:latin typeface="Constantia" pitchFamily="18" charset="0"/>
              </a:rPr>
              <a:t>wake-up signal </a:t>
            </a:r>
            <a:r>
              <a:rPr lang="en-IN" sz="2000" dirty="0" smtClean="0">
                <a:solidFill>
                  <a:schemeClr val="tx1"/>
                </a:solidFill>
                <a:latin typeface="Constantia" pitchFamily="18" charset="0"/>
              </a:rPr>
              <a:t>channel acts </a:t>
            </a:r>
            <a:r>
              <a:rPr lang="en-IN" sz="2000" dirty="0">
                <a:solidFill>
                  <a:schemeClr val="tx1"/>
                </a:solidFill>
                <a:latin typeface="Constantia" pitchFamily="18" charset="0"/>
              </a:rPr>
              <a:t>like a paging signal. </a:t>
            </a:r>
            <a:endParaRPr lang="en-IN" sz="2000" dirty="0" smtClean="0">
              <a:solidFill>
                <a:schemeClr val="tx1"/>
              </a:solidFill>
              <a:latin typeface="Constantia" pitchFamily="18" charset="0"/>
            </a:endParaRPr>
          </a:p>
          <a:p>
            <a:pPr lvl="1" algn="just">
              <a:lnSpc>
                <a:spcPct val="150000"/>
              </a:lnSpc>
            </a:pPr>
            <a:r>
              <a:rPr lang="en-IN" sz="2000" dirty="0" smtClean="0">
                <a:solidFill>
                  <a:schemeClr val="tx1"/>
                </a:solidFill>
                <a:latin typeface="Constantia" pitchFamily="18" charset="0"/>
              </a:rPr>
              <a:t>The </a:t>
            </a:r>
            <a:r>
              <a:rPr lang="en-IN" sz="2000" dirty="0">
                <a:solidFill>
                  <a:schemeClr val="tx1"/>
                </a:solidFill>
                <a:latin typeface="Constantia" pitchFamily="18" charset="0"/>
              </a:rPr>
              <a:t>transmission of this signal lasts long enough </a:t>
            </a:r>
            <a:r>
              <a:rPr lang="en-IN" sz="2000" dirty="0" smtClean="0">
                <a:solidFill>
                  <a:schemeClr val="tx1"/>
                </a:solidFill>
                <a:latin typeface="Constantia" pitchFamily="18" charset="0"/>
              </a:rPr>
              <a:t>to ensure </a:t>
            </a:r>
            <a:r>
              <a:rPr lang="en-IN" sz="2000" dirty="0">
                <a:solidFill>
                  <a:schemeClr val="tx1"/>
                </a:solidFill>
                <a:latin typeface="Constantia" pitchFamily="18" charset="0"/>
              </a:rPr>
              <a:t>that all </a:t>
            </a:r>
            <a:r>
              <a:rPr lang="en-IN" sz="2000" dirty="0" smtClean="0">
                <a:solidFill>
                  <a:schemeClr val="tx1"/>
                </a:solidFill>
                <a:latin typeface="Constantia" pitchFamily="18" charset="0"/>
              </a:rPr>
              <a:t>neighbouring </a:t>
            </a:r>
            <a:r>
              <a:rPr lang="en-IN" sz="2000" dirty="0">
                <a:solidFill>
                  <a:schemeClr val="tx1"/>
                </a:solidFill>
                <a:latin typeface="Constantia" pitchFamily="18" charset="0"/>
              </a:rPr>
              <a:t>nodes are paged. </a:t>
            </a:r>
            <a:endParaRPr lang="en-IN" sz="2000" dirty="0" smtClean="0">
              <a:solidFill>
                <a:schemeClr val="tx1"/>
              </a:solidFill>
              <a:latin typeface="Constantia" pitchFamily="18" charset="0"/>
            </a:endParaRPr>
          </a:p>
          <a:p>
            <a:pPr lvl="1" algn="just">
              <a:lnSpc>
                <a:spcPct val="150000"/>
              </a:lnSpc>
            </a:pPr>
            <a:r>
              <a:rPr lang="en-IN" sz="2000" dirty="0" smtClean="0">
                <a:solidFill>
                  <a:schemeClr val="tx1"/>
                </a:solidFill>
                <a:latin typeface="Constantia" pitchFamily="18" charset="0"/>
              </a:rPr>
              <a:t>When </a:t>
            </a:r>
            <a:r>
              <a:rPr lang="en-IN" sz="2000" dirty="0">
                <a:solidFill>
                  <a:schemeClr val="tx1"/>
                </a:solidFill>
                <a:latin typeface="Constantia" pitchFamily="18" charset="0"/>
              </a:rPr>
              <a:t>a node is awakened from </a:t>
            </a:r>
            <a:r>
              <a:rPr lang="en-IN" sz="2000" dirty="0" smtClean="0">
                <a:solidFill>
                  <a:schemeClr val="tx1"/>
                </a:solidFill>
                <a:latin typeface="Constantia" pitchFamily="18" charset="0"/>
              </a:rPr>
              <a:t>its sleeping </a:t>
            </a:r>
            <a:r>
              <a:rPr lang="en-IN" sz="2000" dirty="0">
                <a:solidFill>
                  <a:schemeClr val="tx1"/>
                </a:solidFill>
                <a:latin typeface="Constantia" pitchFamily="18" charset="0"/>
              </a:rPr>
              <a:t>mode, it may remain awake long enough to receive a ‘‘session’’ of packets.</a:t>
            </a:r>
          </a:p>
          <a:p>
            <a:pPr lvl="1" algn="just">
              <a:lnSpc>
                <a:spcPct val="150000"/>
              </a:lnSpc>
            </a:pPr>
            <a:r>
              <a:rPr lang="en-IN" sz="2000" dirty="0">
                <a:solidFill>
                  <a:schemeClr val="tx1"/>
                </a:solidFill>
                <a:latin typeface="Constantia" pitchFamily="18" charset="0"/>
              </a:rPr>
              <a:t>A node can also be awakened to receive all of its pending packets before going </a:t>
            </a:r>
            <a:r>
              <a:rPr lang="en-IN" sz="2000" dirty="0" smtClean="0">
                <a:solidFill>
                  <a:schemeClr val="tx1"/>
                </a:solidFill>
                <a:latin typeface="Constantia" pitchFamily="18" charset="0"/>
              </a:rPr>
              <a:t>into the </a:t>
            </a:r>
            <a:r>
              <a:rPr lang="en-IN" sz="2000" dirty="0">
                <a:solidFill>
                  <a:schemeClr val="tx1"/>
                </a:solidFill>
                <a:latin typeface="Constantia" pitchFamily="18" charset="0"/>
              </a:rPr>
              <a:t>sleep mode again.</a:t>
            </a:r>
          </a:p>
        </p:txBody>
      </p:sp>
    </p:spTree>
    <p:extLst>
      <p:ext uri="{BB962C8B-B14F-4D97-AF65-F5344CB8AC3E}">
        <p14:creationId xmlns:p14="http://schemas.microsoft.com/office/powerpoint/2010/main" val="263884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smtClean="0">
                <a:solidFill>
                  <a:schemeClr val="accent1"/>
                </a:solidFill>
              </a:rPr>
              <a:t>Sparse Topology </a:t>
            </a:r>
            <a:r>
              <a:rPr lang="en-IN" sz="2600" dirty="0">
                <a:solidFill>
                  <a:schemeClr val="accent1"/>
                </a:solidFill>
              </a:rPr>
              <a:t>&amp;</a:t>
            </a:r>
            <a:r>
              <a:rPr lang="en-IN" sz="2600" dirty="0" smtClean="0">
                <a:solidFill>
                  <a:schemeClr val="accent1"/>
                </a:solidFill>
              </a:rPr>
              <a:t> Energy Management </a:t>
            </a:r>
            <a:r>
              <a:rPr lang="en-IN" sz="2600" dirty="0">
                <a:solidFill>
                  <a:schemeClr val="accent1"/>
                </a:solidFill>
              </a:rPr>
              <a:t>P</a:t>
            </a:r>
            <a:r>
              <a:rPr lang="en-IN" sz="2600" dirty="0" smtClean="0">
                <a:solidFill>
                  <a:schemeClr val="accent1"/>
                </a:solidFill>
              </a:rPr>
              <a:t>rotocol</a:t>
            </a:r>
            <a:endParaRPr lang="en-IN" sz="2600"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104</a:t>
            </a:fld>
            <a:endParaRPr kumimoji="0" lang="en-US" dirty="0"/>
          </a:p>
        </p:txBody>
      </p:sp>
      <p:sp>
        <p:nvSpPr>
          <p:cNvPr id="6" name="Content Placeholder 5"/>
          <p:cNvSpPr>
            <a:spLocks noGrp="1"/>
          </p:cNvSpPr>
          <p:nvPr>
            <p:ph sz="quarter" idx="1"/>
          </p:nvPr>
        </p:nvSpPr>
        <p:spPr>
          <a:xfrm>
            <a:off x="457200" y="1219200"/>
            <a:ext cx="8229600" cy="5234136"/>
          </a:xfrm>
        </p:spPr>
        <p:txBody>
          <a:bodyPr>
            <a:normAutofit/>
          </a:bodyPr>
          <a:lstStyle/>
          <a:p>
            <a:pPr algn="just">
              <a:lnSpc>
                <a:spcPct val="150000"/>
              </a:lnSpc>
            </a:pPr>
            <a:r>
              <a:rPr lang="en-IN" sz="2000" dirty="0">
                <a:latin typeface="Constantia" pitchFamily="18" charset="0"/>
              </a:rPr>
              <a:t>The STEM protocol is general and can be used in </a:t>
            </a:r>
            <a:r>
              <a:rPr lang="en-IN" sz="2000" dirty="0" smtClean="0">
                <a:latin typeface="Constantia" pitchFamily="18" charset="0"/>
              </a:rPr>
              <a:t>conjunction with </a:t>
            </a:r>
            <a:r>
              <a:rPr lang="en-IN" sz="2000" dirty="0">
                <a:latin typeface="Constantia" pitchFamily="18" charset="0"/>
              </a:rPr>
              <a:t>other MAC-layer scheduling protocols. </a:t>
            </a:r>
            <a:endParaRPr lang="en-IN" sz="2000" dirty="0" smtClean="0">
              <a:latin typeface="Constantia" pitchFamily="18" charset="0"/>
            </a:endParaRPr>
          </a:p>
          <a:p>
            <a:pPr algn="just">
              <a:lnSpc>
                <a:spcPct val="150000"/>
              </a:lnSpc>
            </a:pPr>
            <a:r>
              <a:rPr lang="en-IN" sz="2000" dirty="0" smtClean="0">
                <a:solidFill>
                  <a:schemeClr val="tx1">
                    <a:lumMod val="50000"/>
                    <a:lumOff val="50000"/>
                  </a:schemeClr>
                </a:solidFill>
                <a:latin typeface="Constantia" pitchFamily="18" charset="0"/>
              </a:rPr>
              <a:t>The </a:t>
            </a:r>
            <a:r>
              <a:rPr lang="en-IN" sz="2000" dirty="0">
                <a:solidFill>
                  <a:schemeClr val="tx1">
                    <a:lumMod val="50000"/>
                    <a:lumOff val="50000"/>
                  </a:schemeClr>
                </a:solidFill>
                <a:latin typeface="Constantia" pitchFamily="18" charset="0"/>
              </a:rPr>
              <a:t>scheme </a:t>
            </a:r>
            <a:r>
              <a:rPr lang="en-IN" sz="2000" dirty="0" smtClean="0">
                <a:solidFill>
                  <a:schemeClr val="tx1">
                    <a:lumMod val="50000"/>
                    <a:lumOff val="50000"/>
                  </a:schemeClr>
                </a:solidFill>
                <a:latin typeface="Constantia" pitchFamily="18" charset="0"/>
              </a:rPr>
              <a:t>is effective only in </a:t>
            </a:r>
            <a:r>
              <a:rPr lang="en-IN" sz="2000" dirty="0">
                <a:solidFill>
                  <a:schemeClr val="tx1">
                    <a:lumMod val="50000"/>
                    <a:lumOff val="50000"/>
                  </a:schemeClr>
                </a:solidFill>
                <a:latin typeface="Constantia" pitchFamily="18" charset="0"/>
              </a:rPr>
              <a:t>network environments where events do not happen very frequently. </a:t>
            </a:r>
            <a:endParaRPr lang="en-IN" sz="2000" dirty="0" smtClean="0">
              <a:solidFill>
                <a:schemeClr val="tx1">
                  <a:lumMod val="50000"/>
                  <a:lumOff val="50000"/>
                </a:schemeClr>
              </a:solidFill>
              <a:latin typeface="Constantia" pitchFamily="18" charset="0"/>
            </a:endParaRPr>
          </a:p>
          <a:p>
            <a:pPr algn="just">
              <a:lnSpc>
                <a:spcPct val="150000"/>
              </a:lnSpc>
            </a:pPr>
            <a:r>
              <a:rPr lang="en-IN" sz="2000" dirty="0" smtClean="0">
                <a:solidFill>
                  <a:schemeClr val="tx1">
                    <a:lumMod val="50000"/>
                    <a:lumOff val="50000"/>
                  </a:schemeClr>
                </a:solidFill>
                <a:latin typeface="Constantia" pitchFamily="18" charset="0"/>
              </a:rPr>
              <a:t>If events occur </a:t>
            </a:r>
            <a:r>
              <a:rPr lang="en-IN" sz="2000" dirty="0">
                <a:solidFill>
                  <a:schemeClr val="tx1">
                    <a:lumMod val="50000"/>
                    <a:lumOff val="50000"/>
                  </a:schemeClr>
                </a:solidFill>
                <a:latin typeface="Constantia" pitchFamily="18" charset="0"/>
              </a:rPr>
              <a:t>frequently, the energy wasted by continuously transmitting wake-up </a:t>
            </a:r>
            <a:r>
              <a:rPr lang="en-IN" sz="2000" dirty="0" smtClean="0">
                <a:solidFill>
                  <a:schemeClr val="tx1">
                    <a:lumMod val="50000"/>
                    <a:lumOff val="50000"/>
                  </a:schemeClr>
                </a:solidFill>
                <a:latin typeface="Constantia" pitchFamily="18" charset="0"/>
              </a:rPr>
              <a:t>signals may </a:t>
            </a:r>
            <a:r>
              <a:rPr lang="en-IN" sz="2000" dirty="0">
                <a:solidFill>
                  <a:schemeClr val="tx1">
                    <a:lumMod val="50000"/>
                    <a:lumOff val="50000"/>
                  </a:schemeClr>
                </a:solidFill>
                <a:latin typeface="Constantia" pitchFamily="18" charset="0"/>
              </a:rPr>
              <a:t>offset, or may exceed, the energy gained in sleeping modes.</a:t>
            </a:r>
          </a:p>
        </p:txBody>
      </p:sp>
    </p:spTree>
    <p:extLst>
      <p:ext uri="{BB962C8B-B14F-4D97-AF65-F5344CB8AC3E}">
        <p14:creationId xmlns:p14="http://schemas.microsoft.com/office/powerpoint/2010/main" val="1611731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a:solidFill>
                  <a:schemeClr val="accent1"/>
                </a:solidFill>
              </a:rPr>
              <a:t>IEEE 802.11-inspired contention-based protocols</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105</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000" dirty="0">
                <a:latin typeface="Constantia" pitchFamily="18" charset="0"/>
              </a:rPr>
              <a:t>A variety of IEEE 802.11-inspired contention-based protocols prevent </a:t>
            </a:r>
            <a:r>
              <a:rPr lang="en-IN" sz="2000" dirty="0" smtClean="0">
                <a:latin typeface="Constantia" pitchFamily="18" charset="0"/>
              </a:rPr>
              <a:t>overhearing by </a:t>
            </a:r>
            <a:r>
              <a:rPr lang="en-IN" sz="2000" dirty="0">
                <a:latin typeface="Constantia" pitchFamily="18" charset="0"/>
              </a:rPr>
              <a:t>using RTS and CTS </a:t>
            </a:r>
            <a:r>
              <a:rPr lang="en-IN" sz="2000" dirty="0" smtClean="0">
                <a:latin typeface="Constantia" pitchFamily="18" charset="0"/>
              </a:rPr>
              <a:t>packets.</a:t>
            </a:r>
          </a:p>
          <a:p>
            <a:pPr algn="just">
              <a:lnSpc>
                <a:spcPct val="150000"/>
              </a:lnSpc>
            </a:pPr>
            <a:r>
              <a:rPr lang="en-IN" sz="2000" dirty="0">
                <a:latin typeface="Constantia" pitchFamily="18" charset="0"/>
              </a:rPr>
              <a:t>A common feature of these </a:t>
            </a:r>
            <a:r>
              <a:rPr lang="en-IN" sz="2000" dirty="0" smtClean="0">
                <a:latin typeface="Constantia" pitchFamily="18" charset="0"/>
              </a:rPr>
              <a:t>protocols is </a:t>
            </a:r>
            <a:r>
              <a:rPr lang="en-IN" sz="2000" dirty="0">
                <a:latin typeface="Constantia" pitchFamily="18" charset="0"/>
              </a:rPr>
              <a:t>to use the overhearing of RTS and CTS packet exchange between two </a:t>
            </a:r>
            <a:r>
              <a:rPr lang="en-IN" sz="2000" dirty="0" smtClean="0">
                <a:latin typeface="Constantia" pitchFamily="18" charset="0"/>
              </a:rPr>
              <a:t>other contending </a:t>
            </a:r>
            <a:r>
              <a:rPr lang="en-IN" sz="2000" dirty="0">
                <a:latin typeface="Constantia" pitchFamily="18" charset="0"/>
              </a:rPr>
              <a:t>nodes to force a contending </a:t>
            </a:r>
            <a:r>
              <a:rPr lang="en-IN" sz="2000" dirty="0" smtClean="0">
                <a:latin typeface="Constantia" pitchFamily="18" charset="0"/>
              </a:rPr>
              <a:t>node </a:t>
            </a:r>
            <a:r>
              <a:rPr lang="en-IN" sz="2000" dirty="0">
                <a:latin typeface="Constantia" pitchFamily="18" charset="0"/>
              </a:rPr>
              <a:t>to go into sleep mode</a:t>
            </a:r>
            <a:r>
              <a:rPr lang="en-IN" sz="2000" dirty="0" smtClean="0">
                <a:latin typeface="Constantia" pitchFamily="18" charset="0"/>
              </a:rPr>
              <a:t>.</a:t>
            </a:r>
          </a:p>
          <a:p>
            <a:pPr algn="just">
              <a:lnSpc>
                <a:spcPct val="150000"/>
              </a:lnSpc>
            </a:pPr>
            <a:r>
              <a:rPr lang="en-IN" sz="2000" dirty="0">
                <a:latin typeface="Constantia" pitchFamily="18" charset="0"/>
              </a:rPr>
              <a:t>These </a:t>
            </a:r>
            <a:r>
              <a:rPr lang="en-IN" sz="2000" dirty="0" smtClean="0">
                <a:latin typeface="Constantia" pitchFamily="18" charset="0"/>
              </a:rPr>
              <a:t>protocols also </a:t>
            </a:r>
            <a:r>
              <a:rPr lang="en-IN" sz="2000" dirty="0">
                <a:latin typeface="Constantia" pitchFamily="18" charset="0"/>
              </a:rPr>
              <a:t>rely on synchronized schedules between </a:t>
            </a:r>
            <a:r>
              <a:rPr lang="en-IN" sz="2000" dirty="0" smtClean="0">
                <a:latin typeface="Constantia" pitchFamily="18" charset="0"/>
              </a:rPr>
              <a:t>neighbouring </a:t>
            </a:r>
            <a:r>
              <a:rPr lang="en-IN" sz="2000" dirty="0">
                <a:latin typeface="Constantia" pitchFamily="18" charset="0"/>
              </a:rPr>
              <a:t>nodes to avoid idle listening.</a:t>
            </a:r>
          </a:p>
        </p:txBody>
      </p:sp>
    </p:spTree>
    <p:extLst>
      <p:ext uri="{BB962C8B-B14F-4D97-AF65-F5344CB8AC3E}">
        <p14:creationId xmlns:p14="http://schemas.microsoft.com/office/powerpoint/2010/main" val="2320493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600" dirty="0">
                <a:solidFill>
                  <a:schemeClr val="accent1"/>
                </a:solidFill>
              </a:rPr>
              <a:t>IEEE 802.11-inspired contention-based protocols</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106</a:t>
            </a:fld>
            <a:endParaRPr kumimoji="0" lang="en-US" dirty="0"/>
          </a:p>
        </p:txBody>
      </p:sp>
      <p:sp>
        <p:nvSpPr>
          <p:cNvPr id="6" name="Content Placeholder 5"/>
          <p:cNvSpPr>
            <a:spLocks noGrp="1"/>
          </p:cNvSpPr>
          <p:nvPr>
            <p:ph sz="quarter" idx="1"/>
          </p:nvPr>
        </p:nvSpPr>
        <p:spPr/>
        <p:txBody>
          <a:bodyPr>
            <a:normAutofit fontScale="92500" lnSpcReduction="10000"/>
          </a:bodyPr>
          <a:lstStyle/>
          <a:p>
            <a:pPr algn="just">
              <a:lnSpc>
                <a:spcPct val="150000"/>
              </a:lnSpc>
            </a:pPr>
            <a:r>
              <a:rPr lang="en-IN" sz="2000" b="1" i="1" u="sng" dirty="0" smtClean="0">
                <a:latin typeface="Constantia" pitchFamily="18" charset="0"/>
              </a:rPr>
              <a:t>How they differ?</a:t>
            </a:r>
          </a:p>
          <a:p>
            <a:pPr lvl="1" algn="just">
              <a:lnSpc>
                <a:spcPct val="150000"/>
              </a:lnSpc>
              <a:buClr>
                <a:schemeClr val="tx2"/>
              </a:buClr>
              <a:buFont typeface="Times New Roman" pitchFamily="18" charset="0"/>
              <a:buChar char="₪"/>
            </a:pPr>
            <a:r>
              <a:rPr lang="en-IN" sz="2000" dirty="0" smtClean="0">
                <a:solidFill>
                  <a:schemeClr val="tx1"/>
                </a:solidFill>
                <a:latin typeface="Constantia" pitchFamily="18" charset="0"/>
              </a:rPr>
              <a:t>These </a:t>
            </a:r>
            <a:r>
              <a:rPr lang="en-IN" sz="2000" dirty="0">
                <a:solidFill>
                  <a:schemeClr val="tx1"/>
                </a:solidFill>
                <a:latin typeface="Constantia" pitchFamily="18" charset="0"/>
              </a:rPr>
              <a:t>protocols differ in the way they maintain low duty cycles and the </a:t>
            </a:r>
            <a:r>
              <a:rPr lang="en-IN" sz="2000" dirty="0" smtClean="0">
                <a:solidFill>
                  <a:schemeClr val="tx1"/>
                </a:solidFill>
                <a:latin typeface="Constantia" pitchFamily="18" charset="0"/>
              </a:rPr>
              <a:t>way they </a:t>
            </a:r>
            <a:r>
              <a:rPr lang="en-IN" sz="2000" dirty="0">
                <a:solidFill>
                  <a:schemeClr val="tx1"/>
                </a:solidFill>
                <a:latin typeface="Constantia" pitchFamily="18" charset="0"/>
              </a:rPr>
              <a:t>achieve energy efficiency, especially when the size of the data packets is of </a:t>
            </a:r>
            <a:r>
              <a:rPr lang="en-IN" sz="2000" dirty="0" smtClean="0">
                <a:solidFill>
                  <a:schemeClr val="tx1"/>
                </a:solidFill>
                <a:latin typeface="Constantia" pitchFamily="18" charset="0"/>
              </a:rPr>
              <a:t>the same </a:t>
            </a:r>
            <a:r>
              <a:rPr lang="en-IN" sz="2000" dirty="0">
                <a:solidFill>
                  <a:schemeClr val="tx1"/>
                </a:solidFill>
                <a:latin typeface="Constantia" pitchFamily="18" charset="0"/>
              </a:rPr>
              <a:t>order of magnitude as the size of the RTS and CTS packets. </a:t>
            </a:r>
            <a:endParaRPr lang="en-IN" sz="2000" dirty="0" smtClean="0">
              <a:solidFill>
                <a:schemeClr val="tx1"/>
              </a:solidFill>
              <a:latin typeface="Constantia" pitchFamily="18" charset="0"/>
            </a:endParaRPr>
          </a:p>
          <a:p>
            <a:pPr lvl="1" algn="just">
              <a:lnSpc>
                <a:spcPct val="150000"/>
              </a:lnSpc>
              <a:buClr>
                <a:schemeClr val="tx2"/>
              </a:buClr>
              <a:buFont typeface="Times New Roman" pitchFamily="18" charset="0"/>
              <a:buChar char="₪"/>
            </a:pPr>
            <a:r>
              <a:rPr lang="en-IN" sz="2000" dirty="0" smtClean="0">
                <a:solidFill>
                  <a:schemeClr val="tx1"/>
                </a:solidFill>
                <a:latin typeface="Constantia" pitchFamily="18" charset="0"/>
              </a:rPr>
              <a:t>They </a:t>
            </a:r>
            <a:r>
              <a:rPr lang="en-IN" sz="2000" dirty="0">
                <a:solidFill>
                  <a:schemeClr val="tx1"/>
                </a:solidFill>
                <a:latin typeface="Constantia" pitchFamily="18" charset="0"/>
              </a:rPr>
              <a:t>also </a:t>
            </a:r>
            <a:r>
              <a:rPr lang="en-IN" sz="2000" dirty="0" smtClean="0">
                <a:solidFill>
                  <a:schemeClr val="tx1"/>
                </a:solidFill>
                <a:latin typeface="Constantia" pitchFamily="18" charset="0"/>
              </a:rPr>
              <a:t>differ in </a:t>
            </a:r>
            <a:r>
              <a:rPr lang="en-IN" sz="2000" dirty="0">
                <a:solidFill>
                  <a:schemeClr val="tx1"/>
                </a:solidFill>
                <a:latin typeface="Constantia" pitchFamily="18" charset="0"/>
              </a:rPr>
              <a:t>the mechanisms used to reduce packet latency, as a sending node may have </a:t>
            </a:r>
            <a:r>
              <a:rPr lang="en-IN" sz="2000" dirty="0" smtClean="0">
                <a:solidFill>
                  <a:schemeClr val="tx1"/>
                </a:solidFill>
                <a:latin typeface="Constantia" pitchFamily="18" charset="0"/>
              </a:rPr>
              <a:t>to wait </a:t>
            </a:r>
            <a:r>
              <a:rPr lang="en-IN" sz="2000" dirty="0">
                <a:solidFill>
                  <a:schemeClr val="tx1"/>
                </a:solidFill>
                <a:latin typeface="Constantia" pitchFamily="18" charset="0"/>
              </a:rPr>
              <a:t>a significant period of time before the receiver wakes up. </a:t>
            </a:r>
            <a:endParaRPr lang="en-IN" sz="2000" dirty="0" smtClean="0">
              <a:solidFill>
                <a:schemeClr val="tx1"/>
              </a:solidFill>
              <a:latin typeface="Constantia" pitchFamily="18" charset="0"/>
            </a:endParaRPr>
          </a:p>
          <a:p>
            <a:pPr lvl="1" algn="just">
              <a:lnSpc>
                <a:spcPct val="150000"/>
              </a:lnSpc>
              <a:buClr>
                <a:schemeClr val="tx2"/>
              </a:buClr>
              <a:buFont typeface="Times New Roman" pitchFamily="18" charset="0"/>
              <a:buChar char="₪"/>
            </a:pPr>
            <a:r>
              <a:rPr lang="en-IN" sz="2000" dirty="0" smtClean="0">
                <a:solidFill>
                  <a:schemeClr val="tx1"/>
                </a:solidFill>
                <a:latin typeface="Constantia" pitchFamily="18" charset="0"/>
              </a:rPr>
              <a:t>Finally</a:t>
            </a:r>
            <a:r>
              <a:rPr lang="en-IN" sz="2000" dirty="0">
                <a:solidFill>
                  <a:schemeClr val="tx1"/>
                </a:solidFill>
                <a:latin typeface="Constantia" pitchFamily="18" charset="0"/>
              </a:rPr>
              <a:t>, the </a:t>
            </a:r>
            <a:r>
              <a:rPr lang="en-IN" sz="2000" dirty="0" smtClean="0">
                <a:solidFill>
                  <a:schemeClr val="tx1"/>
                </a:solidFill>
                <a:latin typeface="Constantia" pitchFamily="18" charset="0"/>
              </a:rPr>
              <a:t>protocols also </a:t>
            </a:r>
            <a:r>
              <a:rPr lang="en-IN" sz="2000" dirty="0">
                <a:solidFill>
                  <a:schemeClr val="tx1"/>
                </a:solidFill>
                <a:latin typeface="Constantia" pitchFamily="18" charset="0"/>
              </a:rPr>
              <a:t>differ in the level and the way in which they achieve fairness among nodes.</a:t>
            </a:r>
          </a:p>
        </p:txBody>
      </p:sp>
    </p:spTree>
    <p:extLst>
      <p:ext uri="{BB962C8B-B14F-4D97-AF65-F5344CB8AC3E}">
        <p14:creationId xmlns:p14="http://schemas.microsoft.com/office/powerpoint/2010/main" val="3566210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1"/>
                </a:solidFill>
              </a:rPr>
              <a:t>T</a:t>
            </a:r>
            <a:r>
              <a:rPr lang="en-IN" dirty="0" smtClean="0">
                <a:solidFill>
                  <a:schemeClr val="accent1"/>
                </a:solidFill>
              </a:rPr>
              <a:t>imeout-MAC</a:t>
            </a:r>
            <a:endParaRPr lang="en-IN"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107</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000" dirty="0" smtClean="0">
                <a:latin typeface="Constantia" pitchFamily="18" charset="0"/>
              </a:rPr>
              <a:t>Designed for </a:t>
            </a:r>
            <a:r>
              <a:rPr lang="en-IN" sz="2000" dirty="0">
                <a:latin typeface="Constantia" pitchFamily="18" charset="0"/>
              </a:rPr>
              <a:t>applications characterized by </a:t>
            </a:r>
            <a:r>
              <a:rPr lang="en-IN" sz="2000" i="1" dirty="0">
                <a:solidFill>
                  <a:srgbClr val="0000FF"/>
                </a:solidFill>
                <a:latin typeface="Constantia" pitchFamily="18" charset="0"/>
              </a:rPr>
              <a:t>low message rate </a:t>
            </a:r>
            <a:r>
              <a:rPr lang="en-IN" sz="2000" dirty="0">
                <a:latin typeface="Constantia" pitchFamily="18" charset="0"/>
              </a:rPr>
              <a:t>and </a:t>
            </a:r>
            <a:r>
              <a:rPr lang="en-IN" sz="2000" i="1" dirty="0">
                <a:solidFill>
                  <a:srgbClr val="0000FF"/>
                </a:solidFill>
                <a:latin typeface="Constantia" pitchFamily="18" charset="0"/>
              </a:rPr>
              <a:t>low sensitivity to </a:t>
            </a:r>
            <a:r>
              <a:rPr lang="en-IN" sz="2000" i="1" dirty="0" smtClean="0">
                <a:solidFill>
                  <a:srgbClr val="0000FF"/>
                </a:solidFill>
                <a:latin typeface="Constantia" pitchFamily="18" charset="0"/>
              </a:rPr>
              <a:t>latency</a:t>
            </a:r>
            <a:r>
              <a:rPr lang="en-IN" sz="2000" i="1" dirty="0" smtClean="0">
                <a:solidFill>
                  <a:schemeClr val="accent1"/>
                </a:solidFill>
                <a:latin typeface="Constantia" pitchFamily="18" charset="0"/>
              </a:rPr>
              <a:t>.</a:t>
            </a:r>
          </a:p>
          <a:p>
            <a:pPr algn="just">
              <a:lnSpc>
                <a:spcPct val="150000"/>
              </a:lnSpc>
            </a:pPr>
            <a:r>
              <a:rPr lang="en-IN" sz="2000" dirty="0">
                <a:latin typeface="Constantia" pitchFamily="18" charset="0"/>
              </a:rPr>
              <a:t>To avoid collision and ensure reliable transmission, T-MAC nodes </a:t>
            </a:r>
            <a:r>
              <a:rPr lang="en-IN" sz="2000" dirty="0" smtClean="0">
                <a:latin typeface="Constantia" pitchFamily="18" charset="0"/>
              </a:rPr>
              <a:t>use RTS</a:t>
            </a:r>
            <a:r>
              <a:rPr lang="en-IN" sz="2000" dirty="0">
                <a:latin typeface="Constantia" pitchFamily="18" charset="0"/>
              </a:rPr>
              <a:t>, CTS, and acknowledgment packets to communicate with each other. </a:t>
            </a:r>
            <a:endParaRPr lang="en-IN" sz="2000" dirty="0" smtClean="0">
              <a:latin typeface="Constantia" pitchFamily="18" charset="0"/>
            </a:endParaRPr>
          </a:p>
          <a:p>
            <a:pPr algn="just">
              <a:lnSpc>
                <a:spcPct val="150000"/>
              </a:lnSpc>
            </a:pPr>
            <a:r>
              <a:rPr lang="en-IN" sz="2000" dirty="0" smtClean="0">
                <a:latin typeface="Constantia" pitchFamily="18" charset="0"/>
              </a:rPr>
              <a:t>Uses </a:t>
            </a:r>
            <a:r>
              <a:rPr lang="en-IN" sz="2000" dirty="0">
                <a:latin typeface="Constantia" pitchFamily="18" charset="0"/>
              </a:rPr>
              <a:t>an adaptive duty cycle to reduce energy consumption </a:t>
            </a:r>
            <a:r>
              <a:rPr lang="en-IN" sz="2000" dirty="0" smtClean="0">
                <a:latin typeface="Constantia" pitchFamily="18" charset="0"/>
              </a:rPr>
              <a:t>and adapt </a:t>
            </a:r>
            <a:r>
              <a:rPr lang="en-IN" sz="2000" dirty="0">
                <a:latin typeface="Constantia" pitchFamily="18" charset="0"/>
              </a:rPr>
              <a:t>to traffic load variations.</a:t>
            </a:r>
            <a:endParaRPr lang="en-IN" sz="2000" i="1" dirty="0">
              <a:solidFill>
                <a:schemeClr val="accent1"/>
              </a:solidFill>
              <a:latin typeface="Constantia" pitchFamily="18" charset="0"/>
            </a:endParaRPr>
          </a:p>
        </p:txBody>
      </p:sp>
    </p:spTree>
    <p:extLst>
      <p:ext uri="{BB962C8B-B14F-4D97-AF65-F5344CB8AC3E}">
        <p14:creationId xmlns:p14="http://schemas.microsoft.com/office/powerpoint/2010/main" val="161050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1"/>
                </a:solidFill>
              </a:rPr>
              <a:t>T</a:t>
            </a:r>
            <a:r>
              <a:rPr lang="en-IN" dirty="0" smtClean="0">
                <a:solidFill>
                  <a:schemeClr val="accent1"/>
                </a:solidFill>
              </a:rPr>
              <a:t>imeout-MAC</a:t>
            </a:r>
            <a:endParaRPr lang="en-IN" dirty="0">
              <a:solidFill>
                <a:schemeClr val="accent1"/>
              </a:solidFill>
            </a:endParaRP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108</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000" dirty="0">
                <a:latin typeface="Constantia" pitchFamily="18" charset="0"/>
              </a:rPr>
              <a:t>The basic idea of the T-MAC protocol is to </a:t>
            </a:r>
            <a:r>
              <a:rPr lang="en-IN" sz="2000" dirty="0" smtClean="0">
                <a:latin typeface="Constantia" pitchFamily="18" charset="0"/>
              </a:rPr>
              <a:t>reduce idle </a:t>
            </a:r>
            <a:r>
              <a:rPr lang="en-IN" sz="2000" dirty="0">
                <a:latin typeface="Constantia" pitchFamily="18" charset="0"/>
              </a:rPr>
              <a:t>listening by transmitting all messages in bursts of variable length. </a:t>
            </a:r>
            <a:endParaRPr lang="en-IN" sz="2000" dirty="0" smtClean="0">
              <a:latin typeface="Constantia" pitchFamily="18" charset="0"/>
            </a:endParaRPr>
          </a:p>
          <a:p>
            <a:pPr algn="just">
              <a:lnSpc>
                <a:spcPct val="150000"/>
              </a:lnSpc>
            </a:pPr>
            <a:r>
              <a:rPr lang="en-IN" sz="2000" dirty="0" smtClean="0">
                <a:latin typeface="Constantia" pitchFamily="18" charset="0"/>
              </a:rPr>
              <a:t>Nodes are allowed </a:t>
            </a:r>
            <a:r>
              <a:rPr lang="en-IN" sz="2000" dirty="0">
                <a:latin typeface="Constantia" pitchFamily="18" charset="0"/>
              </a:rPr>
              <a:t>to sleep between </a:t>
            </a:r>
            <a:r>
              <a:rPr lang="en-IN" sz="2000" dirty="0" smtClean="0">
                <a:latin typeface="Constantia" pitchFamily="18" charset="0"/>
              </a:rPr>
              <a:t>bursts. The </a:t>
            </a:r>
            <a:r>
              <a:rPr lang="en-IN" sz="2000" dirty="0">
                <a:latin typeface="Constantia" pitchFamily="18" charset="0"/>
              </a:rPr>
              <a:t>protocol dynamically </a:t>
            </a:r>
            <a:r>
              <a:rPr lang="en-IN" sz="2000" dirty="0" smtClean="0">
                <a:latin typeface="Constantia" pitchFamily="18" charset="0"/>
              </a:rPr>
              <a:t>determines the </a:t>
            </a:r>
            <a:r>
              <a:rPr lang="en-IN" sz="2000" dirty="0">
                <a:latin typeface="Constantia" pitchFamily="18" charset="0"/>
              </a:rPr>
              <a:t>optimal length of the active time, based on current load. </a:t>
            </a:r>
            <a:endParaRPr lang="en-IN" sz="2000" dirty="0" smtClean="0">
              <a:latin typeface="Constantia" pitchFamily="18" charset="0"/>
            </a:endParaRPr>
          </a:p>
          <a:p>
            <a:pPr algn="just">
              <a:lnSpc>
                <a:spcPct val="150000"/>
              </a:lnSpc>
            </a:pPr>
            <a:r>
              <a:rPr lang="en-IN" sz="2000" dirty="0" smtClean="0">
                <a:latin typeface="Constantia" pitchFamily="18" charset="0"/>
              </a:rPr>
              <a:t>Since messages between </a:t>
            </a:r>
            <a:r>
              <a:rPr lang="en-IN" sz="2000" dirty="0">
                <a:latin typeface="Constantia" pitchFamily="18" charset="0"/>
              </a:rPr>
              <a:t>active times must be buffered, the buffer capacity determines an </a:t>
            </a:r>
            <a:r>
              <a:rPr lang="en-IN" sz="2000" dirty="0" smtClean="0">
                <a:latin typeface="Constantia" pitchFamily="18" charset="0"/>
              </a:rPr>
              <a:t>upper bound </a:t>
            </a:r>
            <a:r>
              <a:rPr lang="en-IN" sz="2000" dirty="0">
                <a:latin typeface="Constantia" pitchFamily="18" charset="0"/>
              </a:rPr>
              <a:t>on the maximum frame time.</a:t>
            </a:r>
            <a:endParaRPr lang="en-IN" sz="2000" i="1" dirty="0">
              <a:solidFill>
                <a:schemeClr val="accent1"/>
              </a:solidFill>
              <a:latin typeface="Constantia" pitchFamily="18" charset="0"/>
            </a:endParaRPr>
          </a:p>
        </p:txBody>
      </p:sp>
    </p:spTree>
    <p:extLst>
      <p:ext uri="{BB962C8B-B14F-4D97-AF65-F5344CB8AC3E}">
        <p14:creationId xmlns:p14="http://schemas.microsoft.com/office/powerpoint/2010/main" val="825817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Berkeley </a:t>
            </a:r>
            <a:r>
              <a:rPr lang="en-US" dirty="0" smtClean="0"/>
              <a:t>Media Access Control </a:t>
            </a:r>
            <a:br>
              <a:rPr lang="en-US" dirty="0" smtClean="0"/>
            </a:br>
            <a:r>
              <a:rPr lang="en-US" dirty="0" smtClean="0"/>
              <a:t>(B-MAC)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Lower-power carrier-sense media </a:t>
            </a:r>
            <a:r>
              <a:rPr lang="en-US" dirty="0"/>
              <a:t>access protocol for </a:t>
            </a:r>
            <a:r>
              <a:rPr lang="en-US" dirty="0" smtClean="0"/>
              <a:t>WSNs</a:t>
            </a:r>
          </a:p>
          <a:p>
            <a:r>
              <a:rPr lang="en-US" dirty="0" smtClean="0"/>
              <a:t>Uses </a:t>
            </a:r>
            <a:r>
              <a:rPr lang="en-US" dirty="0"/>
              <a:t>clear channel assessment (CCA) and </a:t>
            </a:r>
            <a:r>
              <a:rPr lang="en-US" dirty="0" smtClean="0"/>
              <a:t>packet back-offs </a:t>
            </a:r>
            <a:r>
              <a:rPr lang="en-US" dirty="0"/>
              <a:t>for channel arbitration, link-layer acknowledgments for reliability, </a:t>
            </a:r>
            <a:r>
              <a:rPr lang="en-US" dirty="0" smtClean="0"/>
              <a:t>and listening </a:t>
            </a:r>
            <a:r>
              <a:rPr lang="en-US" dirty="0"/>
              <a:t>for low-power communication. </a:t>
            </a:r>
            <a:endParaRPr lang="en-US" dirty="0" smtClean="0"/>
          </a:p>
          <a:p>
            <a:r>
              <a:rPr lang="en-US" dirty="0" smtClean="0"/>
              <a:t>No </a:t>
            </a:r>
            <a:r>
              <a:rPr lang="en-US" dirty="0"/>
              <a:t>direct </a:t>
            </a:r>
            <a:r>
              <a:rPr lang="en-US" dirty="0" smtClean="0"/>
              <a:t>support for </a:t>
            </a:r>
          </a:p>
          <a:p>
            <a:pPr lvl="1"/>
            <a:r>
              <a:rPr lang="en-US" dirty="0" smtClean="0"/>
              <a:t>hidden </a:t>
            </a:r>
            <a:r>
              <a:rPr lang="en-US" dirty="0"/>
              <a:t>terminal </a:t>
            </a:r>
            <a:r>
              <a:rPr lang="en-US" dirty="0" smtClean="0"/>
              <a:t>problem</a:t>
            </a:r>
            <a:endParaRPr lang="en-US" dirty="0"/>
          </a:p>
          <a:p>
            <a:pPr lvl="1"/>
            <a:r>
              <a:rPr lang="en-US" dirty="0" smtClean="0"/>
              <a:t>message fragmentation</a:t>
            </a:r>
            <a:r>
              <a:rPr lang="en-US" dirty="0"/>
              <a:t>, </a:t>
            </a:r>
            <a:endParaRPr lang="en-US" dirty="0" smtClean="0"/>
          </a:p>
          <a:p>
            <a:pPr lvl="1"/>
            <a:r>
              <a:rPr lang="en-US" dirty="0" smtClean="0"/>
              <a:t>Enforcing </a:t>
            </a:r>
            <a:r>
              <a:rPr lang="en-US" dirty="0"/>
              <a:t>a particular low-power policy. </a:t>
            </a:r>
            <a:endParaRPr lang="en-US" dirty="0" smtClean="0"/>
          </a:p>
        </p:txBody>
      </p:sp>
    </p:spTree>
    <p:extLst>
      <p:ext uri="{BB962C8B-B14F-4D97-AF65-F5344CB8AC3E}">
        <p14:creationId xmlns:p14="http://schemas.microsoft.com/office/powerpoint/2010/main" val="3415264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FDMA</a:t>
            </a:r>
            <a:endParaRPr lang="en-GB" altLang="en-US"/>
          </a:p>
        </p:txBody>
      </p:sp>
      <p:sp>
        <p:nvSpPr>
          <p:cNvPr id="48132" name="Rectangle 4"/>
          <p:cNvSpPr>
            <a:spLocks noGrp="1" noChangeArrowheads="1"/>
          </p:cNvSpPr>
          <p:nvPr>
            <p:ph type="body" idx="1"/>
          </p:nvPr>
        </p:nvSpPr>
        <p:spPr>
          <a:xfrm>
            <a:off x="717550" y="1519238"/>
            <a:ext cx="4938713" cy="3733800"/>
          </a:xfrm>
        </p:spPr>
        <p:txBody>
          <a:bodyPr/>
          <a:lstStyle/>
          <a:p>
            <a:pPr>
              <a:lnSpc>
                <a:spcPct val="90000"/>
              </a:lnSpc>
            </a:pPr>
            <a:r>
              <a:rPr lang="en-GB" altLang="en-US" sz="2000" dirty="0"/>
              <a:t>FDMA was the initial multiple-access technique for cellular systems </a:t>
            </a:r>
            <a:endParaRPr lang="en-US" altLang="en-US" sz="2000" dirty="0"/>
          </a:p>
          <a:p>
            <a:pPr>
              <a:lnSpc>
                <a:spcPct val="90000"/>
              </a:lnSpc>
            </a:pPr>
            <a:r>
              <a:rPr lang="en-US" altLang="en-US" sz="2000" dirty="0"/>
              <a:t>Separates large band into smaller channels.</a:t>
            </a:r>
          </a:p>
          <a:p>
            <a:pPr>
              <a:lnSpc>
                <a:spcPct val="90000"/>
              </a:lnSpc>
            </a:pPr>
            <a:r>
              <a:rPr lang="en-US" altLang="en-US" sz="2000" dirty="0"/>
              <a:t>Each channel has the ability to support user.</a:t>
            </a:r>
          </a:p>
          <a:p>
            <a:pPr>
              <a:lnSpc>
                <a:spcPct val="90000"/>
              </a:lnSpc>
            </a:pPr>
            <a:r>
              <a:rPr lang="en-US" altLang="en-US" sz="2000" dirty="0"/>
              <a:t>Guard bands are used to separate channel preventing co-channel interference</a:t>
            </a:r>
          </a:p>
          <a:p>
            <a:pPr>
              <a:lnSpc>
                <a:spcPct val="90000"/>
              </a:lnSpc>
            </a:pPr>
            <a:r>
              <a:rPr lang="en-US" altLang="en-US" sz="2000" dirty="0"/>
              <a:t>Narrow bandwidth (30 </a:t>
            </a:r>
            <a:r>
              <a:rPr lang="en-US" altLang="en-US" sz="2000" dirty="0" err="1"/>
              <a:t>khz</a:t>
            </a:r>
            <a:r>
              <a:rPr lang="en-US" altLang="en-US" sz="2000" dirty="0"/>
              <a:t>).</a:t>
            </a:r>
            <a:endParaRPr lang="en-GB" altLang="en-US" sz="2000" dirty="0"/>
          </a:p>
        </p:txBody>
      </p:sp>
      <p:grpSp>
        <p:nvGrpSpPr>
          <p:cNvPr id="48133" name="Group 5"/>
          <p:cNvGrpSpPr>
            <a:grpSpLocks/>
          </p:cNvGrpSpPr>
          <p:nvPr/>
        </p:nvGrpSpPr>
        <p:grpSpPr bwMode="auto">
          <a:xfrm>
            <a:off x="5072064" y="2241550"/>
            <a:ext cx="3897312" cy="2952750"/>
            <a:chOff x="3055" y="1412"/>
            <a:chExt cx="2455" cy="1860"/>
          </a:xfrm>
        </p:grpSpPr>
        <p:grpSp>
          <p:nvGrpSpPr>
            <p:cNvPr id="48134" name="Group 6"/>
            <p:cNvGrpSpPr>
              <a:grpSpLocks/>
            </p:cNvGrpSpPr>
            <p:nvPr/>
          </p:nvGrpSpPr>
          <p:grpSpPr bwMode="auto">
            <a:xfrm>
              <a:off x="3077" y="1412"/>
              <a:ext cx="2411" cy="1860"/>
              <a:chOff x="3077" y="1412"/>
              <a:chExt cx="2411" cy="1860"/>
            </a:xfrm>
          </p:grpSpPr>
          <p:sp>
            <p:nvSpPr>
              <p:cNvPr id="48135" name="Line 7"/>
              <p:cNvSpPr>
                <a:spLocks noChangeShapeType="1"/>
              </p:cNvSpPr>
              <p:nvPr/>
            </p:nvSpPr>
            <p:spPr bwMode="auto">
              <a:xfrm flipH="1">
                <a:off x="3077" y="2524"/>
                <a:ext cx="749" cy="748"/>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6" name="Line 8"/>
              <p:cNvSpPr>
                <a:spLocks noChangeShapeType="1"/>
              </p:cNvSpPr>
              <p:nvPr/>
            </p:nvSpPr>
            <p:spPr bwMode="auto">
              <a:xfrm>
                <a:off x="3833" y="2523"/>
                <a:ext cx="1655" cy="0"/>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7" name="Line 9"/>
              <p:cNvSpPr>
                <a:spLocks noChangeShapeType="1"/>
              </p:cNvSpPr>
              <p:nvPr/>
            </p:nvSpPr>
            <p:spPr bwMode="auto">
              <a:xfrm flipH="1" flipV="1">
                <a:off x="3833" y="1412"/>
                <a:ext cx="5" cy="1111"/>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8138" name="Group 10"/>
              <p:cNvGrpSpPr>
                <a:grpSpLocks/>
              </p:cNvGrpSpPr>
              <p:nvPr/>
            </p:nvGrpSpPr>
            <p:grpSpPr bwMode="auto">
              <a:xfrm>
                <a:off x="3447" y="1830"/>
                <a:ext cx="1682" cy="1074"/>
                <a:chOff x="3442" y="1750"/>
                <a:chExt cx="1682" cy="1074"/>
              </a:xfrm>
            </p:grpSpPr>
            <p:sp>
              <p:nvSpPr>
                <p:cNvPr id="48139" name="Rectangle 11"/>
                <p:cNvSpPr>
                  <a:spLocks noChangeArrowheads="1"/>
                </p:cNvSpPr>
                <p:nvPr/>
              </p:nvSpPr>
              <p:spPr bwMode="auto">
                <a:xfrm>
                  <a:off x="3741" y="1885"/>
                  <a:ext cx="1383" cy="636"/>
                </a:xfrm>
                <a:prstGeom prst="rect">
                  <a:avLst/>
                </a:prstGeom>
                <a:solidFill>
                  <a:srgbClr val="47FFD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47FFD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8140" name="Rectangle 12"/>
                <p:cNvSpPr>
                  <a:spLocks noChangeArrowheads="1"/>
                </p:cNvSpPr>
                <p:nvPr/>
              </p:nvSpPr>
              <p:spPr bwMode="auto">
                <a:xfrm>
                  <a:off x="3647" y="1979"/>
                  <a:ext cx="1383" cy="636"/>
                </a:xfrm>
                <a:prstGeom prst="rect">
                  <a:avLst/>
                </a:prstGeom>
                <a:solidFill>
                  <a:schemeClr val="folHlink"/>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8141" name="Rectangle 13"/>
                <p:cNvSpPr>
                  <a:spLocks noChangeArrowheads="1"/>
                </p:cNvSpPr>
                <p:nvPr/>
              </p:nvSpPr>
              <p:spPr bwMode="auto">
                <a:xfrm>
                  <a:off x="3544" y="2083"/>
                  <a:ext cx="1383" cy="636"/>
                </a:xfrm>
                <a:prstGeom prst="rect">
                  <a:avLst/>
                </a:prstGeom>
                <a:solidFill>
                  <a:srgbClr val="0033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33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48142" name="Rectangle 14"/>
                <p:cNvSpPr>
                  <a:spLocks noChangeArrowheads="1"/>
                </p:cNvSpPr>
                <p:nvPr/>
              </p:nvSpPr>
              <p:spPr bwMode="auto">
                <a:xfrm>
                  <a:off x="3442" y="2188"/>
                  <a:ext cx="1383" cy="636"/>
                </a:xfrm>
                <a:prstGeom prst="rect">
                  <a:avLst/>
                </a:prstGeom>
                <a:solidFill>
                  <a:srgbClr val="F8F8F8"/>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8F8F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en-US" altLang="en-US" sz="1800">
                    <a:latin typeface="Futura Hv" pitchFamily="34" charset="0"/>
                    <a:cs typeface="Arial" pitchFamily="34" charset="0"/>
                  </a:endParaRPr>
                </a:p>
              </p:txBody>
            </p:sp>
            <p:sp>
              <p:nvSpPr>
                <p:cNvPr id="48143" name="Text Box 15"/>
                <p:cNvSpPr txBox="1">
                  <a:spLocks noChangeArrowheads="1"/>
                </p:cNvSpPr>
                <p:nvPr/>
              </p:nvSpPr>
              <p:spPr bwMode="auto">
                <a:xfrm>
                  <a:off x="3583" y="2053"/>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1</a:t>
                  </a:r>
                  <a:endParaRPr lang="en-GB" altLang="en-US" sz="1200">
                    <a:solidFill>
                      <a:schemeClr val="bg1"/>
                    </a:solidFill>
                    <a:latin typeface="Futura Hv" pitchFamily="34" charset="0"/>
                    <a:cs typeface="Arial" pitchFamily="34" charset="0"/>
                  </a:endParaRPr>
                </a:p>
              </p:txBody>
            </p:sp>
            <p:sp>
              <p:nvSpPr>
                <p:cNvPr id="48144" name="Text Box 16"/>
                <p:cNvSpPr txBox="1">
                  <a:spLocks noChangeArrowheads="1"/>
                </p:cNvSpPr>
                <p:nvPr/>
              </p:nvSpPr>
              <p:spPr bwMode="auto">
                <a:xfrm>
                  <a:off x="3878" y="1943"/>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2</a:t>
                  </a:r>
                  <a:endParaRPr lang="en-GB" altLang="en-US" sz="1200">
                    <a:solidFill>
                      <a:schemeClr val="bg1"/>
                    </a:solidFill>
                    <a:latin typeface="Futura Hv" pitchFamily="34" charset="0"/>
                    <a:cs typeface="Arial" pitchFamily="34" charset="0"/>
                  </a:endParaRPr>
                </a:p>
              </p:txBody>
            </p:sp>
            <p:sp>
              <p:nvSpPr>
                <p:cNvPr id="48145" name="Text Box 17"/>
                <p:cNvSpPr txBox="1">
                  <a:spLocks noChangeArrowheads="1"/>
                </p:cNvSpPr>
                <p:nvPr/>
              </p:nvSpPr>
              <p:spPr bwMode="auto">
                <a:xfrm>
                  <a:off x="4225" y="1848"/>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3</a:t>
                  </a:r>
                  <a:endParaRPr lang="en-GB" altLang="en-US" sz="1200">
                    <a:solidFill>
                      <a:schemeClr val="bg1"/>
                    </a:solidFill>
                    <a:latin typeface="Futura Hv" pitchFamily="34" charset="0"/>
                    <a:cs typeface="Arial" pitchFamily="34" charset="0"/>
                  </a:endParaRPr>
                </a:p>
              </p:txBody>
            </p:sp>
            <p:sp>
              <p:nvSpPr>
                <p:cNvPr id="48146" name="Text Box 18"/>
                <p:cNvSpPr txBox="1">
                  <a:spLocks noChangeArrowheads="1"/>
                </p:cNvSpPr>
                <p:nvPr/>
              </p:nvSpPr>
              <p:spPr bwMode="auto">
                <a:xfrm>
                  <a:off x="4604" y="1750"/>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4</a:t>
                  </a:r>
                  <a:endParaRPr lang="en-GB" altLang="en-US" sz="1200">
                    <a:solidFill>
                      <a:schemeClr val="bg1"/>
                    </a:solidFill>
                    <a:latin typeface="Futura Hv" pitchFamily="34" charset="0"/>
                    <a:cs typeface="Arial" pitchFamily="34" charset="0"/>
                  </a:endParaRPr>
                </a:p>
              </p:txBody>
            </p:sp>
          </p:grpSp>
        </p:grpSp>
        <p:sp>
          <p:nvSpPr>
            <p:cNvPr id="48147" name="Text Box 19"/>
            <p:cNvSpPr txBox="1">
              <a:spLocks noChangeArrowheads="1"/>
            </p:cNvSpPr>
            <p:nvPr/>
          </p:nvSpPr>
          <p:spPr bwMode="auto">
            <a:xfrm>
              <a:off x="5158" y="2567"/>
              <a:ext cx="3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Time</a:t>
              </a:r>
              <a:endParaRPr lang="en-GB" altLang="en-US" sz="1400">
                <a:cs typeface="Times New Roman" pitchFamily="18" charset="0"/>
              </a:endParaRPr>
            </a:p>
          </p:txBody>
        </p:sp>
        <p:sp>
          <p:nvSpPr>
            <p:cNvPr id="48148" name="Text Box 20"/>
            <p:cNvSpPr txBox="1">
              <a:spLocks noChangeArrowheads="1"/>
            </p:cNvSpPr>
            <p:nvPr/>
          </p:nvSpPr>
          <p:spPr bwMode="auto">
            <a:xfrm rot="-2762498">
              <a:off x="2856" y="2869"/>
              <a:ext cx="5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Frequency</a:t>
              </a:r>
              <a:endParaRPr lang="en-GB" altLang="en-US" sz="1400">
                <a:cs typeface="Times New Roman" pitchFamily="18" charset="0"/>
              </a:endParaRPr>
            </a:p>
          </p:txBody>
        </p:sp>
        <p:sp>
          <p:nvSpPr>
            <p:cNvPr id="48149" name="Text Box 21"/>
            <p:cNvSpPr txBox="1">
              <a:spLocks noChangeArrowheads="1"/>
            </p:cNvSpPr>
            <p:nvPr/>
          </p:nvSpPr>
          <p:spPr bwMode="auto">
            <a:xfrm rot="10800000">
              <a:off x="3563" y="1624"/>
              <a:ext cx="25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en-US" sz="1400">
                  <a:cs typeface="Times New Roman" pitchFamily="18" charset="0"/>
                </a:rPr>
                <a:t>Code</a:t>
              </a:r>
              <a:endParaRPr lang="en-GB" altLang="en-US" sz="140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B-MAC</a:t>
            </a: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Provides a set of interfaces for services </a:t>
            </a:r>
            <a:r>
              <a:rPr lang="en-US" dirty="0"/>
              <a:t>to tune its </a:t>
            </a:r>
            <a:r>
              <a:rPr lang="en-US" dirty="0" smtClean="0"/>
              <a:t>operation</a:t>
            </a:r>
          </a:p>
          <a:p>
            <a:r>
              <a:rPr lang="en-US" dirty="0"/>
              <a:t>M</a:t>
            </a:r>
            <a:r>
              <a:rPr lang="en-US" dirty="0" smtClean="0"/>
              <a:t>akes </a:t>
            </a:r>
            <a:r>
              <a:rPr lang="en-US" dirty="0"/>
              <a:t>local policy decisions to optimize power </a:t>
            </a:r>
            <a:r>
              <a:rPr lang="en-US" dirty="0" smtClean="0"/>
              <a:t>consumption, latency</a:t>
            </a:r>
            <a:r>
              <a:rPr lang="en-US" dirty="0"/>
              <a:t>, throughput, fairness, or reliability.</a:t>
            </a:r>
          </a:p>
          <a:p>
            <a:r>
              <a:rPr lang="en-US" dirty="0"/>
              <a:t>To achieve low-power operation, B-MAC employs an adaptive </a:t>
            </a:r>
            <a:r>
              <a:rPr lang="en-US" dirty="0" smtClean="0"/>
              <a:t>preamble sampling </a:t>
            </a:r>
            <a:r>
              <a:rPr lang="en-US" dirty="0"/>
              <a:t>scheme to reduce duty cycle and minimize idle listening. </a:t>
            </a:r>
            <a:endParaRPr lang="en-US" dirty="0" smtClean="0"/>
          </a:p>
          <a:p>
            <a:pPr lvl="1"/>
            <a:r>
              <a:rPr lang="en-US" dirty="0" smtClean="0"/>
              <a:t>Each </a:t>
            </a:r>
            <a:r>
              <a:rPr lang="en-US" dirty="0"/>
              <a:t>time </a:t>
            </a:r>
            <a:r>
              <a:rPr lang="en-US" dirty="0" smtClean="0"/>
              <a:t>the node </a:t>
            </a:r>
            <a:r>
              <a:rPr lang="en-US" dirty="0"/>
              <a:t>wakes up, it turns on the radio and checks for activity. </a:t>
            </a:r>
            <a:endParaRPr lang="en-US" dirty="0" smtClean="0"/>
          </a:p>
          <a:p>
            <a:pPr lvl="1"/>
            <a:r>
              <a:rPr lang="en-US" dirty="0" smtClean="0"/>
              <a:t>If </a:t>
            </a:r>
            <a:r>
              <a:rPr lang="en-US" dirty="0"/>
              <a:t>it detects </a:t>
            </a:r>
            <a:r>
              <a:rPr lang="en-US" dirty="0" smtClean="0"/>
              <a:t>activity, the </a:t>
            </a:r>
            <a:r>
              <a:rPr lang="en-US" dirty="0"/>
              <a:t>node powers its radio transceiver up and stays awake for the time required </a:t>
            </a:r>
            <a:r>
              <a:rPr lang="en-US" dirty="0" smtClean="0"/>
              <a:t>to receive </a:t>
            </a:r>
            <a:r>
              <a:rPr lang="en-US" dirty="0"/>
              <a:t>the incoming packet. After reception, the node returns to sleep. </a:t>
            </a:r>
            <a:endParaRPr lang="en-US" dirty="0" smtClean="0"/>
          </a:p>
          <a:p>
            <a:pPr lvl="1"/>
            <a:r>
              <a:rPr lang="en-US" dirty="0" smtClean="0"/>
              <a:t>If </a:t>
            </a:r>
            <a:r>
              <a:rPr lang="en-US" dirty="0"/>
              <a:t>no </a:t>
            </a:r>
            <a:r>
              <a:rPr lang="en-US" dirty="0" smtClean="0"/>
              <a:t>packet is </a:t>
            </a:r>
            <a:r>
              <a:rPr lang="en-US" dirty="0"/>
              <a:t>received within the speciﬁed timeout, the node goes to sleep. </a:t>
            </a:r>
            <a:endParaRPr lang="en-US" dirty="0" smtClean="0"/>
          </a:p>
          <a:p>
            <a:r>
              <a:rPr lang="en-US" dirty="0"/>
              <a:t>S</a:t>
            </a:r>
            <a:r>
              <a:rPr lang="en-US" dirty="0" smtClean="0"/>
              <a:t>upports on the-ﬂy reconﬁguration </a:t>
            </a:r>
            <a:r>
              <a:rPr lang="en-US" dirty="0"/>
              <a:t>and provides bidirectional interfaces for system services </a:t>
            </a:r>
            <a:r>
              <a:rPr lang="en-US" dirty="0" smtClean="0"/>
              <a:t>to optimize </a:t>
            </a:r>
            <a:r>
              <a:rPr lang="en-US" dirty="0"/>
              <a:t>performance, whether it is for throughput, latency, or power conservation</a:t>
            </a:r>
            <a:r>
              <a:rPr lang="en-US" dirty="0" smtClean="0"/>
              <a:t>.</a:t>
            </a:r>
            <a:endParaRPr lang="en-US" dirty="0"/>
          </a:p>
        </p:txBody>
      </p:sp>
    </p:spTree>
    <p:extLst>
      <p:ext uri="{BB962C8B-B14F-4D97-AF65-F5344CB8AC3E}">
        <p14:creationId xmlns:p14="http://schemas.microsoft.com/office/powerpoint/2010/main" val="1588487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FDMA</a:t>
            </a:r>
          </a:p>
        </p:txBody>
      </p:sp>
      <p:sp>
        <p:nvSpPr>
          <p:cNvPr id="49155" name="Rectangle 3"/>
          <p:cNvSpPr>
            <a:spLocks noGrp="1" noChangeArrowheads="1"/>
          </p:cNvSpPr>
          <p:nvPr>
            <p:ph type="body" idx="1"/>
          </p:nvPr>
        </p:nvSpPr>
        <p:spPr/>
        <p:txBody>
          <a:bodyPr/>
          <a:lstStyle/>
          <a:p>
            <a:pPr>
              <a:lnSpc>
                <a:spcPct val="90000"/>
              </a:lnSpc>
            </a:pPr>
            <a:r>
              <a:rPr lang="en-US" altLang="en-US"/>
              <a:t>Advantages</a:t>
            </a:r>
          </a:p>
          <a:p>
            <a:pPr lvl="1">
              <a:lnSpc>
                <a:spcPct val="90000"/>
              </a:lnSpc>
            </a:pPr>
            <a:r>
              <a:rPr lang="en-US" altLang="en-US"/>
              <a:t>Simple to implement in terms of hardware.</a:t>
            </a:r>
          </a:p>
          <a:p>
            <a:pPr lvl="1">
              <a:lnSpc>
                <a:spcPct val="90000"/>
              </a:lnSpc>
            </a:pPr>
            <a:r>
              <a:rPr lang="en-US" altLang="en-US"/>
              <a:t>Fairly efficient with a small base population and with constant traffic.</a:t>
            </a:r>
          </a:p>
          <a:p>
            <a:pPr>
              <a:lnSpc>
                <a:spcPct val="90000"/>
              </a:lnSpc>
            </a:pPr>
            <a:r>
              <a:rPr lang="en-US" altLang="en-US"/>
              <a:t>Disadvantages</a:t>
            </a:r>
          </a:p>
          <a:p>
            <a:pPr lvl="1">
              <a:lnSpc>
                <a:spcPct val="90000"/>
              </a:lnSpc>
            </a:pPr>
            <a:r>
              <a:rPr lang="en-US" altLang="en-US"/>
              <a:t>Network and spectrum planning are intensive and time consuming.</a:t>
            </a:r>
          </a:p>
          <a:p>
            <a:pPr lvl="1">
              <a:lnSpc>
                <a:spcPct val="90000"/>
              </a:lnSpc>
            </a:pPr>
            <a:r>
              <a:rPr lang="en-US" altLang="en-US"/>
              <a:t>Channels are dedicated for a single user, idle channels add spectrum inefficiency.</a:t>
            </a:r>
            <a:endParaRPr lang="en-GB"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914400" y="762000"/>
            <a:ext cx="8001000" cy="457200"/>
          </a:xfrm>
        </p:spPr>
        <p:txBody>
          <a:bodyPr>
            <a:normAutofit fontScale="90000"/>
          </a:bodyPr>
          <a:lstStyle/>
          <a:p>
            <a:r>
              <a:rPr lang="en-US" altLang="en-US" sz="3200" dirty="0">
                <a:solidFill>
                  <a:srgbClr val="000000"/>
                </a:solidFill>
                <a:latin typeface="Times New Roman" pitchFamily="18" charset="0"/>
              </a:rPr>
              <a:t>Time Division Multiple Access (</a:t>
            </a:r>
            <a:r>
              <a:rPr lang="en-US" altLang="en-US" sz="3200" dirty="0" smtClean="0">
                <a:solidFill>
                  <a:srgbClr val="000000"/>
                </a:solidFill>
                <a:latin typeface="Times New Roman" pitchFamily="18" charset="0"/>
              </a:rPr>
              <a:t>TDMA)</a:t>
            </a:r>
            <a:endParaRPr lang="en-US" altLang="en-US" sz="3200" dirty="0">
              <a:solidFill>
                <a:srgbClr val="000000"/>
              </a:solidFill>
              <a:latin typeface="Times New Roman" pitchFamily="18" charset="0"/>
            </a:endParaRPr>
          </a:p>
        </p:txBody>
      </p:sp>
      <p:sp>
        <p:nvSpPr>
          <p:cNvPr id="12291" name="Rectangle 3"/>
          <p:cNvSpPr>
            <a:spLocks noGrp="1" noChangeArrowheads="1"/>
          </p:cNvSpPr>
          <p:nvPr>
            <p:ph type="body" idx="1"/>
          </p:nvPr>
        </p:nvSpPr>
        <p:spPr/>
        <p:txBody>
          <a:bodyPr>
            <a:normAutofit/>
          </a:bodyPr>
          <a:lstStyle/>
          <a:p>
            <a:pPr algn="just"/>
            <a:r>
              <a:rPr lang="en-US" altLang="en-US" sz="2800" dirty="0" smtClean="0">
                <a:solidFill>
                  <a:srgbClr val="000000"/>
                </a:solidFill>
                <a:latin typeface="Times New Roman" pitchFamily="18" charset="0"/>
              </a:rPr>
              <a:t>Radio </a:t>
            </a:r>
            <a:r>
              <a:rPr lang="en-US" altLang="en-US" sz="2800" dirty="0">
                <a:solidFill>
                  <a:srgbClr val="000000"/>
                </a:solidFill>
                <a:latin typeface="Times New Roman" pitchFamily="18" charset="0"/>
              </a:rPr>
              <a:t>spectrum is divided into time </a:t>
            </a:r>
            <a:r>
              <a:rPr lang="en-US" altLang="en-US" sz="2800" dirty="0" smtClean="0">
                <a:solidFill>
                  <a:srgbClr val="000000"/>
                </a:solidFill>
                <a:latin typeface="Times New Roman" pitchFamily="18" charset="0"/>
              </a:rPr>
              <a:t>slots and </a:t>
            </a:r>
            <a:r>
              <a:rPr lang="en-US" altLang="en-US" sz="2800" dirty="0">
                <a:solidFill>
                  <a:srgbClr val="000000"/>
                </a:solidFill>
                <a:latin typeface="Times New Roman" pitchFamily="18" charset="0"/>
              </a:rPr>
              <a:t>are allocated for each user to transmit and receive information. </a:t>
            </a:r>
            <a:endParaRPr lang="en-US" altLang="en-US" sz="2800" dirty="0" smtClean="0">
              <a:solidFill>
                <a:srgbClr val="000000"/>
              </a:solidFill>
              <a:latin typeface="Times New Roman" pitchFamily="18" charset="0"/>
            </a:endParaRPr>
          </a:p>
          <a:p>
            <a:pPr algn="just"/>
            <a:r>
              <a:rPr lang="en-US" altLang="en-US" sz="2800" dirty="0" smtClean="0">
                <a:solidFill>
                  <a:srgbClr val="000000"/>
                </a:solidFill>
                <a:latin typeface="Times New Roman" pitchFamily="18" charset="0"/>
              </a:rPr>
              <a:t>Information </a:t>
            </a:r>
            <a:r>
              <a:rPr lang="en-US" altLang="en-US" sz="2800" dirty="0">
                <a:solidFill>
                  <a:srgbClr val="000000"/>
                </a:solidFill>
                <a:latin typeface="Times New Roman" pitchFamily="18" charset="0"/>
              </a:rPr>
              <a:t>is transferred and received in form of frame. A frame </a:t>
            </a:r>
            <a:r>
              <a:rPr lang="en-US" altLang="en-US" sz="2800" dirty="0" smtClean="0">
                <a:solidFill>
                  <a:srgbClr val="000000"/>
                </a:solidFill>
                <a:latin typeface="Times New Roman" pitchFamily="18" charset="0"/>
              </a:rPr>
              <a:t>consists of a </a:t>
            </a:r>
            <a:r>
              <a:rPr lang="en-US" altLang="en-US" sz="2800" dirty="0">
                <a:solidFill>
                  <a:srgbClr val="000000"/>
                </a:solidFill>
                <a:latin typeface="Times New Roman" pitchFamily="18" charset="0"/>
              </a:rPr>
              <a:t>preamble, an information message and trial bits</a:t>
            </a:r>
            <a:r>
              <a:rPr lang="en-US" altLang="en-US" sz="2800" dirty="0">
                <a:solidFill>
                  <a:srgbClr val="000000"/>
                </a:solidFill>
                <a:latin typeface="Verdana" pitchFamily="34" charset="0"/>
              </a:rPr>
              <a:t>. </a:t>
            </a:r>
          </a:p>
          <a:p>
            <a:pPr algn="just"/>
            <a:r>
              <a:rPr lang="en-US" altLang="en-US" sz="2800" b="1" dirty="0">
                <a:solidFill>
                  <a:srgbClr val="000000"/>
                </a:solidFill>
                <a:latin typeface="Times New Roman" pitchFamily="18" charset="0"/>
              </a:rPr>
              <a:t>Preamble</a:t>
            </a:r>
            <a:r>
              <a:rPr lang="en-US" altLang="en-US" sz="2800" dirty="0">
                <a:solidFill>
                  <a:srgbClr val="000000"/>
                </a:solidFill>
                <a:latin typeface="Times New Roman" pitchFamily="18" charset="0"/>
              </a:rPr>
              <a:t> contains the address and synchronization information of </a:t>
            </a:r>
            <a:r>
              <a:rPr lang="en-US" altLang="en-US" sz="2800" dirty="0" smtClean="0">
                <a:solidFill>
                  <a:srgbClr val="000000"/>
                </a:solidFill>
                <a:latin typeface="Times New Roman" pitchFamily="18" charset="0"/>
              </a:rPr>
              <a:t>sender </a:t>
            </a:r>
            <a:r>
              <a:rPr lang="en-US" altLang="en-US" sz="2800" dirty="0">
                <a:solidFill>
                  <a:srgbClr val="000000"/>
                </a:solidFill>
                <a:latin typeface="Times New Roman" pitchFamily="18" charset="0"/>
              </a:rPr>
              <a:t>and </a:t>
            </a:r>
            <a:r>
              <a:rPr lang="en-US" altLang="en-US" sz="2800" dirty="0" smtClean="0">
                <a:solidFill>
                  <a:srgbClr val="000000"/>
                </a:solidFill>
                <a:latin typeface="Times New Roman" pitchFamily="18" charset="0"/>
              </a:rPr>
              <a:t>receiver </a:t>
            </a:r>
            <a:r>
              <a:rPr lang="en-US" altLang="en-US" sz="2800" dirty="0">
                <a:solidFill>
                  <a:srgbClr val="000000"/>
                </a:solidFill>
                <a:latin typeface="Times New Roman" pitchFamily="18" charset="0"/>
              </a:rPr>
              <a:t>to identify each other. </a:t>
            </a:r>
            <a:r>
              <a:rPr lang="en-US" altLang="en-US" sz="2800" b="1" dirty="0">
                <a:solidFill>
                  <a:srgbClr val="000000"/>
                </a:solidFill>
                <a:latin typeface="Times New Roman" pitchFamily="18" charset="0"/>
              </a:rPr>
              <a:t>Trial bits</a:t>
            </a:r>
            <a:r>
              <a:rPr lang="en-US" altLang="en-US" sz="2800" dirty="0">
                <a:solidFill>
                  <a:srgbClr val="000000"/>
                </a:solidFill>
                <a:latin typeface="Times New Roman" pitchFamily="18" charset="0"/>
              </a:rPr>
              <a:t> contain framing information</a:t>
            </a:r>
            <a:r>
              <a:rPr lang="en-US" altLang="en-US" sz="2800" dirty="0">
                <a:solidFill>
                  <a:srgbClr val="000000"/>
                </a:solidFill>
                <a:latin typeface="Verdana" pitchFamily="34" charset="0"/>
              </a:rPr>
              <a:t>. </a:t>
            </a:r>
            <a:endParaRPr lang="en-US" altLang="en-US" sz="2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TDMA</a:t>
            </a:r>
            <a:endParaRPr lang="en-GB" altLang="en-US"/>
          </a:p>
        </p:txBody>
      </p:sp>
      <p:sp>
        <p:nvSpPr>
          <p:cNvPr id="51203" name="Rectangle 3"/>
          <p:cNvSpPr>
            <a:spLocks noGrp="1" noChangeArrowheads="1"/>
          </p:cNvSpPr>
          <p:nvPr>
            <p:ph type="body" idx="1"/>
          </p:nvPr>
        </p:nvSpPr>
        <p:spPr>
          <a:xfrm>
            <a:off x="548609" y="1363474"/>
            <a:ext cx="4676647" cy="4808726"/>
          </a:xfrm>
        </p:spPr>
        <p:txBody>
          <a:bodyPr>
            <a:noAutofit/>
          </a:bodyPr>
          <a:lstStyle/>
          <a:p>
            <a:pPr>
              <a:lnSpc>
                <a:spcPct val="90000"/>
              </a:lnSpc>
            </a:pPr>
            <a:r>
              <a:rPr lang="en-US" altLang="en-US" sz="2800" dirty="0"/>
              <a:t>Entire bandwidth is available to the user for finite period of time.</a:t>
            </a:r>
          </a:p>
          <a:p>
            <a:pPr>
              <a:lnSpc>
                <a:spcPct val="90000"/>
              </a:lnSpc>
            </a:pPr>
            <a:r>
              <a:rPr lang="en-US" altLang="en-US" sz="2800" dirty="0"/>
              <a:t>Users are allotted time slots for a channel allowing sharing of a single channel.</a:t>
            </a:r>
          </a:p>
          <a:p>
            <a:pPr>
              <a:lnSpc>
                <a:spcPct val="90000"/>
              </a:lnSpc>
            </a:pPr>
            <a:r>
              <a:rPr lang="en-US" altLang="en-US" sz="2800" dirty="0"/>
              <a:t>Requires time synchronization.</a:t>
            </a:r>
          </a:p>
          <a:p>
            <a:pPr>
              <a:lnSpc>
                <a:spcPct val="90000"/>
              </a:lnSpc>
            </a:pPr>
            <a:r>
              <a:rPr lang="en-US" altLang="en-US" sz="2800" dirty="0"/>
              <a:t>Each of the user takes turn in transmitting and receiving data in a round robin fashion.</a:t>
            </a:r>
            <a:endParaRPr lang="en-GB" altLang="en-US" sz="2800" dirty="0"/>
          </a:p>
        </p:txBody>
      </p:sp>
      <p:sp>
        <p:nvSpPr>
          <p:cNvPr id="51204" name="Line 4"/>
          <p:cNvSpPr>
            <a:spLocks noChangeShapeType="1"/>
          </p:cNvSpPr>
          <p:nvPr/>
        </p:nvSpPr>
        <p:spPr bwMode="auto">
          <a:xfrm flipH="1">
            <a:off x="4889500" y="3650374"/>
            <a:ext cx="1189038" cy="1187450"/>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05" name="Group 5"/>
          <p:cNvGrpSpPr>
            <a:grpSpLocks/>
          </p:cNvGrpSpPr>
          <p:nvPr/>
        </p:nvGrpSpPr>
        <p:grpSpPr bwMode="auto">
          <a:xfrm>
            <a:off x="4824413" y="1664412"/>
            <a:ext cx="4146550" cy="2932112"/>
            <a:chOff x="455" y="2364"/>
            <a:chExt cx="2612" cy="1847"/>
          </a:xfrm>
        </p:grpSpPr>
        <p:sp>
          <p:nvSpPr>
            <p:cNvPr id="51206" name="Line 6"/>
            <p:cNvSpPr>
              <a:spLocks noChangeShapeType="1"/>
            </p:cNvSpPr>
            <p:nvPr/>
          </p:nvSpPr>
          <p:spPr bwMode="auto">
            <a:xfrm>
              <a:off x="1390" y="3475"/>
              <a:ext cx="1655" cy="0"/>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Line 7"/>
            <p:cNvSpPr>
              <a:spLocks noChangeShapeType="1"/>
            </p:cNvSpPr>
            <p:nvPr/>
          </p:nvSpPr>
          <p:spPr bwMode="auto">
            <a:xfrm flipH="1" flipV="1">
              <a:off x="1390" y="2364"/>
              <a:ext cx="5" cy="1111"/>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Rectangle 8"/>
            <p:cNvSpPr>
              <a:spLocks noChangeArrowheads="1"/>
            </p:cNvSpPr>
            <p:nvPr/>
          </p:nvSpPr>
          <p:spPr bwMode="auto">
            <a:xfrm>
              <a:off x="455" y="3066"/>
              <a:ext cx="1383" cy="636"/>
            </a:xfrm>
            <a:prstGeom prst="rect">
              <a:avLst/>
            </a:prstGeom>
            <a:solidFill>
              <a:srgbClr val="F8F8F8"/>
            </a:solidFill>
            <a:ln w="9525">
              <a:miter lim="800000"/>
              <a:headEnd/>
              <a:tailEnd/>
            </a:ln>
            <a:effectLst/>
            <a:scene3d>
              <a:camera prst="legacyObliqueTopRight">
                <a:rot lat="0" lon="5400000" rev="0"/>
              </a:camera>
              <a:lightRig rig="legacyFlat3" dir="b"/>
            </a:scene3d>
            <a:sp3d extrusionH="430200" prstMaterial="legacyMatte">
              <a:bevelT w="13500" h="13500" prst="angle"/>
              <a:bevelB w="13500" h="13500" prst="angle"/>
              <a:extrusionClr>
                <a:srgbClr val="F8F8F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en-US" altLang="en-US" sz="1800">
                <a:latin typeface="Futura Hv" pitchFamily="34" charset="0"/>
                <a:cs typeface="Arial" pitchFamily="34" charset="0"/>
              </a:endParaRPr>
            </a:p>
          </p:txBody>
        </p:sp>
        <p:sp>
          <p:nvSpPr>
            <p:cNvPr id="51209" name="Text Box 9"/>
            <p:cNvSpPr txBox="1">
              <a:spLocks noChangeArrowheads="1"/>
            </p:cNvSpPr>
            <p:nvPr/>
          </p:nvSpPr>
          <p:spPr bwMode="auto">
            <a:xfrm rot="-2520818">
              <a:off x="930" y="3090"/>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1</a:t>
              </a:r>
              <a:endParaRPr lang="en-GB" altLang="en-US" sz="1200">
                <a:solidFill>
                  <a:schemeClr val="bg1"/>
                </a:solidFill>
                <a:latin typeface="Futura Hv" pitchFamily="34" charset="0"/>
                <a:cs typeface="Arial" pitchFamily="34" charset="0"/>
              </a:endParaRPr>
            </a:p>
          </p:txBody>
        </p:sp>
        <p:sp>
          <p:nvSpPr>
            <p:cNvPr id="51210" name="Rectangle 10"/>
            <p:cNvSpPr>
              <a:spLocks noChangeArrowheads="1"/>
            </p:cNvSpPr>
            <p:nvPr/>
          </p:nvSpPr>
          <p:spPr bwMode="auto">
            <a:xfrm>
              <a:off x="739" y="3068"/>
              <a:ext cx="1383" cy="636"/>
            </a:xfrm>
            <a:prstGeom prst="rect">
              <a:avLst/>
            </a:prstGeom>
            <a:solidFill>
              <a:srgbClr val="0033CC"/>
            </a:solidFill>
            <a:ln w="9525">
              <a:miter lim="800000"/>
              <a:headEnd/>
              <a:tailEnd/>
            </a:ln>
            <a:effectLst/>
            <a:scene3d>
              <a:camera prst="legacyObliqueTopRight">
                <a:rot lat="0" lon="5400000" rev="0"/>
              </a:camera>
              <a:lightRig rig="legacyFlat3" dir="b"/>
            </a:scene3d>
            <a:sp3d extrusionH="430200" prstMaterial="legacyMatte">
              <a:bevelT w="13500" h="13500" prst="angle"/>
              <a:bevelB w="13500" h="13500" prst="angle"/>
              <a:extrusionClr>
                <a:srgbClr val="0033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1211" name="Text Box 11"/>
            <p:cNvSpPr txBox="1">
              <a:spLocks noChangeArrowheads="1"/>
            </p:cNvSpPr>
            <p:nvPr/>
          </p:nvSpPr>
          <p:spPr bwMode="auto">
            <a:xfrm rot="-2762809">
              <a:off x="1297" y="3054"/>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2</a:t>
              </a:r>
              <a:endParaRPr lang="en-GB" altLang="en-US" sz="1200">
                <a:solidFill>
                  <a:schemeClr val="bg1"/>
                </a:solidFill>
                <a:latin typeface="Futura Hv" pitchFamily="34" charset="0"/>
                <a:cs typeface="Arial" pitchFamily="34" charset="0"/>
              </a:endParaRPr>
            </a:p>
          </p:txBody>
        </p:sp>
        <p:sp>
          <p:nvSpPr>
            <p:cNvPr id="51212" name="Rectangle 12"/>
            <p:cNvSpPr>
              <a:spLocks noChangeArrowheads="1"/>
            </p:cNvSpPr>
            <p:nvPr/>
          </p:nvSpPr>
          <p:spPr bwMode="auto">
            <a:xfrm>
              <a:off x="1020" y="3071"/>
              <a:ext cx="1383" cy="636"/>
            </a:xfrm>
            <a:prstGeom prst="rect">
              <a:avLst/>
            </a:prstGeom>
            <a:solidFill>
              <a:schemeClr val="folHlink"/>
            </a:solidFill>
            <a:ln w="9525">
              <a:miter lim="800000"/>
              <a:headEnd/>
              <a:tailEnd/>
            </a:ln>
            <a:effectLst/>
            <a:scene3d>
              <a:camera prst="legacyObliqueTopRight">
                <a:rot lat="0" lon="5400000" rev="0"/>
              </a:camera>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1213" name="Text Box 13"/>
            <p:cNvSpPr txBox="1">
              <a:spLocks noChangeArrowheads="1"/>
            </p:cNvSpPr>
            <p:nvPr/>
          </p:nvSpPr>
          <p:spPr bwMode="auto">
            <a:xfrm rot="-2715930">
              <a:off x="1601" y="2963"/>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3</a:t>
              </a:r>
              <a:endParaRPr lang="en-GB" altLang="en-US" sz="1200">
                <a:solidFill>
                  <a:schemeClr val="bg1"/>
                </a:solidFill>
                <a:latin typeface="Futura Hv" pitchFamily="34" charset="0"/>
                <a:cs typeface="Arial" pitchFamily="34" charset="0"/>
              </a:endParaRPr>
            </a:p>
          </p:txBody>
        </p:sp>
        <p:sp>
          <p:nvSpPr>
            <p:cNvPr id="51214" name="Rectangle 14"/>
            <p:cNvSpPr>
              <a:spLocks noChangeArrowheads="1"/>
            </p:cNvSpPr>
            <p:nvPr/>
          </p:nvSpPr>
          <p:spPr bwMode="auto">
            <a:xfrm>
              <a:off x="1299" y="3065"/>
              <a:ext cx="1383" cy="636"/>
            </a:xfrm>
            <a:prstGeom prst="rect">
              <a:avLst/>
            </a:prstGeom>
            <a:solidFill>
              <a:srgbClr val="47FFDC"/>
            </a:solidFill>
            <a:ln w="9525">
              <a:miter lim="800000"/>
              <a:headEnd/>
              <a:tailEnd/>
            </a:ln>
            <a:effectLst/>
            <a:scene3d>
              <a:camera prst="legacyObliqueTopRight">
                <a:rot lat="0" lon="5400000" rev="0"/>
              </a:camera>
              <a:lightRig rig="legacyFlat3" dir="b"/>
            </a:scene3d>
            <a:sp3d extrusionH="430200" prstMaterial="legacyMatte">
              <a:bevelT w="13500" h="13500" prst="angle"/>
              <a:bevelB w="13500" h="13500" prst="angle"/>
              <a:extrusionClr>
                <a:srgbClr val="47FFD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1215" name="Text Box 15"/>
            <p:cNvSpPr txBox="1">
              <a:spLocks noChangeArrowheads="1"/>
            </p:cNvSpPr>
            <p:nvPr/>
          </p:nvSpPr>
          <p:spPr bwMode="auto">
            <a:xfrm rot="-2899102">
              <a:off x="2014" y="2898"/>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4</a:t>
              </a:r>
              <a:endParaRPr lang="en-GB" altLang="en-US" sz="1200">
                <a:solidFill>
                  <a:schemeClr val="bg1"/>
                </a:solidFill>
                <a:latin typeface="Futura Hv" pitchFamily="34" charset="0"/>
                <a:cs typeface="Arial" pitchFamily="34" charset="0"/>
              </a:endParaRPr>
            </a:p>
          </p:txBody>
        </p:sp>
        <p:sp>
          <p:nvSpPr>
            <p:cNvPr id="51216" name="Text Box 16"/>
            <p:cNvSpPr txBox="1">
              <a:spLocks noChangeArrowheads="1"/>
            </p:cNvSpPr>
            <p:nvPr/>
          </p:nvSpPr>
          <p:spPr bwMode="auto">
            <a:xfrm>
              <a:off x="2715" y="3519"/>
              <a:ext cx="3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Time</a:t>
              </a:r>
              <a:endParaRPr lang="en-GB" altLang="en-US" sz="1400">
                <a:cs typeface="Times New Roman" pitchFamily="18" charset="0"/>
              </a:endParaRPr>
            </a:p>
          </p:txBody>
        </p:sp>
        <p:sp>
          <p:nvSpPr>
            <p:cNvPr id="51217" name="Text Box 17"/>
            <p:cNvSpPr txBox="1">
              <a:spLocks noChangeArrowheads="1"/>
            </p:cNvSpPr>
            <p:nvPr/>
          </p:nvSpPr>
          <p:spPr bwMode="auto">
            <a:xfrm rot="-2762498">
              <a:off x="413" y="3821"/>
              <a:ext cx="5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Frequency</a:t>
              </a:r>
              <a:endParaRPr lang="en-GB" altLang="en-US" sz="1400">
                <a:cs typeface="Times New Roman" pitchFamily="18" charset="0"/>
              </a:endParaRPr>
            </a:p>
          </p:txBody>
        </p:sp>
        <p:sp>
          <p:nvSpPr>
            <p:cNvPr id="51218" name="Text Box 18"/>
            <p:cNvSpPr txBox="1">
              <a:spLocks noChangeArrowheads="1"/>
            </p:cNvSpPr>
            <p:nvPr/>
          </p:nvSpPr>
          <p:spPr bwMode="auto">
            <a:xfrm rot="10800000">
              <a:off x="1120" y="2576"/>
              <a:ext cx="25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en-US" sz="1400">
                  <a:cs typeface="Times New Roman" pitchFamily="18" charset="0"/>
                </a:rPr>
                <a:t>Code</a:t>
              </a:r>
              <a:endParaRPr lang="en-GB" altLang="en-US" sz="1400">
                <a:cs typeface="Times New Roman" pitchFamily="18"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14400" y="609600"/>
            <a:ext cx="8001000" cy="1295400"/>
          </a:xfrm>
        </p:spPr>
        <p:txBody>
          <a:bodyPr>
            <a:normAutofit fontScale="90000"/>
          </a:bodyPr>
          <a:lstStyle/>
          <a:p>
            <a:r>
              <a:rPr lang="en-US" altLang="en-US"/>
              <a:t>TDMA </a:t>
            </a:r>
            <a:r>
              <a:rPr lang="en-US" altLang="en-US" sz="2800"/>
              <a:t>Advantages &amp; Disadvantages</a:t>
            </a:r>
            <a:br>
              <a:rPr lang="en-US" altLang="en-US" sz="2800"/>
            </a:br>
            <a:r>
              <a:rPr lang="en-US" altLang="en-US" sz="2800"/>
              <a:t/>
            </a:r>
            <a:br>
              <a:rPr lang="en-US" altLang="en-US" sz="2800"/>
            </a:br>
            <a:endParaRPr lang="en-US" altLang="en-US" sz="2800"/>
          </a:p>
        </p:txBody>
      </p:sp>
      <p:sp>
        <p:nvSpPr>
          <p:cNvPr id="55299" name="Rectangle 3"/>
          <p:cNvSpPr>
            <a:spLocks noGrp="1" noChangeArrowheads="1"/>
          </p:cNvSpPr>
          <p:nvPr>
            <p:ph type="body" idx="1"/>
          </p:nvPr>
        </p:nvSpPr>
        <p:spPr>
          <a:xfrm>
            <a:off x="457200" y="1524000"/>
            <a:ext cx="8382000" cy="4953000"/>
          </a:xfrm>
        </p:spPr>
        <p:txBody>
          <a:bodyPr>
            <a:normAutofit lnSpcReduction="10000"/>
          </a:bodyPr>
          <a:lstStyle/>
          <a:p>
            <a:pPr>
              <a:lnSpc>
                <a:spcPct val="90000"/>
              </a:lnSpc>
            </a:pPr>
            <a:r>
              <a:rPr lang="en-US" altLang="en-US" sz="2800" dirty="0"/>
              <a:t>Advantages</a:t>
            </a:r>
          </a:p>
          <a:p>
            <a:pPr lvl="1">
              <a:lnSpc>
                <a:spcPct val="90000"/>
              </a:lnSpc>
            </a:pPr>
            <a:r>
              <a:rPr lang="en-GB" altLang="en-US" sz="2400" dirty="0"/>
              <a:t>Extended battery life and talk time </a:t>
            </a:r>
          </a:p>
          <a:p>
            <a:pPr lvl="1">
              <a:lnSpc>
                <a:spcPct val="90000"/>
              </a:lnSpc>
            </a:pPr>
            <a:r>
              <a:rPr lang="en-GB" altLang="en-US" sz="2400" dirty="0"/>
              <a:t>More efficient use of spectrum, compared to FDMA </a:t>
            </a:r>
          </a:p>
          <a:p>
            <a:pPr lvl="1">
              <a:lnSpc>
                <a:spcPct val="90000"/>
              </a:lnSpc>
            </a:pPr>
            <a:r>
              <a:rPr lang="en-GB" altLang="en-US" sz="2400" dirty="0"/>
              <a:t>Will accommodate more users in the same spectrum space than an FDMA system</a:t>
            </a:r>
          </a:p>
          <a:p>
            <a:pPr>
              <a:lnSpc>
                <a:spcPct val="90000"/>
              </a:lnSpc>
            </a:pPr>
            <a:r>
              <a:rPr lang="en-US" altLang="en-US" sz="2800" dirty="0"/>
              <a:t>Disadvantages</a:t>
            </a:r>
          </a:p>
          <a:p>
            <a:pPr lvl="1">
              <a:lnSpc>
                <a:spcPct val="90000"/>
              </a:lnSpc>
            </a:pPr>
            <a:r>
              <a:rPr lang="en-GB" altLang="en-US" sz="2400" dirty="0"/>
              <a:t>Network and spectrum planning are intensive </a:t>
            </a:r>
          </a:p>
          <a:p>
            <a:pPr lvl="1">
              <a:lnSpc>
                <a:spcPct val="90000"/>
              </a:lnSpc>
            </a:pPr>
            <a:r>
              <a:rPr lang="en-GB" altLang="en-US" sz="2400" dirty="0"/>
              <a:t>Multipath interference affects call quality </a:t>
            </a:r>
          </a:p>
          <a:p>
            <a:pPr lvl="1">
              <a:lnSpc>
                <a:spcPct val="90000"/>
              </a:lnSpc>
            </a:pPr>
            <a:r>
              <a:rPr lang="en-GB" altLang="en-US" sz="2400" dirty="0"/>
              <a:t>Dropped calls are possible when users switch in and out of different cells.</a:t>
            </a:r>
          </a:p>
          <a:p>
            <a:pPr lvl="1">
              <a:lnSpc>
                <a:spcPct val="90000"/>
              </a:lnSpc>
            </a:pPr>
            <a:r>
              <a:rPr lang="en-GB" altLang="en-US" sz="2400" dirty="0"/>
              <a:t>Too few users result in idle channels (rural versus urban environment) </a:t>
            </a:r>
          </a:p>
          <a:p>
            <a:pPr lvl="1">
              <a:lnSpc>
                <a:spcPct val="90000"/>
              </a:lnSpc>
            </a:pPr>
            <a:r>
              <a:rPr lang="en-GB" altLang="en-US" sz="2400" dirty="0"/>
              <a:t>Higher costs due to greater equipment</a:t>
            </a:r>
          </a:p>
          <a:p>
            <a:pPr lvl="1">
              <a:lnSpc>
                <a:spcPct val="90000"/>
              </a:lnSpc>
            </a:pPr>
            <a:endParaRPr lang="en-GB" altLang="en-US" sz="1800" dirty="0"/>
          </a:p>
          <a:p>
            <a:pPr lvl="1">
              <a:lnSpc>
                <a:spcPct val="90000"/>
              </a:lnSpc>
            </a:pPr>
            <a:endParaRPr lang="en-GB" altLang="en-US" sz="1800" dirty="0"/>
          </a:p>
          <a:p>
            <a:pPr lvl="1">
              <a:lnSpc>
                <a:spcPct val="90000"/>
              </a:lnSpc>
            </a:pPr>
            <a:endParaRPr lang="en-GB" altLang="en-US" sz="1800" dirty="0"/>
          </a:p>
          <a:p>
            <a:pPr lvl="1">
              <a:lnSpc>
                <a:spcPct val="90000"/>
              </a:lnSpc>
            </a:pPr>
            <a:endParaRPr lang="en-GB" altLang="en-US"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z="3200">
                <a:solidFill>
                  <a:srgbClr val="000000"/>
                </a:solidFill>
                <a:latin typeface="Times New Roman" pitchFamily="18" charset="0"/>
              </a:rPr>
              <a:t>Code Division Multiple Access (CDMA)</a:t>
            </a:r>
            <a:r>
              <a:rPr lang="en-US" altLang="en-US">
                <a:solidFill>
                  <a:srgbClr val="000000"/>
                </a:solidFill>
                <a:latin typeface="Verdana" pitchFamily="34" charset="0"/>
              </a:rPr>
              <a:t> </a:t>
            </a:r>
          </a:p>
        </p:txBody>
      </p:sp>
      <p:sp>
        <p:nvSpPr>
          <p:cNvPr id="14339" name="Rectangle 3"/>
          <p:cNvSpPr>
            <a:spLocks noGrp="1" noChangeArrowheads="1"/>
          </p:cNvSpPr>
          <p:nvPr>
            <p:ph type="body" idx="1"/>
          </p:nvPr>
        </p:nvSpPr>
        <p:spPr/>
        <p:txBody>
          <a:bodyPr/>
          <a:lstStyle/>
          <a:p>
            <a:pPr algn="just"/>
            <a:r>
              <a:rPr lang="en-US" altLang="en-US" sz="4000" dirty="0">
                <a:solidFill>
                  <a:srgbClr val="000000"/>
                </a:solidFill>
                <a:latin typeface="Times New Roman" pitchFamily="18" charset="0"/>
              </a:rPr>
              <a:t>A</a:t>
            </a:r>
            <a:r>
              <a:rPr lang="en-US" altLang="en-US" sz="4000" dirty="0" smtClean="0">
                <a:solidFill>
                  <a:srgbClr val="000000"/>
                </a:solidFill>
                <a:latin typeface="Times New Roman" pitchFamily="18" charset="0"/>
              </a:rPr>
              <a:t>ll </a:t>
            </a:r>
            <a:r>
              <a:rPr lang="en-US" altLang="en-US" sz="4000" dirty="0">
                <a:solidFill>
                  <a:srgbClr val="000000"/>
                </a:solidFill>
                <a:latin typeface="Times New Roman" pitchFamily="18" charset="0"/>
              </a:rPr>
              <a:t>users transmit information simultaneously by using the same carrier </a:t>
            </a:r>
            <a:r>
              <a:rPr lang="en-US" altLang="en-US" sz="4000" dirty="0" smtClean="0">
                <a:solidFill>
                  <a:srgbClr val="000000"/>
                </a:solidFill>
                <a:latin typeface="Times New Roman" pitchFamily="18" charset="0"/>
              </a:rPr>
              <a:t>frequency with their own </a:t>
            </a:r>
            <a:r>
              <a:rPr lang="en-US" altLang="en-US" sz="4000" dirty="0">
                <a:solidFill>
                  <a:srgbClr val="000000"/>
                </a:solidFill>
                <a:latin typeface="Times New Roman" pitchFamily="18" charset="0"/>
              </a:rPr>
              <a:t>code word, which is orthogonal to other users. To detect the message, the receiver should know the </a:t>
            </a:r>
            <a:r>
              <a:rPr lang="en-US" altLang="en-US" sz="4000" dirty="0" smtClean="0">
                <a:solidFill>
                  <a:srgbClr val="000000"/>
                </a:solidFill>
                <a:latin typeface="Times New Roman" pitchFamily="18" charset="0"/>
              </a:rPr>
              <a:t>code word </a:t>
            </a:r>
            <a:r>
              <a:rPr lang="en-US" altLang="en-US" sz="4000" dirty="0">
                <a:solidFill>
                  <a:srgbClr val="000000"/>
                </a:solidFill>
                <a:latin typeface="Times New Roman" pitchFamily="18" charset="0"/>
              </a:rPr>
              <a:t>used by the transmitter.</a:t>
            </a:r>
          </a:p>
          <a:p>
            <a:endParaRPr lang="en-US" altLang="en-US" sz="2400" dirty="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a:t>CDMA</a:t>
            </a:r>
            <a:endParaRPr lang="en-GB" altLang="en-US"/>
          </a:p>
        </p:txBody>
      </p:sp>
      <p:sp>
        <p:nvSpPr>
          <p:cNvPr id="58371" name="Rectangle 3"/>
          <p:cNvSpPr>
            <a:spLocks noGrp="1" noChangeArrowheads="1"/>
          </p:cNvSpPr>
          <p:nvPr>
            <p:ph type="body" idx="1"/>
          </p:nvPr>
        </p:nvSpPr>
        <p:spPr>
          <a:xfrm>
            <a:off x="582657" y="1616075"/>
            <a:ext cx="4791075" cy="3733800"/>
          </a:xfrm>
        </p:spPr>
        <p:txBody>
          <a:bodyPr>
            <a:normAutofit lnSpcReduction="10000"/>
          </a:bodyPr>
          <a:lstStyle/>
          <a:p>
            <a:r>
              <a:rPr lang="en-US" altLang="en-US" dirty="0"/>
              <a:t>CDMA is a spread spectrum technique used to increase spectrum efficiency.</a:t>
            </a:r>
          </a:p>
          <a:p>
            <a:r>
              <a:rPr lang="en-US" altLang="en-US" dirty="0"/>
              <a:t>SS has been used in military applications due to anti-jamming and security.</a:t>
            </a:r>
          </a:p>
          <a:p>
            <a:endParaRPr lang="en-US" altLang="en-US" dirty="0"/>
          </a:p>
          <a:p>
            <a:endParaRPr lang="en-GB" altLang="en-US" dirty="0"/>
          </a:p>
        </p:txBody>
      </p:sp>
      <p:grpSp>
        <p:nvGrpSpPr>
          <p:cNvPr id="58372" name="Group 4"/>
          <p:cNvGrpSpPr>
            <a:grpSpLocks/>
          </p:cNvGrpSpPr>
          <p:nvPr/>
        </p:nvGrpSpPr>
        <p:grpSpPr bwMode="auto">
          <a:xfrm>
            <a:off x="4787900" y="2168525"/>
            <a:ext cx="4068763" cy="3817938"/>
            <a:chOff x="3016" y="1366"/>
            <a:chExt cx="2563" cy="2405"/>
          </a:xfrm>
        </p:grpSpPr>
        <p:sp>
          <p:nvSpPr>
            <p:cNvPr id="58373" name="Text Box 5"/>
            <p:cNvSpPr txBox="1">
              <a:spLocks noChangeArrowheads="1"/>
            </p:cNvSpPr>
            <p:nvPr/>
          </p:nvSpPr>
          <p:spPr bwMode="auto">
            <a:xfrm>
              <a:off x="4859" y="1875"/>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4</a:t>
              </a:r>
              <a:endParaRPr lang="en-GB" altLang="en-US" sz="1200">
                <a:solidFill>
                  <a:schemeClr val="bg1"/>
                </a:solidFill>
                <a:latin typeface="Futura Hv" pitchFamily="34" charset="0"/>
                <a:cs typeface="Arial" pitchFamily="34" charset="0"/>
              </a:endParaRPr>
            </a:p>
          </p:txBody>
        </p:sp>
        <p:sp>
          <p:nvSpPr>
            <p:cNvPr id="58374" name="Line 6"/>
            <p:cNvSpPr>
              <a:spLocks noChangeShapeType="1"/>
            </p:cNvSpPr>
            <p:nvPr/>
          </p:nvSpPr>
          <p:spPr bwMode="auto">
            <a:xfrm flipH="1">
              <a:off x="3038" y="3023"/>
              <a:ext cx="749" cy="748"/>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5" name="Line 7"/>
            <p:cNvSpPr>
              <a:spLocks noChangeShapeType="1"/>
            </p:cNvSpPr>
            <p:nvPr/>
          </p:nvSpPr>
          <p:spPr bwMode="auto">
            <a:xfrm>
              <a:off x="3794" y="3022"/>
              <a:ext cx="1785" cy="0"/>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6" name="Line 8"/>
            <p:cNvSpPr>
              <a:spLocks noChangeShapeType="1"/>
            </p:cNvSpPr>
            <p:nvPr/>
          </p:nvSpPr>
          <p:spPr bwMode="auto">
            <a:xfrm flipH="1" flipV="1">
              <a:off x="3787" y="1366"/>
              <a:ext cx="12" cy="1656"/>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377" name="Text Box 9"/>
            <p:cNvSpPr txBox="1">
              <a:spLocks noChangeArrowheads="1"/>
            </p:cNvSpPr>
            <p:nvPr/>
          </p:nvSpPr>
          <p:spPr bwMode="auto">
            <a:xfrm>
              <a:off x="5119" y="3066"/>
              <a:ext cx="3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Time</a:t>
              </a:r>
              <a:endParaRPr lang="en-GB" altLang="en-US" sz="1400">
                <a:cs typeface="Times New Roman" pitchFamily="18" charset="0"/>
              </a:endParaRPr>
            </a:p>
          </p:txBody>
        </p:sp>
        <p:sp>
          <p:nvSpPr>
            <p:cNvPr id="58378" name="Text Box 10"/>
            <p:cNvSpPr txBox="1">
              <a:spLocks noChangeArrowheads="1"/>
            </p:cNvSpPr>
            <p:nvPr/>
          </p:nvSpPr>
          <p:spPr bwMode="auto">
            <a:xfrm rot="-2762498">
              <a:off x="2817" y="3368"/>
              <a:ext cx="5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cs typeface="Times New Roman" pitchFamily="18" charset="0"/>
                </a:rPr>
                <a:t>Frequency</a:t>
              </a:r>
              <a:endParaRPr lang="en-GB" altLang="en-US" sz="1400">
                <a:cs typeface="Times New Roman" pitchFamily="18" charset="0"/>
              </a:endParaRPr>
            </a:p>
          </p:txBody>
        </p:sp>
        <p:sp>
          <p:nvSpPr>
            <p:cNvPr id="58379" name="Text Box 11"/>
            <p:cNvSpPr txBox="1">
              <a:spLocks noChangeArrowheads="1"/>
            </p:cNvSpPr>
            <p:nvPr/>
          </p:nvSpPr>
          <p:spPr bwMode="auto">
            <a:xfrm rot="10800000">
              <a:off x="3447" y="1593"/>
              <a:ext cx="250"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en-US" sz="1400">
                  <a:cs typeface="Times New Roman" pitchFamily="18" charset="0"/>
                </a:rPr>
                <a:t>Code</a:t>
              </a:r>
              <a:endParaRPr lang="en-GB" altLang="en-US" sz="1400">
                <a:cs typeface="Times New Roman" pitchFamily="18" charset="0"/>
              </a:endParaRPr>
            </a:p>
          </p:txBody>
        </p:sp>
        <p:grpSp>
          <p:nvGrpSpPr>
            <p:cNvPr id="58380" name="Group 12"/>
            <p:cNvGrpSpPr>
              <a:grpSpLocks/>
            </p:cNvGrpSpPr>
            <p:nvPr/>
          </p:nvGrpSpPr>
          <p:grpSpPr bwMode="auto">
            <a:xfrm>
              <a:off x="3690" y="1653"/>
              <a:ext cx="1389" cy="1507"/>
              <a:chOff x="3690" y="2232"/>
              <a:chExt cx="1389" cy="1507"/>
            </a:xfrm>
          </p:grpSpPr>
          <p:sp>
            <p:nvSpPr>
              <p:cNvPr id="58381" name="Rectangle 13"/>
              <p:cNvSpPr>
                <a:spLocks noChangeArrowheads="1"/>
              </p:cNvSpPr>
              <p:nvPr/>
            </p:nvSpPr>
            <p:spPr bwMode="auto">
              <a:xfrm>
                <a:off x="3696" y="3090"/>
                <a:ext cx="1383" cy="636"/>
              </a:xfrm>
              <a:prstGeom prst="rect">
                <a:avLst/>
              </a:prstGeom>
              <a:solidFill>
                <a:srgbClr val="F8F8F8"/>
              </a:solidFill>
              <a:ln w="9525">
                <a:miter lim="800000"/>
                <a:headEnd/>
                <a:tailEnd/>
              </a:ln>
              <a:effectLst/>
              <a:scene3d>
                <a:camera prst="legacyObliqueTopRight">
                  <a:rot lat="16199998" lon="0" rev="0"/>
                </a:camera>
                <a:lightRig rig="legacyFlat3" dir="b"/>
              </a:scene3d>
              <a:sp3d extrusionH="430200" prstMaterial="legacyMatte">
                <a:bevelT w="13500" h="13500" prst="angle"/>
                <a:bevelB w="13500" h="13500" prst="angle"/>
                <a:extrusionClr>
                  <a:srgbClr val="F8F8F8"/>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endParaRPr lang="en-US" altLang="en-US" sz="1800">
                  <a:latin typeface="Futura Hv" pitchFamily="34" charset="0"/>
                  <a:cs typeface="Arial" pitchFamily="34" charset="0"/>
                </a:endParaRPr>
              </a:p>
            </p:txBody>
          </p:sp>
          <p:sp>
            <p:nvSpPr>
              <p:cNvPr id="58382" name="Text Box 14"/>
              <p:cNvSpPr txBox="1">
                <a:spLocks noChangeArrowheads="1"/>
              </p:cNvSpPr>
              <p:nvPr/>
            </p:nvSpPr>
            <p:spPr bwMode="auto">
              <a:xfrm>
                <a:off x="4014" y="3566"/>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1</a:t>
                </a:r>
                <a:endParaRPr lang="en-GB" altLang="en-US" sz="1200">
                  <a:solidFill>
                    <a:schemeClr val="bg1"/>
                  </a:solidFill>
                  <a:latin typeface="Futura Hv" pitchFamily="34" charset="0"/>
                  <a:cs typeface="Arial" pitchFamily="34" charset="0"/>
                </a:endParaRPr>
              </a:p>
            </p:txBody>
          </p:sp>
          <p:sp>
            <p:nvSpPr>
              <p:cNvPr id="58383" name="Rectangle 15"/>
              <p:cNvSpPr>
                <a:spLocks noChangeArrowheads="1"/>
              </p:cNvSpPr>
              <p:nvPr/>
            </p:nvSpPr>
            <p:spPr bwMode="auto">
              <a:xfrm>
                <a:off x="3690" y="2808"/>
                <a:ext cx="1383" cy="636"/>
              </a:xfrm>
              <a:prstGeom prst="rect">
                <a:avLst/>
              </a:prstGeom>
              <a:solidFill>
                <a:srgbClr val="0033CC"/>
              </a:solidFill>
              <a:ln w="9525">
                <a:miter lim="800000"/>
                <a:headEnd/>
                <a:tailEnd/>
              </a:ln>
              <a:effectLst/>
              <a:scene3d>
                <a:camera prst="legacyObliqueTopRight">
                  <a:rot lat="16199998" lon="0" rev="0"/>
                </a:camera>
                <a:lightRig rig="legacyFlat3" dir="b"/>
              </a:scene3d>
              <a:sp3d extrusionH="430200" prstMaterial="legacyMatte">
                <a:bevelT w="13500" h="13500" prst="angle"/>
                <a:bevelB w="13500" h="13500" prst="angle"/>
                <a:extrusionClr>
                  <a:srgbClr val="0033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8384" name="Text Box 16"/>
              <p:cNvSpPr txBox="1">
                <a:spLocks noChangeArrowheads="1"/>
              </p:cNvSpPr>
              <p:nvPr/>
            </p:nvSpPr>
            <p:spPr bwMode="auto">
              <a:xfrm>
                <a:off x="4011" y="3285"/>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2</a:t>
                </a:r>
                <a:endParaRPr lang="en-GB" altLang="en-US" sz="1200">
                  <a:solidFill>
                    <a:schemeClr val="bg1"/>
                  </a:solidFill>
                  <a:latin typeface="Futura Hv" pitchFamily="34" charset="0"/>
                  <a:cs typeface="Arial" pitchFamily="34" charset="0"/>
                </a:endParaRPr>
              </a:p>
            </p:txBody>
          </p:sp>
          <p:sp>
            <p:nvSpPr>
              <p:cNvPr id="58385" name="Rectangle 17"/>
              <p:cNvSpPr>
                <a:spLocks noChangeArrowheads="1"/>
              </p:cNvSpPr>
              <p:nvPr/>
            </p:nvSpPr>
            <p:spPr bwMode="auto">
              <a:xfrm>
                <a:off x="3690" y="2518"/>
                <a:ext cx="1383" cy="636"/>
              </a:xfrm>
              <a:prstGeom prst="rect">
                <a:avLst/>
              </a:prstGeom>
              <a:solidFill>
                <a:schemeClr val="folHlink"/>
              </a:solidFill>
              <a:ln w="9525">
                <a:miter lim="800000"/>
                <a:headEnd/>
                <a:tailEnd/>
              </a:ln>
              <a:effectLst/>
              <a:scene3d>
                <a:camera prst="legacyObliqueTopRight">
                  <a:rot lat="16199998" lon="0" rev="0"/>
                </a:camera>
                <a:lightRig rig="legacyFlat3" dir="b"/>
              </a:scene3d>
              <a:sp3d extrusionH="430200" prstMaterial="legacyMatte">
                <a:bevelT w="13500" h="13500" prst="angle"/>
                <a:bevelB w="13500" h="13500" prst="angle"/>
                <a:extrusionClr>
                  <a:schemeClr val="fo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8386" name="Text Box 18"/>
              <p:cNvSpPr txBox="1">
                <a:spLocks noChangeArrowheads="1"/>
              </p:cNvSpPr>
              <p:nvPr/>
            </p:nvSpPr>
            <p:spPr bwMode="auto">
              <a:xfrm>
                <a:off x="4021" y="3010"/>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3</a:t>
                </a:r>
                <a:endParaRPr lang="en-GB" altLang="en-US" sz="1200">
                  <a:solidFill>
                    <a:schemeClr val="bg1"/>
                  </a:solidFill>
                  <a:latin typeface="Futura Hv" pitchFamily="34" charset="0"/>
                  <a:cs typeface="Arial" pitchFamily="34" charset="0"/>
                </a:endParaRPr>
              </a:p>
            </p:txBody>
          </p:sp>
          <p:sp>
            <p:nvSpPr>
              <p:cNvPr id="58387" name="Rectangle 19"/>
              <p:cNvSpPr>
                <a:spLocks noChangeArrowheads="1"/>
              </p:cNvSpPr>
              <p:nvPr/>
            </p:nvSpPr>
            <p:spPr bwMode="auto">
              <a:xfrm>
                <a:off x="3695" y="2232"/>
                <a:ext cx="1383" cy="636"/>
              </a:xfrm>
              <a:prstGeom prst="rect">
                <a:avLst/>
              </a:prstGeom>
              <a:solidFill>
                <a:srgbClr val="47FFDC"/>
              </a:solidFill>
              <a:ln w="9525">
                <a:miter lim="800000"/>
                <a:headEnd/>
                <a:tailEnd/>
              </a:ln>
              <a:effectLst/>
              <a:scene3d>
                <a:camera prst="legacyObliqueTopRight">
                  <a:rot lat="16199998" lon="0" rev="0"/>
                </a:camera>
                <a:lightRig rig="legacyFlat3" dir="b"/>
              </a:scene3d>
              <a:sp3d extrusionH="430200" prstMaterial="legacyMatte">
                <a:bevelT w="13500" h="13500" prst="angle"/>
                <a:bevelB w="13500" h="13500" prst="angle"/>
                <a:extrusionClr>
                  <a:srgbClr val="47FFD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a:p>
            </p:txBody>
          </p:sp>
          <p:sp>
            <p:nvSpPr>
              <p:cNvPr id="58388" name="Text Box 20"/>
              <p:cNvSpPr txBox="1">
                <a:spLocks noChangeArrowheads="1"/>
              </p:cNvSpPr>
              <p:nvPr/>
            </p:nvSpPr>
            <p:spPr bwMode="auto">
              <a:xfrm>
                <a:off x="4059" y="2704"/>
                <a:ext cx="38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olidFill>
                      <a:schemeClr val="bg1"/>
                    </a:solidFill>
                    <a:latin typeface="Futura Hv" pitchFamily="34" charset="0"/>
                    <a:cs typeface="Arial" pitchFamily="34" charset="0"/>
                  </a:rPr>
                  <a:t>User 4</a:t>
                </a:r>
                <a:endParaRPr lang="en-GB" altLang="en-US" sz="1200">
                  <a:solidFill>
                    <a:schemeClr val="bg1"/>
                  </a:solidFill>
                  <a:latin typeface="Futura Hv" pitchFamily="34" charset="0"/>
                  <a:cs typeface="Arial"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CDMA</a:t>
            </a:r>
          </a:p>
        </p:txBody>
      </p:sp>
      <p:sp>
        <p:nvSpPr>
          <p:cNvPr id="63491" name="Rectangle 3"/>
          <p:cNvSpPr>
            <a:spLocks noGrp="1" noChangeArrowheads="1"/>
          </p:cNvSpPr>
          <p:nvPr>
            <p:ph type="body" idx="1"/>
          </p:nvPr>
        </p:nvSpPr>
        <p:spPr/>
        <p:txBody>
          <a:bodyPr/>
          <a:lstStyle/>
          <a:p>
            <a:pPr>
              <a:lnSpc>
                <a:spcPct val="80000"/>
              </a:lnSpc>
            </a:pPr>
            <a:r>
              <a:rPr lang="en-GB" altLang="en-US" sz="2400" b="1" dirty="0"/>
              <a:t>Advantages </a:t>
            </a:r>
            <a:endParaRPr lang="en-GB" altLang="en-US" sz="2400" dirty="0"/>
          </a:p>
          <a:p>
            <a:pPr lvl="1">
              <a:lnSpc>
                <a:spcPct val="80000"/>
              </a:lnSpc>
            </a:pPr>
            <a:r>
              <a:rPr lang="en-GB" altLang="en-US" sz="2000" dirty="0"/>
              <a:t>Greatest spectrum efficiency: </a:t>
            </a:r>
          </a:p>
          <a:p>
            <a:pPr lvl="1">
              <a:lnSpc>
                <a:spcPct val="80000"/>
              </a:lnSpc>
            </a:pPr>
            <a:r>
              <a:rPr lang="en-GB" altLang="en-US" sz="2000" dirty="0"/>
              <a:t>I</a:t>
            </a:r>
            <a:r>
              <a:rPr lang="en-GB" altLang="en-US" sz="2000" dirty="0" smtClean="0"/>
              <a:t>mproves quality </a:t>
            </a:r>
            <a:r>
              <a:rPr lang="en-GB" altLang="en-US" sz="2000" dirty="0"/>
              <a:t>by filtering out background noise, cross-talk, and interference </a:t>
            </a:r>
          </a:p>
          <a:p>
            <a:pPr lvl="1">
              <a:lnSpc>
                <a:spcPct val="80000"/>
              </a:lnSpc>
            </a:pPr>
            <a:r>
              <a:rPr lang="en-GB" altLang="en-US" sz="2000" dirty="0"/>
              <a:t>Simplified frequency planning - all users on a CDMA system use the same radio frequency spectrum. </a:t>
            </a:r>
          </a:p>
          <a:p>
            <a:pPr lvl="1">
              <a:lnSpc>
                <a:spcPct val="80000"/>
              </a:lnSpc>
            </a:pPr>
            <a:r>
              <a:rPr lang="en-GB" altLang="en-US" sz="2000" dirty="0"/>
              <a:t>Random Walsh codes enhance user privacy; a spread-spectrum advantage </a:t>
            </a:r>
          </a:p>
          <a:p>
            <a:pPr lvl="1">
              <a:lnSpc>
                <a:spcPct val="80000"/>
              </a:lnSpc>
            </a:pPr>
            <a:r>
              <a:rPr lang="en-GB" altLang="en-US" sz="2000" dirty="0"/>
              <a:t>Precise power control increases </a:t>
            </a:r>
            <a:r>
              <a:rPr lang="en-GB" altLang="en-US" sz="2000" dirty="0" smtClean="0"/>
              <a:t>life </a:t>
            </a:r>
            <a:r>
              <a:rPr lang="en-GB" altLang="en-US" sz="2000" dirty="0"/>
              <a:t>time </a:t>
            </a:r>
            <a:r>
              <a:rPr lang="en-GB" altLang="en-US" sz="2000" dirty="0" smtClean="0"/>
              <a:t>by reducing power consumption </a:t>
            </a:r>
            <a:endParaRPr lang="en-GB" altLang="en-US" sz="2000" dirty="0"/>
          </a:p>
          <a:p>
            <a:pPr>
              <a:lnSpc>
                <a:spcPct val="80000"/>
              </a:lnSpc>
            </a:pPr>
            <a:r>
              <a:rPr lang="en-GB" altLang="en-US" sz="2400" b="1" dirty="0"/>
              <a:t>Disadvantages </a:t>
            </a:r>
            <a:endParaRPr lang="en-GB" altLang="en-US" sz="2400" dirty="0"/>
          </a:p>
          <a:p>
            <a:pPr lvl="1">
              <a:lnSpc>
                <a:spcPct val="80000"/>
              </a:lnSpc>
            </a:pPr>
            <a:r>
              <a:rPr lang="en-GB" altLang="en-US" sz="2000" dirty="0"/>
              <a:t>Backwards compatibility techniques are costly </a:t>
            </a:r>
          </a:p>
          <a:p>
            <a:pPr lvl="1">
              <a:lnSpc>
                <a:spcPct val="80000"/>
              </a:lnSpc>
            </a:pPr>
            <a:r>
              <a:rPr lang="en-GB" altLang="en-US" sz="2000" dirty="0" smtClean="0"/>
              <a:t>Sender and Receiver equipment </a:t>
            </a:r>
            <a:r>
              <a:rPr lang="en-GB" altLang="en-US" sz="2000" dirty="0"/>
              <a:t>is expensive </a:t>
            </a:r>
          </a:p>
          <a:p>
            <a:pPr lvl="1">
              <a:lnSpc>
                <a:spcPct val="80000"/>
              </a:lnSpc>
            </a:pPr>
            <a:r>
              <a:rPr lang="en-GB" altLang="en-US" sz="2000" dirty="0"/>
              <a:t>Low traffic areas lead to inefficient use of spectrum and equipment resources </a:t>
            </a:r>
            <a:endParaRPr lang="en-GB" altLang="en-US" sz="1600" dirty="0"/>
          </a:p>
          <a:p>
            <a:pPr lvl="1">
              <a:lnSpc>
                <a:spcPct val="80000"/>
              </a:lnSpc>
            </a:pPr>
            <a:endParaRPr lang="en-GB" altLang="en-US" sz="1600" dirty="0"/>
          </a:p>
          <a:p>
            <a:pPr lvl="1">
              <a:lnSpc>
                <a:spcPct val="80000"/>
              </a:lnSpc>
              <a:buFontTx/>
              <a:buNone/>
            </a:pPr>
            <a:endParaRPr lang="en-GB" altLang="en-US" sz="1600" dirty="0"/>
          </a:p>
          <a:p>
            <a:pPr>
              <a:lnSpc>
                <a:spcPct val="80000"/>
              </a:lnSpc>
            </a:pPr>
            <a:endParaRPr lang="en-GB" altLang="en-US" sz="1800" dirty="0"/>
          </a:p>
          <a:p>
            <a:pPr>
              <a:lnSpc>
                <a:spcPct val="80000"/>
              </a:lnSpc>
            </a:pPr>
            <a:endParaRPr lang="en-GB" altLang="en-US" sz="18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en-US"/>
              <a:t>Spread Spectrum</a:t>
            </a:r>
          </a:p>
        </p:txBody>
      </p:sp>
      <p:sp>
        <p:nvSpPr>
          <p:cNvPr id="129027" name="Rectangle 3"/>
          <p:cNvSpPr>
            <a:spLocks noGrp="1" noChangeArrowheads="1"/>
          </p:cNvSpPr>
          <p:nvPr>
            <p:ph type="body" idx="1"/>
          </p:nvPr>
        </p:nvSpPr>
        <p:spPr>
          <a:xfrm>
            <a:off x="914400" y="1676400"/>
            <a:ext cx="8001000" cy="4724400"/>
          </a:xfrm>
        </p:spPr>
        <p:txBody>
          <a:bodyPr/>
          <a:lstStyle/>
          <a:p>
            <a:r>
              <a:rPr lang="en-US" altLang="en-US" sz="2400" dirty="0">
                <a:latin typeface="Times New Roman" pitchFamily="18" charset="0"/>
              </a:rPr>
              <a:t>After the signal is created by the source, the spreading process uses a spreading code and spreads the bandwidth.</a:t>
            </a:r>
          </a:p>
          <a:p>
            <a:r>
              <a:rPr lang="en-US" altLang="en-US" sz="2400" dirty="0">
                <a:latin typeface="Times New Roman" pitchFamily="18" charset="0"/>
              </a:rPr>
              <a:t>The spreading code is a series of numbers that look random, but are actually a pattern.</a:t>
            </a:r>
          </a:p>
        </p:txBody>
      </p:sp>
      <p:pic>
        <p:nvPicPr>
          <p:cNvPr id="129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52800"/>
            <a:ext cx="6283325" cy="246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OSI Model and DLL Architecture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5486400" cy="412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1889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a:latin typeface="Times New Roman" pitchFamily="18" charset="0"/>
              </a:rPr>
              <a:t>Spread Spectrum</a:t>
            </a:r>
          </a:p>
        </p:txBody>
      </p:sp>
      <p:sp>
        <p:nvSpPr>
          <p:cNvPr id="88067" name="Rectangle 3"/>
          <p:cNvSpPr>
            <a:spLocks noGrp="1" noChangeArrowheads="1"/>
          </p:cNvSpPr>
          <p:nvPr>
            <p:ph type="body" idx="1"/>
          </p:nvPr>
        </p:nvSpPr>
        <p:spPr/>
        <p:txBody>
          <a:bodyPr/>
          <a:lstStyle/>
          <a:p>
            <a:r>
              <a:rPr lang="en-GB" altLang="en-US"/>
              <a:t>Types of spreading:</a:t>
            </a:r>
          </a:p>
          <a:p>
            <a:pPr lvl="1"/>
            <a:r>
              <a:rPr lang="en-GB" altLang="en-US" b="1"/>
              <a:t>direct sequence spread spectrum (DSSS)</a:t>
            </a:r>
          </a:p>
          <a:p>
            <a:pPr lvl="1"/>
            <a:r>
              <a:rPr lang="en-GB" altLang="en-US" b="1"/>
              <a:t>frequency hopping spread spectrum (FHSS)</a:t>
            </a:r>
            <a:endParaRPr lang="en-GB" altLang="en-US"/>
          </a:p>
          <a:p>
            <a:endParaRPr lang="en-GB"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fontScale="90000"/>
          </a:bodyPr>
          <a:lstStyle/>
          <a:p>
            <a:r>
              <a:rPr lang="en-GB" altLang="en-US" b="0"/>
              <a:t>Frequency hopping spread spectrum (FHSS)</a:t>
            </a:r>
            <a:endParaRPr lang="en-US" altLang="en-US" b="0"/>
          </a:p>
        </p:txBody>
      </p:sp>
      <p:sp>
        <p:nvSpPr>
          <p:cNvPr id="132099" name="Rectangle 3"/>
          <p:cNvSpPr>
            <a:spLocks noGrp="1" noChangeArrowheads="1"/>
          </p:cNvSpPr>
          <p:nvPr>
            <p:ph type="body" idx="1"/>
          </p:nvPr>
        </p:nvSpPr>
        <p:spPr/>
        <p:txBody>
          <a:bodyPr/>
          <a:lstStyle/>
          <a:p>
            <a:endParaRPr lang="en-US" altLang="en-US" sz="2000">
              <a:latin typeface="Times New Roman" pitchFamily="18" charset="0"/>
            </a:endParaRPr>
          </a:p>
          <a:p>
            <a:r>
              <a:rPr lang="en-US" altLang="en-US" sz="2000">
                <a:latin typeface="Times New Roman" pitchFamily="18" charset="0"/>
              </a:rPr>
              <a:t>The frequency hopping spread spectrum (FHSS) technique uses </a:t>
            </a:r>
            <a:r>
              <a:rPr lang="en-US" altLang="en-US" sz="2000" i="1">
                <a:latin typeface="Times New Roman" pitchFamily="18" charset="0"/>
              </a:rPr>
              <a:t>M </a:t>
            </a:r>
            <a:r>
              <a:rPr lang="en-US" altLang="en-US" sz="2000">
                <a:latin typeface="Times New Roman" pitchFamily="18" charset="0"/>
              </a:rPr>
              <a:t>different carrier frequencies that are modulated by the source signal. </a:t>
            </a:r>
          </a:p>
          <a:p>
            <a:endParaRPr lang="en-US" altLang="en-US" sz="2000">
              <a:latin typeface="Times New Roman" pitchFamily="18" charset="0"/>
            </a:endParaRPr>
          </a:p>
          <a:p>
            <a:r>
              <a:rPr lang="en-US" altLang="en-US" sz="2000">
                <a:latin typeface="Times New Roman" pitchFamily="18" charset="0"/>
              </a:rPr>
              <a:t>At one moment, the signal modulates one carrier frequency; at the next moment, the signal modulates another carrier frequency.</a:t>
            </a:r>
          </a:p>
          <a:p>
            <a:endParaRPr lang="en-US" altLang="en-US" sz="2000"/>
          </a:p>
          <a:p>
            <a:r>
              <a:rPr lang="en-US" altLang="en-US" sz="2000"/>
              <a:t>If </a:t>
            </a:r>
            <a:r>
              <a:rPr lang="en-US" altLang="en-US" sz="2000">
                <a:latin typeface="Times New Roman" pitchFamily="18" charset="0"/>
              </a:rPr>
              <a:t>an intruder tries to intercept the transmitted signal, she can only</a:t>
            </a:r>
          </a:p>
          <a:p>
            <a:r>
              <a:rPr lang="en-US" altLang="en-US" sz="2000">
                <a:latin typeface="Times New Roman" pitchFamily="18" charset="0"/>
              </a:rPr>
              <a:t>access a small piece of data because she does not know the spreading sequence to quickly adapt herself to the next hop.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r>
              <a:rPr lang="en-US" altLang="en-US">
                <a:latin typeface="Times New Roman" pitchFamily="18" charset="0"/>
              </a:rPr>
              <a:t>Frequency Hoping Spread Spectrum (FHSS)</a:t>
            </a:r>
          </a:p>
        </p:txBody>
      </p:sp>
      <p:sp>
        <p:nvSpPr>
          <p:cNvPr id="90115" name="Rectangle 3"/>
          <p:cNvSpPr>
            <a:spLocks noGrp="1" noChangeArrowheads="1"/>
          </p:cNvSpPr>
          <p:nvPr>
            <p:ph type="body" idx="1"/>
          </p:nvPr>
        </p:nvSpPr>
        <p:spPr/>
        <p:txBody>
          <a:bodyPr/>
          <a:lstStyle/>
          <a:p>
            <a:pPr>
              <a:lnSpc>
                <a:spcPct val="90000"/>
              </a:lnSpc>
            </a:pPr>
            <a:r>
              <a:rPr lang="en-US" altLang="en-US" sz="2400">
                <a:latin typeface="Times New Roman" pitchFamily="18" charset="0"/>
              </a:rPr>
              <a:t>Signal is broadcast over seemingly random series of radio frequencies</a:t>
            </a:r>
          </a:p>
          <a:p>
            <a:pPr lvl="1">
              <a:lnSpc>
                <a:spcPct val="90000"/>
              </a:lnSpc>
            </a:pPr>
            <a:r>
              <a:rPr lang="en-US" altLang="en-US" sz="2000">
                <a:latin typeface="Times New Roman" pitchFamily="18" charset="0"/>
              </a:rPr>
              <a:t>A number of channels allocated for the FH signal</a:t>
            </a:r>
          </a:p>
          <a:p>
            <a:pPr lvl="1">
              <a:lnSpc>
                <a:spcPct val="90000"/>
              </a:lnSpc>
            </a:pPr>
            <a:r>
              <a:rPr lang="en-US" altLang="en-US" sz="2000">
                <a:latin typeface="Times New Roman" pitchFamily="18" charset="0"/>
              </a:rPr>
              <a:t>Width of each channel corresponds to bandwidth of input signal</a:t>
            </a:r>
          </a:p>
          <a:p>
            <a:pPr>
              <a:lnSpc>
                <a:spcPct val="90000"/>
              </a:lnSpc>
            </a:pPr>
            <a:r>
              <a:rPr lang="en-US" altLang="en-US" sz="2400">
                <a:latin typeface="Times New Roman" pitchFamily="18" charset="0"/>
              </a:rPr>
              <a:t>Signal hops from frequency to frequency at fixed intervals</a:t>
            </a:r>
          </a:p>
          <a:p>
            <a:pPr lvl="1">
              <a:lnSpc>
                <a:spcPct val="90000"/>
              </a:lnSpc>
            </a:pPr>
            <a:r>
              <a:rPr lang="en-US" altLang="en-US" sz="2000">
                <a:latin typeface="Times New Roman" pitchFamily="18" charset="0"/>
              </a:rPr>
              <a:t>Transmitter operates in one channel at a time</a:t>
            </a:r>
          </a:p>
          <a:p>
            <a:pPr lvl="1">
              <a:lnSpc>
                <a:spcPct val="90000"/>
              </a:lnSpc>
            </a:pPr>
            <a:r>
              <a:rPr lang="en-US" altLang="en-US" sz="2000">
                <a:latin typeface="Times New Roman" pitchFamily="18" charset="0"/>
              </a:rPr>
              <a:t>Bits are transmitted using some encoding scheme</a:t>
            </a:r>
          </a:p>
          <a:p>
            <a:pPr lvl="1">
              <a:lnSpc>
                <a:spcPct val="90000"/>
              </a:lnSpc>
            </a:pPr>
            <a:r>
              <a:rPr lang="en-US" altLang="en-US" sz="2000">
                <a:latin typeface="Times New Roman" pitchFamily="18" charset="0"/>
              </a:rPr>
              <a:t>At each successive interval, a new carrier frequency is selected</a:t>
            </a:r>
          </a:p>
          <a:p>
            <a:pPr>
              <a:lnSpc>
                <a:spcPct val="90000"/>
              </a:lnSpc>
            </a:pPr>
            <a:r>
              <a:rPr lang="en-US" altLang="en-US" sz="2400">
                <a:latin typeface="Times New Roman" pitchFamily="18" charset="0"/>
              </a:rPr>
              <a:t>Channel sequence dictated by spreading code</a:t>
            </a:r>
          </a:p>
          <a:p>
            <a:pPr lvl="1">
              <a:lnSpc>
                <a:spcPct val="90000"/>
              </a:lnSpc>
              <a:buFontTx/>
              <a:buNone/>
            </a:pPr>
            <a:endParaRPr lang="en-US" altLang="en-US" sz="20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fontScale="90000"/>
          </a:bodyPr>
          <a:lstStyle/>
          <a:p>
            <a:r>
              <a:rPr lang="en-US" altLang="en-US">
                <a:latin typeface="Times New Roman" pitchFamily="18" charset="0"/>
              </a:rPr>
              <a:t>Frequency Hoping Spread Spectrum</a:t>
            </a:r>
          </a:p>
        </p:txBody>
      </p:sp>
      <p:sp>
        <p:nvSpPr>
          <p:cNvPr id="91139" name="Rectangle 3"/>
          <p:cNvSpPr>
            <a:spLocks noGrp="1" noChangeArrowheads="1"/>
          </p:cNvSpPr>
          <p:nvPr>
            <p:ph type="body" idx="1"/>
          </p:nvPr>
        </p:nvSpPr>
        <p:spPr/>
        <p:txBody>
          <a:bodyPr/>
          <a:lstStyle/>
          <a:p>
            <a:r>
              <a:rPr lang="en-US" altLang="en-US" sz="2400">
                <a:latin typeface="Times New Roman" pitchFamily="18" charset="0"/>
              </a:rPr>
              <a:t>Receiver, hopping between frequencies in synchronization with transmitter, picks up message</a:t>
            </a:r>
          </a:p>
          <a:p>
            <a:r>
              <a:rPr lang="en-US" altLang="en-US" sz="2400">
                <a:latin typeface="Times New Roman" pitchFamily="18" charset="0"/>
              </a:rPr>
              <a:t>Advantages</a:t>
            </a:r>
          </a:p>
          <a:p>
            <a:pPr lvl="1"/>
            <a:r>
              <a:rPr lang="en-US" altLang="en-US" sz="2000">
                <a:latin typeface="Times New Roman" pitchFamily="18" charset="0"/>
              </a:rPr>
              <a:t>Attempts to jam signal on one frequency succeed only at knocking out a few bits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r>
              <a:rPr lang="en-US" altLang="en-US">
                <a:latin typeface="Times New Roman" pitchFamily="18" charset="0"/>
              </a:rPr>
              <a:t>Frequency Hoping Spread Spectrum</a:t>
            </a:r>
          </a:p>
        </p:txBody>
      </p:sp>
      <p:pic>
        <p:nvPicPr>
          <p:cNvPr id="921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3058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ChangeArrowheads="1"/>
          </p:cNvSpPr>
          <p:nvPr/>
        </p:nvSpPr>
        <p:spPr bwMode="auto">
          <a:xfrm>
            <a:off x="685800" y="762000"/>
            <a:ext cx="7772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itchFamily="2" charset="2"/>
              <a:buChar char="l"/>
              <a:defRPr sz="2800">
                <a:solidFill>
                  <a:schemeClr val="tx1"/>
                </a:solidFill>
                <a:latin typeface="Arial" pitchFamily="34" charset="0"/>
              </a:defRPr>
            </a:lvl1pPr>
            <a:lvl2pPr marL="742950" indent="-285750">
              <a:spcBef>
                <a:spcPct val="20000"/>
              </a:spcBef>
              <a:buClr>
                <a:schemeClr val="tx1"/>
              </a:buClr>
              <a:buSzPct val="75000"/>
              <a:buChar char="–"/>
              <a:defRPr sz="2400">
                <a:solidFill>
                  <a:schemeClr val="tx1"/>
                </a:solidFill>
                <a:latin typeface="Arial"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itchFamily="34" charset="0"/>
              </a:defRPr>
            </a:lvl3pPr>
            <a:lvl4pPr marL="1600200" indent="-228600">
              <a:spcBef>
                <a:spcPct val="20000"/>
              </a:spcBef>
              <a:buClr>
                <a:schemeClr val="tx1"/>
              </a:buClr>
              <a:buSzPct val="80000"/>
              <a:buChar char="–"/>
              <a:defRPr>
                <a:solidFill>
                  <a:schemeClr val="tx1"/>
                </a:solidFill>
                <a:latin typeface="Arial"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itchFamily="34" charset="0"/>
              </a:defRPr>
            </a:lvl5pPr>
            <a:lvl6pPr marL="25146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6pPr>
            <a:lvl7pPr marL="29718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7pPr>
            <a:lvl8pPr marL="34290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8pPr>
            <a:lvl9pPr marL="38862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9pPr>
          </a:lstStyle>
          <a:p>
            <a:pPr algn="just">
              <a:spcBef>
                <a:spcPct val="0"/>
              </a:spcBef>
            </a:pPr>
            <a:r>
              <a:rPr lang="en-US" altLang="ko-KR">
                <a:effectLst>
                  <a:outerShdw blurRad="38100" dist="38100" dir="2700000" algn="tl">
                    <a:srgbClr val="C0C0C0"/>
                  </a:outerShdw>
                </a:effectLst>
                <a:ea typeface="Gulim" pitchFamily="34" charset="-127"/>
              </a:rPr>
              <a:t>Frequency Hopping Spread Spectrum (FHSS)</a:t>
            </a:r>
          </a:p>
        </p:txBody>
      </p:sp>
      <p:pic>
        <p:nvPicPr>
          <p:cNvPr id="133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819400"/>
            <a:ext cx="5859463" cy="354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r>
              <a:rPr lang="en-US" altLang="ko-KR">
                <a:effectLst>
                  <a:outerShdw blurRad="38100" dist="38100" dir="2700000" algn="tl">
                    <a:srgbClr val="C0C0C0"/>
                  </a:outerShdw>
                </a:effectLst>
                <a:ea typeface="Gulim" pitchFamily="34" charset="-127"/>
              </a:rPr>
              <a:t>Frequency Hopping Spread Spectrum (FHSS)</a:t>
            </a:r>
            <a:br>
              <a:rPr lang="en-US" altLang="ko-KR">
                <a:effectLst>
                  <a:outerShdw blurRad="38100" dist="38100" dir="2700000" algn="tl">
                    <a:srgbClr val="C0C0C0"/>
                  </a:outerShdw>
                </a:effectLst>
                <a:ea typeface="Gulim" pitchFamily="34" charset="-127"/>
              </a:rPr>
            </a:br>
            <a:endParaRPr lang="en-US" altLang="en-US">
              <a:effectLst>
                <a:outerShdw blurRad="38100" dist="38100" dir="2700000" algn="tl">
                  <a:srgbClr val="C0C0C0"/>
                </a:outerShdw>
              </a:effectLst>
            </a:endParaRPr>
          </a:p>
        </p:txBody>
      </p:sp>
      <p:sp>
        <p:nvSpPr>
          <p:cNvPr id="139267" name="Rectangle 3"/>
          <p:cNvSpPr>
            <a:spLocks noGrp="1" noChangeArrowheads="1"/>
          </p:cNvSpPr>
          <p:nvPr>
            <p:ph type="body" idx="1"/>
          </p:nvPr>
        </p:nvSpPr>
        <p:spPr/>
        <p:txBody>
          <a:bodyPr/>
          <a:lstStyle/>
          <a:p>
            <a:r>
              <a:rPr lang="en-US" altLang="en-US" sz="2400">
                <a:latin typeface="Times New Roman" pitchFamily="18" charset="0"/>
              </a:rPr>
              <a:t>Suppose we have decided to have eight hopping frequencies. This is extremely low for real applications and is just for illustration. </a:t>
            </a:r>
          </a:p>
          <a:p>
            <a:r>
              <a:rPr lang="en-US" altLang="en-US" sz="2400">
                <a:latin typeface="Times New Roman" pitchFamily="18" charset="0"/>
              </a:rPr>
              <a:t>In this case, </a:t>
            </a:r>
            <a:r>
              <a:rPr lang="en-US" altLang="en-US" sz="2400" i="1">
                <a:latin typeface="Times New Roman" pitchFamily="18" charset="0"/>
              </a:rPr>
              <a:t>Mis </a:t>
            </a:r>
            <a:r>
              <a:rPr lang="en-US" altLang="en-US" sz="2400">
                <a:latin typeface="Times New Roman" pitchFamily="18" charset="0"/>
              </a:rPr>
              <a:t>8 and </a:t>
            </a:r>
            <a:r>
              <a:rPr lang="en-US" altLang="en-US" sz="2400" i="1">
                <a:latin typeface="Times New Roman" pitchFamily="18" charset="0"/>
              </a:rPr>
              <a:t>k </a:t>
            </a:r>
            <a:r>
              <a:rPr lang="en-US" altLang="en-US" sz="2400">
                <a:latin typeface="Times New Roman" pitchFamily="18" charset="0"/>
              </a:rPr>
              <a:t>is 3. The pseudorandom code generator will create eight different 3-bit patterns. These are mapped to eight different frequencies in the frequency 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ko-KR">
                <a:ea typeface="Gulim" pitchFamily="34" charset="-127"/>
              </a:rPr>
              <a:t>Frequency Selection in FHSS</a:t>
            </a:r>
          </a:p>
        </p:txBody>
      </p:sp>
      <p:pic>
        <p:nvPicPr>
          <p:cNvPr id="134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338888" cy="37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ko-KR">
                <a:ea typeface="Gulim" pitchFamily="34" charset="-127"/>
              </a:rPr>
              <a:t>Bandwidth Sharing</a:t>
            </a:r>
          </a:p>
        </p:txBody>
      </p:sp>
      <p:pic>
        <p:nvPicPr>
          <p:cNvPr id="136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512050" cy="335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ko-KR">
                <a:ea typeface="Gulim" pitchFamily="34" charset="-127"/>
              </a:rPr>
              <a:t>Frequency Cycles</a:t>
            </a:r>
          </a:p>
        </p:txBody>
      </p:sp>
      <p:pic>
        <p:nvPicPr>
          <p:cNvPr id="135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497638" cy="408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DLL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7712364"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9800"/>
            <a:ext cx="7476234" cy="1184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4294967295"/>
          </p:nvPr>
        </p:nvSpPr>
        <p:spPr>
          <a:xfrm>
            <a:off x="457200" y="3657599"/>
            <a:ext cx="8229600" cy="2468563"/>
          </a:xfrm>
        </p:spPr>
        <p:txBody>
          <a:bodyPr>
            <a:noAutofit/>
          </a:bodyPr>
          <a:lstStyle/>
          <a:p>
            <a:r>
              <a:rPr lang="en-US" sz="1800" dirty="0" smtClean="0"/>
              <a:t>Factors influencing </a:t>
            </a:r>
            <a:r>
              <a:rPr lang="en-US" sz="1800" dirty="0" err="1" smtClean="0"/>
              <a:t>behaviour</a:t>
            </a:r>
            <a:r>
              <a:rPr lang="en-US" sz="1800" dirty="0" smtClean="0"/>
              <a:t> of Multiple-Access Protocol</a:t>
            </a:r>
          </a:p>
          <a:p>
            <a:pPr lvl="1"/>
            <a:r>
              <a:rPr lang="en-US" sz="1600" dirty="0" smtClean="0"/>
              <a:t>Intelligence of Decision</a:t>
            </a:r>
          </a:p>
          <a:p>
            <a:pPr lvl="1"/>
            <a:r>
              <a:rPr lang="en-US" sz="1600" dirty="0" smtClean="0"/>
              <a:t>Overhead involved</a:t>
            </a:r>
          </a:p>
          <a:p>
            <a:r>
              <a:rPr lang="en-US" sz="1800" dirty="0" smtClean="0"/>
              <a:t>Nature of Information</a:t>
            </a:r>
          </a:p>
          <a:p>
            <a:pPr lvl="1"/>
            <a:r>
              <a:rPr lang="en-US" sz="1600" dirty="0" smtClean="0"/>
              <a:t>Pre-determined – Information known to all communicating nodes</a:t>
            </a:r>
          </a:p>
          <a:p>
            <a:pPr lvl="1"/>
            <a:r>
              <a:rPr lang="en-US" sz="1600" dirty="0" smtClean="0"/>
              <a:t>Dynamic Global – Acquired by all nodes during protocol operation</a:t>
            </a:r>
          </a:p>
          <a:p>
            <a:pPr lvl="1"/>
            <a:r>
              <a:rPr lang="en-US" sz="1600" dirty="0" smtClean="0"/>
              <a:t>Dynamic Local – known only to individual nodes </a:t>
            </a:r>
          </a:p>
          <a:p>
            <a:r>
              <a:rPr lang="en-US" sz="2000" dirty="0" smtClean="0"/>
              <a:t>Efficiency vs. overhead</a:t>
            </a:r>
            <a:endParaRPr lang="en-US" sz="2000" dirty="0"/>
          </a:p>
        </p:txBody>
      </p:sp>
    </p:spTree>
    <p:extLst>
      <p:ext uri="{BB962C8B-B14F-4D97-AF65-F5344CB8AC3E}">
        <p14:creationId xmlns:p14="http://schemas.microsoft.com/office/powerpoint/2010/main" val="627384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en-US">
                <a:latin typeface="Times New Roman" pitchFamily="18" charset="0"/>
              </a:rPr>
              <a:t>FHSS Performance Considerations</a:t>
            </a:r>
          </a:p>
        </p:txBody>
      </p:sp>
      <p:sp>
        <p:nvSpPr>
          <p:cNvPr id="96259" name="Rectangle 3"/>
          <p:cNvSpPr>
            <a:spLocks noGrp="1" noChangeArrowheads="1"/>
          </p:cNvSpPr>
          <p:nvPr>
            <p:ph type="body" idx="1"/>
          </p:nvPr>
        </p:nvSpPr>
        <p:spPr/>
        <p:txBody>
          <a:bodyPr/>
          <a:lstStyle/>
          <a:p>
            <a:r>
              <a:rPr lang="en-US" altLang="en-US">
                <a:latin typeface="Times New Roman" pitchFamily="18" charset="0"/>
              </a:rPr>
              <a:t>Large number of frequencies used</a:t>
            </a:r>
          </a:p>
          <a:p>
            <a:r>
              <a:rPr lang="en-US" altLang="en-US">
                <a:latin typeface="Times New Roman" pitchFamily="18" charset="0"/>
              </a:rPr>
              <a:t>Results in a system that is quite resistant to jamming</a:t>
            </a:r>
          </a:p>
          <a:p>
            <a:pPr lvl="1"/>
            <a:r>
              <a:rPr lang="en-US" altLang="en-US">
                <a:latin typeface="Times New Roman" pitchFamily="18" charset="0"/>
              </a:rPr>
              <a:t>Jammer must jam all frequencies</a:t>
            </a:r>
          </a:p>
          <a:p>
            <a:pPr lvl="1"/>
            <a:r>
              <a:rPr lang="en-US" altLang="en-US">
                <a:latin typeface="Times New Roman" pitchFamily="18" charset="0"/>
              </a:rPr>
              <a:t>With fixed power, this reduces the jamming power in any one frequency band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normAutofit fontScale="90000"/>
          </a:bodyPr>
          <a:lstStyle/>
          <a:p>
            <a:r>
              <a:rPr lang="en-US" altLang="en-US">
                <a:latin typeface="Times New Roman" pitchFamily="18" charset="0"/>
              </a:rPr>
              <a:t>Direct Sequence Spread Spectrum (DSSS</a:t>
            </a:r>
          </a:p>
        </p:txBody>
      </p:sp>
      <p:sp>
        <p:nvSpPr>
          <p:cNvPr id="140291" name="Rectangle 3"/>
          <p:cNvSpPr>
            <a:spLocks noGrp="1" noChangeArrowheads="1"/>
          </p:cNvSpPr>
          <p:nvPr>
            <p:ph type="body" idx="1"/>
          </p:nvPr>
        </p:nvSpPr>
        <p:spPr/>
        <p:txBody>
          <a:bodyPr/>
          <a:lstStyle/>
          <a:p>
            <a:r>
              <a:rPr lang="en-US" altLang="en-US" sz="2400">
                <a:latin typeface="Times New Roman" pitchFamily="18" charset="0"/>
              </a:rPr>
              <a:t>The direct sequence spread spectrum  technique also expands the bandwidth of the original signal, but the process is different. </a:t>
            </a:r>
          </a:p>
          <a:p>
            <a:r>
              <a:rPr lang="en-US" altLang="en-US" sz="2400">
                <a:latin typeface="Times New Roman" pitchFamily="18" charset="0"/>
              </a:rPr>
              <a:t>In DSSS, we replace each data bit with n bits using a spreading code. In other words, each bit is assigned a code of n bits, called chips, where the chip rate is n times that of the data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r>
              <a:rPr lang="en-US" altLang="en-US">
                <a:latin typeface="Times New Roman" pitchFamily="18" charset="0"/>
              </a:rPr>
              <a:t>Direct Sequence Spread Spectrum (DSSS)</a:t>
            </a:r>
          </a:p>
        </p:txBody>
      </p:sp>
      <p:sp>
        <p:nvSpPr>
          <p:cNvPr id="97283" name="Rectangle 3"/>
          <p:cNvSpPr>
            <a:spLocks noGrp="1" noChangeArrowheads="1"/>
          </p:cNvSpPr>
          <p:nvPr>
            <p:ph type="body" idx="1"/>
          </p:nvPr>
        </p:nvSpPr>
        <p:spPr/>
        <p:txBody>
          <a:bodyPr/>
          <a:lstStyle/>
          <a:p>
            <a:r>
              <a:rPr lang="en-US" altLang="en-US" sz="2400">
                <a:latin typeface="Times New Roman" pitchFamily="18" charset="0"/>
              </a:rPr>
              <a:t>Each bit in original signal is represented by multiple bits in the transmitted signal</a:t>
            </a:r>
          </a:p>
          <a:p>
            <a:r>
              <a:rPr lang="en-US" altLang="en-US" sz="2400">
                <a:latin typeface="Times New Roman" pitchFamily="18" charset="0"/>
              </a:rPr>
              <a:t>Spreading code spreads signal across a wider frequency band </a:t>
            </a:r>
          </a:p>
          <a:p>
            <a:pPr lvl="1"/>
            <a:r>
              <a:rPr lang="en-US" altLang="en-US" sz="2000">
                <a:latin typeface="Times New Roman" pitchFamily="18" charset="0"/>
              </a:rPr>
              <a:t>Spread is in direct proportion to number of bits used</a:t>
            </a:r>
          </a:p>
          <a:p>
            <a:r>
              <a:rPr lang="en-US" altLang="en-US" sz="2400">
                <a:latin typeface="Times New Roman" pitchFamily="18" charset="0"/>
              </a:rPr>
              <a:t>One technique combines digital information stream with the spreading code bit stream using exclusive-OR</a:t>
            </a:r>
          </a:p>
          <a:p>
            <a:endParaRPr lang="en-US" altLang="en-US" sz="2400">
              <a:latin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ko-KR">
                <a:ea typeface="Gulim" pitchFamily="34" charset="-127"/>
              </a:rPr>
              <a:t>DSSS</a:t>
            </a:r>
          </a:p>
        </p:txBody>
      </p:sp>
      <p:sp>
        <p:nvSpPr>
          <p:cNvPr id="137219" name="Rectangle 3"/>
          <p:cNvSpPr>
            <a:spLocks noChangeArrowheads="1"/>
          </p:cNvSpPr>
          <p:nvPr/>
        </p:nvSpPr>
        <p:spPr bwMode="auto">
          <a:xfrm>
            <a:off x="762000" y="2438400"/>
            <a:ext cx="77724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itchFamily="2" charset="2"/>
              <a:buChar char="l"/>
              <a:defRPr sz="2800">
                <a:solidFill>
                  <a:schemeClr val="tx1"/>
                </a:solidFill>
                <a:latin typeface="Arial" pitchFamily="34" charset="0"/>
              </a:defRPr>
            </a:lvl1pPr>
            <a:lvl2pPr marL="742950" indent="-285750">
              <a:spcBef>
                <a:spcPct val="20000"/>
              </a:spcBef>
              <a:buClr>
                <a:schemeClr val="tx1"/>
              </a:buClr>
              <a:buSzPct val="75000"/>
              <a:buChar char="–"/>
              <a:defRPr sz="2400">
                <a:solidFill>
                  <a:schemeClr val="tx1"/>
                </a:solidFill>
                <a:latin typeface="Arial"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itchFamily="34" charset="0"/>
              </a:defRPr>
            </a:lvl3pPr>
            <a:lvl4pPr marL="1600200" indent="-228600">
              <a:spcBef>
                <a:spcPct val="20000"/>
              </a:spcBef>
              <a:buClr>
                <a:schemeClr val="tx1"/>
              </a:buClr>
              <a:buSzPct val="80000"/>
              <a:buChar char="–"/>
              <a:defRPr>
                <a:solidFill>
                  <a:schemeClr val="tx1"/>
                </a:solidFill>
                <a:latin typeface="Arial"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itchFamily="34" charset="0"/>
              </a:defRPr>
            </a:lvl5pPr>
            <a:lvl6pPr marL="25146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6pPr>
            <a:lvl7pPr marL="29718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7pPr>
            <a:lvl8pPr marL="34290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8pPr>
            <a:lvl9pPr marL="38862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9pPr>
          </a:lstStyle>
          <a:p>
            <a:pPr algn="just">
              <a:spcBef>
                <a:spcPct val="0"/>
              </a:spcBef>
            </a:pPr>
            <a:r>
              <a:rPr lang="en-US" altLang="ko-KR" sz="2000">
                <a:effectLst>
                  <a:outerShdw blurRad="38100" dist="38100" dir="2700000" algn="tl">
                    <a:srgbClr val="C0C0C0"/>
                  </a:outerShdw>
                </a:effectLst>
                <a:latin typeface="Times New Roman" pitchFamily="18" charset="0"/>
                <a:ea typeface="Gulim" pitchFamily="34" charset="-127"/>
              </a:rPr>
              <a:t>Direct Sequence Spread Spectrum (DSSS)</a:t>
            </a:r>
          </a:p>
          <a:p>
            <a:pPr algn="just">
              <a:spcBef>
                <a:spcPct val="0"/>
              </a:spcBef>
            </a:pPr>
            <a:r>
              <a:rPr lang="en-US" altLang="ko-KR" sz="2000">
                <a:effectLst>
                  <a:outerShdw blurRad="38100" dist="38100" dir="2700000" algn="tl">
                    <a:srgbClr val="C0C0C0"/>
                  </a:outerShdw>
                </a:effectLst>
                <a:latin typeface="Times New Roman" pitchFamily="18" charset="0"/>
                <a:ea typeface="Gulim" pitchFamily="34" charset="-127"/>
              </a:rPr>
              <a:t>Replace each data bit with n bits using a spreading code</a:t>
            </a:r>
          </a:p>
          <a:p>
            <a:pPr algn="just">
              <a:spcBef>
                <a:spcPct val="0"/>
              </a:spcBef>
            </a:pPr>
            <a:r>
              <a:rPr lang="en-US" altLang="ko-KR" sz="2000">
                <a:effectLst>
                  <a:outerShdw blurRad="38100" dist="38100" dir="2700000" algn="tl">
                    <a:srgbClr val="C0C0C0"/>
                  </a:outerShdw>
                </a:effectLst>
                <a:latin typeface="Times New Roman" pitchFamily="18" charset="0"/>
                <a:ea typeface="Gulim" pitchFamily="34" charset="-127"/>
              </a:rPr>
              <a:t>Each bit is assigned a code of n bits called chips</a:t>
            </a:r>
          </a:p>
        </p:txBody>
      </p:sp>
      <p:pic>
        <p:nvPicPr>
          <p:cNvPr id="137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91000"/>
            <a:ext cx="689610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ko-KR">
                <a:ea typeface="Gulim" pitchFamily="34" charset="-127"/>
              </a:rPr>
              <a:t>DSSS Example</a:t>
            </a:r>
          </a:p>
        </p:txBody>
      </p:sp>
      <p:pic>
        <p:nvPicPr>
          <p:cNvPr id="138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895600"/>
            <a:ext cx="7088188"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fontScale="90000"/>
          </a:bodyPr>
          <a:lstStyle/>
          <a:p>
            <a:r>
              <a:rPr lang="en-US" altLang="en-US">
                <a:latin typeface="Times New Roman" pitchFamily="18" charset="0"/>
              </a:rPr>
              <a:t>Direct Sequence Spread Spectrum (DSSS)</a:t>
            </a:r>
          </a:p>
        </p:txBody>
      </p:sp>
      <p:pic>
        <p:nvPicPr>
          <p:cNvPr id="983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en-US" b="0">
                <a:latin typeface="AdvP3F082C" charset="0"/>
              </a:rPr>
              <a:t>Demand Assignment Protocols</a:t>
            </a:r>
            <a:br>
              <a:rPr lang="en-US" altLang="en-US" b="0">
                <a:latin typeface="AdvP3F082C" charset="0"/>
              </a:rPr>
            </a:br>
            <a:endParaRPr lang="en-US" altLang="en-US" b="0">
              <a:latin typeface="AdvP3F082C" charset="0"/>
            </a:endParaRPr>
          </a:p>
        </p:txBody>
      </p:sp>
      <p:sp>
        <p:nvSpPr>
          <p:cNvPr id="16387" name="Rectangle 3"/>
          <p:cNvSpPr>
            <a:spLocks noGrp="1" noChangeArrowheads="1"/>
          </p:cNvSpPr>
          <p:nvPr>
            <p:ph type="body" idx="1"/>
          </p:nvPr>
        </p:nvSpPr>
        <p:spPr/>
        <p:txBody>
          <a:bodyPr/>
          <a:lstStyle/>
          <a:p>
            <a:r>
              <a:rPr lang="en-US" altLang="en-US" dirty="0" smtClean="0">
                <a:latin typeface="AdvP4B2E3F" charset="0"/>
              </a:rPr>
              <a:t>Polling</a:t>
            </a:r>
            <a:endParaRPr lang="en-US" altLang="en-US" dirty="0">
              <a:latin typeface="AdvP4B2E3F" charset="0"/>
            </a:endParaRPr>
          </a:p>
          <a:p>
            <a:r>
              <a:rPr lang="en-US" altLang="en-US" dirty="0">
                <a:latin typeface="AdvP4B2E3F" charset="0"/>
              </a:rPr>
              <a:t>Reservation</a:t>
            </a:r>
          </a:p>
          <a:p>
            <a:endParaRPr lang="en-US" altLang="en-US" b="1" dirty="0">
              <a:latin typeface="AdvP3F082C" charset="0"/>
            </a:endParaRPr>
          </a:p>
        </p:txBody>
      </p:sp>
    </p:spTree>
    <p:extLst>
      <p:ext uri="{BB962C8B-B14F-4D97-AF65-F5344CB8AC3E}">
        <p14:creationId xmlns:p14="http://schemas.microsoft.com/office/powerpoint/2010/main" val="49377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ltLang="en-US" b="0">
                <a:latin typeface="AdvP4B2E3F" charset="0"/>
              </a:rPr>
              <a:t>Polling</a:t>
            </a:r>
            <a:br>
              <a:rPr lang="en-US" altLang="en-US" b="0">
                <a:latin typeface="AdvP4B2E3F" charset="0"/>
              </a:rPr>
            </a:br>
            <a:endParaRPr lang="en-US" altLang="en-US" b="0">
              <a:latin typeface="AdvP4B2E3F" charset="0"/>
            </a:endParaRPr>
          </a:p>
        </p:txBody>
      </p:sp>
      <p:sp>
        <p:nvSpPr>
          <p:cNvPr id="17411" name="Rectangle 3"/>
          <p:cNvSpPr>
            <a:spLocks noGrp="1" noChangeArrowheads="1"/>
          </p:cNvSpPr>
          <p:nvPr>
            <p:ph type="body" idx="1"/>
          </p:nvPr>
        </p:nvSpPr>
        <p:spPr>
          <a:xfrm>
            <a:off x="152400" y="1219200"/>
            <a:ext cx="8763000" cy="4876800"/>
          </a:xfrm>
        </p:spPr>
        <p:txBody>
          <a:bodyPr>
            <a:normAutofit fontScale="92500" lnSpcReduction="20000"/>
          </a:bodyPr>
          <a:lstStyle/>
          <a:p>
            <a:pPr>
              <a:lnSpc>
                <a:spcPct val="90000"/>
              </a:lnSpc>
            </a:pPr>
            <a:r>
              <a:rPr lang="en-US" altLang="en-US" sz="3000" dirty="0">
                <a:latin typeface="Times New Roman" pitchFamily="18" charset="0"/>
              </a:rPr>
              <a:t>A widely used demand assignment scheme </a:t>
            </a:r>
            <a:endParaRPr lang="en-US" altLang="en-US" sz="3000" dirty="0" smtClean="0">
              <a:latin typeface="Times New Roman" pitchFamily="18" charset="0"/>
            </a:endParaRPr>
          </a:p>
          <a:p>
            <a:pPr>
              <a:lnSpc>
                <a:spcPct val="90000"/>
              </a:lnSpc>
            </a:pPr>
            <a:r>
              <a:rPr lang="en-US" altLang="en-US" sz="3000" dirty="0" smtClean="0">
                <a:latin typeface="Times New Roman" pitchFamily="18" charset="0"/>
              </a:rPr>
              <a:t>A </a:t>
            </a:r>
            <a:r>
              <a:rPr lang="en-US" altLang="en-US" sz="3000" dirty="0">
                <a:latin typeface="Times New Roman" pitchFamily="18" charset="0"/>
              </a:rPr>
              <a:t>master control device queries, in some predetermined order, each slave node about whether it has data to transmit. </a:t>
            </a:r>
            <a:endParaRPr lang="en-US" altLang="en-US" sz="3000" dirty="0" smtClean="0">
              <a:latin typeface="Times New Roman" pitchFamily="18" charset="0"/>
            </a:endParaRPr>
          </a:p>
          <a:p>
            <a:pPr>
              <a:lnSpc>
                <a:spcPct val="90000"/>
              </a:lnSpc>
            </a:pPr>
            <a:r>
              <a:rPr lang="en-US" altLang="en-US" sz="3000" dirty="0" smtClean="0">
                <a:latin typeface="Times New Roman" pitchFamily="18" charset="0"/>
              </a:rPr>
              <a:t>If </a:t>
            </a:r>
            <a:r>
              <a:rPr lang="en-US" altLang="en-US" sz="3000" dirty="0">
                <a:latin typeface="Times New Roman" pitchFamily="18" charset="0"/>
              </a:rPr>
              <a:t>the polled node has data to transmit, </a:t>
            </a:r>
            <a:r>
              <a:rPr lang="en-US" altLang="en-US" sz="3000" dirty="0" smtClean="0">
                <a:latin typeface="Times New Roman" pitchFamily="18" charset="0"/>
              </a:rPr>
              <a:t>it informs </a:t>
            </a:r>
            <a:r>
              <a:rPr lang="en-US" altLang="en-US" sz="3000" dirty="0">
                <a:latin typeface="Times New Roman" pitchFamily="18" charset="0"/>
              </a:rPr>
              <a:t>the controller of its intention to transmit. </a:t>
            </a:r>
            <a:endParaRPr lang="en-US" altLang="en-US" sz="3000" dirty="0" smtClean="0">
              <a:latin typeface="Times New Roman" pitchFamily="18" charset="0"/>
            </a:endParaRPr>
          </a:p>
          <a:p>
            <a:pPr>
              <a:lnSpc>
                <a:spcPct val="90000"/>
              </a:lnSpc>
            </a:pPr>
            <a:r>
              <a:rPr lang="en-US" altLang="en-US" sz="3000" dirty="0" smtClean="0">
                <a:latin typeface="Times New Roman" pitchFamily="18" charset="0"/>
              </a:rPr>
              <a:t>In </a:t>
            </a:r>
            <a:r>
              <a:rPr lang="en-US" altLang="en-US" sz="3000" dirty="0">
                <a:latin typeface="Times New Roman" pitchFamily="18" charset="0"/>
              </a:rPr>
              <a:t>response, the controller allocates the channel to the ready node, which uses the full data rate to transmit its traffic. </a:t>
            </a:r>
            <a:endParaRPr lang="en-US" altLang="en-US" sz="3000" dirty="0" smtClean="0">
              <a:latin typeface="Times New Roman" pitchFamily="18" charset="0"/>
            </a:endParaRPr>
          </a:p>
          <a:p>
            <a:pPr>
              <a:lnSpc>
                <a:spcPct val="90000"/>
              </a:lnSpc>
            </a:pPr>
            <a:r>
              <a:rPr lang="en-US" altLang="en-US" sz="3000" dirty="0" smtClean="0">
                <a:latin typeface="Times New Roman" pitchFamily="18" charset="0"/>
              </a:rPr>
              <a:t>If the </a:t>
            </a:r>
            <a:r>
              <a:rPr lang="en-US" altLang="en-US" sz="3000" dirty="0">
                <a:latin typeface="Times New Roman" pitchFamily="18" charset="0"/>
              </a:rPr>
              <a:t>node being polled has no data to transmit, it declines the controller’s request. </a:t>
            </a:r>
            <a:endParaRPr lang="en-US" altLang="en-US" sz="3000" dirty="0" smtClean="0">
              <a:latin typeface="Times New Roman" pitchFamily="18" charset="0"/>
            </a:endParaRPr>
          </a:p>
          <a:p>
            <a:pPr>
              <a:lnSpc>
                <a:spcPct val="90000"/>
              </a:lnSpc>
            </a:pPr>
            <a:r>
              <a:rPr lang="en-US" altLang="en-US" sz="3000" dirty="0" smtClean="0">
                <a:latin typeface="Times New Roman" pitchFamily="18" charset="0"/>
              </a:rPr>
              <a:t>In </a:t>
            </a:r>
            <a:r>
              <a:rPr lang="en-US" altLang="en-US" sz="3000" dirty="0">
                <a:latin typeface="Times New Roman" pitchFamily="18" charset="0"/>
              </a:rPr>
              <a:t>response, the controller proceeds to query the next network node.</a:t>
            </a:r>
          </a:p>
          <a:p>
            <a:pPr>
              <a:lnSpc>
                <a:spcPct val="90000"/>
              </a:lnSpc>
            </a:pPr>
            <a:endParaRPr lang="en-US" altLang="en-US" sz="2400" dirty="0">
              <a:latin typeface="Times New Roman" pitchFamily="18" charset="0"/>
            </a:endParaRPr>
          </a:p>
        </p:txBody>
      </p:sp>
    </p:spTree>
    <p:extLst>
      <p:ext uri="{BB962C8B-B14F-4D97-AF65-F5344CB8AC3E}">
        <p14:creationId xmlns:p14="http://schemas.microsoft.com/office/powerpoint/2010/main" val="37306816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fontScale="90000"/>
          </a:bodyPr>
          <a:lstStyle/>
          <a:p>
            <a:r>
              <a:rPr lang="en-US" altLang="en-US" b="0">
                <a:latin typeface="AdvP4B2E3F" charset="0"/>
              </a:rPr>
              <a:t>Polling</a:t>
            </a:r>
            <a:br>
              <a:rPr lang="en-US" altLang="en-US" b="0">
                <a:latin typeface="AdvP4B2E3F" charset="0"/>
              </a:rPr>
            </a:br>
            <a:endParaRPr lang="en-US" altLang="en-US" b="0">
              <a:latin typeface="AdvP4B2E3F" charset="0"/>
            </a:endParaRPr>
          </a:p>
        </p:txBody>
      </p:sp>
      <p:sp>
        <p:nvSpPr>
          <p:cNvPr id="130051" name="Rectangle 3"/>
          <p:cNvSpPr>
            <a:spLocks noGrp="1" noChangeArrowheads="1"/>
          </p:cNvSpPr>
          <p:nvPr>
            <p:ph type="body" idx="1"/>
          </p:nvPr>
        </p:nvSpPr>
        <p:spPr>
          <a:xfrm>
            <a:off x="457200" y="1219200"/>
            <a:ext cx="8229600" cy="4906963"/>
          </a:xfrm>
        </p:spPr>
        <p:txBody>
          <a:bodyPr>
            <a:normAutofit/>
          </a:bodyPr>
          <a:lstStyle/>
          <a:p>
            <a:r>
              <a:rPr lang="en-US" altLang="en-US" dirty="0" smtClean="0">
                <a:latin typeface="Times New Roman" pitchFamily="18" charset="0"/>
              </a:rPr>
              <a:t>Disadvantage: </a:t>
            </a:r>
          </a:p>
          <a:p>
            <a:pPr lvl="1"/>
            <a:r>
              <a:rPr lang="en-US" altLang="en-US" dirty="0" smtClean="0">
                <a:latin typeface="Times New Roman" pitchFamily="18" charset="0"/>
              </a:rPr>
              <a:t>The </a:t>
            </a:r>
            <a:r>
              <a:rPr lang="en-US" altLang="en-US" dirty="0">
                <a:latin typeface="Times New Roman" pitchFamily="18" charset="0"/>
              </a:rPr>
              <a:t>substantial overhead caused by the large number of messages generated by the controller to query the communicating </a:t>
            </a:r>
            <a:r>
              <a:rPr lang="en-US" altLang="en-US" dirty="0" err="1" smtClean="0">
                <a:latin typeface="Times New Roman" pitchFamily="18" charset="0"/>
              </a:rPr>
              <a:t>nodess</a:t>
            </a:r>
            <a:r>
              <a:rPr lang="en-US" altLang="en-US" dirty="0" smtClean="0">
                <a:latin typeface="Times New Roman" pitchFamily="18" charset="0"/>
              </a:rPr>
              <a:t>.</a:t>
            </a:r>
          </a:p>
          <a:p>
            <a:pPr lvl="1"/>
            <a:r>
              <a:rPr lang="en-US" altLang="en-US" dirty="0" smtClean="0">
                <a:latin typeface="Times New Roman" pitchFamily="18" charset="0"/>
              </a:rPr>
              <a:t>The </a:t>
            </a:r>
            <a:r>
              <a:rPr lang="en-US" altLang="en-US" dirty="0">
                <a:latin typeface="Times New Roman" pitchFamily="18" charset="0"/>
              </a:rPr>
              <a:t>efficiency of the polling scheme depends on the reliability of the controller.</a:t>
            </a:r>
          </a:p>
          <a:p>
            <a:endParaRPr lang="en-US" altLang="en-US" dirty="0">
              <a:latin typeface="Times New Roman" pitchFamily="18" charset="0"/>
            </a:endParaRPr>
          </a:p>
          <a:p>
            <a:r>
              <a:rPr lang="en-US" altLang="en-US" dirty="0" smtClean="0">
                <a:latin typeface="Times New Roman" pitchFamily="18" charset="0"/>
              </a:rPr>
              <a:t>Advantage:</a:t>
            </a:r>
          </a:p>
          <a:p>
            <a:pPr lvl="1"/>
            <a:r>
              <a:rPr lang="en-US" altLang="en-US" dirty="0" smtClean="0">
                <a:latin typeface="Times New Roman" pitchFamily="18" charset="0"/>
              </a:rPr>
              <a:t>All </a:t>
            </a:r>
            <a:r>
              <a:rPr lang="en-US" altLang="en-US" dirty="0">
                <a:latin typeface="Times New Roman" pitchFamily="18" charset="0"/>
              </a:rPr>
              <a:t>nodes can receive equal access to the channel.</a:t>
            </a:r>
          </a:p>
        </p:txBody>
      </p:sp>
    </p:spTree>
    <p:extLst>
      <p:ext uri="{BB962C8B-B14F-4D97-AF65-F5344CB8AC3E}">
        <p14:creationId xmlns:p14="http://schemas.microsoft.com/office/powerpoint/2010/main" val="2601522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en-US" b="0">
                <a:latin typeface="AdvP4B2E3F" charset="0"/>
              </a:rPr>
              <a:t>Reservation</a:t>
            </a:r>
            <a:br>
              <a:rPr lang="en-US" altLang="en-US" b="0">
                <a:latin typeface="AdvP4B2E3F" charset="0"/>
              </a:rPr>
            </a:br>
            <a:endParaRPr lang="en-US" altLang="en-US" b="0">
              <a:latin typeface="AdvP4B2E3F" charset="0"/>
            </a:endParaRPr>
          </a:p>
        </p:txBody>
      </p:sp>
      <p:sp>
        <p:nvSpPr>
          <p:cNvPr id="18435" name="Rectangle 3"/>
          <p:cNvSpPr>
            <a:spLocks noGrp="1" noChangeArrowheads="1"/>
          </p:cNvSpPr>
          <p:nvPr>
            <p:ph type="body" idx="1"/>
          </p:nvPr>
        </p:nvSpPr>
        <p:spPr>
          <a:xfrm>
            <a:off x="533400" y="1295400"/>
            <a:ext cx="7924800" cy="4343400"/>
          </a:xfrm>
        </p:spPr>
        <p:txBody>
          <a:bodyPr>
            <a:normAutofit lnSpcReduction="10000"/>
          </a:bodyPr>
          <a:lstStyle/>
          <a:p>
            <a:r>
              <a:rPr lang="en-US" altLang="en-US" sz="2800" dirty="0" smtClean="0">
                <a:latin typeface="Times New Roman" pitchFamily="18" charset="0"/>
              </a:rPr>
              <a:t>To </a:t>
            </a:r>
            <a:r>
              <a:rPr lang="en-US" altLang="en-US" sz="2800" dirty="0">
                <a:latin typeface="Times New Roman" pitchFamily="18" charset="0"/>
              </a:rPr>
              <a:t>set some time slots for carrying reservation </a:t>
            </a:r>
            <a:r>
              <a:rPr lang="en-US" altLang="en-US" sz="2800" dirty="0" smtClean="0">
                <a:latin typeface="Times New Roman" pitchFamily="18" charset="0"/>
              </a:rPr>
              <a:t>messages - </a:t>
            </a:r>
            <a:r>
              <a:rPr lang="en-US" altLang="en-US" sz="2800" dirty="0" err="1" smtClean="0">
                <a:latin typeface="Times New Roman" pitchFamily="18" charset="0"/>
              </a:rPr>
              <a:t>minislots</a:t>
            </a:r>
            <a:r>
              <a:rPr lang="en-US" altLang="en-US" sz="2800" dirty="0">
                <a:latin typeface="Times New Roman" pitchFamily="18" charset="0"/>
              </a:rPr>
              <a:t>. </a:t>
            </a:r>
            <a:endParaRPr lang="en-US" altLang="en-US" sz="2800" dirty="0" smtClean="0">
              <a:latin typeface="Times New Roman" pitchFamily="18" charset="0"/>
            </a:endParaRPr>
          </a:p>
          <a:p>
            <a:r>
              <a:rPr lang="en-US" altLang="en-US" sz="2800" dirty="0" smtClean="0">
                <a:latin typeface="Times New Roman" pitchFamily="18" charset="0"/>
              </a:rPr>
              <a:t>When </a:t>
            </a:r>
            <a:r>
              <a:rPr lang="en-US" altLang="en-US" sz="2800" dirty="0">
                <a:latin typeface="Times New Roman" pitchFamily="18" charset="0"/>
              </a:rPr>
              <a:t>a station has data to send, it requests a data slot by sending a reservation message to the master in a reservation </a:t>
            </a:r>
            <a:r>
              <a:rPr lang="en-US" altLang="en-US" sz="2800" dirty="0" err="1">
                <a:latin typeface="Times New Roman" pitchFamily="18" charset="0"/>
              </a:rPr>
              <a:t>minislot</a:t>
            </a:r>
            <a:r>
              <a:rPr lang="en-US" altLang="en-US" sz="2800" dirty="0">
                <a:latin typeface="Times New Roman" pitchFamily="18" charset="0"/>
              </a:rPr>
              <a:t>.</a:t>
            </a:r>
          </a:p>
          <a:p>
            <a:r>
              <a:rPr lang="en-US" altLang="en-US" sz="2800" dirty="0" smtClean="0">
                <a:latin typeface="Times New Roman" pitchFamily="18" charset="0"/>
              </a:rPr>
              <a:t>Packet </a:t>
            </a:r>
            <a:r>
              <a:rPr lang="en-US" altLang="en-US" sz="2800" dirty="0">
                <a:latin typeface="Times New Roman" pitchFamily="18" charset="0"/>
              </a:rPr>
              <a:t>collisions can happen only when stations contend for the </a:t>
            </a:r>
            <a:r>
              <a:rPr lang="en-US" altLang="en-US" sz="2800" dirty="0" err="1">
                <a:latin typeface="Times New Roman" pitchFamily="18" charset="0"/>
              </a:rPr>
              <a:t>minislot</a:t>
            </a:r>
            <a:r>
              <a:rPr lang="en-US" altLang="en-US" sz="2800" dirty="0">
                <a:latin typeface="Times New Roman" pitchFamily="18" charset="0"/>
              </a:rPr>
              <a:t>, which use only a small fraction of the total bandwidth. Thus, the largest part of the bandwidth assigned to data packets is used efficiently.</a:t>
            </a:r>
          </a:p>
          <a:p>
            <a:endParaRPr lang="en-US" altLang="en-US" sz="2000" dirty="0">
              <a:latin typeface="Times New Roman" pitchFamily="18" charset="0"/>
            </a:endParaRPr>
          </a:p>
        </p:txBody>
      </p:sp>
    </p:spTree>
    <p:extLst>
      <p:ext uri="{BB962C8B-B14F-4D97-AF65-F5344CB8AC3E}">
        <p14:creationId xmlns:p14="http://schemas.microsoft.com/office/powerpoint/2010/main" val="3790200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a:xfrm>
            <a:off x="457200" y="1600200"/>
            <a:ext cx="8229600" cy="4800600"/>
          </a:xfrm>
        </p:spPr>
        <p:txBody>
          <a:bodyPr>
            <a:normAutofit fontScale="62500" lnSpcReduction="20000"/>
          </a:bodyPr>
          <a:lstStyle/>
          <a:p>
            <a:r>
              <a:rPr lang="en-US" dirty="0" smtClean="0"/>
              <a:t>Delay</a:t>
            </a:r>
          </a:p>
          <a:p>
            <a:pPr lvl="1"/>
            <a:r>
              <a:rPr lang="en-US" dirty="0" smtClean="0"/>
              <a:t>Refers </a:t>
            </a:r>
            <a:r>
              <a:rPr lang="en-US" dirty="0"/>
              <a:t>to the amount of time spent by a data packet in the MAC </a:t>
            </a:r>
            <a:r>
              <a:rPr lang="en-US" dirty="0" smtClean="0"/>
              <a:t>layer before </a:t>
            </a:r>
            <a:r>
              <a:rPr lang="en-US" dirty="0"/>
              <a:t>it is transmitted successfully. </a:t>
            </a:r>
            <a:endParaRPr lang="en-US" dirty="0" smtClean="0"/>
          </a:p>
          <a:p>
            <a:pPr lvl="1"/>
            <a:r>
              <a:rPr lang="en-US" dirty="0" smtClean="0"/>
              <a:t>Depends </a:t>
            </a:r>
            <a:r>
              <a:rPr lang="en-US" dirty="0"/>
              <a:t>not only on the network </a:t>
            </a:r>
            <a:r>
              <a:rPr lang="en-US" dirty="0" smtClean="0"/>
              <a:t>trafﬁc load</a:t>
            </a:r>
            <a:r>
              <a:rPr lang="en-US" dirty="0"/>
              <a:t>, but also on the design choices of the MAC protocol</a:t>
            </a:r>
            <a:r>
              <a:rPr lang="en-US" dirty="0" smtClean="0"/>
              <a:t>.</a:t>
            </a:r>
          </a:p>
          <a:p>
            <a:pPr lvl="1"/>
            <a:r>
              <a:rPr lang="en-US" dirty="0" smtClean="0"/>
              <a:t>Types : </a:t>
            </a:r>
          </a:p>
          <a:p>
            <a:pPr lvl="2"/>
            <a:r>
              <a:rPr lang="en-US" dirty="0" smtClean="0"/>
              <a:t>Probabilistic delay guarantee – expected value, variance, confidence interval</a:t>
            </a:r>
          </a:p>
          <a:p>
            <a:pPr lvl="2"/>
            <a:r>
              <a:rPr lang="en-US" dirty="0" smtClean="0"/>
              <a:t>Deterministic delay guarantee - </a:t>
            </a:r>
            <a:r>
              <a:rPr lang="en-US" dirty="0"/>
              <a:t>– upper bound for access time</a:t>
            </a:r>
            <a:endParaRPr lang="en-US" dirty="0" smtClean="0"/>
          </a:p>
          <a:p>
            <a:r>
              <a:rPr lang="en-US" dirty="0" smtClean="0"/>
              <a:t>Throughput</a:t>
            </a:r>
          </a:p>
          <a:p>
            <a:pPr lvl="1"/>
            <a:r>
              <a:rPr lang="en-US" dirty="0" smtClean="0"/>
              <a:t>Deﬁned </a:t>
            </a:r>
            <a:r>
              <a:rPr lang="en-US" dirty="0"/>
              <a:t>as the rate at which messages </a:t>
            </a:r>
            <a:r>
              <a:rPr lang="en-US" dirty="0" smtClean="0"/>
              <a:t>are serviced </a:t>
            </a:r>
            <a:r>
              <a:rPr lang="en-US" dirty="0"/>
              <a:t>by a communication system. </a:t>
            </a:r>
            <a:endParaRPr lang="en-US" dirty="0" smtClean="0"/>
          </a:p>
          <a:p>
            <a:pPr lvl="1"/>
            <a:r>
              <a:rPr lang="en-US" dirty="0" smtClean="0"/>
              <a:t>Measured in messages per </a:t>
            </a:r>
            <a:r>
              <a:rPr lang="en-US" dirty="0"/>
              <a:t>second or bits per </a:t>
            </a:r>
            <a:r>
              <a:rPr lang="en-US" dirty="0" smtClean="0"/>
              <a:t>second</a:t>
            </a:r>
          </a:p>
          <a:p>
            <a:pPr lvl="1"/>
            <a:r>
              <a:rPr lang="en-US" dirty="0" smtClean="0"/>
              <a:t>Represents </a:t>
            </a:r>
            <a:r>
              <a:rPr lang="en-US" dirty="0"/>
              <a:t>the </a:t>
            </a:r>
            <a:r>
              <a:rPr lang="en-US" dirty="0" smtClean="0"/>
              <a:t>fraction of </a:t>
            </a:r>
            <a:r>
              <a:rPr lang="en-US" dirty="0"/>
              <a:t>the channel capacity used for data transmission. </a:t>
            </a:r>
            <a:endParaRPr lang="en-US" dirty="0" smtClean="0"/>
          </a:p>
          <a:p>
            <a:pPr lvl="1"/>
            <a:r>
              <a:rPr lang="en-US" dirty="0" smtClean="0"/>
              <a:t>Throughput </a:t>
            </a:r>
            <a:r>
              <a:rPr lang="en-US" dirty="0"/>
              <a:t>increases as </a:t>
            </a:r>
            <a:r>
              <a:rPr lang="en-US" dirty="0" smtClean="0"/>
              <a:t>the load </a:t>
            </a:r>
            <a:r>
              <a:rPr lang="en-US" dirty="0"/>
              <a:t>on the communication system increases initially. After the load reaches a </a:t>
            </a:r>
            <a:r>
              <a:rPr lang="en-US" dirty="0" smtClean="0"/>
              <a:t>certain threshold</a:t>
            </a:r>
            <a:r>
              <a:rPr lang="en-US" dirty="0"/>
              <a:t>, the throughput ceases to increase, and in some cases, it may start </a:t>
            </a:r>
            <a:r>
              <a:rPr lang="en-US" dirty="0" smtClean="0"/>
              <a:t>to decrease</a:t>
            </a:r>
            <a:r>
              <a:rPr lang="en-US" dirty="0"/>
              <a:t>. </a:t>
            </a:r>
            <a:endParaRPr lang="en-US" dirty="0" smtClean="0"/>
          </a:p>
          <a:p>
            <a:r>
              <a:rPr lang="en-US" dirty="0"/>
              <a:t>O</a:t>
            </a:r>
            <a:r>
              <a:rPr lang="en-US" dirty="0" smtClean="0"/>
              <a:t>bjective </a:t>
            </a:r>
            <a:r>
              <a:rPr lang="en-US" dirty="0"/>
              <a:t>of a MAC protocol is to maximize the </a:t>
            </a:r>
            <a:r>
              <a:rPr lang="en-US" dirty="0" smtClean="0"/>
              <a:t>channel throughput </a:t>
            </a:r>
            <a:r>
              <a:rPr lang="en-US" dirty="0"/>
              <a:t>while minimizing message </a:t>
            </a:r>
            <a:r>
              <a:rPr lang="en-US" dirty="0" smtClean="0"/>
              <a:t>delay</a:t>
            </a:r>
          </a:p>
        </p:txBody>
      </p:sp>
    </p:spTree>
    <p:extLst>
      <p:ext uri="{BB962C8B-B14F-4D97-AF65-F5344CB8AC3E}">
        <p14:creationId xmlns:p14="http://schemas.microsoft.com/office/powerpoint/2010/main" val="34112508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ltLang="en-US" sz="3200"/>
              <a:t/>
            </a:r>
            <a:br>
              <a:rPr lang="en-GB" altLang="en-US" sz="3200"/>
            </a:br>
            <a:r>
              <a:rPr lang="en-GB" altLang="en-US" sz="3200" b="0"/>
              <a:t>Random Access </a:t>
            </a:r>
            <a:endParaRPr lang="en-GB" altLang="en-US" sz="3200"/>
          </a:p>
        </p:txBody>
      </p:sp>
      <p:sp>
        <p:nvSpPr>
          <p:cNvPr id="65539" name="Rectangle 3"/>
          <p:cNvSpPr>
            <a:spLocks noGrp="1" noChangeArrowheads="1"/>
          </p:cNvSpPr>
          <p:nvPr>
            <p:ph type="body" idx="1"/>
          </p:nvPr>
        </p:nvSpPr>
        <p:spPr>
          <a:xfrm>
            <a:off x="685800" y="1752600"/>
            <a:ext cx="8001000" cy="4267200"/>
          </a:xfrm>
        </p:spPr>
        <p:txBody>
          <a:bodyPr/>
          <a:lstStyle/>
          <a:p>
            <a:pPr marL="533400" indent="-533400">
              <a:lnSpc>
                <a:spcPct val="90000"/>
              </a:lnSpc>
            </a:pPr>
            <a:r>
              <a:rPr lang="en-GB" altLang="en-US" sz="2400" b="1" dirty="0"/>
              <a:t>Random Access Methods</a:t>
            </a:r>
          </a:p>
          <a:p>
            <a:pPr marL="914400" lvl="1" indent="-457200">
              <a:lnSpc>
                <a:spcPct val="90000"/>
              </a:lnSpc>
            </a:pPr>
            <a:r>
              <a:rPr lang="en-GB" altLang="en-US" sz="2000" b="1" dirty="0"/>
              <a:t>more efficient way of managing medium access for communicating short </a:t>
            </a:r>
            <a:r>
              <a:rPr lang="en-GB" altLang="en-US" sz="2000" b="1" dirty="0" err="1"/>
              <a:t>bursty</a:t>
            </a:r>
            <a:r>
              <a:rPr lang="en-GB" altLang="en-US" sz="2000" b="1" dirty="0"/>
              <a:t> messages</a:t>
            </a:r>
          </a:p>
          <a:p>
            <a:pPr marL="1295400" lvl="2" indent="-381000">
              <a:lnSpc>
                <a:spcPct val="90000"/>
              </a:lnSpc>
            </a:pPr>
            <a:r>
              <a:rPr lang="en-GB" altLang="en-US" sz="1800" dirty="0"/>
              <a:t>in contrast to fixed-access schemes, each user gains access to medium only when needed -has some data to send</a:t>
            </a:r>
          </a:p>
          <a:p>
            <a:pPr marL="1295400" lvl="2" indent="-381000">
              <a:lnSpc>
                <a:spcPct val="90000"/>
              </a:lnSpc>
            </a:pPr>
            <a:r>
              <a:rPr lang="en-GB" altLang="en-US" sz="1800" dirty="0"/>
              <a:t>drawback: users must compete to access the medium (‘random access’) </a:t>
            </a:r>
          </a:p>
          <a:p>
            <a:pPr marL="1295400" lvl="2" indent="-381000">
              <a:lnSpc>
                <a:spcPct val="90000"/>
              </a:lnSpc>
            </a:pPr>
            <a:r>
              <a:rPr lang="en-GB" altLang="en-US" sz="1800" dirty="0"/>
              <a:t>collision of contending transmissions</a:t>
            </a:r>
          </a:p>
          <a:p>
            <a:pPr marL="533400" indent="-533400">
              <a:lnSpc>
                <a:spcPct val="90000"/>
              </a:lnSpc>
            </a:pPr>
            <a:r>
              <a:rPr lang="en-GB" altLang="en-US" sz="2400" b="1" dirty="0"/>
              <a:t>Random Access Methods in Wireless Networks</a:t>
            </a:r>
          </a:p>
          <a:p>
            <a:pPr marL="914400" lvl="1" indent="-457200">
              <a:lnSpc>
                <a:spcPct val="90000"/>
              </a:lnSpc>
            </a:pPr>
            <a:r>
              <a:rPr lang="en-GB" altLang="en-US" sz="2000" b="1" dirty="0"/>
              <a:t>can be divided into two groups:</a:t>
            </a:r>
          </a:p>
          <a:p>
            <a:pPr marL="1295400" lvl="2" indent="-381000">
              <a:lnSpc>
                <a:spcPct val="90000"/>
              </a:lnSpc>
            </a:pPr>
            <a:r>
              <a:rPr lang="en-GB" altLang="en-US" sz="1800" dirty="0"/>
              <a:t>ALOHA based-no coordination between users</a:t>
            </a:r>
          </a:p>
          <a:p>
            <a:pPr marL="1295400" lvl="2" indent="-381000">
              <a:lnSpc>
                <a:spcPct val="90000"/>
              </a:lnSpc>
            </a:pPr>
            <a:r>
              <a:rPr lang="en-GB" altLang="en-US" sz="1800" dirty="0"/>
              <a:t>carrier-sense based-indirect coordination -users sense availability of medium before transmitting</a:t>
            </a:r>
          </a:p>
          <a:p>
            <a:pPr marL="533400" indent="-533400">
              <a:lnSpc>
                <a:spcPct val="90000"/>
              </a:lnSpc>
            </a:pPr>
            <a:endParaRPr lang="en-GB" altLang="en-US" sz="2400" dirty="0"/>
          </a:p>
        </p:txBody>
      </p:sp>
    </p:spTree>
    <p:extLst>
      <p:ext uri="{BB962C8B-B14F-4D97-AF65-F5344CB8AC3E}">
        <p14:creationId xmlns:p14="http://schemas.microsoft.com/office/powerpoint/2010/main" val="3586256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Random Access</a:t>
            </a:r>
            <a:endParaRPr lang="en-GB" altLang="en-US"/>
          </a:p>
        </p:txBody>
      </p:sp>
      <p:sp>
        <p:nvSpPr>
          <p:cNvPr id="66564" name="Line 4"/>
          <p:cNvSpPr>
            <a:spLocks noChangeShapeType="1"/>
          </p:cNvSpPr>
          <p:nvPr/>
        </p:nvSpPr>
        <p:spPr bwMode="auto">
          <a:xfrm>
            <a:off x="1727200" y="4868863"/>
            <a:ext cx="5724525" cy="0"/>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65" name="Line 5"/>
          <p:cNvSpPr>
            <a:spLocks noChangeShapeType="1"/>
          </p:cNvSpPr>
          <p:nvPr/>
        </p:nvSpPr>
        <p:spPr bwMode="auto">
          <a:xfrm flipV="1">
            <a:off x="1727200" y="2230438"/>
            <a:ext cx="0" cy="2663825"/>
          </a:xfrm>
          <a:prstGeom prst="line">
            <a:avLst/>
          </a:prstGeom>
          <a:noFill/>
          <a:ln w="57150">
            <a:solidFill>
              <a:srgbClr val="CC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66" name="Line 6"/>
          <p:cNvSpPr>
            <a:spLocks noChangeShapeType="1"/>
          </p:cNvSpPr>
          <p:nvPr/>
        </p:nvSpPr>
        <p:spPr bwMode="auto">
          <a:xfrm>
            <a:off x="1752600" y="4545013"/>
            <a:ext cx="5473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67" name="Line 7"/>
          <p:cNvSpPr>
            <a:spLocks noChangeShapeType="1"/>
          </p:cNvSpPr>
          <p:nvPr/>
        </p:nvSpPr>
        <p:spPr bwMode="auto">
          <a:xfrm>
            <a:off x="1763713" y="2889250"/>
            <a:ext cx="5473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68" name="Line 8"/>
          <p:cNvSpPr>
            <a:spLocks noChangeShapeType="1"/>
          </p:cNvSpPr>
          <p:nvPr/>
        </p:nvSpPr>
        <p:spPr bwMode="auto">
          <a:xfrm>
            <a:off x="1763713" y="3465513"/>
            <a:ext cx="5473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69" name="Line 9"/>
          <p:cNvSpPr>
            <a:spLocks noChangeShapeType="1"/>
          </p:cNvSpPr>
          <p:nvPr/>
        </p:nvSpPr>
        <p:spPr bwMode="auto">
          <a:xfrm>
            <a:off x="1727200" y="4005263"/>
            <a:ext cx="54737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70" name="Rectangle 10"/>
          <p:cNvSpPr>
            <a:spLocks noChangeArrowheads="1"/>
          </p:cNvSpPr>
          <p:nvPr/>
        </p:nvSpPr>
        <p:spPr bwMode="auto">
          <a:xfrm>
            <a:off x="1752600" y="4283075"/>
            <a:ext cx="576263" cy="252413"/>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1" name="Rectangle 11"/>
          <p:cNvSpPr>
            <a:spLocks noChangeArrowheads="1"/>
          </p:cNvSpPr>
          <p:nvPr/>
        </p:nvSpPr>
        <p:spPr bwMode="auto">
          <a:xfrm>
            <a:off x="3505200" y="2743200"/>
            <a:ext cx="576263" cy="252413"/>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2" name="Rectangle 12"/>
          <p:cNvSpPr>
            <a:spLocks noChangeArrowheads="1"/>
          </p:cNvSpPr>
          <p:nvPr/>
        </p:nvSpPr>
        <p:spPr bwMode="auto">
          <a:xfrm>
            <a:off x="2808288" y="3213100"/>
            <a:ext cx="576262" cy="25241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3" name="Rectangle 13"/>
          <p:cNvSpPr>
            <a:spLocks noChangeArrowheads="1"/>
          </p:cNvSpPr>
          <p:nvPr/>
        </p:nvSpPr>
        <p:spPr bwMode="auto">
          <a:xfrm>
            <a:off x="2484438" y="3752850"/>
            <a:ext cx="576262" cy="25241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4" name="Line 14"/>
          <p:cNvSpPr>
            <a:spLocks noChangeShapeType="1"/>
          </p:cNvSpPr>
          <p:nvPr/>
        </p:nvSpPr>
        <p:spPr bwMode="auto">
          <a:xfrm>
            <a:off x="2808288" y="2781300"/>
            <a:ext cx="0" cy="20891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75" name="Line 15"/>
          <p:cNvSpPr>
            <a:spLocks noChangeShapeType="1"/>
          </p:cNvSpPr>
          <p:nvPr/>
        </p:nvSpPr>
        <p:spPr bwMode="auto">
          <a:xfrm>
            <a:off x="3059113" y="2779713"/>
            <a:ext cx="0" cy="20891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76" name="Rectangle 16"/>
          <p:cNvSpPr>
            <a:spLocks noChangeArrowheads="1"/>
          </p:cNvSpPr>
          <p:nvPr/>
        </p:nvSpPr>
        <p:spPr bwMode="auto">
          <a:xfrm>
            <a:off x="4319588" y="3752850"/>
            <a:ext cx="576262" cy="252413"/>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7" name="Rectangle 17"/>
          <p:cNvSpPr>
            <a:spLocks noChangeArrowheads="1"/>
          </p:cNvSpPr>
          <p:nvPr/>
        </p:nvSpPr>
        <p:spPr bwMode="auto">
          <a:xfrm>
            <a:off x="5111750" y="3213100"/>
            <a:ext cx="576263" cy="25241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6578" name="Text Box 18"/>
          <p:cNvSpPr txBox="1">
            <a:spLocks noChangeArrowheads="1"/>
          </p:cNvSpPr>
          <p:nvPr/>
        </p:nvSpPr>
        <p:spPr bwMode="auto">
          <a:xfrm>
            <a:off x="3508375" y="1905000"/>
            <a:ext cx="1709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Collision Period</a:t>
            </a:r>
            <a:endParaRPr lang="en-GB" altLang="en-US">
              <a:solidFill>
                <a:prstClr val="black"/>
              </a:solidFill>
              <a:latin typeface="Futura Hv" pitchFamily="34" charset="0"/>
              <a:cs typeface="Arial" pitchFamily="34" charset="0"/>
            </a:endParaRPr>
          </a:p>
        </p:txBody>
      </p:sp>
      <p:sp>
        <p:nvSpPr>
          <p:cNvPr id="66579" name="Text Box 19"/>
          <p:cNvSpPr txBox="1">
            <a:spLocks noChangeArrowheads="1"/>
          </p:cNvSpPr>
          <p:nvPr/>
        </p:nvSpPr>
        <p:spPr bwMode="auto">
          <a:xfrm>
            <a:off x="935038" y="4221163"/>
            <a:ext cx="825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User 1</a:t>
            </a:r>
            <a:endParaRPr lang="en-GB" altLang="en-US">
              <a:solidFill>
                <a:prstClr val="black"/>
              </a:solidFill>
              <a:latin typeface="Futura Hv" pitchFamily="34" charset="0"/>
              <a:cs typeface="Arial" pitchFamily="34" charset="0"/>
            </a:endParaRPr>
          </a:p>
        </p:txBody>
      </p:sp>
      <p:sp>
        <p:nvSpPr>
          <p:cNvPr id="66580" name="Text Box 20"/>
          <p:cNvSpPr txBox="1">
            <a:spLocks noChangeArrowheads="1"/>
          </p:cNvSpPr>
          <p:nvPr/>
        </p:nvSpPr>
        <p:spPr bwMode="auto">
          <a:xfrm>
            <a:off x="950913" y="3670300"/>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User 2</a:t>
            </a:r>
            <a:endParaRPr lang="en-GB" altLang="en-US">
              <a:solidFill>
                <a:prstClr val="black"/>
              </a:solidFill>
              <a:latin typeface="Futura Hv" pitchFamily="34" charset="0"/>
              <a:cs typeface="Arial" pitchFamily="34" charset="0"/>
            </a:endParaRPr>
          </a:p>
        </p:txBody>
      </p:sp>
      <p:sp>
        <p:nvSpPr>
          <p:cNvPr id="66581" name="Text Box 21"/>
          <p:cNvSpPr txBox="1">
            <a:spLocks noChangeArrowheads="1"/>
          </p:cNvSpPr>
          <p:nvPr/>
        </p:nvSpPr>
        <p:spPr bwMode="auto">
          <a:xfrm>
            <a:off x="950913" y="3128963"/>
            <a:ext cx="825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User 3</a:t>
            </a:r>
            <a:endParaRPr lang="en-GB" altLang="en-US">
              <a:solidFill>
                <a:prstClr val="black"/>
              </a:solidFill>
              <a:latin typeface="Futura Hv" pitchFamily="34" charset="0"/>
              <a:cs typeface="Arial" pitchFamily="34" charset="0"/>
            </a:endParaRPr>
          </a:p>
        </p:txBody>
      </p:sp>
      <p:sp>
        <p:nvSpPr>
          <p:cNvPr id="66582" name="Text Box 22"/>
          <p:cNvSpPr txBox="1">
            <a:spLocks noChangeArrowheads="1"/>
          </p:cNvSpPr>
          <p:nvPr/>
        </p:nvSpPr>
        <p:spPr bwMode="auto">
          <a:xfrm>
            <a:off x="962025" y="2552700"/>
            <a:ext cx="825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User 4</a:t>
            </a:r>
            <a:endParaRPr lang="en-GB" altLang="en-US">
              <a:solidFill>
                <a:prstClr val="black"/>
              </a:solidFill>
              <a:latin typeface="Futura Hv" pitchFamily="34" charset="0"/>
              <a:cs typeface="Arial" pitchFamily="34" charset="0"/>
            </a:endParaRPr>
          </a:p>
        </p:txBody>
      </p:sp>
      <p:sp>
        <p:nvSpPr>
          <p:cNvPr id="66583" name="Text Box 23"/>
          <p:cNvSpPr txBox="1">
            <a:spLocks noChangeArrowheads="1"/>
          </p:cNvSpPr>
          <p:nvPr/>
        </p:nvSpPr>
        <p:spPr bwMode="auto">
          <a:xfrm>
            <a:off x="6711950" y="4894263"/>
            <a:ext cx="641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Time</a:t>
            </a:r>
            <a:endParaRPr lang="en-GB" altLang="en-US">
              <a:solidFill>
                <a:prstClr val="black"/>
              </a:solidFill>
              <a:latin typeface="Futura Hv" pitchFamily="34" charset="0"/>
              <a:cs typeface="Arial" pitchFamily="34" charset="0"/>
            </a:endParaRPr>
          </a:p>
        </p:txBody>
      </p:sp>
      <p:sp>
        <p:nvSpPr>
          <p:cNvPr id="66584" name="Line 24"/>
          <p:cNvSpPr>
            <a:spLocks noChangeShapeType="1"/>
          </p:cNvSpPr>
          <p:nvPr/>
        </p:nvSpPr>
        <p:spPr bwMode="auto">
          <a:xfrm>
            <a:off x="2808288" y="2781300"/>
            <a:ext cx="250825" cy="0"/>
          </a:xfrm>
          <a:prstGeom prst="line">
            <a:avLst/>
          </a:prstGeom>
          <a:noFill/>
          <a:ln w="19050">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85" name="Line 25"/>
          <p:cNvSpPr>
            <a:spLocks noChangeShapeType="1"/>
          </p:cNvSpPr>
          <p:nvPr/>
        </p:nvSpPr>
        <p:spPr bwMode="auto">
          <a:xfrm>
            <a:off x="3563938" y="3284538"/>
            <a:ext cx="13684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86" name="Line 26"/>
          <p:cNvSpPr>
            <a:spLocks noChangeShapeType="1"/>
          </p:cNvSpPr>
          <p:nvPr/>
        </p:nvSpPr>
        <p:spPr bwMode="auto">
          <a:xfrm>
            <a:off x="3240088" y="3860800"/>
            <a:ext cx="9366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87" name="Text Box 27"/>
          <p:cNvSpPr txBox="1">
            <a:spLocks noChangeArrowheads="1"/>
          </p:cNvSpPr>
          <p:nvPr/>
        </p:nvSpPr>
        <p:spPr bwMode="auto">
          <a:xfrm>
            <a:off x="6048375" y="3573463"/>
            <a:ext cx="1358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prstClr val="black"/>
                </a:solidFill>
                <a:latin typeface="Futura Hv" pitchFamily="34" charset="0"/>
                <a:cs typeface="Arial" pitchFamily="34" charset="0"/>
              </a:rPr>
              <a:t>rescheduled</a:t>
            </a:r>
            <a:endParaRPr lang="en-GB" altLang="en-US">
              <a:solidFill>
                <a:prstClr val="black"/>
              </a:solidFill>
              <a:latin typeface="Futura Hv" pitchFamily="34" charset="0"/>
              <a:cs typeface="Arial" pitchFamily="34" charset="0"/>
            </a:endParaRPr>
          </a:p>
        </p:txBody>
      </p:sp>
      <p:sp>
        <p:nvSpPr>
          <p:cNvPr id="66588" name="Line 28"/>
          <p:cNvSpPr>
            <a:spLocks noChangeShapeType="1"/>
          </p:cNvSpPr>
          <p:nvPr/>
        </p:nvSpPr>
        <p:spPr bwMode="auto">
          <a:xfrm>
            <a:off x="5759450" y="3357563"/>
            <a:ext cx="325438"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89" name="Line 29"/>
          <p:cNvSpPr>
            <a:spLocks noChangeShapeType="1"/>
          </p:cNvSpPr>
          <p:nvPr/>
        </p:nvSpPr>
        <p:spPr bwMode="auto">
          <a:xfrm flipV="1">
            <a:off x="4967288" y="3789363"/>
            <a:ext cx="1081087" cy="107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66590" name="Line 30"/>
          <p:cNvSpPr>
            <a:spLocks noChangeShapeType="1"/>
          </p:cNvSpPr>
          <p:nvPr/>
        </p:nvSpPr>
        <p:spPr bwMode="auto">
          <a:xfrm flipV="1">
            <a:off x="2916238" y="2133600"/>
            <a:ext cx="611187" cy="574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Tree>
    <p:extLst>
      <p:ext uri="{BB962C8B-B14F-4D97-AF65-F5344CB8AC3E}">
        <p14:creationId xmlns:p14="http://schemas.microsoft.com/office/powerpoint/2010/main" val="4116451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altLang="en-US" sz="3200"/>
              <a:t/>
            </a:r>
            <a:br>
              <a:rPr lang="en-GB" altLang="en-US" sz="3200"/>
            </a:br>
            <a:r>
              <a:rPr lang="en-GB" altLang="en-US" sz="3200" b="0"/>
              <a:t>ALOHA-based Random Access</a:t>
            </a:r>
            <a:endParaRPr lang="en-GB" altLang="en-US" sz="3200"/>
          </a:p>
        </p:txBody>
      </p:sp>
      <p:sp>
        <p:nvSpPr>
          <p:cNvPr id="67587" name="Rectangle 3"/>
          <p:cNvSpPr>
            <a:spLocks noGrp="1" noChangeArrowheads="1"/>
          </p:cNvSpPr>
          <p:nvPr>
            <p:ph type="body" idx="1"/>
          </p:nvPr>
        </p:nvSpPr>
        <p:spPr/>
        <p:txBody>
          <a:bodyPr/>
          <a:lstStyle/>
          <a:p>
            <a:pPr marL="533400" indent="-533400">
              <a:lnSpc>
                <a:spcPct val="90000"/>
              </a:lnSpc>
            </a:pPr>
            <a:r>
              <a:rPr lang="en-GB" altLang="en-US" sz="2400" b="1"/>
              <a:t>user accesses medium as soon as it has a packet ready to transmit</a:t>
            </a:r>
            <a:endParaRPr lang="en-GB" altLang="en-US" sz="2400"/>
          </a:p>
          <a:p>
            <a:pPr marL="914400" lvl="1" indent="-457200">
              <a:lnSpc>
                <a:spcPct val="90000"/>
              </a:lnSpc>
            </a:pPr>
            <a:r>
              <a:rPr lang="en-GB" altLang="en-US" sz="2000"/>
              <a:t>after transmission, user waits a length of time &gt; round-trip delay in the network, for an ACK from the receiver</a:t>
            </a:r>
          </a:p>
          <a:p>
            <a:pPr marL="914400" lvl="1" indent="-457200">
              <a:lnSpc>
                <a:spcPct val="90000"/>
              </a:lnSpc>
            </a:pPr>
            <a:r>
              <a:rPr lang="en-GB" altLang="en-US" sz="2000"/>
              <a:t>if no ACK arrives, user waits a random interval of time (to avoid repeated collision) and retransmits</a:t>
            </a:r>
          </a:p>
          <a:p>
            <a:pPr marL="533400" indent="-533400">
              <a:lnSpc>
                <a:spcPct val="90000"/>
              </a:lnSpc>
            </a:pPr>
            <a:r>
              <a:rPr lang="en-GB" altLang="en-US" sz="2400"/>
              <a:t>advantages: </a:t>
            </a:r>
          </a:p>
          <a:p>
            <a:pPr marL="914400" lvl="1" indent="-457200">
              <a:lnSpc>
                <a:spcPct val="90000"/>
              </a:lnSpc>
            </a:pPr>
            <a:r>
              <a:rPr lang="en-GB" altLang="en-US" sz="2000"/>
              <a:t>simple, no synchronization among users required</a:t>
            </a:r>
          </a:p>
          <a:p>
            <a:pPr marL="533400" indent="-533400">
              <a:lnSpc>
                <a:spcPct val="90000"/>
              </a:lnSpc>
            </a:pPr>
            <a:r>
              <a:rPr lang="en-GB" altLang="en-US" sz="2400"/>
              <a:t>disadvantages: </a:t>
            </a:r>
          </a:p>
          <a:p>
            <a:pPr marL="914400" lvl="1" indent="-457200">
              <a:lnSpc>
                <a:spcPct val="90000"/>
              </a:lnSpc>
            </a:pPr>
            <a:r>
              <a:rPr lang="en-GB" altLang="en-US" sz="2000"/>
              <a:t>low throughput under heavy load conditions</a:t>
            </a:r>
          </a:p>
          <a:p>
            <a:pPr marL="914400" lvl="1" indent="-457200">
              <a:lnSpc>
                <a:spcPct val="90000"/>
              </a:lnSpc>
            </a:pPr>
            <a:r>
              <a:rPr lang="en-GB" altLang="en-US" sz="2000"/>
              <a:t>probability of collision increases as number of users increases</a:t>
            </a:r>
          </a:p>
          <a:p>
            <a:pPr marL="533400" indent="-533400">
              <a:lnSpc>
                <a:spcPct val="90000"/>
              </a:lnSpc>
            </a:pPr>
            <a:r>
              <a:rPr lang="en-GB" altLang="en-US" sz="2400" b="1"/>
              <a:t>max throughput = 18% of channel capacity</a:t>
            </a:r>
            <a:endParaRPr lang="en-GB" altLang="en-US" sz="2400"/>
          </a:p>
          <a:p>
            <a:pPr marL="533400" indent="-533400">
              <a:lnSpc>
                <a:spcPct val="90000"/>
              </a:lnSpc>
            </a:pPr>
            <a:endParaRPr lang="en-GB" altLang="en-US" sz="2400"/>
          </a:p>
        </p:txBody>
      </p:sp>
    </p:spTree>
    <p:extLst>
      <p:ext uri="{BB962C8B-B14F-4D97-AF65-F5344CB8AC3E}">
        <p14:creationId xmlns:p14="http://schemas.microsoft.com/office/powerpoint/2010/main" val="277646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t>Pure-ALOHA</a:t>
            </a:r>
            <a:endParaRPr lang="en-GB" altLang="en-US"/>
          </a:p>
        </p:txBody>
      </p:sp>
      <p:sp>
        <p:nvSpPr>
          <p:cNvPr id="68611" name="Rectangle 3"/>
          <p:cNvSpPr>
            <a:spLocks noGrp="1" noChangeArrowheads="1"/>
          </p:cNvSpPr>
          <p:nvPr>
            <p:ph type="body" idx="1"/>
          </p:nvPr>
        </p:nvSpPr>
        <p:spPr/>
        <p:txBody>
          <a:bodyPr/>
          <a:lstStyle/>
          <a:p>
            <a:endParaRPr lang="en-US" altLang="en-US"/>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95600"/>
            <a:ext cx="74422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915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a:t>Slotted ALOHA</a:t>
            </a:r>
            <a:endParaRPr lang="en-GB" altLang="en-US"/>
          </a:p>
        </p:txBody>
      </p:sp>
      <p:sp>
        <p:nvSpPr>
          <p:cNvPr id="69635" name="Rectangle 3"/>
          <p:cNvSpPr>
            <a:spLocks noGrp="1" noChangeArrowheads="1"/>
          </p:cNvSpPr>
          <p:nvPr>
            <p:ph type="body" idx="1"/>
          </p:nvPr>
        </p:nvSpPr>
        <p:spPr/>
        <p:txBody>
          <a:bodyPr/>
          <a:lstStyle/>
          <a:p>
            <a:pPr marL="533400" indent="-533400">
              <a:lnSpc>
                <a:spcPct val="90000"/>
              </a:lnSpc>
            </a:pPr>
            <a:r>
              <a:rPr lang="en-GB" altLang="en-US" sz="2400" b="1"/>
              <a:t>time is divided into equal time slots –when a user has a packet to transmit, the packet is buffered and transmitted at the start of the next time slot</a:t>
            </a:r>
            <a:endParaRPr lang="en-GB" altLang="en-US" sz="2400"/>
          </a:p>
          <a:p>
            <a:pPr marL="914400" lvl="1" indent="-457200">
              <a:lnSpc>
                <a:spcPct val="90000"/>
              </a:lnSpc>
            </a:pPr>
            <a:r>
              <a:rPr lang="en-GB" altLang="en-US" sz="2000"/>
              <a:t>BS transmits a beacon signal for timing, all users must synchronize their clocks</a:t>
            </a:r>
          </a:p>
          <a:p>
            <a:pPr marL="533400" indent="-533400">
              <a:lnSpc>
                <a:spcPct val="90000"/>
              </a:lnSpc>
            </a:pPr>
            <a:r>
              <a:rPr lang="en-GB" altLang="en-US" sz="2400"/>
              <a:t>advantages: </a:t>
            </a:r>
          </a:p>
          <a:p>
            <a:pPr marL="914400" lvl="1" indent="-457200">
              <a:lnSpc>
                <a:spcPct val="90000"/>
              </a:lnSpc>
            </a:pPr>
            <a:r>
              <a:rPr lang="en-GB" altLang="en-US" sz="2000"/>
              <a:t>partial packet collision avoided</a:t>
            </a:r>
          </a:p>
          <a:p>
            <a:pPr marL="533400" indent="-533400">
              <a:lnSpc>
                <a:spcPct val="90000"/>
              </a:lnSpc>
            </a:pPr>
            <a:r>
              <a:rPr lang="en-GB" altLang="en-US" sz="2400"/>
              <a:t>Disadvantages</a:t>
            </a:r>
          </a:p>
          <a:p>
            <a:pPr marL="914400" lvl="1" indent="-457200">
              <a:lnSpc>
                <a:spcPct val="90000"/>
              </a:lnSpc>
            </a:pPr>
            <a:r>
              <a:rPr lang="en-GB" altLang="en-US" sz="2000"/>
              <a:t> throughput still quite low!</a:t>
            </a:r>
          </a:p>
          <a:p>
            <a:pPr marL="914400" lvl="1" indent="-457200">
              <a:lnSpc>
                <a:spcPct val="90000"/>
              </a:lnSpc>
            </a:pPr>
            <a:r>
              <a:rPr lang="en-GB" altLang="en-US" sz="2000"/>
              <a:t>there is either no collision or a complete collision</a:t>
            </a:r>
          </a:p>
          <a:p>
            <a:pPr marL="533400" indent="-533400">
              <a:lnSpc>
                <a:spcPct val="90000"/>
              </a:lnSpc>
            </a:pPr>
            <a:r>
              <a:rPr lang="en-GB" altLang="en-US" sz="2400" b="1"/>
              <a:t>max throughput = 36% of channel capacity</a:t>
            </a:r>
          </a:p>
        </p:txBody>
      </p:sp>
    </p:spTree>
    <p:extLst>
      <p:ext uri="{BB962C8B-B14F-4D97-AF65-F5344CB8AC3E}">
        <p14:creationId xmlns:p14="http://schemas.microsoft.com/office/powerpoint/2010/main" val="13241475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Slotted ALOHA</a:t>
            </a:r>
            <a:endParaRPr lang="en-GB" altLang="en-US"/>
          </a:p>
        </p:txBody>
      </p:sp>
      <p:sp>
        <p:nvSpPr>
          <p:cNvPr id="70659" name="Rectangle 3"/>
          <p:cNvSpPr>
            <a:spLocks noGrp="1" noChangeArrowheads="1"/>
          </p:cNvSpPr>
          <p:nvPr>
            <p:ph type="body" idx="1"/>
          </p:nvPr>
        </p:nvSpPr>
        <p:spPr/>
        <p:txBody>
          <a:bodyPr/>
          <a:lstStyle/>
          <a:p>
            <a:endParaRPr lang="en-US" altLang="en-US"/>
          </a:p>
        </p:txBody>
      </p:sp>
      <p:pic>
        <p:nvPicPr>
          <p:cNvPr id="70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435225"/>
            <a:ext cx="7551737"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5356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ltLang="en-US" sz="3200"/>
              <a:t/>
            </a:r>
            <a:br>
              <a:rPr lang="en-GB" altLang="en-US" sz="3200"/>
            </a:br>
            <a:r>
              <a:rPr lang="en-GB" altLang="en-US" sz="3200" b="0"/>
              <a:t>Reservation ALOHA</a:t>
            </a:r>
            <a:r>
              <a:rPr lang="en-GB" altLang="en-US" sz="3200"/>
              <a:t> </a:t>
            </a:r>
          </a:p>
        </p:txBody>
      </p:sp>
      <p:sp>
        <p:nvSpPr>
          <p:cNvPr id="71683" name="Rectangle 3"/>
          <p:cNvSpPr>
            <a:spLocks noGrp="1" noChangeArrowheads="1"/>
          </p:cNvSpPr>
          <p:nvPr>
            <p:ph type="body" idx="1"/>
          </p:nvPr>
        </p:nvSpPr>
        <p:spPr/>
        <p:txBody>
          <a:bodyPr/>
          <a:lstStyle/>
          <a:p>
            <a:pPr>
              <a:lnSpc>
                <a:spcPct val="80000"/>
              </a:lnSpc>
            </a:pPr>
            <a:r>
              <a:rPr lang="en-GB" altLang="en-US" sz="2000" b="1"/>
              <a:t>Time slots are divided into reservation and transmission slots / periods</a:t>
            </a:r>
            <a:endParaRPr lang="en-GB" altLang="en-US" sz="2000"/>
          </a:p>
          <a:p>
            <a:pPr lvl="1">
              <a:lnSpc>
                <a:spcPct val="80000"/>
              </a:lnSpc>
            </a:pPr>
            <a:r>
              <a:rPr lang="en-GB" altLang="en-US" sz="1800"/>
              <a:t>during reservation period, stations can reserve future slots in transmission period</a:t>
            </a:r>
          </a:p>
          <a:p>
            <a:pPr lvl="1">
              <a:lnSpc>
                <a:spcPct val="80000"/>
              </a:lnSpc>
            </a:pPr>
            <a:r>
              <a:rPr lang="en-GB" altLang="en-US" sz="1800"/>
              <a:t>reservation slot size &lt;&lt; transmission slot size</a:t>
            </a:r>
          </a:p>
          <a:p>
            <a:pPr lvl="1">
              <a:lnSpc>
                <a:spcPct val="80000"/>
              </a:lnSpc>
            </a:pPr>
            <a:r>
              <a:rPr lang="en-GB" altLang="en-US" sz="1800"/>
              <a:t>collisions occur only in reservation slots</a:t>
            </a:r>
          </a:p>
          <a:p>
            <a:pPr>
              <a:lnSpc>
                <a:spcPct val="80000"/>
              </a:lnSpc>
            </a:pPr>
            <a:r>
              <a:rPr lang="en-GB" altLang="en-US" sz="2000"/>
              <a:t>advantages: </a:t>
            </a:r>
          </a:p>
          <a:p>
            <a:pPr lvl="1">
              <a:lnSpc>
                <a:spcPct val="80000"/>
              </a:lnSpc>
            </a:pPr>
            <a:r>
              <a:rPr lang="en-GB" altLang="en-US" sz="1800"/>
              <a:t>higher throughput under heavy loads</a:t>
            </a:r>
          </a:p>
          <a:p>
            <a:pPr lvl="1">
              <a:lnSpc>
                <a:spcPct val="80000"/>
              </a:lnSpc>
            </a:pPr>
            <a:r>
              <a:rPr lang="en-GB" altLang="en-US" sz="1800" b="1"/>
              <a:t>max throughput up to 80% of channel capacity</a:t>
            </a:r>
            <a:endParaRPr lang="en-GB" altLang="en-US" sz="1800"/>
          </a:p>
          <a:p>
            <a:pPr>
              <a:lnSpc>
                <a:spcPct val="80000"/>
              </a:lnSpc>
            </a:pPr>
            <a:r>
              <a:rPr lang="en-GB" altLang="en-US" sz="2000"/>
              <a:t>disadvantages: </a:t>
            </a:r>
          </a:p>
          <a:p>
            <a:pPr lvl="1">
              <a:lnSpc>
                <a:spcPct val="80000"/>
              </a:lnSpc>
            </a:pPr>
            <a:r>
              <a:rPr lang="en-GB" altLang="en-US" sz="1800"/>
              <a:t>more demanding on users as they have to obtain / keep ‘reservation list’ up-to-date</a:t>
            </a:r>
          </a:p>
          <a:p>
            <a:pPr>
              <a:lnSpc>
                <a:spcPct val="80000"/>
              </a:lnSpc>
            </a:pPr>
            <a:r>
              <a:rPr lang="en-GB" altLang="en-US" sz="2000"/>
              <a:t>R-Aloha is most commonly used in satellite systems</a:t>
            </a:r>
          </a:p>
          <a:p>
            <a:pPr>
              <a:lnSpc>
                <a:spcPct val="80000"/>
              </a:lnSpc>
            </a:pPr>
            <a:r>
              <a:rPr lang="en-GB" altLang="en-US" sz="2000"/>
              <a:t>satellite collects requests, complies ‘reservation list’ and finally sends the list back to users</a:t>
            </a:r>
          </a:p>
          <a:p>
            <a:pPr>
              <a:lnSpc>
                <a:spcPct val="80000"/>
              </a:lnSpc>
            </a:pPr>
            <a:endParaRPr lang="en-GB" altLang="en-US" sz="2000"/>
          </a:p>
        </p:txBody>
      </p:sp>
    </p:spTree>
    <p:extLst>
      <p:ext uri="{BB962C8B-B14F-4D97-AF65-F5344CB8AC3E}">
        <p14:creationId xmlns:p14="http://schemas.microsoft.com/office/powerpoint/2010/main" val="12620573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en-US"/>
              <a:t>R-ALOHA</a:t>
            </a:r>
            <a:endParaRPr lang="en-GB" altLang="en-US"/>
          </a:p>
        </p:txBody>
      </p:sp>
      <p:sp>
        <p:nvSpPr>
          <p:cNvPr id="72707" name="Rectangle 3"/>
          <p:cNvSpPr>
            <a:spLocks noGrp="1" noChangeArrowheads="1"/>
          </p:cNvSpPr>
          <p:nvPr>
            <p:ph type="body" idx="1"/>
          </p:nvPr>
        </p:nvSpPr>
        <p:spPr/>
        <p:txBody>
          <a:bodyPr/>
          <a:lstStyle/>
          <a:p>
            <a:endParaRPr lang="en-US" altLang="en-US"/>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950" y="2879725"/>
            <a:ext cx="7910513" cy="150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004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r>
              <a:rPr lang="en-US" altLang="en-US" sz="3200">
                <a:latin typeface="Times New Roman" pitchFamily="18" charset="0"/>
              </a:rPr>
              <a:t>Carrier Sense Multiple Access with Collision Detect (CSMA/CD)</a:t>
            </a:r>
            <a:br>
              <a:rPr lang="en-US" altLang="en-US" sz="3200">
                <a:latin typeface="Times New Roman" pitchFamily="18" charset="0"/>
              </a:rPr>
            </a:br>
            <a:endParaRPr lang="en-US" altLang="en-US" sz="3200">
              <a:latin typeface="Times New Roman" pitchFamily="18" charset="0"/>
            </a:endParaRPr>
          </a:p>
        </p:txBody>
      </p:sp>
      <p:sp>
        <p:nvSpPr>
          <p:cNvPr id="78851" name="Rectangle 3"/>
          <p:cNvSpPr>
            <a:spLocks noGrp="1" noChangeArrowheads="1"/>
          </p:cNvSpPr>
          <p:nvPr>
            <p:ph type="body" idx="1"/>
          </p:nvPr>
        </p:nvSpPr>
        <p:spPr/>
        <p:txBody>
          <a:bodyPr/>
          <a:lstStyle/>
          <a:p>
            <a:pPr>
              <a:lnSpc>
                <a:spcPct val="90000"/>
              </a:lnSpc>
            </a:pPr>
            <a:r>
              <a:rPr lang="en-US" altLang="en-US" sz="2400">
                <a:latin typeface="Times New Roman" pitchFamily="18" charset="0"/>
              </a:rPr>
              <a:t>With CSMA/CD, when an Ethernet device attempts to access the network to send data, the network interface on the workstation or server checks to see if the network is quiet. When the network is clear, the network interface knows that transmission can begin. If it does not sense a carrier, the interface waits a random amount of time before retrying. If the network is quiet and two devices try sending data at the same time, their signals collide. When this collision is detected, both devices back off and wait a random amount of time before retrying,</a:t>
            </a:r>
          </a:p>
          <a:p>
            <a:pPr>
              <a:lnSpc>
                <a:spcPct val="90000"/>
              </a:lnSpc>
            </a:pPr>
            <a:endParaRPr lang="en-US" altLang="en-US" sz="2400">
              <a:latin typeface="Times New Roman" pitchFamily="18" charset="0"/>
            </a:endParaRPr>
          </a:p>
        </p:txBody>
      </p:sp>
    </p:spTree>
    <p:extLst>
      <p:ext uri="{BB962C8B-B14F-4D97-AF65-F5344CB8AC3E}">
        <p14:creationId xmlns:p14="http://schemas.microsoft.com/office/powerpoint/2010/main" val="291756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t>CSMA/CD Operation</a:t>
            </a:r>
          </a:p>
        </p:txBody>
      </p:sp>
      <p:sp>
        <p:nvSpPr>
          <p:cNvPr id="79875" name="Rectangle 3"/>
          <p:cNvSpPr>
            <a:spLocks noGrp="1" noChangeArrowheads="1"/>
          </p:cNvSpPr>
          <p:nvPr>
            <p:ph type="body" idx="1"/>
          </p:nvPr>
        </p:nvSpPr>
        <p:spPr>
          <a:xfrm>
            <a:off x="914400" y="2286000"/>
            <a:ext cx="8001000" cy="4267200"/>
          </a:xfrm>
        </p:spPr>
        <p:txBody>
          <a:bodyPr/>
          <a:lstStyle/>
          <a:p>
            <a:r>
              <a:rPr lang="en-US" altLang="en-US" sz="2000">
                <a:latin typeface="Times New Roman" pitchFamily="18" charset="0"/>
              </a:rPr>
              <a:t>Carrier sense— Each computer on the LAN is always listening for traffic on the wire to determine when gaps between frame transmissions occur.</a:t>
            </a:r>
          </a:p>
          <a:p>
            <a:r>
              <a:rPr lang="en-US" altLang="en-US" sz="2000">
                <a:latin typeface="Times New Roman" pitchFamily="18" charset="0"/>
              </a:rPr>
              <a:t>Multiple access— Any computer can begin sending data whenever it detects that the network is quiet. (There is no traffic.)</a:t>
            </a:r>
          </a:p>
          <a:p>
            <a:r>
              <a:rPr lang="en-US" altLang="en-US" sz="2000">
                <a:latin typeface="Times New Roman" pitchFamily="18" charset="0"/>
              </a:rPr>
              <a:t>Collision detect— If two or more computers in the same CSMA/CD network collision domain begin sending at the same time, the bit streams from each sending computer interfere, or </a:t>
            </a:r>
            <a:r>
              <a:rPr lang="en-US" altLang="en-US" sz="2000">
                <a:latin typeface="Times New Roman" pitchFamily="18" charset="0"/>
                <a:hlinkClick r:id="rId2" action="ppaction://hlinkfile"/>
              </a:rPr>
              <a:t>collide</a:t>
            </a:r>
            <a:r>
              <a:rPr lang="en-US" altLang="en-US" sz="2000">
                <a:latin typeface="Times New Roman" pitchFamily="18" charset="0"/>
              </a:rPr>
              <a:t>, with each other, making each transmission unreadable. If this collision occurs, each sending computer must be able to detect that a collision has occurred before it has finished sending its frame.</a:t>
            </a:r>
          </a:p>
          <a:p>
            <a:r>
              <a:rPr lang="en-US" altLang="en-US" sz="2000">
                <a:latin typeface="Times New Roman" pitchFamily="18" charset="0"/>
              </a:rPr>
              <a:t>Each computer must stop sending its traffic as soon as it has detected the collision and then wait some random length of time, called the </a:t>
            </a:r>
            <a:r>
              <a:rPr lang="en-US" altLang="en-US" sz="2000">
                <a:latin typeface="Times New Roman" pitchFamily="18" charset="0"/>
                <a:hlinkClick r:id="rId3" action="ppaction://hlinkfile"/>
              </a:rPr>
              <a:t>back-off algorithm</a:t>
            </a:r>
            <a:r>
              <a:rPr lang="en-US" altLang="en-US" sz="2000">
                <a:latin typeface="Times New Roman" pitchFamily="18" charset="0"/>
              </a:rPr>
              <a:t>, before attempting to retransmit the frame.</a:t>
            </a:r>
          </a:p>
          <a:p>
            <a:endParaRPr lang="en-US" altLang="en-US" sz="2000">
              <a:latin typeface="Times New Roman" pitchFamily="18" charset="0"/>
            </a:endParaRPr>
          </a:p>
        </p:txBody>
      </p:sp>
    </p:spTree>
    <p:extLst>
      <p:ext uri="{BB962C8B-B14F-4D97-AF65-F5344CB8AC3E}">
        <p14:creationId xmlns:p14="http://schemas.microsoft.com/office/powerpoint/2010/main" val="487595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Robustness </a:t>
            </a:r>
          </a:p>
          <a:p>
            <a:pPr lvl="1"/>
            <a:r>
              <a:rPr lang="en-US" dirty="0" smtClean="0"/>
              <a:t>Deﬁned </a:t>
            </a:r>
            <a:r>
              <a:rPr lang="en-US" dirty="0"/>
              <a:t>as a combination of reliability, availability, </a:t>
            </a:r>
            <a:r>
              <a:rPr lang="en-US" dirty="0" smtClean="0"/>
              <a:t>and dependability requirements</a:t>
            </a:r>
          </a:p>
          <a:p>
            <a:pPr lvl="1"/>
            <a:r>
              <a:rPr lang="en-US" dirty="0" smtClean="0"/>
              <a:t>Reﬂects </a:t>
            </a:r>
            <a:r>
              <a:rPr lang="en-US" dirty="0"/>
              <a:t>the degree of the protocol insensitivity to </a:t>
            </a:r>
            <a:r>
              <a:rPr lang="en-US" dirty="0" smtClean="0"/>
              <a:t>errors and misinformation</a:t>
            </a:r>
          </a:p>
          <a:p>
            <a:pPr lvl="1"/>
            <a:r>
              <a:rPr lang="en-US" dirty="0" smtClean="0"/>
              <a:t>Addresses </a:t>
            </a:r>
            <a:r>
              <a:rPr lang="en-US" dirty="0"/>
              <a:t>issues such as error conﬁnement, error detection and </a:t>
            </a:r>
            <a:r>
              <a:rPr lang="en-US" dirty="0" smtClean="0"/>
              <a:t>masking, reconﬁguration</a:t>
            </a:r>
            <a:r>
              <a:rPr lang="en-US" dirty="0"/>
              <a:t>, and </a:t>
            </a:r>
            <a:r>
              <a:rPr lang="en-US" dirty="0" smtClean="0"/>
              <a:t>restart.</a:t>
            </a:r>
          </a:p>
          <a:p>
            <a:r>
              <a:rPr lang="en-US" dirty="0" smtClean="0"/>
              <a:t>Achieving </a:t>
            </a:r>
            <a:r>
              <a:rPr lang="en-US" dirty="0"/>
              <a:t>robustness </a:t>
            </a:r>
            <a:r>
              <a:rPr lang="en-US" dirty="0" smtClean="0"/>
              <a:t> in WSN </a:t>
            </a:r>
            <a:r>
              <a:rPr lang="en-US" dirty="0"/>
              <a:t>is difﬁcult, as it depends strongly on the failure models of both the </a:t>
            </a:r>
            <a:r>
              <a:rPr lang="en-US" dirty="0" smtClean="0"/>
              <a:t>links and </a:t>
            </a:r>
            <a:r>
              <a:rPr lang="en-US" dirty="0"/>
              <a:t>the communicating nodes.</a:t>
            </a:r>
          </a:p>
        </p:txBody>
      </p:sp>
    </p:spTree>
    <p:extLst>
      <p:ext uri="{BB962C8B-B14F-4D97-AF65-F5344CB8AC3E}">
        <p14:creationId xmlns:p14="http://schemas.microsoft.com/office/powerpoint/2010/main" val="2662141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GB" altLang="en-US" b="0"/>
              <a:t>Carrier Sense Multiple Access (CSMA)</a:t>
            </a:r>
          </a:p>
        </p:txBody>
      </p:sp>
      <p:sp>
        <p:nvSpPr>
          <p:cNvPr id="73731" name="Rectangle 3"/>
          <p:cNvSpPr>
            <a:spLocks noGrp="1" noChangeArrowheads="1"/>
          </p:cNvSpPr>
          <p:nvPr>
            <p:ph type="body" idx="1"/>
          </p:nvPr>
        </p:nvSpPr>
        <p:spPr/>
        <p:txBody>
          <a:bodyPr/>
          <a:lstStyle/>
          <a:p>
            <a:r>
              <a:rPr lang="en-GB" altLang="en-US" sz="2400" b="1"/>
              <a:t>Disadvantages of ALOHA </a:t>
            </a:r>
          </a:p>
          <a:p>
            <a:pPr lvl="1"/>
            <a:r>
              <a:rPr lang="en-GB" altLang="en-US" sz="2000" b="1"/>
              <a:t>users do not listen to the channel before </a:t>
            </a:r>
            <a:r>
              <a:rPr lang="en-GB" altLang="en-US" sz="2000"/>
              <a:t>(and while) </a:t>
            </a:r>
            <a:r>
              <a:rPr lang="en-GB" altLang="en-US" sz="2000" b="1"/>
              <a:t>transmitting</a:t>
            </a:r>
            <a:endParaRPr lang="en-GB" altLang="en-US" sz="2000"/>
          </a:p>
          <a:p>
            <a:pPr lvl="1"/>
            <a:r>
              <a:rPr lang="en-GB" altLang="en-US" sz="2000"/>
              <a:t>suitable for networks with long propagation delays</a:t>
            </a:r>
          </a:p>
          <a:p>
            <a:r>
              <a:rPr lang="en-GB" altLang="en-US" sz="2400" b="1"/>
              <a:t>Carrier Sense Multiple Access</a:t>
            </a:r>
          </a:p>
          <a:p>
            <a:pPr lvl="1"/>
            <a:r>
              <a:rPr lang="en-GB" altLang="en-US" sz="2000" b="1"/>
              <a:t>polite version of ALOHA</a:t>
            </a:r>
            <a:endParaRPr lang="en-GB" altLang="en-US" sz="2000"/>
          </a:p>
          <a:p>
            <a:pPr lvl="1"/>
            <a:r>
              <a:rPr lang="en-GB" altLang="en-US" sz="2000"/>
              <a:t>Listen to the channel before transmitting</a:t>
            </a:r>
          </a:p>
          <a:p>
            <a:pPr lvl="2"/>
            <a:r>
              <a:rPr lang="en-GB" altLang="en-US" sz="1800"/>
              <a:t>if sensed channel busy, back-off (defer transmission), and sense channel again after a random amount of time</a:t>
            </a:r>
          </a:p>
          <a:p>
            <a:pPr lvl="2"/>
            <a:r>
              <a:rPr lang="en-GB" altLang="en-US" sz="1800"/>
              <a:t>if channel idle, transmit entire frame</a:t>
            </a:r>
          </a:p>
          <a:p>
            <a:pPr lvl="2"/>
            <a:endParaRPr lang="en-GB" altLang="en-US" sz="1800"/>
          </a:p>
          <a:p>
            <a:pPr lvl="1"/>
            <a:endParaRPr lang="en-GB" altLang="en-US" sz="2000"/>
          </a:p>
          <a:p>
            <a:endParaRPr lang="en-GB" altLang="en-US" sz="2400"/>
          </a:p>
          <a:p>
            <a:pPr lvl="1"/>
            <a:endParaRPr lang="en-GB" altLang="en-US" sz="2000"/>
          </a:p>
        </p:txBody>
      </p:sp>
    </p:spTree>
    <p:extLst>
      <p:ext uri="{BB962C8B-B14F-4D97-AF65-F5344CB8AC3E}">
        <p14:creationId xmlns:p14="http://schemas.microsoft.com/office/powerpoint/2010/main" val="1239342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a:t>Versions of CSMA</a:t>
            </a:r>
            <a:endParaRPr lang="en-GB" altLang="en-US"/>
          </a:p>
        </p:txBody>
      </p:sp>
      <p:sp>
        <p:nvSpPr>
          <p:cNvPr id="74755" name="Rectangle 3"/>
          <p:cNvSpPr>
            <a:spLocks noGrp="1" noChangeArrowheads="1"/>
          </p:cNvSpPr>
          <p:nvPr>
            <p:ph type="body" idx="1"/>
          </p:nvPr>
        </p:nvSpPr>
        <p:spPr/>
        <p:txBody>
          <a:bodyPr/>
          <a:lstStyle/>
          <a:p>
            <a:pPr marL="533400" indent="-533400"/>
            <a:r>
              <a:rPr lang="en-GB" altLang="en-US" b="1"/>
              <a:t>Employs different node behaviour when channel found busy</a:t>
            </a:r>
            <a:endParaRPr lang="en-GB" altLang="en-US"/>
          </a:p>
          <a:p>
            <a:pPr marL="914400" lvl="1" indent="-457200"/>
            <a:r>
              <a:rPr lang="en-GB" altLang="en-US" b="1"/>
              <a:t>non-persistent CSMA</a:t>
            </a:r>
            <a:endParaRPr lang="en-GB" altLang="en-US"/>
          </a:p>
          <a:p>
            <a:pPr marL="914400" lvl="1" indent="-457200"/>
            <a:r>
              <a:rPr lang="en-GB" altLang="en-US" b="1"/>
              <a:t>persistent CSMA</a:t>
            </a:r>
            <a:endParaRPr lang="en-GB" altLang="en-US"/>
          </a:p>
          <a:p>
            <a:pPr marL="914400" lvl="1" indent="-457200"/>
            <a:r>
              <a:rPr lang="en-GB" altLang="en-US" b="1"/>
              <a:t>1-persistent CSMA</a:t>
            </a:r>
            <a:endParaRPr lang="en-GB" altLang="en-US"/>
          </a:p>
          <a:p>
            <a:pPr marL="914400" lvl="1" indent="-457200"/>
            <a:r>
              <a:rPr lang="en-GB" altLang="en-US" b="1"/>
              <a:t>p-persistent CSMA</a:t>
            </a:r>
            <a:endParaRPr lang="en-GB" altLang="en-US"/>
          </a:p>
        </p:txBody>
      </p:sp>
    </p:spTree>
    <p:extLst>
      <p:ext uri="{BB962C8B-B14F-4D97-AF65-F5344CB8AC3E}">
        <p14:creationId xmlns:p14="http://schemas.microsoft.com/office/powerpoint/2010/main" val="778988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1026"/>
          <p:cNvSpPr>
            <a:spLocks noGrp="1" noChangeArrowheads="1"/>
          </p:cNvSpPr>
          <p:nvPr>
            <p:ph type="title"/>
          </p:nvPr>
        </p:nvSpPr>
        <p:spPr/>
        <p:txBody>
          <a:bodyPr/>
          <a:lstStyle/>
          <a:p>
            <a:r>
              <a:rPr lang="en-US" altLang="en-US" b="0" i="1">
                <a:latin typeface="Times New Roman" pitchFamily="18" charset="0"/>
              </a:rPr>
              <a:t>Persistence Methods</a:t>
            </a:r>
          </a:p>
        </p:txBody>
      </p:sp>
      <p:sp>
        <p:nvSpPr>
          <p:cNvPr id="118787" name="Rectangle 1027"/>
          <p:cNvSpPr>
            <a:spLocks noGrp="1" noChangeArrowheads="1"/>
          </p:cNvSpPr>
          <p:nvPr>
            <p:ph type="body" idx="1"/>
          </p:nvPr>
        </p:nvSpPr>
        <p:spPr>
          <a:xfrm>
            <a:off x="914400" y="2743200"/>
            <a:ext cx="8001000" cy="3733800"/>
          </a:xfrm>
        </p:spPr>
        <p:txBody>
          <a:bodyPr/>
          <a:lstStyle/>
          <a:p>
            <a:r>
              <a:rPr lang="en-US" altLang="en-US" sz="2400">
                <a:latin typeface="Times New Roman" pitchFamily="18" charset="0"/>
              </a:rPr>
              <a:t>What should a station do if the channel is busy? What should a station do if the channel is idle? 4 methods have been devised to answer these questions: the I-persistent method, the nonpersistent method, and the p-persistent method. Figure shows the behavior of three persistence methods when a station finds a channel busy.</a:t>
            </a:r>
          </a:p>
          <a:p>
            <a:r>
              <a:rPr lang="en-US" altLang="en-US" sz="2000" b="1">
                <a:latin typeface="Times New Roman" pitchFamily="18" charset="0"/>
              </a:rPr>
              <a:t>Persistent:- </a:t>
            </a:r>
            <a:r>
              <a:rPr lang="en-US" altLang="en-US" sz="2000">
                <a:latin typeface="Times New Roman" pitchFamily="18" charset="0"/>
              </a:rPr>
              <a:t>station sense the channel, if channel is ideal it transmits data. if there is already some traffic going on that it does not transmit the data. Keep sensing.</a:t>
            </a:r>
          </a:p>
        </p:txBody>
      </p:sp>
    </p:spTree>
    <p:extLst>
      <p:ext uri="{BB962C8B-B14F-4D97-AF65-F5344CB8AC3E}">
        <p14:creationId xmlns:p14="http://schemas.microsoft.com/office/powerpoint/2010/main" val="3067795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026"/>
          <p:cNvSpPr>
            <a:spLocks noGrp="1" noChangeArrowheads="1"/>
          </p:cNvSpPr>
          <p:nvPr>
            <p:ph type="title"/>
          </p:nvPr>
        </p:nvSpPr>
        <p:spPr>
          <a:xfrm>
            <a:off x="914400" y="457200"/>
            <a:ext cx="8001000" cy="685800"/>
          </a:xfrm>
        </p:spPr>
        <p:txBody>
          <a:bodyPr>
            <a:normAutofit fontScale="90000"/>
          </a:bodyPr>
          <a:lstStyle/>
          <a:p>
            <a:r>
              <a:rPr lang="en-US" altLang="ko-KR">
                <a:ea typeface="Gulim" pitchFamily="34" charset="-127"/>
              </a:rPr>
              <a:t>CSMA: Persistence Methods</a:t>
            </a:r>
          </a:p>
        </p:txBody>
      </p:sp>
      <p:sp>
        <p:nvSpPr>
          <p:cNvPr id="121859" name="Rectangle 1027"/>
          <p:cNvSpPr>
            <a:spLocks noGrp="1" noChangeArrowheads="1"/>
          </p:cNvSpPr>
          <p:nvPr>
            <p:ph type="body" idx="1"/>
          </p:nvPr>
        </p:nvSpPr>
        <p:spPr>
          <a:xfrm>
            <a:off x="762000" y="1219200"/>
            <a:ext cx="8001000" cy="381000"/>
          </a:xfrm>
        </p:spPr>
        <p:txBody>
          <a:bodyPr/>
          <a:lstStyle/>
          <a:p>
            <a:pPr>
              <a:lnSpc>
                <a:spcPct val="90000"/>
              </a:lnSpc>
            </a:pPr>
            <a:r>
              <a:rPr lang="en-US" altLang="ko-KR" sz="2000">
                <a:latin typeface="Times New Roman" pitchFamily="18" charset="0"/>
                <a:ea typeface="Gulim" pitchFamily="34" charset="-127"/>
              </a:rPr>
              <a:t>Behavior of 1-persistent, Nonpersistent, </a:t>
            </a:r>
            <a:r>
              <a:rPr lang="en-US" altLang="ko-KR" sz="2000" i="1">
                <a:latin typeface="Times New Roman" pitchFamily="18" charset="0"/>
                <a:ea typeface="Gulim" pitchFamily="34" charset="-127"/>
              </a:rPr>
              <a:t>p</a:t>
            </a:r>
            <a:r>
              <a:rPr lang="en-US" altLang="ko-KR" sz="2000">
                <a:latin typeface="Times New Roman" pitchFamily="18" charset="0"/>
                <a:ea typeface="Gulim" pitchFamily="34" charset="-127"/>
              </a:rPr>
              <a:t>-persistent method</a:t>
            </a:r>
          </a:p>
        </p:txBody>
      </p:sp>
      <p:pic>
        <p:nvPicPr>
          <p:cNvPr id="121860" name="Picture 102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752600"/>
            <a:ext cx="7467600" cy="494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3785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026"/>
          <p:cNvSpPr>
            <a:spLocks noGrp="1" noChangeArrowheads="1"/>
          </p:cNvSpPr>
          <p:nvPr>
            <p:ph type="title"/>
          </p:nvPr>
        </p:nvSpPr>
        <p:spPr/>
        <p:txBody>
          <a:bodyPr/>
          <a:lstStyle/>
          <a:p>
            <a:r>
              <a:rPr lang="en-US" altLang="en-US" b="0" i="1">
                <a:latin typeface="Times New Roman" pitchFamily="18" charset="0"/>
              </a:rPr>
              <a:t>Persistence Methods</a:t>
            </a:r>
          </a:p>
        </p:txBody>
      </p:sp>
      <p:sp>
        <p:nvSpPr>
          <p:cNvPr id="119811" name="Rectangle 1027"/>
          <p:cNvSpPr>
            <a:spLocks noGrp="1" noChangeArrowheads="1"/>
          </p:cNvSpPr>
          <p:nvPr>
            <p:ph type="body" idx="1"/>
          </p:nvPr>
        </p:nvSpPr>
        <p:spPr/>
        <p:txBody>
          <a:bodyPr/>
          <a:lstStyle/>
          <a:p>
            <a:pPr>
              <a:lnSpc>
                <a:spcPct val="90000"/>
              </a:lnSpc>
            </a:pPr>
            <a:r>
              <a:rPr lang="en-US" altLang="en-US" sz="2000" b="1">
                <a:latin typeface="Times New Roman" pitchFamily="18" charset="0"/>
              </a:rPr>
              <a:t>I-Persistent </a:t>
            </a:r>
            <a:r>
              <a:rPr lang="en-US" altLang="en-US" sz="2000">
                <a:latin typeface="Times New Roman" pitchFamily="18" charset="0"/>
              </a:rPr>
              <a:t>The </a:t>
            </a:r>
            <a:r>
              <a:rPr lang="en-US" altLang="en-US" sz="2000" b="1">
                <a:latin typeface="Times New Roman" pitchFamily="18" charset="0"/>
              </a:rPr>
              <a:t>I-persistent method </a:t>
            </a:r>
            <a:r>
              <a:rPr lang="en-US" altLang="en-US" sz="2000">
                <a:latin typeface="Times New Roman" pitchFamily="18" charset="0"/>
              </a:rPr>
              <a:t>is simple and straightforward. </a:t>
            </a:r>
            <a:r>
              <a:rPr lang="en-US" altLang="en-US" sz="2000" b="1">
                <a:latin typeface="Times New Roman" pitchFamily="18" charset="0"/>
              </a:rPr>
              <a:t>In </a:t>
            </a:r>
            <a:r>
              <a:rPr lang="en-US" altLang="en-US" sz="2000">
                <a:latin typeface="Times New Roman" pitchFamily="18" charset="0"/>
              </a:rPr>
              <a:t>this method,after the station finds the line idle, it sends its frame immediately (with probability I).This method has the highest chance of collision because two or more stations may find the line idle and send their frames immediately.</a:t>
            </a:r>
          </a:p>
          <a:p>
            <a:pPr>
              <a:lnSpc>
                <a:spcPct val="90000"/>
              </a:lnSpc>
            </a:pPr>
            <a:r>
              <a:rPr lang="en-US" altLang="en-US" sz="2000" b="1">
                <a:latin typeface="Times New Roman" pitchFamily="18" charset="0"/>
              </a:rPr>
              <a:t>Nonpersistent:- In </a:t>
            </a:r>
            <a:r>
              <a:rPr lang="en-US" altLang="en-US" sz="2000">
                <a:latin typeface="Times New Roman" pitchFamily="18" charset="0"/>
              </a:rPr>
              <a:t>the </a:t>
            </a:r>
            <a:r>
              <a:rPr lang="en-US" altLang="en-US" sz="2000" b="1">
                <a:latin typeface="Times New Roman" pitchFamily="18" charset="0"/>
              </a:rPr>
              <a:t>nonpersistent method, </a:t>
            </a:r>
            <a:r>
              <a:rPr lang="en-US" altLang="en-US" sz="2000">
                <a:latin typeface="Times New Roman" pitchFamily="18" charset="0"/>
              </a:rPr>
              <a:t>a station that has a frame to send senses the line. If the line is idle, it sends immediately. </a:t>
            </a:r>
            <a:r>
              <a:rPr lang="en-US" altLang="en-US" sz="2000"/>
              <a:t>If </a:t>
            </a:r>
            <a:r>
              <a:rPr lang="en-US" altLang="en-US" sz="2000">
                <a:latin typeface="Times New Roman" pitchFamily="18" charset="0"/>
              </a:rPr>
              <a:t>the line is not idle, it waits a random amount of time and then senses the line again. The nonpersistent approach reduces the chance of collision because it is unlikely that two or more stations will wait the same amount of time and retry to send simultaneously. However, this method reduces the efficiency of the network because the medium remains idle when there may be stations with frames to send.</a:t>
            </a:r>
          </a:p>
          <a:p>
            <a:pPr>
              <a:lnSpc>
                <a:spcPct val="90000"/>
              </a:lnSpc>
            </a:pPr>
            <a:endParaRPr lang="en-US" altLang="en-US" sz="2000">
              <a:latin typeface="Times New Roman" pitchFamily="18" charset="0"/>
            </a:endParaRPr>
          </a:p>
        </p:txBody>
      </p:sp>
    </p:spTree>
    <p:extLst>
      <p:ext uri="{BB962C8B-B14F-4D97-AF65-F5344CB8AC3E}">
        <p14:creationId xmlns:p14="http://schemas.microsoft.com/office/powerpoint/2010/main" val="3203193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ltLang="en-US" b="0" i="1">
                <a:latin typeface="Times New Roman" pitchFamily="18" charset="0"/>
              </a:rPr>
              <a:t>Persistence Methods</a:t>
            </a:r>
          </a:p>
        </p:txBody>
      </p:sp>
      <p:sp>
        <p:nvSpPr>
          <p:cNvPr id="120835" name="Rectangle 3"/>
          <p:cNvSpPr>
            <a:spLocks noGrp="1" noChangeArrowheads="1"/>
          </p:cNvSpPr>
          <p:nvPr>
            <p:ph type="body" idx="1"/>
          </p:nvPr>
        </p:nvSpPr>
        <p:spPr>
          <a:xfrm>
            <a:off x="914400" y="2362200"/>
            <a:ext cx="8001000" cy="4267200"/>
          </a:xfrm>
        </p:spPr>
        <p:txBody>
          <a:bodyPr/>
          <a:lstStyle/>
          <a:p>
            <a:r>
              <a:rPr lang="en-US" altLang="en-US" sz="2000" b="1">
                <a:latin typeface="Times New Roman" pitchFamily="18" charset="0"/>
              </a:rPr>
              <a:t>p-Persistent :- </a:t>
            </a:r>
            <a:r>
              <a:rPr lang="en-US" altLang="en-US" sz="2000">
                <a:latin typeface="Times New Roman" pitchFamily="18" charset="0"/>
              </a:rPr>
              <a:t>The p-persistent method is used if the channel has time slots with a slot duration equal to or greater than the maximum propagation time. The p-persistent approach combines the advantages of the other two strategies. It reduces the chance of collision and improves efficiency. In this method, after the station finds the line idle it follows these steps:</a:t>
            </a:r>
          </a:p>
          <a:p>
            <a:r>
              <a:rPr lang="en-US" altLang="en-US" sz="2000">
                <a:latin typeface="Times New Roman" pitchFamily="18" charset="0"/>
              </a:rPr>
              <a:t>1. With probability </a:t>
            </a:r>
            <a:r>
              <a:rPr lang="en-US" altLang="en-US" sz="2000" i="1">
                <a:latin typeface="Times New Roman" pitchFamily="18" charset="0"/>
              </a:rPr>
              <a:t>p, </a:t>
            </a:r>
            <a:r>
              <a:rPr lang="en-US" altLang="en-US" sz="2000">
                <a:latin typeface="Times New Roman" pitchFamily="18" charset="0"/>
              </a:rPr>
              <a:t>the station sends its frame.</a:t>
            </a:r>
          </a:p>
          <a:p>
            <a:r>
              <a:rPr lang="en-US" altLang="en-US" sz="2000">
                <a:latin typeface="Times New Roman" pitchFamily="18" charset="0"/>
              </a:rPr>
              <a:t>2. With probability </a:t>
            </a:r>
            <a:r>
              <a:rPr lang="en-US" altLang="en-US" sz="2000" i="1">
                <a:latin typeface="Times New Roman" pitchFamily="18" charset="0"/>
              </a:rPr>
              <a:t>q </a:t>
            </a:r>
            <a:r>
              <a:rPr lang="en-US" altLang="en-US" sz="2000">
                <a:latin typeface="Times New Roman" pitchFamily="18" charset="0"/>
              </a:rPr>
              <a:t>= 1 - </a:t>
            </a:r>
            <a:r>
              <a:rPr lang="en-US" altLang="en-US" sz="2000" i="1">
                <a:latin typeface="Times New Roman" pitchFamily="18" charset="0"/>
              </a:rPr>
              <a:t>p, </a:t>
            </a:r>
            <a:r>
              <a:rPr lang="en-US" altLang="en-US" sz="2000">
                <a:latin typeface="Times New Roman" pitchFamily="18" charset="0"/>
              </a:rPr>
              <a:t>the station waits for the beginning of the next time slot and checks the line again.</a:t>
            </a:r>
          </a:p>
          <a:p>
            <a:r>
              <a:rPr lang="en-US" altLang="en-US" sz="2000">
                <a:latin typeface="Times New Roman" pitchFamily="18" charset="0"/>
              </a:rPr>
              <a:t>a. If the line is idle, it goes to step 1.</a:t>
            </a:r>
          </a:p>
          <a:p>
            <a:r>
              <a:rPr lang="en-US" altLang="en-US" sz="2000">
                <a:latin typeface="Times New Roman" pitchFamily="18" charset="0"/>
              </a:rPr>
              <a:t>b. If the line is busy, it acts as though a collision has occurred and uses the backoff procedure</a:t>
            </a:r>
          </a:p>
        </p:txBody>
      </p:sp>
    </p:spTree>
    <p:extLst>
      <p:ext uri="{BB962C8B-B14F-4D97-AF65-F5344CB8AC3E}">
        <p14:creationId xmlns:p14="http://schemas.microsoft.com/office/powerpoint/2010/main" val="2469545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ko-KR" sz="2000">
                <a:latin typeface="Times New Roman" pitchFamily="18" charset="0"/>
                <a:ea typeface="Gulim" pitchFamily="34" charset="-127"/>
              </a:rPr>
              <a:t>Flow diagram for 1-persistent, Nonpersistent, </a:t>
            </a:r>
            <a:r>
              <a:rPr lang="en-US" altLang="ko-KR" sz="2000" i="1">
                <a:latin typeface="Times New Roman" pitchFamily="18" charset="0"/>
                <a:ea typeface="Gulim" pitchFamily="34" charset="-127"/>
              </a:rPr>
              <a:t>p</a:t>
            </a:r>
            <a:r>
              <a:rPr lang="en-US" altLang="ko-KR" sz="2000">
                <a:latin typeface="Times New Roman" pitchFamily="18" charset="0"/>
                <a:ea typeface="Gulim" pitchFamily="34" charset="-127"/>
              </a:rPr>
              <a:t>-persistent method</a:t>
            </a:r>
            <a:r>
              <a:rPr lang="en-US" altLang="ko-KR" sz="3200">
                <a:ea typeface="Gulim" pitchFamily="34" charset="-127"/>
              </a:rPr>
              <a:t/>
            </a:r>
            <a:br>
              <a:rPr lang="en-US" altLang="ko-KR" sz="3200">
                <a:ea typeface="Gulim" pitchFamily="34" charset="-127"/>
              </a:rPr>
            </a:br>
            <a:endParaRPr lang="en-US" altLang="ko-KR" sz="3200">
              <a:ea typeface="Gulim" pitchFamily="34" charset="-127"/>
            </a:endParaRPr>
          </a:p>
        </p:txBody>
      </p:sp>
      <p:sp>
        <p:nvSpPr>
          <p:cNvPr id="122883" name="Rectangle 3"/>
          <p:cNvSpPr>
            <a:spLocks noGrp="1" noChangeArrowheads="1"/>
          </p:cNvSpPr>
          <p:nvPr>
            <p:ph type="body" idx="1"/>
          </p:nvPr>
        </p:nvSpPr>
        <p:spPr>
          <a:xfrm>
            <a:off x="914400" y="2362200"/>
            <a:ext cx="8001000" cy="4495800"/>
          </a:xfrm>
        </p:spPr>
        <p:txBody>
          <a:bodyPr/>
          <a:lstStyle/>
          <a:p>
            <a:endParaRPr lang="en-US" altLang="ko-KR" sz="2400">
              <a:ea typeface="Gulim" pitchFamily="34" charset="-127"/>
            </a:endParaRPr>
          </a:p>
        </p:txBody>
      </p:sp>
      <p:pic>
        <p:nvPicPr>
          <p:cNvPr id="1228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06061"/>
            <a:ext cx="7543800" cy="506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644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ko-KR">
                <a:ea typeface="Gulim" pitchFamily="34" charset="-127"/>
              </a:rPr>
              <a:t>CSMA/CA (Collision Avoidance)</a:t>
            </a:r>
          </a:p>
        </p:txBody>
      </p:sp>
      <p:sp>
        <p:nvSpPr>
          <p:cNvPr id="123907" name="Rectangle 3"/>
          <p:cNvSpPr>
            <a:spLocks noGrp="1" noChangeArrowheads="1"/>
          </p:cNvSpPr>
          <p:nvPr>
            <p:ph type="body" idx="1"/>
          </p:nvPr>
        </p:nvSpPr>
        <p:spPr>
          <a:xfrm>
            <a:off x="755650" y="1828800"/>
            <a:ext cx="8001000" cy="4495800"/>
          </a:xfrm>
        </p:spPr>
        <p:txBody>
          <a:bodyPr/>
          <a:lstStyle/>
          <a:p>
            <a:r>
              <a:rPr lang="en-US" altLang="ko-KR" sz="2000" dirty="0">
                <a:latin typeface="Times New Roman" pitchFamily="18" charset="0"/>
                <a:ea typeface="Gulim" pitchFamily="34" charset="-127"/>
              </a:rPr>
              <a:t>Invented for wireless network where we cannot detect collisions Collision are avoided through the use of CSMA/CA’s three strategies: the </a:t>
            </a:r>
            <a:r>
              <a:rPr lang="en-US" altLang="ko-KR" sz="2000" dirty="0" err="1">
                <a:latin typeface="Times New Roman" pitchFamily="18" charset="0"/>
                <a:ea typeface="Gulim" pitchFamily="34" charset="-127"/>
              </a:rPr>
              <a:t>interframe</a:t>
            </a:r>
            <a:r>
              <a:rPr lang="en-US" altLang="ko-KR" sz="2000" dirty="0">
                <a:latin typeface="Times New Roman" pitchFamily="18" charset="0"/>
                <a:ea typeface="Gulim" pitchFamily="34" charset="-127"/>
              </a:rPr>
              <a:t> space, the contention windows, and acknowledgement</a:t>
            </a:r>
          </a:p>
        </p:txBody>
      </p:sp>
      <p:sp>
        <p:nvSpPr>
          <p:cNvPr id="123908" name="Rectangle 4"/>
          <p:cNvSpPr>
            <a:spLocks noChangeArrowheads="1"/>
          </p:cNvSpPr>
          <p:nvPr/>
        </p:nvSpPr>
        <p:spPr bwMode="auto">
          <a:xfrm>
            <a:off x="755650" y="4876800"/>
            <a:ext cx="7772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75000"/>
              <a:buFont typeface="Wingdings" pitchFamily="2" charset="2"/>
              <a:buChar char="l"/>
              <a:defRPr sz="2800">
                <a:solidFill>
                  <a:schemeClr val="tx1"/>
                </a:solidFill>
                <a:latin typeface="Arial" pitchFamily="34" charset="0"/>
              </a:defRPr>
            </a:lvl1pPr>
            <a:lvl2pPr marL="742950" indent="-285750">
              <a:spcBef>
                <a:spcPct val="20000"/>
              </a:spcBef>
              <a:buClr>
                <a:schemeClr val="tx1"/>
              </a:buClr>
              <a:buSzPct val="75000"/>
              <a:buChar char="–"/>
              <a:defRPr sz="2400">
                <a:solidFill>
                  <a:schemeClr val="tx1"/>
                </a:solidFill>
                <a:latin typeface="Arial" pitchFamily="34" charset="0"/>
              </a:defRPr>
            </a:lvl2pPr>
            <a:lvl3pPr marL="1143000" indent="-228600">
              <a:spcBef>
                <a:spcPct val="20000"/>
              </a:spcBef>
              <a:buClr>
                <a:schemeClr val="tx1"/>
              </a:buClr>
              <a:buSzPct val="75000"/>
              <a:buFont typeface="Wingdings" pitchFamily="2" charset="2"/>
              <a:buChar char="l"/>
              <a:defRPr sz="2000">
                <a:solidFill>
                  <a:schemeClr val="tx1"/>
                </a:solidFill>
                <a:latin typeface="Arial" pitchFamily="34" charset="0"/>
              </a:defRPr>
            </a:lvl3pPr>
            <a:lvl4pPr marL="1600200" indent="-228600">
              <a:spcBef>
                <a:spcPct val="20000"/>
              </a:spcBef>
              <a:buClr>
                <a:schemeClr val="tx1"/>
              </a:buClr>
              <a:buSzPct val="80000"/>
              <a:buChar char="–"/>
              <a:defRPr>
                <a:solidFill>
                  <a:schemeClr val="tx1"/>
                </a:solidFill>
                <a:latin typeface="Arial" pitchFamily="34" charset="0"/>
              </a:defRPr>
            </a:lvl4pPr>
            <a:lvl5pPr marL="2057400" indent="-228600">
              <a:spcBef>
                <a:spcPct val="20000"/>
              </a:spcBef>
              <a:buClr>
                <a:schemeClr val="tx1"/>
              </a:buClr>
              <a:buSzPct val="65000"/>
              <a:buFont typeface="Wingdings" pitchFamily="2" charset="2"/>
              <a:buChar char="l"/>
              <a:defRPr>
                <a:solidFill>
                  <a:schemeClr val="tx1"/>
                </a:solidFill>
                <a:latin typeface="Arial" pitchFamily="34" charset="0"/>
              </a:defRPr>
            </a:lvl5pPr>
            <a:lvl6pPr marL="25146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6pPr>
            <a:lvl7pPr marL="29718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7pPr>
            <a:lvl8pPr marL="34290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8pPr>
            <a:lvl9pPr marL="3886200" indent="-228600" fontAlgn="base">
              <a:spcBef>
                <a:spcPct val="20000"/>
              </a:spcBef>
              <a:spcAft>
                <a:spcPct val="0"/>
              </a:spcAft>
              <a:buClr>
                <a:schemeClr val="tx1"/>
              </a:buClr>
              <a:buSzPct val="65000"/>
              <a:buFont typeface="Wingdings" pitchFamily="2" charset="2"/>
              <a:buChar char="l"/>
              <a:defRPr>
                <a:solidFill>
                  <a:schemeClr val="tx1"/>
                </a:solidFill>
                <a:latin typeface="Arial" pitchFamily="34" charset="0"/>
              </a:defRPr>
            </a:lvl9pPr>
          </a:lstStyle>
          <a:p>
            <a:pPr>
              <a:buClr>
                <a:prstClr val="black"/>
              </a:buClr>
            </a:pPr>
            <a:r>
              <a:rPr lang="en-US" altLang="ko-KR" sz="1800" dirty="0" smtClean="0">
                <a:solidFill>
                  <a:prstClr val="black"/>
                </a:solidFill>
                <a:ea typeface="Gulim" pitchFamily="34" charset="-127"/>
              </a:rPr>
              <a:t>IFS </a:t>
            </a:r>
            <a:r>
              <a:rPr lang="en-US" altLang="ko-KR" sz="1800" dirty="0">
                <a:solidFill>
                  <a:prstClr val="black"/>
                </a:solidFill>
                <a:ea typeface="Gulim" pitchFamily="34" charset="-127"/>
              </a:rPr>
              <a:t>can also be used to define the priority of a station or a frame If the station finds the channel busy, it does not restart the timer of the contention window; it stops the timer and restarts it when the channel becomes idle</a:t>
            </a:r>
          </a:p>
        </p:txBody>
      </p:sp>
      <p:pic>
        <p:nvPicPr>
          <p:cNvPr id="1239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2895600"/>
            <a:ext cx="6551613"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831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GB" altLang="en-US" b="0"/>
              <a:t>CSMA / Collision Avoidance</a:t>
            </a:r>
            <a:endParaRPr lang="en-GB" altLang="en-US"/>
          </a:p>
        </p:txBody>
      </p:sp>
      <p:sp>
        <p:nvSpPr>
          <p:cNvPr id="124931" name="Rectangle 1027"/>
          <p:cNvSpPr>
            <a:spLocks noGrp="1" noChangeArrowheads="1"/>
          </p:cNvSpPr>
          <p:nvPr>
            <p:ph type="body" idx="1"/>
          </p:nvPr>
        </p:nvSpPr>
        <p:spPr/>
        <p:txBody>
          <a:bodyPr/>
          <a:lstStyle/>
          <a:p>
            <a:pPr marL="514350" indent="-457200">
              <a:lnSpc>
                <a:spcPct val="90000"/>
              </a:lnSpc>
            </a:pPr>
            <a:r>
              <a:rPr lang="en-GB" altLang="en-US" sz="2400" dirty="0" smtClean="0"/>
              <a:t>CSMA/CA </a:t>
            </a:r>
            <a:r>
              <a:rPr lang="en-GB" altLang="en-US" sz="2400" dirty="0"/>
              <a:t>is designed to reduce collision probability at points where collisions would most likely occur</a:t>
            </a:r>
          </a:p>
          <a:p>
            <a:pPr marL="895350" lvl="1" indent="-381000">
              <a:lnSpc>
                <a:spcPct val="90000"/>
              </a:lnSpc>
            </a:pPr>
            <a:r>
              <a:rPr lang="en-GB" altLang="en-US" sz="2200" dirty="0"/>
              <a:t>when medium has become idle after a busy state, as several users could have been waiting for medium to become available</a:t>
            </a:r>
          </a:p>
          <a:p>
            <a:pPr marL="514350" indent="-457200">
              <a:lnSpc>
                <a:spcPct val="90000"/>
              </a:lnSpc>
            </a:pPr>
            <a:r>
              <a:rPr lang="en-GB" altLang="en-US" sz="2400" dirty="0"/>
              <a:t>key elements of CSMA/CA:</a:t>
            </a:r>
          </a:p>
          <a:p>
            <a:pPr marL="895350" lvl="1" indent="-381000">
              <a:lnSpc>
                <a:spcPct val="90000"/>
              </a:lnSpc>
            </a:pPr>
            <a:r>
              <a:rPr lang="en-GB" altLang="en-US" sz="2200" b="1" dirty="0"/>
              <a:t>IFS </a:t>
            </a:r>
            <a:r>
              <a:rPr lang="en-GB" altLang="en-US" sz="2200" dirty="0"/>
              <a:t>–</a:t>
            </a:r>
            <a:r>
              <a:rPr lang="en-GB" altLang="en-US" sz="2200" dirty="0" err="1"/>
              <a:t>interframe</a:t>
            </a:r>
            <a:r>
              <a:rPr lang="en-GB" altLang="en-US" sz="2200" dirty="0"/>
              <a:t> spacing –priority mechanism–the shorter the </a:t>
            </a:r>
            <a:r>
              <a:rPr lang="en-GB" altLang="en-US" sz="2200" dirty="0" smtClean="0"/>
              <a:t>	IFS </a:t>
            </a:r>
            <a:r>
              <a:rPr lang="en-GB" altLang="en-US" sz="2200" dirty="0"/>
              <a:t>the higher the priority for transmission</a:t>
            </a:r>
          </a:p>
          <a:p>
            <a:pPr marL="895350" lvl="1" indent="-381000">
              <a:lnSpc>
                <a:spcPct val="90000"/>
              </a:lnSpc>
            </a:pPr>
            <a:r>
              <a:rPr lang="en-GB" altLang="en-US" sz="2200" b="1" dirty="0"/>
              <a:t>CW intervals </a:t>
            </a:r>
            <a:r>
              <a:rPr lang="en-GB" altLang="en-US" sz="2200" dirty="0"/>
              <a:t>–contention window –intervals used for contention and transmission of packet frames</a:t>
            </a:r>
          </a:p>
          <a:p>
            <a:pPr marL="895350" lvl="1" indent="-381000">
              <a:lnSpc>
                <a:spcPct val="90000"/>
              </a:lnSpc>
            </a:pPr>
            <a:r>
              <a:rPr lang="en-GB" altLang="en-US" sz="2200" b="1" dirty="0" err="1"/>
              <a:t>Backoff</a:t>
            </a:r>
            <a:r>
              <a:rPr lang="en-GB" altLang="en-US" sz="2200" b="1" dirty="0"/>
              <a:t> counter</a:t>
            </a:r>
            <a:r>
              <a:rPr lang="en-GB" altLang="en-US" sz="2200" dirty="0"/>
              <a:t>–used only if two or more stations compete for transmission </a:t>
            </a:r>
          </a:p>
        </p:txBody>
      </p:sp>
    </p:spTree>
    <p:extLst>
      <p:ext uri="{BB962C8B-B14F-4D97-AF65-F5344CB8AC3E}">
        <p14:creationId xmlns:p14="http://schemas.microsoft.com/office/powerpoint/2010/main" val="1262073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4400" y="762000"/>
            <a:ext cx="8001000" cy="609600"/>
          </a:xfrm>
        </p:spPr>
        <p:txBody>
          <a:bodyPr>
            <a:normAutofit fontScale="90000"/>
          </a:bodyPr>
          <a:lstStyle/>
          <a:p>
            <a:r>
              <a:rPr lang="en-US" altLang="en-US"/>
              <a:t>CSMA/CA Algorithm</a:t>
            </a:r>
            <a:endParaRPr lang="en-GB" altLang="en-US"/>
          </a:p>
        </p:txBody>
      </p:sp>
      <p:grpSp>
        <p:nvGrpSpPr>
          <p:cNvPr id="76804" name="Group 4"/>
          <p:cNvGrpSpPr>
            <a:grpSpLocks/>
          </p:cNvGrpSpPr>
          <p:nvPr/>
        </p:nvGrpSpPr>
        <p:grpSpPr bwMode="auto">
          <a:xfrm>
            <a:off x="1143001" y="1600200"/>
            <a:ext cx="4287838" cy="4876800"/>
            <a:chOff x="2486" y="1025"/>
            <a:chExt cx="2242" cy="2791"/>
          </a:xfrm>
        </p:grpSpPr>
        <p:sp>
          <p:nvSpPr>
            <p:cNvPr id="76805" name="Rectangle 5"/>
            <p:cNvSpPr>
              <a:spLocks noChangeArrowheads="1"/>
            </p:cNvSpPr>
            <p:nvPr/>
          </p:nvSpPr>
          <p:spPr bwMode="auto">
            <a:xfrm>
              <a:off x="2789" y="1162"/>
              <a:ext cx="635"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Frame to</a:t>
              </a:r>
            </a:p>
            <a:p>
              <a:pPr algn="ctr"/>
              <a:r>
                <a:rPr lang="en-US" altLang="en-US" sz="1400">
                  <a:solidFill>
                    <a:prstClr val="black"/>
                  </a:solidFill>
                  <a:latin typeface="Futura Hv" pitchFamily="34" charset="0"/>
                  <a:cs typeface="Arial" pitchFamily="34" charset="0"/>
                </a:rPr>
                <a:t>transmit</a:t>
              </a:r>
              <a:endParaRPr lang="en-GB" altLang="en-US" sz="1400">
                <a:solidFill>
                  <a:prstClr val="black"/>
                </a:solidFill>
                <a:latin typeface="Futura Hv" pitchFamily="34" charset="0"/>
                <a:cs typeface="Arial" pitchFamily="34" charset="0"/>
              </a:endParaRPr>
            </a:p>
          </p:txBody>
        </p:sp>
        <p:sp>
          <p:nvSpPr>
            <p:cNvPr id="76806" name="AutoShape 6"/>
            <p:cNvSpPr>
              <a:spLocks noChangeArrowheads="1"/>
            </p:cNvSpPr>
            <p:nvPr/>
          </p:nvSpPr>
          <p:spPr bwMode="auto">
            <a:xfrm>
              <a:off x="2744" y="1593"/>
              <a:ext cx="703" cy="454"/>
            </a:xfrm>
            <a:prstGeom prst="diamond">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Medium</a:t>
              </a:r>
            </a:p>
            <a:p>
              <a:pPr algn="ctr"/>
              <a:r>
                <a:rPr lang="en-US" altLang="en-US" sz="1400">
                  <a:solidFill>
                    <a:prstClr val="black"/>
                  </a:solidFill>
                  <a:latin typeface="Futura Hv" pitchFamily="34" charset="0"/>
                  <a:cs typeface="Arial" pitchFamily="34" charset="0"/>
                </a:rPr>
                <a:t>Idle?</a:t>
              </a:r>
              <a:endParaRPr lang="en-GB" altLang="en-US" sz="1400">
                <a:solidFill>
                  <a:prstClr val="black"/>
                </a:solidFill>
                <a:latin typeface="Futura Hv" pitchFamily="34" charset="0"/>
                <a:cs typeface="Arial" pitchFamily="34" charset="0"/>
              </a:endParaRPr>
            </a:p>
          </p:txBody>
        </p:sp>
        <p:sp>
          <p:nvSpPr>
            <p:cNvPr id="76807" name="Rectangle 7"/>
            <p:cNvSpPr>
              <a:spLocks noChangeArrowheads="1"/>
            </p:cNvSpPr>
            <p:nvPr/>
          </p:nvSpPr>
          <p:spPr bwMode="auto">
            <a:xfrm>
              <a:off x="2744" y="2251"/>
              <a:ext cx="680" cy="2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Wait IFS</a:t>
              </a:r>
              <a:endParaRPr lang="en-GB" altLang="en-US" sz="1400">
                <a:solidFill>
                  <a:prstClr val="black"/>
                </a:solidFill>
                <a:latin typeface="Futura Hv" pitchFamily="34" charset="0"/>
                <a:cs typeface="Arial" pitchFamily="34" charset="0"/>
              </a:endParaRPr>
            </a:p>
          </p:txBody>
        </p:sp>
        <p:sp>
          <p:nvSpPr>
            <p:cNvPr id="76808" name="AutoShape 8"/>
            <p:cNvSpPr>
              <a:spLocks noChangeArrowheads="1"/>
            </p:cNvSpPr>
            <p:nvPr/>
          </p:nvSpPr>
          <p:spPr bwMode="auto">
            <a:xfrm>
              <a:off x="2744" y="2659"/>
              <a:ext cx="703" cy="454"/>
            </a:xfrm>
            <a:prstGeom prst="diamond">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Still</a:t>
              </a:r>
            </a:p>
            <a:p>
              <a:pPr algn="ctr"/>
              <a:r>
                <a:rPr lang="en-US" altLang="en-US" sz="1400">
                  <a:solidFill>
                    <a:prstClr val="black"/>
                  </a:solidFill>
                  <a:latin typeface="Futura Hv" pitchFamily="34" charset="0"/>
                  <a:cs typeface="Arial" pitchFamily="34" charset="0"/>
                </a:rPr>
                <a:t>Idle?</a:t>
              </a:r>
              <a:endParaRPr lang="en-GB" altLang="en-US" sz="1400">
                <a:solidFill>
                  <a:prstClr val="black"/>
                </a:solidFill>
                <a:latin typeface="Futura Hv" pitchFamily="34" charset="0"/>
                <a:cs typeface="Arial" pitchFamily="34" charset="0"/>
              </a:endParaRPr>
            </a:p>
          </p:txBody>
        </p:sp>
        <p:sp>
          <p:nvSpPr>
            <p:cNvPr id="76809" name="Rectangle 9"/>
            <p:cNvSpPr>
              <a:spLocks noChangeArrowheads="1"/>
            </p:cNvSpPr>
            <p:nvPr/>
          </p:nvSpPr>
          <p:spPr bwMode="auto">
            <a:xfrm>
              <a:off x="2751" y="3249"/>
              <a:ext cx="748" cy="2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Transmit frame</a:t>
              </a:r>
              <a:endParaRPr lang="en-GB" altLang="en-US" sz="1400">
                <a:solidFill>
                  <a:prstClr val="black"/>
                </a:solidFill>
                <a:latin typeface="Futura Hv" pitchFamily="34" charset="0"/>
                <a:cs typeface="Arial" pitchFamily="34" charset="0"/>
              </a:endParaRPr>
            </a:p>
          </p:txBody>
        </p:sp>
        <p:sp>
          <p:nvSpPr>
            <p:cNvPr id="76810" name="Rectangle 10"/>
            <p:cNvSpPr>
              <a:spLocks noChangeArrowheads="1"/>
            </p:cNvSpPr>
            <p:nvPr/>
          </p:nvSpPr>
          <p:spPr bwMode="auto">
            <a:xfrm>
              <a:off x="3855" y="3158"/>
              <a:ext cx="635"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Exp b/o while</a:t>
              </a:r>
            </a:p>
            <a:p>
              <a:pPr algn="ctr"/>
              <a:r>
                <a:rPr lang="en-US" altLang="en-US" sz="1400">
                  <a:solidFill>
                    <a:prstClr val="black"/>
                  </a:solidFill>
                  <a:latin typeface="Futura Hv" pitchFamily="34" charset="0"/>
                  <a:cs typeface="Arial" pitchFamily="34" charset="0"/>
                </a:rPr>
                <a:t>Medium idle</a:t>
              </a:r>
              <a:endParaRPr lang="en-GB" altLang="en-US" sz="1400">
                <a:solidFill>
                  <a:prstClr val="black"/>
                </a:solidFill>
                <a:latin typeface="Futura Hv" pitchFamily="34" charset="0"/>
                <a:cs typeface="Arial" pitchFamily="34" charset="0"/>
              </a:endParaRPr>
            </a:p>
          </p:txBody>
        </p:sp>
        <p:sp>
          <p:nvSpPr>
            <p:cNvPr id="76811" name="Rectangle 11"/>
            <p:cNvSpPr>
              <a:spLocks noChangeArrowheads="1"/>
            </p:cNvSpPr>
            <p:nvPr/>
          </p:nvSpPr>
          <p:spPr bwMode="auto">
            <a:xfrm>
              <a:off x="3855" y="1661"/>
              <a:ext cx="635" cy="3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dirty="0">
                  <a:solidFill>
                    <a:prstClr val="black"/>
                  </a:solidFill>
                  <a:latin typeface="Futura Hv" pitchFamily="34" charset="0"/>
                  <a:cs typeface="Arial" pitchFamily="34" charset="0"/>
                </a:rPr>
                <a:t>Wait until </a:t>
              </a:r>
            </a:p>
            <a:p>
              <a:pPr algn="ctr"/>
              <a:r>
                <a:rPr lang="en-US" altLang="en-US" sz="1400" dirty="0">
                  <a:solidFill>
                    <a:prstClr val="black"/>
                  </a:solidFill>
                  <a:latin typeface="Futura Hv" pitchFamily="34" charset="0"/>
                  <a:cs typeface="Arial" pitchFamily="34" charset="0"/>
                </a:rPr>
                <a:t>Trans ends</a:t>
              </a:r>
              <a:endParaRPr lang="en-GB" altLang="en-US" sz="1400" dirty="0">
                <a:solidFill>
                  <a:prstClr val="black"/>
                </a:solidFill>
                <a:latin typeface="Futura Hv" pitchFamily="34" charset="0"/>
                <a:cs typeface="Arial" pitchFamily="34" charset="0"/>
              </a:endParaRPr>
            </a:p>
          </p:txBody>
        </p:sp>
        <p:sp>
          <p:nvSpPr>
            <p:cNvPr id="76812" name="Rectangle 12"/>
            <p:cNvSpPr>
              <a:spLocks noChangeArrowheads="1"/>
            </p:cNvSpPr>
            <p:nvPr/>
          </p:nvSpPr>
          <p:spPr bwMode="auto">
            <a:xfrm>
              <a:off x="3833" y="2160"/>
              <a:ext cx="680" cy="2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Wait IFS</a:t>
              </a:r>
              <a:endParaRPr lang="en-GB" altLang="en-US" sz="1400">
                <a:solidFill>
                  <a:prstClr val="black"/>
                </a:solidFill>
                <a:latin typeface="Futura Hv" pitchFamily="34" charset="0"/>
                <a:cs typeface="Arial" pitchFamily="34" charset="0"/>
              </a:endParaRPr>
            </a:p>
          </p:txBody>
        </p:sp>
        <p:sp>
          <p:nvSpPr>
            <p:cNvPr id="76813" name="Rectangle 13"/>
            <p:cNvSpPr>
              <a:spLocks noChangeArrowheads="1"/>
            </p:cNvSpPr>
            <p:nvPr/>
          </p:nvSpPr>
          <p:spPr bwMode="auto">
            <a:xfrm>
              <a:off x="3833" y="3612"/>
              <a:ext cx="748" cy="2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Transmit frame</a:t>
              </a:r>
              <a:endParaRPr lang="en-GB" altLang="en-US" sz="1400">
                <a:solidFill>
                  <a:prstClr val="black"/>
                </a:solidFill>
                <a:latin typeface="Futura Hv" pitchFamily="34" charset="0"/>
                <a:cs typeface="Arial" pitchFamily="34" charset="0"/>
              </a:endParaRPr>
            </a:p>
          </p:txBody>
        </p:sp>
        <p:sp>
          <p:nvSpPr>
            <p:cNvPr id="76814" name="AutoShape 14"/>
            <p:cNvSpPr>
              <a:spLocks noChangeArrowheads="1"/>
            </p:cNvSpPr>
            <p:nvPr/>
          </p:nvSpPr>
          <p:spPr bwMode="auto">
            <a:xfrm>
              <a:off x="3810" y="2546"/>
              <a:ext cx="703" cy="454"/>
            </a:xfrm>
            <a:prstGeom prst="diamond">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solidFill>
                    <a:prstClr val="black"/>
                  </a:solidFill>
                  <a:latin typeface="Futura Hv" pitchFamily="34" charset="0"/>
                  <a:cs typeface="Arial" pitchFamily="34" charset="0"/>
                </a:rPr>
                <a:t>Still</a:t>
              </a:r>
            </a:p>
            <a:p>
              <a:pPr algn="ctr"/>
              <a:r>
                <a:rPr lang="en-US" altLang="en-US" sz="1400">
                  <a:solidFill>
                    <a:prstClr val="black"/>
                  </a:solidFill>
                  <a:latin typeface="Futura Hv" pitchFamily="34" charset="0"/>
                  <a:cs typeface="Arial" pitchFamily="34" charset="0"/>
                </a:rPr>
                <a:t>Idle?</a:t>
              </a:r>
              <a:endParaRPr lang="en-GB" altLang="en-US" sz="1400">
                <a:solidFill>
                  <a:prstClr val="black"/>
                </a:solidFill>
                <a:latin typeface="Futura Hv" pitchFamily="34" charset="0"/>
                <a:cs typeface="Arial" pitchFamily="34" charset="0"/>
              </a:endParaRPr>
            </a:p>
          </p:txBody>
        </p:sp>
        <p:sp>
          <p:nvSpPr>
            <p:cNvPr id="76815" name="Line 15"/>
            <p:cNvSpPr>
              <a:spLocks noChangeShapeType="1"/>
            </p:cNvSpPr>
            <p:nvPr/>
          </p:nvSpPr>
          <p:spPr bwMode="auto">
            <a:xfrm>
              <a:off x="4173" y="1979"/>
              <a:ext cx="0"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16" name="Line 16"/>
            <p:cNvSpPr>
              <a:spLocks noChangeShapeType="1"/>
            </p:cNvSpPr>
            <p:nvPr/>
          </p:nvSpPr>
          <p:spPr bwMode="auto">
            <a:xfrm>
              <a:off x="4173" y="2364"/>
              <a:ext cx="0"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17" name="Line 17"/>
            <p:cNvSpPr>
              <a:spLocks noChangeShapeType="1"/>
            </p:cNvSpPr>
            <p:nvPr/>
          </p:nvSpPr>
          <p:spPr bwMode="auto">
            <a:xfrm>
              <a:off x="3447" y="1820"/>
              <a:ext cx="40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18" name="Line 18"/>
            <p:cNvSpPr>
              <a:spLocks noChangeShapeType="1"/>
            </p:cNvSpPr>
            <p:nvPr/>
          </p:nvSpPr>
          <p:spPr bwMode="auto">
            <a:xfrm flipV="1">
              <a:off x="3606" y="1820"/>
              <a:ext cx="0" cy="106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19" name="Line 19"/>
            <p:cNvSpPr>
              <a:spLocks noChangeShapeType="1"/>
            </p:cNvSpPr>
            <p:nvPr/>
          </p:nvSpPr>
          <p:spPr bwMode="auto">
            <a:xfrm>
              <a:off x="3431" y="2886"/>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0" name="Line 20"/>
            <p:cNvSpPr>
              <a:spLocks noChangeShapeType="1"/>
            </p:cNvSpPr>
            <p:nvPr/>
          </p:nvSpPr>
          <p:spPr bwMode="auto">
            <a:xfrm>
              <a:off x="3107" y="1480"/>
              <a:ext cx="0" cy="1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1" name="Line 21"/>
            <p:cNvSpPr>
              <a:spLocks noChangeShapeType="1"/>
            </p:cNvSpPr>
            <p:nvPr/>
          </p:nvSpPr>
          <p:spPr bwMode="auto">
            <a:xfrm>
              <a:off x="3099" y="2024"/>
              <a:ext cx="0" cy="22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2" name="Line 22"/>
            <p:cNvSpPr>
              <a:spLocks noChangeShapeType="1"/>
            </p:cNvSpPr>
            <p:nvPr/>
          </p:nvSpPr>
          <p:spPr bwMode="auto">
            <a:xfrm>
              <a:off x="3107" y="2455"/>
              <a:ext cx="0" cy="20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3" name="Line 23"/>
            <p:cNvSpPr>
              <a:spLocks noChangeShapeType="1"/>
            </p:cNvSpPr>
            <p:nvPr/>
          </p:nvSpPr>
          <p:spPr bwMode="auto">
            <a:xfrm>
              <a:off x="3107" y="3113"/>
              <a:ext cx="0" cy="1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4" name="Line 24"/>
            <p:cNvSpPr>
              <a:spLocks noChangeShapeType="1"/>
            </p:cNvSpPr>
            <p:nvPr/>
          </p:nvSpPr>
          <p:spPr bwMode="auto">
            <a:xfrm>
              <a:off x="2494" y="1026"/>
              <a:ext cx="0" cy="26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5" name="Line 25"/>
            <p:cNvSpPr>
              <a:spLocks noChangeShapeType="1"/>
            </p:cNvSpPr>
            <p:nvPr/>
          </p:nvSpPr>
          <p:spPr bwMode="auto">
            <a:xfrm flipH="1">
              <a:off x="2494" y="3725"/>
              <a:ext cx="13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6" name="Line 26"/>
            <p:cNvSpPr>
              <a:spLocks noChangeShapeType="1"/>
            </p:cNvSpPr>
            <p:nvPr/>
          </p:nvSpPr>
          <p:spPr bwMode="auto">
            <a:xfrm>
              <a:off x="4158" y="2999"/>
              <a:ext cx="0" cy="15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7" name="Line 27"/>
            <p:cNvSpPr>
              <a:spLocks noChangeShapeType="1"/>
            </p:cNvSpPr>
            <p:nvPr/>
          </p:nvSpPr>
          <p:spPr bwMode="auto">
            <a:xfrm>
              <a:off x="4173" y="3475"/>
              <a:ext cx="0" cy="13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8" name="Line 28"/>
            <p:cNvSpPr>
              <a:spLocks noChangeShapeType="1"/>
            </p:cNvSpPr>
            <p:nvPr/>
          </p:nvSpPr>
          <p:spPr bwMode="auto">
            <a:xfrm>
              <a:off x="4717" y="1797"/>
              <a:ext cx="0" cy="97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29" name="Line 29"/>
            <p:cNvSpPr>
              <a:spLocks noChangeShapeType="1"/>
            </p:cNvSpPr>
            <p:nvPr/>
          </p:nvSpPr>
          <p:spPr bwMode="auto">
            <a:xfrm>
              <a:off x="4513" y="2772"/>
              <a:ext cx="2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30" name="Line 30"/>
            <p:cNvSpPr>
              <a:spLocks noChangeShapeType="1"/>
            </p:cNvSpPr>
            <p:nvPr/>
          </p:nvSpPr>
          <p:spPr bwMode="auto">
            <a:xfrm flipH="1">
              <a:off x="4498" y="1804"/>
              <a:ext cx="2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31" name="Line 31"/>
            <p:cNvSpPr>
              <a:spLocks noChangeShapeType="1"/>
            </p:cNvSpPr>
            <p:nvPr/>
          </p:nvSpPr>
          <p:spPr bwMode="auto">
            <a:xfrm>
              <a:off x="2486" y="1025"/>
              <a:ext cx="63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32" name="Line 32"/>
            <p:cNvSpPr>
              <a:spLocks noChangeShapeType="1"/>
            </p:cNvSpPr>
            <p:nvPr/>
          </p:nvSpPr>
          <p:spPr bwMode="auto">
            <a:xfrm>
              <a:off x="3115" y="1026"/>
              <a:ext cx="0" cy="1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33" name="Line 33"/>
            <p:cNvSpPr>
              <a:spLocks noChangeShapeType="1"/>
            </p:cNvSpPr>
            <p:nvPr/>
          </p:nvSpPr>
          <p:spPr bwMode="auto">
            <a:xfrm flipH="1">
              <a:off x="2494" y="3339"/>
              <a:ext cx="2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
          <p:nvSpPr>
            <p:cNvPr id="76834" name="Text Box 34"/>
            <p:cNvSpPr txBox="1">
              <a:spLocks noChangeArrowheads="1"/>
            </p:cNvSpPr>
            <p:nvPr/>
          </p:nvSpPr>
          <p:spPr bwMode="auto">
            <a:xfrm>
              <a:off x="3389" y="1656"/>
              <a:ext cx="2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00"/>
                  </a:solidFill>
                  <a:latin typeface="Futura Hv" pitchFamily="34" charset="0"/>
                  <a:cs typeface="Arial" pitchFamily="34" charset="0"/>
                </a:rPr>
                <a:t>No</a:t>
              </a:r>
              <a:endParaRPr lang="en-GB" altLang="en-US" sz="1400">
                <a:solidFill>
                  <a:srgbClr val="FF0000"/>
                </a:solidFill>
                <a:latin typeface="Futura Hv" pitchFamily="34" charset="0"/>
                <a:cs typeface="Arial" pitchFamily="34" charset="0"/>
              </a:endParaRPr>
            </a:p>
          </p:txBody>
        </p:sp>
        <p:sp>
          <p:nvSpPr>
            <p:cNvPr id="76835" name="Text Box 35"/>
            <p:cNvSpPr txBox="1">
              <a:spLocks noChangeArrowheads="1"/>
            </p:cNvSpPr>
            <p:nvPr/>
          </p:nvSpPr>
          <p:spPr bwMode="auto">
            <a:xfrm>
              <a:off x="3094" y="2047"/>
              <a:ext cx="30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prstClr val="black"/>
                  </a:solidFill>
                  <a:latin typeface="Futura Hv" pitchFamily="34" charset="0"/>
                  <a:cs typeface="Arial" pitchFamily="34" charset="0"/>
                </a:rPr>
                <a:t>Yes</a:t>
              </a:r>
              <a:endParaRPr lang="en-GB" altLang="en-US" sz="1400">
                <a:solidFill>
                  <a:prstClr val="black"/>
                </a:solidFill>
                <a:latin typeface="Futura Hv" pitchFamily="34" charset="0"/>
                <a:cs typeface="Arial" pitchFamily="34" charset="0"/>
              </a:endParaRPr>
            </a:p>
          </p:txBody>
        </p:sp>
        <p:sp>
          <p:nvSpPr>
            <p:cNvPr id="76836" name="Text Box 36"/>
            <p:cNvSpPr txBox="1">
              <a:spLocks noChangeArrowheads="1"/>
            </p:cNvSpPr>
            <p:nvPr/>
          </p:nvSpPr>
          <p:spPr bwMode="auto">
            <a:xfrm>
              <a:off x="4469" y="2594"/>
              <a:ext cx="25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00"/>
                  </a:solidFill>
                  <a:latin typeface="Futura Hv" pitchFamily="34" charset="0"/>
                  <a:cs typeface="Arial" pitchFamily="34" charset="0"/>
                </a:rPr>
                <a:t>No</a:t>
              </a:r>
              <a:endParaRPr lang="en-GB" altLang="en-US" sz="1400">
                <a:solidFill>
                  <a:srgbClr val="FF0000"/>
                </a:solidFill>
                <a:latin typeface="Futura Hv" pitchFamily="34" charset="0"/>
                <a:cs typeface="Arial" pitchFamily="34" charset="0"/>
              </a:endParaRPr>
            </a:p>
          </p:txBody>
        </p:sp>
        <p:sp>
          <p:nvSpPr>
            <p:cNvPr id="76837" name="Text Box 37"/>
            <p:cNvSpPr txBox="1">
              <a:spLocks noChangeArrowheads="1"/>
            </p:cNvSpPr>
            <p:nvPr/>
          </p:nvSpPr>
          <p:spPr bwMode="auto">
            <a:xfrm>
              <a:off x="3379" y="2700"/>
              <a:ext cx="25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srgbClr val="FF0000"/>
                  </a:solidFill>
                  <a:latin typeface="Futura Hv" pitchFamily="34" charset="0"/>
                  <a:cs typeface="Arial" pitchFamily="34" charset="0"/>
                </a:rPr>
                <a:t>No</a:t>
              </a:r>
              <a:endParaRPr lang="en-GB" altLang="en-US" sz="1400">
                <a:solidFill>
                  <a:srgbClr val="FF0000"/>
                </a:solidFill>
                <a:latin typeface="Futura Hv" pitchFamily="34" charset="0"/>
                <a:cs typeface="Arial" pitchFamily="34" charset="0"/>
              </a:endParaRPr>
            </a:p>
          </p:txBody>
        </p:sp>
        <p:sp>
          <p:nvSpPr>
            <p:cNvPr id="76838" name="Text Box 38"/>
            <p:cNvSpPr txBox="1">
              <a:spLocks noChangeArrowheads="1"/>
            </p:cNvSpPr>
            <p:nvPr/>
          </p:nvSpPr>
          <p:spPr bwMode="auto">
            <a:xfrm>
              <a:off x="4147" y="2970"/>
              <a:ext cx="309"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prstClr val="black"/>
                  </a:solidFill>
                  <a:latin typeface="Futura Hv" pitchFamily="34" charset="0"/>
                  <a:cs typeface="Arial" pitchFamily="34" charset="0"/>
                </a:rPr>
                <a:t>Yes</a:t>
              </a:r>
              <a:endParaRPr lang="en-GB" altLang="en-US" sz="1400">
                <a:solidFill>
                  <a:prstClr val="black"/>
                </a:solidFill>
                <a:latin typeface="Futura Hv" pitchFamily="34" charset="0"/>
                <a:cs typeface="Arial" pitchFamily="34" charset="0"/>
              </a:endParaRPr>
            </a:p>
          </p:txBody>
        </p:sp>
        <p:sp>
          <p:nvSpPr>
            <p:cNvPr id="76839" name="Text Box 39"/>
            <p:cNvSpPr txBox="1">
              <a:spLocks noChangeArrowheads="1"/>
            </p:cNvSpPr>
            <p:nvPr/>
          </p:nvSpPr>
          <p:spPr bwMode="auto">
            <a:xfrm>
              <a:off x="3097" y="3077"/>
              <a:ext cx="30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solidFill>
                    <a:prstClr val="black"/>
                  </a:solidFill>
                  <a:latin typeface="Futura Hv" pitchFamily="34" charset="0"/>
                  <a:cs typeface="Arial" pitchFamily="34" charset="0"/>
                </a:rPr>
                <a:t>Yes</a:t>
              </a:r>
              <a:endParaRPr lang="en-GB" altLang="en-US" sz="1400">
                <a:solidFill>
                  <a:prstClr val="black"/>
                </a:solidFill>
                <a:latin typeface="Futura Hv" pitchFamily="34" charset="0"/>
                <a:cs typeface="Arial" pitchFamily="34" charset="0"/>
              </a:endParaRPr>
            </a:p>
          </p:txBody>
        </p:sp>
      </p:grpSp>
      <p:sp>
        <p:nvSpPr>
          <p:cNvPr id="76840" name="Rectangle 40"/>
          <p:cNvSpPr>
            <a:spLocks noChangeArrowheads="1"/>
          </p:cNvSpPr>
          <p:nvPr/>
        </p:nvSpPr>
        <p:spPr bwMode="auto">
          <a:xfrm>
            <a:off x="5435600" y="4797425"/>
            <a:ext cx="3455988" cy="900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400">
                <a:solidFill>
                  <a:srgbClr val="FF0000"/>
                </a:solidFill>
                <a:latin typeface="Futura Hv" pitchFamily="34" charset="0"/>
                <a:cs typeface="Arial" pitchFamily="34" charset="0"/>
              </a:rPr>
              <a:t>If medium becomes busy during the backoff </a:t>
            </a:r>
          </a:p>
          <a:p>
            <a:pPr algn="ctr"/>
            <a:r>
              <a:rPr lang="en-GB" altLang="en-US" sz="1400">
                <a:solidFill>
                  <a:srgbClr val="FF0000"/>
                </a:solidFill>
                <a:latin typeface="Futura Hv" pitchFamily="34" charset="0"/>
                <a:cs typeface="Arial" pitchFamily="34" charset="0"/>
              </a:rPr>
              <a:t>time, the backoff timer is halted and </a:t>
            </a:r>
          </a:p>
          <a:p>
            <a:pPr algn="ctr"/>
            <a:r>
              <a:rPr lang="en-GB" altLang="en-US" sz="1400">
                <a:solidFill>
                  <a:srgbClr val="FF0000"/>
                </a:solidFill>
                <a:latin typeface="Futura Hv" pitchFamily="34" charset="0"/>
                <a:cs typeface="Arial" pitchFamily="34" charset="0"/>
              </a:rPr>
              <a:t>resumes when the medium becomes idle.</a:t>
            </a:r>
          </a:p>
          <a:p>
            <a:pPr algn="ctr"/>
            <a:endParaRPr lang="en-GB" altLang="en-US" sz="1400">
              <a:solidFill>
                <a:srgbClr val="FF0000"/>
              </a:solidFill>
              <a:latin typeface="Futura Hv" pitchFamily="34" charset="0"/>
              <a:cs typeface="Arial" pitchFamily="34" charset="0"/>
            </a:endParaRPr>
          </a:p>
        </p:txBody>
      </p:sp>
      <p:sp>
        <p:nvSpPr>
          <p:cNvPr id="76841" name="Line 41"/>
          <p:cNvSpPr>
            <a:spLocks noChangeShapeType="1"/>
          </p:cNvSpPr>
          <p:nvPr/>
        </p:nvSpPr>
        <p:spPr bwMode="auto">
          <a:xfrm flipV="1">
            <a:off x="5076825" y="5300663"/>
            <a:ext cx="323850" cy="107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Tree>
    <p:extLst>
      <p:ext uri="{BB962C8B-B14F-4D97-AF65-F5344CB8AC3E}">
        <p14:creationId xmlns:p14="http://schemas.microsoft.com/office/powerpoint/2010/main" val="1240731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Scalability </a:t>
            </a:r>
          </a:p>
          <a:p>
            <a:pPr lvl="1"/>
            <a:r>
              <a:rPr lang="en-US" dirty="0" smtClean="0"/>
              <a:t>Refers </a:t>
            </a:r>
            <a:r>
              <a:rPr lang="en-US" dirty="0"/>
              <a:t>to the ability of a communications system to meet </a:t>
            </a:r>
            <a:r>
              <a:rPr lang="en-US" dirty="0" smtClean="0"/>
              <a:t>its performance </a:t>
            </a:r>
            <a:r>
              <a:rPr lang="en-US" dirty="0"/>
              <a:t>characteristics regardless of the size of the network or the number </a:t>
            </a:r>
            <a:r>
              <a:rPr lang="en-US" dirty="0" smtClean="0"/>
              <a:t>of competing </a:t>
            </a:r>
            <a:r>
              <a:rPr lang="en-US" dirty="0"/>
              <a:t>nodes. </a:t>
            </a:r>
            <a:endParaRPr lang="en-US" dirty="0" smtClean="0"/>
          </a:p>
          <a:p>
            <a:pPr lvl="1"/>
            <a:r>
              <a:rPr lang="en-US" dirty="0" smtClean="0"/>
              <a:t>To support scalability the protocol should </a:t>
            </a:r>
          </a:p>
          <a:p>
            <a:pPr lvl="2"/>
            <a:r>
              <a:rPr lang="en-US" dirty="0" smtClean="0"/>
              <a:t>Avoid </a:t>
            </a:r>
            <a:r>
              <a:rPr lang="en-US" dirty="0"/>
              <a:t>relying on globally consistent network states. </a:t>
            </a:r>
          </a:p>
          <a:p>
            <a:pPr lvl="2"/>
            <a:r>
              <a:rPr lang="en-US" dirty="0" smtClean="0"/>
              <a:t>Localize </a:t>
            </a:r>
            <a:r>
              <a:rPr lang="en-US" dirty="0"/>
              <a:t>interactions among the communicating nodes, through </a:t>
            </a:r>
            <a:r>
              <a:rPr lang="en-US" dirty="0" smtClean="0"/>
              <a:t>the development </a:t>
            </a:r>
            <a:r>
              <a:rPr lang="en-US" dirty="0"/>
              <a:t>of hierarchical structures </a:t>
            </a:r>
            <a:endParaRPr lang="en-US" dirty="0" smtClean="0"/>
          </a:p>
          <a:p>
            <a:pPr lvl="2"/>
            <a:r>
              <a:rPr lang="en-US" dirty="0" smtClean="0"/>
              <a:t>Use information </a:t>
            </a:r>
            <a:r>
              <a:rPr lang="en-US" dirty="0"/>
              <a:t>aggregation strategies</a:t>
            </a:r>
            <a:r>
              <a:rPr lang="en-US" dirty="0" smtClean="0"/>
              <a:t>.</a:t>
            </a:r>
          </a:p>
          <a:p>
            <a:pPr lvl="2"/>
            <a:r>
              <a:rPr lang="en-US" dirty="0" err="1" smtClean="0"/>
              <a:t>Eg</a:t>
            </a:r>
            <a:r>
              <a:rPr lang="en-US" dirty="0" smtClean="0"/>
              <a:t>. Grouping </a:t>
            </a:r>
            <a:r>
              <a:rPr lang="en-US" dirty="0"/>
              <a:t>sensor nodes into </a:t>
            </a:r>
            <a:r>
              <a:rPr lang="en-US" dirty="0" smtClean="0"/>
              <a:t>clusters</a:t>
            </a:r>
            <a:endParaRPr lang="en-US" dirty="0"/>
          </a:p>
        </p:txBody>
      </p:sp>
    </p:spTree>
    <p:extLst>
      <p:ext uri="{BB962C8B-B14F-4D97-AF65-F5344CB8AC3E}">
        <p14:creationId xmlns:p14="http://schemas.microsoft.com/office/powerpoint/2010/main" val="2382535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a:t>Example</a:t>
            </a: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88" y="2209800"/>
            <a:ext cx="8113612" cy="424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0345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291B8D3-3B42-48AC-9329-669D517B3C8B}" type="slidenum">
              <a:rPr lang="en-US" altLang="en-US"/>
              <a:pPr/>
              <a:t>61</a:t>
            </a:fld>
            <a:endParaRPr lang="en-US" altLang="en-US"/>
          </a:p>
        </p:txBody>
      </p:sp>
      <p:sp>
        <p:nvSpPr>
          <p:cNvPr id="21506" name="Rectangle 2"/>
          <p:cNvSpPr>
            <a:spLocks noGrp="1" noChangeArrowheads="1"/>
          </p:cNvSpPr>
          <p:nvPr>
            <p:ph type="title"/>
          </p:nvPr>
        </p:nvSpPr>
        <p:spPr>
          <a:xfrm>
            <a:off x="582612" y="231775"/>
            <a:ext cx="8153400" cy="1066800"/>
          </a:xfrm>
        </p:spPr>
        <p:txBody>
          <a:bodyPr>
            <a:normAutofit/>
          </a:bodyPr>
          <a:lstStyle/>
          <a:p>
            <a:r>
              <a:rPr lang="en-US" altLang="en-US" sz="3600" dirty="0" smtClean="0">
                <a:solidFill>
                  <a:schemeClr val="tx1"/>
                </a:solidFill>
              </a:rPr>
              <a:t>Problems in Wireless Network</a:t>
            </a:r>
            <a:endParaRPr lang="en-US" altLang="en-US" sz="3600" dirty="0">
              <a:solidFill>
                <a:schemeClr val="tx1"/>
              </a:solidFill>
            </a:endParaRPr>
          </a:p>
        </p:txBody>
      </p:sp>
      <p:pic>
        <p:nvPicPr>
          <p:cNvPr id="21508" name="Picture 4" descr="4-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72" y="2973387"/>
            <a:ext cx="7642225" cy="33496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p:txBody>
          <a:bodyPr/>
          <a:lstStyle/>
          <a:p>
            <a:pPr marL="514350" indent="-514350">
              <a:buFont typeface="+mj-lt"/>
              <a:buAutoNum type="alphaLcPeriod"/>
            </a:pPr>
            <a:r>
              <a:rPr lang="en-US" altLang="en-US" sz="2800" dirty="0" smtClean="0">
                <a:solidFill>
                  <a:schemeClr val="tx1"/>
                </a:solidFill>
              </a:rPr>
              <a:t>The hidden station problem</a:t>
            </a:r>
          </a:p>
          <a:p>
            <a:pPr marL="514350" indent="-514350">
              <a:buFont typeface="+mj-lt"/>
              <a:buAutoNum type="alphaLcPeriod"/>
            </a:pPr>
            <a:r>
              <a:rPr lang="en-US" altLang="en-US" sz="2800" dirty="0" smtClean="0">
                <a:solidFill>
                  <a:schemeClr val="tx1"/>
                </a:solidFill>
              </a:rPr>
              <a:t>The exposed station problem.</a:t>
            </a:r>
            <a:br>
              <a:rPr lang="en-US" altLang="en-US" sz="2800" dirty="0" smtClean="0">
                <a:solidFill>
                  <a:schemeClr val="tx1"/>
                </a:solidFill>
              </a:rPr>
            </a:br>
            <a:endParaRPr lang="en-US" dirty="0"/>
          </a:p>
        </p:txBody>
      </p:sp>
    </p:spTree>
    <p:extLst>
      <p:ext uri="{BB962C8B-B14F-4D97-AF65-F5344CB8AC3E}">
        <p14:creationId xmlns:p14="http://schemas.microsoft.com/office/powerpoint/2010/main" val="2011311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FD8A13-31DA-4971-9A5E-91830A9B0A2D}" type="slidenum">
              <a:rPr lang="en-US" altLang="en-US"/>
              <a:pPr/>
              <a:t>62</a:t>
            </a:fld>
            <a:endParaRPr lang="en-US" altLang="en-US"/>
          </a:p>
        </p:txBody>
      </p:sp>
      <p:sp>
        <p:nvSpPr>
          <p:cNvPr id="22530" name="Rectangle 2"/>
          <p:cNvSpPr>
            <a:spLocks noGrp="1" noChangeArrowheads="1"/>
          </p:cNvSpPr>
          <p:nvPr>
            <p:ph type="title"/>
          </p:nvPr>
        </p:nvSpPr>
        <p:spPr/>
        <p:txBody>
          <a:bodyPr/>
          <a:lstStyle/>
          <a:p>
            <a:r>
              <a:rPr lang="en-US" altLang="en-US" dirty="0">
                <a:solidFill>
                  <a:srgbClr val="FF0000"/>
                </a:solidFill>
              </a:rPr>
              <a:t>The Hidden Terminal Problem</a:t>
            </a:r>
          </a:p>
        </p:txBody>
      </p:sp>
      <p:sp>
        <p:nvSpPr>
          <p:cNvPr id="22531" name="Rectangle 3"/>
          <p:cNvSpPr>
            <a:spLocks noGrp="1" noChangeArrowheads="1"/>
          </p:cNvSpPr>
          <p:nvPr>
            <p:ph type="body" idx="1"/>
          </p:nvPr>
        </p:nvSpPr>
        <p:spPr>
          <a:xfrm>
            <a:off x="685800" y="1676400"/>
            <a:ext cx="7772400" cy="4114800"/>
          </a:xfrm>
        </p:spPr>
        <p:txBody>
          <a:bodyPr/>
          <a:lstStyle/>
          <a:p>
            <a:pPr>
              <a:lnSpc>
                <a:spcPct val="90000"/>
              </a:lnSpc>
            </a:pPr>
            <a:r>
              <a:rPr lang="en-US" altLang="en-US"/>
              <a:t>Wireless stations have transmission ranges and not all stations are within radio range of each other.</a:t>
            </a:r>
          </a:p>
          <a:p>
            <a:pPr>
              <a:lnSpc>
                <a:spcPct val="90000"/>
              </a:lnSpc>
            </a:pPr>
            <a:r>
              <a:rPr lang="en-US" altLang="en-US"/>
              <a:t>Simple CSMA will not work!</a:t>
            </a:r>
          </a:p>
          <a:p>
            <a:pPr>
              <a:lnSpc>
                <a:spcPct val="90000"/>
              </a:lnSpc>
            </a:pPr>
            <a:r>
              <a:rPr lang="en-US" altLang="en-US"/>
              <a:t>C transmits to B.</a:t>
            </a:r>
          </a:p>
          <a:p>
            <a:pPr>
              <a:lnSpc>
                <a:spcPct val="90000"/>
              </a:lnSpc>
            </a:pPr>
            <a:r>
              <a:rPr lang="en-US" altLang="en-US"/>
              <a:t>If A “</a:t>
            </a:r>
            <a:r>
              <a:rPr lang="en-US" altLang="en-US" i="1">
                <a:solidFill>
                  <a:srgbClr val="D60093"/>
                </a:solidFill>
              </a:rPr>
              <a:t>senses</a:t>
            </a:r>
            <a:r>
              <a:rPr lang="en-US" altLang="en-US" i="1"/>
              <a:t>” </a:t>
            </a:r>
            <a:r>
              <a:rPr lang="en-US" altLang="en-US"/>
              <a:t>the channel, it will not hear C’s transmission and falsely conclude that A can begin a transmission to B.</a:t>
            </a:r>
          </a:p>
        </p:txBody>
      </p:sp>
    </p:spTree>
    <p:extLst>
      <p:ext uri="{BB962C8B-B14F-4D97-AF65-F5344CB8AC3E}">
        <p14:creationId xmlns:p14="http://schemas.microsoft.com/office/powerpoint/2010/main" val="827639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71955A80-6E3A-4A27-9DD3-082427B1DA96}" type="slidenum">
              <a:rPr lang="en-US" altLang="en-US"/>
              <a:pPr/>
              <a:t>63</a:t>
            </a:fld>
            <a:endParaRPr lang="en-US" altLang="en-US"/>
          </a:p>
        </p:txBody>
      </p:sp>
      <p:sp>
        <p:nvSpPr>
          <p:cNvPr id="23554" name="Rectangle 2"/>
          <p:cNvSpPr>
            <a:spLocks noGrp="1" noChangeArrowheads="1"/>
          </p:cNvSpPr>
          <p:nvPr>
            <p:ph type="title"/>
          </p:nvPr>
        </p:nvSpPr>
        <p:spPr/>
        <p:txBody>
          <a:bodyPr/>
          <a:lstStyle/>
          <a:p>
            <a:r>
              <a:rPr lang="en-US" altLang="en-US" dirty="0">
                <a:solidFill>
                  <a:srgbClr val="FF0000"/>
                </a:solidFill>
              </a:rPr>
              <a:t>The Exposed Station Problem</a:t>
            </a:r>
          </a:p>
        </p:txBody>
      </p:sp>
      <p:sp>
        <p:nvSpPr>
          <p:cNvPr id="23555" name="Rectangle 3"/>
          <p:cNvSpPr>
            <a:spLocks noGrp="1" noChangeArrowheads="1"/>
          </p:cNvSpPr>
          <p:nvPr>
            <p:ph type="body" idx="1"/>
          </p:nvPr>
        </p:nvSpPr>
        <p:spPr/>
        <p:txBody>
          <a:bodyPr/>
          <a:lstStyle/>
          <a:p>
            <a:r>
              <a:rPr lang="en-US" altLang="en-US"/>
              <a:t>The inverse problem.</a:t>
            </a:r>
          </a:p>
          <a:p>
            <a:r>
              <a:rPr lang="en-US" altLang="en-US"/>
              <a:t>B wants to send to C and listens to the channel.</a:t>
            </a:r>
          </a:p>
          <a:p>
            <a:r>
              <a:rPr lang="en-US" altLang="en-US"/>
              <a:t>When B hears A’s transmission, B falsely assumes that it cannot send to C.</a:t>
            </a:r>
          </a:p>
        </p:txBody>
      </p:sp>
    </p:spTree>
    <p:extLst>
      <p:ext uri="{BB962C8B-B14F-4D97-AF65-F5344CB8AC3E}">
        <p14:creationId xmlns:p14="http://schemas.microsoft.com/office/powerpoint/2010/main" val="1522742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356350"/>
            <a:ext cx="2895600" cy="365125"/>
          </a:xfrm>
          <a:prstGeom prst="rect">
            <a:avLst/>
          </a:prstGeom>
        </p:spPr>
        <p:txBody>
          <a:bodyPr/>
          <a:lstStyle/>
          <a:p>
            <a:r>
              <a:rPr lang="en-US" altLang="en-US"/>
              <a:t>Networks: Wireless LANs</a:t>
            </a:r>
          </a:p>
        </p:txBody>
      </p:sp>
      <p:sp>
        <p:nvSpPr>
          <p:cNvPr id="6" name="Slide Number Placeholder 5"/>
          <p:cNvSpPr>
            <a:spLocks noGrp="1"/>
          </p:cNvSpPr>
          <p:nvPr>
            <p:ph type="sldNum" sz="quarter" idx="12"/>
          </p:nvPr>
        </p:nvSpPr>
        <p:spPr/>
        <p:txBody>
          <a:bodyPr/>
          <a:lstStyle/>
          <a:p>
            <a:fld id="{6703DA74-37F0-4FC4-A670-1849F212DD77}" type="slidenum">
              <a:rPr lang="en-US" altLang="en-US"/>
              <a:pPr/>
              <a:t>64</a:t>
            </a:fld>
            <a:endParaRPr lang="en-US" altLang="en-US"/>
          </a:p>
        </p:txBody>
      </p:sp>
      <p:sp>
        <p:nvSpPr>
          <p:cNvPr id="25602" name="Rectangle 2"/>
          <p:cNvSpPr>
            <a:spLocks noGrp="1" noChangeArrowheads="1"/>
          </p:cNvSpPr>
          <p:nvPr>
            <p:ph type="title"/>
          </p:nvPr>
        </p:nvSpPr>
        <p:spPr>
          <a:xfrm>
            <a:off x="762000" y="457200"/>
            <a:ext cx="7772400" cy="685800"/>
          </a:xfrm>
        </p:spPr>
        <p:txBody>
          <a:bodyPr>
            <a:normAutofit fontScale="90000"/>
          </a:bodyPr>
          <a:lstStyle/>
          <a:p>
            <a:r>
              <a:rPr lang="en-US" altLang="en-US" dirty="0" smtClean="0">
                <a:solidFill>
                  <a:srgbClr val="FF0000"/>
                </a:solidFill>
              </a:rPr>
              <a:t>MACA </a:t>
            </a:r>
            <a:r>
              <a:rPr lang="en-US" altLang="en-US" dirty="0">
                <a:solidFill>
                  <a:srgbClr val="FF0000"/>
                </a:solidFill>
              </a:rPr>
              <a:t>Protocols</a:t>
            </a:r>
          </a:p>
        </p:txBody>
      </p:sp>
      <p:sp>
        <p:nvSpPr>
          <p:cNvPr id="25605" name="Rectangle 5"/>
          <p:cNvSpPr>
            <a:spLocks noChangeArrowheads="1"/>
          </p:cNvSpPr>
          <p:nvPr/>
        </p:nvSpPr>
        <p:spPr bwMode="auto">
          <a:xfrm>
            <a:off x="838200" y="1905000"/>
            <a:ext cx="76962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fontAlgn="base">
              <a:spcBef>
                <a:spcPct val="20000"/>
              </a:spcBef>
              <a:spcAft>
                <a:spcPct val="0"/>
              </a:spcAft>
              <a:buChar char="»"/>
              <a:defRPr sz="2000">
                <a:solidFill>
                  <a:schemeClr val="tx1"/>
                </a:solidFill>
                <a:latin typeface="Times New Roman" pitchFamily="18" charset="0"/>
              </a:defRPr>
            </a:lvl6pPr>
            <a:lvl7pPr marL="2971800" indent="-228600" fontAlgn="base">
              <a:spcBef>
                <a:spcPct val="20000"/>
              </a:spcBef>
              <a:spcAft>
                <a:spcPct val="0"/>
              </a:spcAft>
              <a:buChar char="»"/>
              <a:defRPr sz="2000">
                <a:solidFill>
                  <a:schemeClr val="tx1"/>
                </a:solidFill>
                <a:latin typeface="Times New Roman" pitchFamily="18" charset="0"/>
              </a:defRPr>
            </a:lvl7pPr>
            <a:lvl8pPr marL="3429000" indent="-228600" fontAlgn="base">
              <a:spcBef>
                <a:spcPct val="20000"/>
              </a:spcBef>
              <a:spcAft>
                <a:spcPct val="0"/>
              </a:spcAft>
              <a:buChar char="»"/>
              <a:defRPr sz="2000">
                <a:solidFill>
                  <a:schemeClr val="tx1"/>
                </a:solidFill>
                <a:latin typeface="Times New Roman" pitchFamily="18" charset="0"/>
              </a:defRPr>
            </a:lvl8pPr>
            <a:lvl9pPr marL="3886200" indent="-228600" fontAlgn="base">
              <a:spcBef>
                <a:spcPct val="20000"/>
              </a:spcBef>
              <a:spcAft>
                <a:spcPct val="0"/>
              </a:spcAft>
              <a:buChar char="»"/>
              <a:defRPr sz="2000">
                <a:solidFill>
                  <a:schemeClr val="tx1"/>
                </a:solidFill>
                <a:latin typeface="Times New Roman" pitchFamily="18" charset="0"/>
              </a:defRPr>
            </a:lvl9pPr>
          </a:lstStyle>
          <a:p>
            <a:r>
              <a:rPr lang="en-US" altLang="en-US" sz="2800" b="0" dirty="0"/>
              <a:t>MACA protocol solved hidden, exposed terminal:</a:t>
            </a:r>
          </a:p>
          <a:p>
            <a:pPr lvl="1"/>
            <a:r>
              <a:rPr lang="en-US" altLang="en-US" sz="2400" b="0" dirty="0"/>
              <a:t>Send Ready-to-Send (</a:t>
            </a:r>
            <a:r>
              <a:rPr lang="en-US" altLang="en-US" sz="2400" i="1" dirty="0">
                <a:solidFill>
                  <a:srgbClr val="6600FF"/>
                </a:solidFill>
              </a:rPr>
              <a:t>RTS</a:t>
            </a:r>
            <a:r>
              <a:rPr lang="en-US" altLang="en-US" sz="2400" b="0" dirty="0"/>
              <a:t>) and Clear-to-Send (</a:t>
            </a:r>
            <a:r>
              <a:rPr lang="en-US" altLang="en-US" sz="2400" i="1" dirty="0">
                <a:solidFill>
                  <a:srgbClr val="6600FF"/>
                </a:solidFill>
              </a:rPr>
              <a:t>CTS</a:t>
            </a:r>
            <a:r>
              <a:rPr lang="en-US" altLang="en-US" sz="2400" b="0" dirty="0"/>
              <a:t>) first</a:t>
            </a:r>
          </a:p>
          <a:p>
            <a:pPr lvl="1"/>
            <a:r>
              <a:rPr lang="en-US" altLang="en-US" sz="2400" b="0" dirty="0"/>
              <a:t>RTS, CTS helps determine who else is in range or busy (Collision avoidance). </a:t>
            </a:r>
          </a:p>
        </p:txBody>
      </p:sp>
    </p:spTree>
    <p:extLst>
      <p:ext uri="{BB962C8B-B14F-4D97-AF65-F5344CB8AC3E}">
        <p14:creationId xmlns:p14="http://schemas.microsoft.com/office/powerpoint/2010/main" val="3662841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3F8E18CB-BC0E-4163-87CA-DC17AF898F74}" type="slidenum">
              <a:rPr lang="en-US" altLang="en-US"/>
              <a:pPr/>
              <a:t>65</a:t>
            </a:fld>
            <a:endParaRPr lang="en-US" altLang="en-US"/>
          </a:p>
        </p:txBody>
      </p:sp>
      <p:pic>
        <p:nvPicPr>
          <p:cNvPr id="26628" name="Picture 4" descr="4-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26" y="1752600"/>
            <a:ext cx="8266992"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204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33235CE-CDB3-4CA4-B96A-5C796012E290}" type="slidenum">
              <a:rPr lang="en-US" altLang="en-US"/>
              <a:pPr/>
              <a:t>66</a:t>
            </a:fld>
            <a:endParaRPr lang="en-US" altLang="en-US"/>
          </a:p>
        </p:txBody>
      </p:sp>
      <p:sp>
        <p:nvSpPr>
          <p:cNvPr id="11266" name="Rectangle 2"/>
          <p:cNvSpPr>
            <a:spLocks noGrp="1" noChangeArrowheads="1"/>
          </p:cNvSpPr>
          <p:nvPr>
            <p:ph type="title"/>
          </p:nvPr>
        </p:nvSpPr>
        <p:spPr>
          <a:xfrm>
            <a:off x="685800" y="152400"/>
            <a:ext cx="7772400" cy="914400"/>
          </a:xfrm>
        </p:spPr>
        <p:txBody>
          <a:bodyPr/>
          <a:lstStyle/>
          <a:p>
            <a:r>
              <a:rPr lang="en-US" altLang="en-US" sz="3600" dirty="0">
                <a:solidFill>
                  <a:srgbClr val="FF0000"/>
                </a:solidFill>
              </a:rPr>
              <a:t>Virtual Channel Sensing in CSMA/CA</a:t>
            </a:r>
          </a:p>
        </p:txBody>
      </p:sp>
      <p:sp>
        <p:nvSpPr>
          <p:cNvPr id="11267" name="Rectangle 3"/>
          <p:cNvSpPr>
            <a:spLocks noGrp="1" noChangeArrowheads="1"/>
          </p:cNvSpPr>
          <p:nvPr>
            <p:ph type="body" idx="1"/>
          </p:nvPr>
        </p:nvSpPr>
        <p:spPr>
          <a:xfrm>
            <a:off x="704850" y="4267200"/>
            <a:ext cx="7772400" cy="2209800"/>
          </a:xfrm>
        </p:spPr>
        <p:txBody>
          <a:bodyPr>
            <a:normAutofit/>
          </a:bodyPr>
          <a:lstStyle/>
          <a:p>
            <a:pPr>
              <a:lnSpc>
                <a:spcPct val="90000"/>
              </a:lnSpc>
              <a:buFontTx/>
              <a:buNone/>
            </a:pPr>
            <a:r>
              <a:rPr lang="en-US" altLang="en-US" sz="2400" dirty="0" smtClean="0"/>
              <a:t> </a:t>
            </a:r>
            <a:r>
              <a:rPr lang="en-US" altLang="en-US" sz="2400" dirty="0"/>
              <a:t>The use of virtual channel sensing using CSMA/CA.</a:t>
            </a:r>
          </a:p>
          <a:p>
            <a:pPr>
              <a:lnSpc>
                <a:spcPct val="90000"/>
              </a:lnSpc>
            </a:pPr>
            <a:r>
              <a:rPr lang="en-US" altLang="en-US" sz="2400" dirty="0">
                <a:solidFill>
                  <a:srgbClr val="336699"/>
                </a:solidFill>
              </a:rPr>
              <a:t>C (in range of A) </a:t>
            </a:r>
            <a:r>
              <a:rPr lang="en-US" altLang="en-US" sz="2400" i="1" dirty="0">
                <a:solidFill>
                  <a:srgbClr val="336699"/>
                </a:solidFill>
              </a:rPr>
              <a:t>receives the RTS and  based on information in RTS creates a </a:t>
            </a:r>
            <a:r>
              <a:rPr lang="en-US" altLang="en-US" sz="2400" b="1" i="1" dirty="0">
                <a:solidFill>
                  <a:srgbClr val="336699"/>
                </a:solidFill>
              </a:rPr>
              <a:t>virtual channel busy </a:t>
            </a:r>
            <a:r>
              <a:rPr lang="en-US" altLang="en-US" sz="2400" b="1" dirty="0">
                <a:solidFill>
                  <a:srgbClr val="336699"/>
                </a:solidFill>
              </a:rPr>
              <a:t>NAV.</a:t>
            </a:r>
          </a:p>
          <a:p>
            <a:pPr>
              <a:lnSpc>
                <a:spcPct val="90000"/>
              </a:lnSpc>
            </a:pPr>
            <a:r>
              <a:rPr lang="en-US" altLang="en-US" sz="2400" dirty="0">
                <a:solidFill>
                  <a:srgbClr val="666699"/>
                </a:solidFill>
              </a:rPr>
              <a:t>D (in range of B) </a:t>
            </a:r>
            <a:r>
              <a:rPr lang="en-US" altLang="en-US" sz="2400" i="1" dirty="0">
                <a:solidFill>
                  <a:srgbClr val="666699"/>
                </a:solidFill>
              </a:rPr>
              <a:t>receives the CTS and creates a shorter </a:t>
            </a:r>
            <a:r>
              <a:rPr lang="en-US" altLang="en-US" sz="2400" b="1" dirty="0">
                <a:solidFill>
                  <a:srgbClr val="666699"/>
                </a:solidFill>
              </a:rPr>
              <a:t>NAV.</a:t>
            </a:r>
            <a:endParaRPr lang="en-US" altLang="en-US" sz="2400" dirty="0">
              <a:solidFill>
                <a:srgbClr val="666699"/>
              </a:solidFill>
            </a:endParaRPr>
          </a:p>
        </p:txBody>
      </p:sp>
      <p:pic>
        <p:nvPicPr>
          <p:cNvPr id="11268" name="Picture 4" descr="4-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098550"/>
            <a:ext cx="8382000" cy="27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510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a:t>
            </a:r>
            <a:r>
              <a:rPr lang="en-US" dirty="0"/>
              <a:t>Collision Avoidance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896269"/>
            <a:ext cx="5791200" cy="4589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3089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Collision Avoidance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295400"/>
            <a:ext cx="5029200" cy="52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3134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For WSN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Main Objective</a:t>
            </a:r>
          </a:p>
          <a:p>
            <a:pPr lvl="1"/>
            <a:r>
              <a:rPr lang="en-US" dirty="0" smtClean="0"/>
              <a:t>To reduce energy waste caused by</a:t>
            </a:r>
          </a:p>
          <a:p>
            <a:pPr lvl="2"/>
            <a:r>
              <a:rPr lang="en-US" dirty="0" smtClean="0"/>
              <a:t>Collision</a:t>
            </a:r>
          </a:p>
          <a:p>
            <a:pPr lvl="2"/>
            <a:r>
              <a:rPr lang="en-US" dirty="0" smtClean="0"/>
              <a:t>Idle Listening</a:t>
            </a:r>
          </a:p>
          <a:p>
            <a:pPr lvl="2"/>
            <a:r>
              <a:rPr lang="en-US" dirty="0" smtClean="0"/>
              <a:t>Overhearing</a:t>
            </a:r>
          </a:p>
          <a:p>
            <a:pPr lvl="2"/>
            <a:r>
              <a:rPr lang="en-US" dirty="0" smtClean="0"/>
              <a:t>Excessive Overhead</a:t>
            </a:r>
          </a:p>
          <a:p>
            <a:r>
              <a:rPr lang="en-US" dirty="0" smtClean="0"/>
              <a:t>Categories of MAC protocols for WSN</a:t>
            </a:r>
          </a:p>
          <a:p>
            <a:pPr lvl="1"/>
            <a:r>
              <a:rPr lang="en-US" dirty="0" smtClean="0"/>
              <a:t>Schedule based</a:t>
            </a:r>
          </a:p>
          <a:p>
            <a:pPr lvl="2"/>
            <a:r>
              <a:rPr lang="en-US" dirty="0" smtClean="0"/>
              <a:t>Deterministic Protocols</a:t>
            </a:r>
          </a:p>
          <a:p>
            <a:pPr lvl="2"/>
            <a:r>
              <a:rPr lang="en-US" dirty="0" smtClean="0"/>
              <a:t>Accesses channels based on schedule – Pre-allocation of resources</a:t>
            </a:r>
          </a:p>
          <a:p>
            <a:pPr lvl="2"/>
            <a:r>
              <a:rPr lang="en-US" dirty="0" smtClean="0"/>
              <a:t>Channel access limited to one sensor at a time </a:t>
            </a:r>
            <a:r>
              <a:rPr lang="en-US" dirty="0" smtClean="0">
                <a:sym typeface="Wingdings" panose="05000000000000000000" pitchFamily="2" charset="2"/>
              </a:rPr>
              <a:t> No collision</a:t>
            </a:r>
            <a:endParaRPr lang="en-US" dirty="0" smtClean="0"/>
          </a:p>
          <a:p>
            <a:pPr lvl="1"/>
            <a:r>
              <a:rPr lang="en-US" dirty="0" smtClean="0"/>
              <a:t>Random-Access based (Contention based)</a:t>
            </a:r>
          </a:p>
          <a:p>
            <a:pPr lvl="2"/>
            <a:endParaRPr lang="en-US" dirty="0"/>
          </a:p>
        </p:txBody>
      </p:sp>
    </p:spTree>
    <p:extLst>
      <p:ext uri="{BB962C8B-B14F-4D97-AF65-F5344CB8AC3E}">
        <p14:creationId xmlns:p14="http://schemas.microsoft.com/office/powerpoint/2010/main" val="274331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Stability </a:t>
            </a:r>
            <a:endParaRPr lang="en-US" dirty="0" smtClean="0"/>
          </a:p>
          <a:p>
            <a:pPr lvl="1"/>
            <a:r>
              <a:rPr lang="en-US" dirty="0" smtClean="0"/>
              <a:t>Refers </a:t>
            </a:r>
            <a:r>
              <a:rPr lang="en-US" dirty="0"/>
              <a:t>to the ability of a communications system to handle </a:t>
            </a:r>
            <a:r>
              <a:rPr lang="en-US" dirty="0" smtClean="0"/>
              <a:t>ﬂuctuations of </a:t>
            </a:r>
            <a:r>
              <a:rPr lang="en-US" dirty="0"/>
              <a:t>the trafﬁc load over sustained periods of time. </a:t>
            </a:r>
            <a:endParaRPr lang="en-US" dirty="0" smtClean="0"/>
          </a:p>
          <a:p>
            <a:pPr lvl="1"/>
            <a:r>
              <a:rPr lang="en-US" dirty="0" smtClean="0"/>
              <a:t>A </a:t>
            </a:r>
            <a:r>
              <a:rPr lang="en-US" dirty="0"/>
              <a:t>stable MAC </a:t>
            </a:r>
            <a:r>
              <a:rPr lang="en-US" dirty="0" smtClean="0"/>
              <a:t>protocol must </a:t>
            </a:r>
            <a:r>
              <a:rPr lang="en-US" dirty="0"/>
              <a:t>be able to handle instantaneous loads which exceed the </a:t>
            </a:r>
            <a:r>
              <a:rPr lang="en-US" dirty="0" smtClean="0"/>
              <a:t>maximum </a:t>
            </a:r>
            <a:r>
              <a:rPr lang="en-US" dirty="0"/>
              <a:t>sustained load as long as the long-term load offered does not exceed the </a:t>
            </a:r>
            <a:r>
              <a:rPr lang="en-US" dirty="0" smtClean="0"/>
              <a:t>maximum capacity </a:t>
            </a:r>
            <a:r>
              <a:rPr lang="en-US" dirty="0"/>
              <a:t>of the channel. </a:t>
            </a:r>
            <a:endParaRPr lang="en-US" dirty="0" smtClean="0"/>
          </a:p>
          <a:p>
            <a:pPr lvl="1"/>
            <a:r>
              <a:rPr lang="en-US" dirty="0" smtClean="0"/>
              <a:t>With </a:t>
            </a:r>
            <a:r>
              <a:rPr lang="en-US" dirty="0"/>
              <a:t>respect to delay, </a:t>
            </a:r>
            <a:r>
              <a:rPr lang="en-US" dirty="0" smtClean="0"/>
              <a:t>a </a:t>
            </a:r>
            <a:r>
              <a:rPr lang="en-US" dirty="0"/>
              <a:t>MAC protocol is </a:t>
            </a:r>
            <a:r>
              <a:rPr lang="en-US" dirty="0" smtClean="0"/>
              <a:t>considered to </a:t>
            </a:r>
            <a:r>
              <a:rPr lang="en-US" dirty="0"/>
              <a:t>be stable, </a:t>
            </a:r>
            <a:r>
              <a:rPr lang="en-US" dirty="0" smtClean="0"/>
              <a:t>if </a:t>
            </a:r>
            <a:r>
              <a:rPr lang="en-US" dirty="0"/>
              <a:t>the message waiting time is bounded. </a:t>
            </a:r>
            <a:endParaRPr lang="en-US" dirty="0" smtClean="0"/>
          </a:p>
          <a:p>
            <a:pPr lvl="2"/>
            <a:r>
              <a:rPr lang="en-US" dirty="0" smtClean="0"/>
              <a:t>Characterized </a:t>
            </a:r>
            <a:r>
              <a:rPr lang="en-US" dirty="0"/>
              <a:t>by a bounded backlog of messages in the </a:t>
            </a:r>
            <a:r>
              <a:rPr lang="en-US" dirty="0" smtClean="0"/>
              <a:t>transmission queue</a:t>
            </a:r>
          </a:p>
          <a:p>
            <a:pPr lvl="1"/>
            <a:r>
              <a:rPr lang="en-US" dirty="0" smtClean="0"/>
              <a:t>With </a:t>
            </a:r>
            <a:r>
              <a:rPr lang="en-US" dirty="0"/>
              <a:t>respect to throughput, a MAC protocol is stable if the throughput </a:t>
            </a:r>
            <a:r>
              <a:rPr lang="en-US" dirty="0" smtClean="0"/>
              <a:t>does not </a:t>
            </a:r>
            <a:r>
              <a:rPr lang="en-US" dirty="0"/>
              <a:t>collapse as the load offered increases. </a:t>
            </a:r>
            <a:endParaRPr lang="en-US" dirty="0" smtClean="0"/>
          </a:p>
        </p:txBody>
      </p:sp>
    </p:spTree>
    <p:extLst>
      <p:ext uri="{BB962C8B-B14F-4D97-AF65-F5344CB8AC3E}">
        <p14:creationId xmlns:p14="http://schemas.microsoft.com/office/powerpoint/2010/main" val="57939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based MAC Protocols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Objectives</a:t>
            </a:r>
          </a:p>
          <a:p>
            <a:pPr lvl="1"/>
            <a:r>
              <a:rPr lang="en-US" dirty="0" smtClean="0"/>
              <a:t>High level of energy efficiency</a:t>
            </a:r>
          </a:p>
          <a:p>
            <a:pPr lvl="1"/>
            <a:r>
              <a:rPr lang="en-US" dirty="0" smtClean="0"/>
              <a:t>Scalability</a:t>
            </a:r>
          </a:p>
          <a:p>
            <a:pPr lvl="1"/>
            <a:r>
              <a:rPr lang="en-US" dirty="0" smtClean="0"/>
              <a:t>Adaptability to changes in traffic loads and network topology</a:t>
            </a:r>
          </a:p>
          <a:p>
            <a:r>
              <a:rPr lang="en-US" dirty="0" smtClean="0"/>
              <a:t>Many protocols based on TDMA</a:t>
            </a:r>
          </a:p>
          <a:p>
            <a:pPr lvl="1"/>
            <a:r>
              <a:rPr lang="en-US" dirty="0" smtClean="0"/>
              <a:t>Frames – Time slots – Repeats cyclically over time</a:t>
            </a:r>
          </a:p>
          <a:p>
            <a:pPr lvl="1"/>
            <a:r>
              <a:rPr lang="en-US" dirty="0" smtClean="0"/>
              <a:t>Each node is assigned a set of specific time slot</a:t>
            </a:r>
          </a:p>
          <a:p>
            <a:pPr lvl="1"/>
            <a:r>
              <a:rPr lang="en-US" dirty="0" smtClean="0"/>
              <a:t>Assignment of time slot may be </a:t>
            </a:r>
          </a:p>
          <a:p>
            <a:pPr lvl="2"/>
            <a:r>
              <a:rPr lang="en-US" dirty="0" smtClean="0"/>
              <a:t>Fixed schedule </a:t>
            </a:r>
          </a:p>
          <a:p>
            <a:pPr lvl="2"/>
            <a:r>
              <a:rPr lang="en-US" dirty="0" smtClean="0"/>
              <a:t>On demand on a per frame basis</a:t>
            </a:r>
          </a:p>
          <a:p>
            <a:pPr lvl="2"/>
            <a:r>
              <a:rPr lang="en-US" dirty="0" smtClean="0"/>
              <a:t>Hybrid – varies over different time scale and sensor behavior</a:t>
            </a:r>
          </a:p>
        </p:txBody>
      </p:sp>
    </p:spTree>
    <p:extLst>
      <p:ext uri="{BB962C8B-B14F-4D97-AF65-F5344CB8AC3E}">
        <p14:creationId xmlns:p14="http://schemas.microsoft.com/office/powerpoint/2010/main" val="38837277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based MAC Protocols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Based   </a:t>
            </a:r>
            <a:r>
              <a:rPr lang="en-US" dirty="0"/>
              <a:t>on   its   assigned   schedule,   a   </a:t>
            </a:r>
            <a:r>
              <a:rPr lang="en-US" dirty="0" smtClean="0"/>
              <a:t>sensor alternates </a:t>
            </a:r>
            <a:r>
              <a:rPr lang="en-US" dirty="0"/>
              <a:t>between two modes of operation</a:t>
            </a:r>
            <a:r>
              <a:rPr lang="en-US" dirty="0" smtClean="0"/>
              <a:t>:</a:t>
            </a:r>
            <a:endParaRPr lang="en-US" dirty="0"/>
          </a:p>
          <a:p>
            <a:r>
              <a:rPr lang="en-US" b="1" dirty="0" smtClean="0"/>
              <a:t>Active </a:t>
            </a:r>
            <a:r>
              <a:rPr lang="en-US" b="1" dirty="0"/>
              <a:t>mode </a:t>
            </a:r>
            <a:r>
              <a:rPr lang="en-US" b="1" dirty="0" smtClean="0"/>
              <a:t>– </a:t>
            </a:r>
            <a:r>
              <a:rPr lang="en-US" dirty="0" smtClean="0"/>
              <a:t>Uses the assigned slots to transmit and receive data</a:t>
            </a:r>
            <a:endParaRPr lang="en-US" dirty="0"/>
          </a:p>
          <a:p>
            <a:r>
              <a:rPr lang="en-US" b="1" dirty="0" smtClean="0"/>
              <a:t>Sleep mode</a:t>
            </a:r>
            <a:r>
              <a:rPr lang="en-US" dirty="0"/>
              <a:t> </a:t>
            </a:r>
            <a:r>
              <a:rPr lang="en-US" dirty="0" smtClean="0"/>
              <a:t>– Switch off radio transceivers to conserve energy</a:t>
            </a:r>
          </a:p>
          <a:p>
            <a:r>
              <a:rPr lang="en-US" dirty="0" smtClean="0"/>
              <a:t>Protocols</a:t>
            </a:r>
          </a:p>
          <a:p>
            <a:pPr lvl="1"/>
            <a:r>
              <a:rPr lang="en-US" dirty="0"/>
              <a:t>Self Organizing MAC for </a:t>
            </a:r>
            <a:r>
              <a:rPr lang="en-US" dirty="0" err="1"/>
              <a:t>Sensornets</a:t>
            </a:r>
            <a:r>
              <a:rPr lang="en-US" dirty="0"/>
              <a:t> (SMACS)</a:t>
            </a:r>
          </a:p>
          <a:p>
            <a:pPr lvl="1"/>
            <a:r>
              <a:rPr lang="en-US" dirty="0"/>
              <a:t>Bluetooth</a:t>
            </a:r>
          </a:p>
          <a:p>
            <a:pPr lvl="1"/>
            <a:r>
              <a:rPr lang="en-US" dirty="0"/>
              <a:t>Low-Energy Adaptive Clustering Hierarchy (LEACH)</a:t>
            </a:r>
          </a:p>
          <a:p>
            <a:pPr lvl="1"/>
            <a:endParaRPr lang="en-US" dirty="0"/>
          </a:p>
        </p:txBody>
      </p:sp>
    </p:spTree>
    <p:extLst>
      <p:ext uri="{BB962C8B-B14F-4D97-AF65-F5344CB8AC3E}">
        <p14:creationId xmlns:p14="http://schemas.microsoft.com/office/powerpoint/2010/main" val="3967014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5"/>
          </a:xfrm>
        </p:spPr>
        <p:txBody>
          <a:bodyPr>
            <a:noAutofit/>
          </a:bodyPr>
          <a:lstStyle/>
          <a:p>
            <a:r>
              <a:rPr lang="en-US" sz="4000" dirty="0" smtClean="0">
                <a:solidFill>
                  <a:schemeClr val="accent1"/>
                </a:solidFill>
              </a:rPr>
              <a:t>Self-Organizing </a:t>
            </a:r>
            <a:br>
              <a:rPr lang="en-US" sz="4000" dirty="0" smtClean="0">
                <a:solidFill>
                  <a:schemeClr val="accent1"/>
                </a:solidFill>
              </a:rPr>
            </a:br>
            <a:r>
              <a:rPr lang="en-US" sz="4000" dirty="0" smtClean="0">
                <a:solidFill>
                  <a:schemeClr val="accent1"/>
                </a:solidFill>
              </a:rPr>
              <a:t>Medium Access Control for Sensornets</a:t>
            </a:r>
            <a:endParaRPr lang="en-US" sz="4000"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72</a:t>
            </a:fld>
            <a:endParaRPr kumimoji="0" lang="en-US" dirty="0"/>
          </a:p>
        </p:txBody>
      </p:sp>
      <p:sp>
        <p:nvSpPr>
          <p:cNvPr id="5" name="Content Placeholder 4"/>
          <p:cNvSpPr>
            <a:spLocks noGrp="1"/>
          </p:cNvSpPr>
          <p:nvPr>
            <p:ph sz="quarter" idx="1"/>
          </p:nvPr>
        </p:nvSpPr>
        <p:spPr>
          <a:xfrm>
            <a:off x="457200" y="1219201"/>
            <a:ext cx="8229600" cy="5281634"/>
          </a:xfrm>
        </p:spPr>
        <p:txBody>
          <a:bodyPr>
            <a:normAutofit/>
          </a:bodyPr>
          <a:lstStyle/>
          <a:p>
            <a:pPr algn="just">
              <a:lnSpc>
                <a:spcPct val="150000"/>
              </a:lnSpc>
            </a:pPr>
            <a:r>
              <a:rPr lang="en-US" sz="2000" dirty="0" smtClean="0">
                <a:latin typeface="Constantia" pitchFamily="18" charset="0"/>
              </a:rPr>
              <a:t>SMACS is a medium access control protocol to </a:t>
            </a:r>
            <a:r>
              <a:rPr lang="en-US" sz="2000" i="1" dirty="0" smtClean="0">
                <a:solidFill>
                  <a:schemeClr val="accent4">
                    <a:lumMod val="50000"/>
                  </a:schemeClr>
                </a:solidFill>
                <a:latin typeface="Constantia" pitchFamily="18" charset="0"/>
              </a:rPr>
              <a:t>enable the formation of Random Network Topologies </a:t>
            </a:r>
            <a:r>
              <a:rPr lang="en-US" sz="2000" dirty="0" smtClean="0">
                <a:latin typeface="Constantia" pitchFamily="18" charset="0"/>
              </a:rPr>
              <a:t>without the need to </a:t>
            </a:r>
            <a:r>
              <a:rPr lang="en-US" sz="2000" i="1" dirty="0" smtClean="0">
                <a:effectLst>
                  <a:outerShdw blurRad="38100" dist="38100" dir="2700000" algn="tl">
                    <a:srgbClr val="000000">
                      <a:alpha val="43137"/>
                    </a:srgbClr>
                  </a:outerShdw>
                </a:effectLst>
                <a:latin typeface="Constantia" pitchFamily="18" charset="0"/>
              </a:rPr>
              <a:t>establish global synchronization </a:t>
            </a:r>
            <a:r>
              <a:rPr lang="en-US" sz="2000" dirty="0" smtClean="0">
                <a:latin typeface="Constantia" pitchFamily="18" charset="0"/>
              </a:rPr>
              <a:t>among the network nodes.</a:t>
            </a:r>
          </a:p>
          <a:p>
            <a:pPr algn="just">
              <a:lnSpc>
                <a:spcPct val="150000"/>
              </a:lnSpc>
            </a:pPr>
            <a:r>
              <a:rPr lang="en-US" sz="2000" dirty="0" smtClean="0">
                <a:latin typeface="Constantia" pitchFamily="18" charset="0"/>
              </a:rPr>
              <a:t>A </a:t>
            </a:r>
            <a:r>
              <a:rPr lang="en-US" sz="2000" u="sng" dirty="0" smtClean="0">
                <a:latin typeface="Constantia" pitchFamily="18" charset="0"/>
              </a:rPr>
              <a:t>key feature</a:t>
            </a:r>
            <a:r>
              <a:rPr lang="en-US" sz="2000" dirty="0" smtClean="0">
                <a:latin typeface="Constantia" pitchFamily="18" charset="0"/>
              </a:rPr>
              <a:t> of SMACS is its use of a </a:t>
            </a:r>
            <a:r>
              <a:rPr lang="en-US" sz="2000" b="1" dirty="0" smtClean="0">
                <a:solidFill>
                  <a:srgbClr val="0070C0"/>
                </a:solidFill>
                <a:latin typeface="Constantia" pitchFamily="18" charset="0"/>
              </a:rPr>
              <a:t>hybrid TDMA/FH </a:t>
            </a:r>
            <a:r>
              <a:rPr lang="en-US" sz="2000" dirty="0" smtClean="0">
                <a:latin typeface="Constantia" pitchFamily="18" charset="0"/>
              </a:rPr>
              <a:t>method referred to as </a:t>
            </a:r>
            <a:r>
              <a:rPr lang="en-US" sz="2000" i="1" u="sng" dirty="0" smtClean="0">
                <a:latin typeface="Constantia" pitchFamily="18" charset="0"/>
              </a:rPr>
              <a:t>non-synchronous scheduled communication</a:t>
            </a:r>
            <a:r>
              <a:rPr lang="en-US" sz="2000" i="1" dirty="0" smtClean="0">
                <a:latin typeface="Constantia" pitchFamily="18" charset="0"/>
              </a:rPr>
              <a:t> </a:t>
            </a:r>
            <a:r>
              <a:rPr lang="en-US" sz="2000" i="1" dirty="0" smtClean="0">
                <a:solidFill>
                  <a:srgbClr val="2F8891"/>
                </a:solidFill>
                <a:latin typeface="Constantia" pitchFamily="18" charset="0"/>
              </a:rPr>
              <a:t>to enable links to be formed </a:t>
            </a:r>
            <a:r>
              <a:rPr lang="en-US" sz="2000" dirty="0" smtClean="0">
                <a:latin typeface="Constantia" pitchFamily="18" charset="0"/>
              </a:rPr>
              <a:t>and </a:t>
            </a:r>
            <a:r>
              <a:rPr lang="en-US" sz="2000" i="1" dirty="0" smtClean="0">
                <a:solidFill>
                  <a:srgbClr val="2F8891"/>
                </a:solidFill>
                <a:latin typeface="Constantia" pitchFamily="18" charset="0"/>
              </a:rPr>
              <a:t>scheduled concurrently </a:t>
            </a:r>
            <a:r>
              <a:rPr lang="en-US" sz="2000" dirty="0" smtClean="0">
                <a:latin typeface="Constantia" pitchFamily="18" charset="0"/>
              </a:rPr>
              <a:t>throughout the network </a:t>
            </a:r>
            <a:r>
              <a:rPr lang="en-US" sz="2000" i="1" dirty="0" smtClean="0">
                <a:latin typeface="Constantia" pitchFamily="18" charset="0"/>
              </a:rPr>
              <a:t>without the need </a:t>
            </a:r>
            <a:r>
              <a:rPr lang="en-US" sz="2000" dirty="0" smtClean="0">
                <a:latin typeface="Constantia" pitchFamily="18" charset="0"/>
              </a:rPr>
              <a:t>for costly </a:t>
            </a:r>
            <a:r>
              <a:rPr lang="en-US" sz="2000" i="1" dirty="0" smtClean="0">
                <a:solidFill>
                  <a:srgbClr val="FF0000"/>
                </a:solidFill>
                <a:latin typeface="Constantia" pitchFamily="18" charset="0"/>
              </a:rPr>
              <a:t>exchange of global connectivity information </a:t>
            </a:r>
            <a:r>
              <a:rPr lang="en-US" sz="2000" dirty="0" smtClean="0">
                <a:latin typeface="Constantia" pitchFamily="18" charset="0"/>
              </a:rPr>
              <a:t>or </a:t>
            </a:r>
            <a:r>
              <a:rPr lang="en-US" sz="2000" i="1" dirty="0" smtClean="0">
                <a:solidFill>
                  <a:srgbClr val="FF0000"/>
                </a:solidFill>
                <a:latin typeface="Constantia" pitchFamily="18" charset="0"/>
              </a:rPr>
              <a:t>time synchronization</a:t>
            </a:r>
            <a:r>
              <a:rPr lang="en-US" sz="2000" dirty="0" smtClean="0">
                <a:latin typeface="Constantia" pitchFamily="18" charset="0"/>
              </a:rPr>
              <a:t>.</a:t>
            </a:r>
          </a:p>
          <a:p>
            <a:pPr algn="just">
              <a:lnSpc>
                <a:spcPct val="150000"/>
              </a:lnSpc>
            </a:pPr>
            <a:r>
              <a:rPr lang="en-US" sz="2000" dirty="0" smtClean="0">
                <a:latin typeface="Constantia" pitchFamily="18" charset="0"/>
              </a:rPr>
              <a:t>Each node in the network maintains a TDMA-like frame, referred to as a </a:t>
            </a:r>
            <a:r>
              <a:rPr lang="en-US" sz="2000" b="1" u="sng" dirty="0" smtClean="0">
                <a:solidFill>
                  <a:srgbClr val="0070C0"/>
                </a:solidFill>
                <a:latin typeface="Constantia" pitchFamily="18" charset="0"/>
              </a:rPr>
              <a:t>superframe</a:t>
            </a:r>
            <a:r>
              <a:rPr lang="en-US" sz="2000" dirty="0" smtClean="0">
                <a:latin typeface="Constantia" pitchFamily="18" charset="0"/>
              </a:rPr>
              <a:t>, for communication with known neighbors.</a:t>
            </a:r>
            <a:endParaRPr lang="en-US" sz="2000" dirty="0">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accent1"/>
                </a:solidFill>
              </a:rPr>
              <a:t>Self-Organizing </a:t>
            </a:r>
            <a:br>
              <a:rPr lang="en-US" dirty="0" smtClean="0">
                <a:solidFill>
                  <a:schemeClr val="accent1"/>
                </a:solidFill>
              </a:rPr>
            </a:br>
            <a:r>
              <a:rPr lang="en-US" dirty="0" smtClean="0">
                <a:solidFill>
                  <a:schemeClr val="accent1"/>
                </a:solidFill>
              </a:rPr>
              <a:t>Medium Access Control for Sensornets</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73</a:t>
            </a:fld>
            <a:endParaRPr kumimoji="0" lang="en-US" dirty="0"/>
          </a:p>
        </p:txBody>
      </p:sp>
      <p:sp>
        <p:nvSpPr>
          <p:cNvPr id="5" name="Content Placeholder 4"/>
          <p:cNvSpPr>
            <a:spLocks noGrp="1"/>
          </p:cNvSpPr>
          <p:nvPr>
            <p:ph sz="quarter" idx="1"/>
          </p:nvPr>
        </p:nvSpPr>
        <p:spPr>
          <a:xfrm>
            <a:off x="457200" y="1124744"/>
            <a:ext cx="8229600" cy="5281634"/>
          </a:xfrm>
        </p:spPr>
        <p:txBody>
          <a:bodyPr>
            <a:normAutofit/>
          </a:bodyPr>
          <a:lstStyle/>
          <a:p>
            <a:pPr algn="just">
              <a:lnSpc>
                <a:spcPct val="150000"/>
              </a:lnSpc>
            </a:pPr>
            <a:r>
              <a:rPr lang="en-US" sz="2000" b="1" u="sng" dirty="0" smtClean="0">
                <a:solidFill>
                  <a:srgbClr val="0070C0"/>
                </a:solidFill>
                <a:latin typeface="Constantia" pitchFamily="18" charset="0"/>
              </a:rPr>
              <a:t>Superframe</a:t>
            </a:r>
            <a:endParaRPr lang="en-US" sz="2000" dirty="0" smtClean="0">
              <a:latin typeface="Constantia" pitchFamily="18" charset="0"/>
            </a:endParaRPr>
          </a:p>
          <a:p>
            <a:pPr lvl="1" algn="just">
              <a:lnSpc>
                <a:spcPct val="150000"/>
              </a:lnSpc>
              <a:buFont typeface="Wingdings" pitchFamily="2" charset="2"/>
              <a:buChar char="q"/>
            </a:pPr>
            <a:r>
              <a:rPr lang="en-US" sz="2000" dirty="0" smtClean="0">
                <a:solidFill>
                  <a:schemeClr val="tx1"/>
                </a:solidFill>
                <a:latin typeface="Constantia" pitchFamily="18" charset="0"/>
              </a:rPr>
              <a:t>The length of a superframe is fixed. </a:t>
            </a:r>
          </a:p>
          <a:p>
            <a:pPr lvl="1" algn="just">
              <a:lnSpc>
                <a:spcPct val="150000"/>
              </a:lnSpc>
              <a:buFont typeface="Wingdings" pitchFamily="2" charset="2"/>
              <a:buChar char="q"/>
            </a:pPr>
            <a:r>
              <a:rPr lang="en-US" sz="2000" dirty="0" smtClean="0">
                <a:solidFill>
                  <a:schemeClr val="tx1"/>
                </a:solidFill>
                <a:latin typeface="Constantia" pitchFamily="18" charset="0"/>
              </a:rPr>
              <a:t>Furthermore, the superframe is divided into smaller </a:t>
            </a:r>
            <a:r>
              <a:rPr lang="en-US" sz="2000" smtClean="0">
                <a:solidFill>
                  <a:schemeClr val="tx1"/>
                </a:solidFill>
                <a:latin typeface="Constantia" pitchFamily="18" charset="0"/>
              </a:rPr>
              <a:t>frames.</a:t>
            </a:r>
          </a:p>
          <a:p>
            <a:pPr lvl="1" algn="just">
              <a:lnSpc>
                <a:spcPct val="150000"/>
              </a:lnSpc>
              <a:buFont typeface="Wingdings" pitchFamily="2" charset="2"/>
              <a:buChar char="q"/>
            </a:pPr>
            <a:r>
              <a:rPr lang="en-US" sz="2000" smtClean="0">
                <a:solidFill>
                  <a:schemeClr val="tx1"/>
                </a:solidFill>
                <a:latin typeface="Constantia" pitchFamily="18" charset="0"/>
              </a:rPr>
              <a:t>The size of each frame is not fixed and may vary in time for a single node and also from node to node.</a:t>
            </a:r>
          </a:p>
          <a:p>
            <a:pPr algn="just">
              <a:lnSpc>
                <a:spcPct val="150000"/>
              </a:lnSpc>
            </a:pPr>
            <a:r>
              <a:rPr lang="en-US" sz="2000" b="1" i="1" u="sng" smtClean="0">
                <a:latin typeface="Constantia" pitchFamily="18" charset="0"/>
              </a:rPr>
              <a:t>SMACS requires:</a:t>
            </a:r>
            <a:r>
              <a:rPr lang="en-US" sz="2000" smtClean="0">
                <a:latin typeface="Constantia" pitchFamily="18" charset="0"/>
              </a:rPr>
              <a:t> that </a:t>
            </a:r>
          </a:p>
          <a:p>
            <a:pPr lvl="1" algn="just">
              <a:lnSpc>
                <a:spcPct val="110000"/>
              </a:lnSpc>
              <a:buFont typeface="Wingdings" pitchFamily="2" charset="2"/>
              <a:buChar char="q"/>
            </a:pPr>
            <a:r>
              <a:rPr lang="en-US" sz="2000" smtClean="0">
                <a:solidFill>
                  <a:schemeClr val="tx1"/>
                </a:solidFill>
                <a:latin typeface="Constantia" pitchFamily="18" charset="0"/>
              </a:rPr>
              <a:t>Each node </a:t>
            </a:r>
            <a:r>
              <a:rPr lang="en-US" sz="2000" i="1" u="sng" smtClean="0">
                <a:solidFill>
                  <a:schemeClr val="tx1"/>
                </a:solidFill>
                <a:latin typeface="Constantia" pitchFamily="18" charset="0"/>
              </a:rPr>
              <a:t>regularly execute</a:t>
            </a:r>
            <a:r>
              <a:rPr lang="en-US" sz="2000" i="1" smtClean="0">
                <a:solidFill>
                  <a:schemeClr val="tx1"/>
                </a:solidFill>
                <a:latin typeface="Constantia" pitchFamily="18" charset="0"/>
              </a:rPr>
              <a:t> </a:t>
            </a:r>
            <a:r>
              <a:rPr lang="en-US" sz="2000" smtClean="0">
                <a:solidFill>
                  <a:schemeClr val="tx1"/>
                </a:solidFill>
                <a:latin typeface="Constantia" pitchFamily="18" charset="0"/>
              </a:rPr>
              <a:t>a </a:t>
            </a:r>
            <a:r>
              <a:rPr lang="en-US" sz="2000" i="1" smtClean="0">
                <a:solidFill>
                  <a:srgbClr val="CC0099"/>
                </a:solidFill>
                <a:latin typeface="Constantia" pitchFamily="18" charset="0"/>
              </a:rPr>
              <a:t>neighborhood discovery procedure </a:t>
            </a:r>
            <a:r>
              <a:rPr lang="en-US" sz="2000" smtClean="0">
                <a:solidFill>
                  <a:schemeClr val="tx1"/>
                </a:solidFill>
                <a:latin typeface="Constantia" pitchFamily="18" charset="0"/>
              </a:rPr>
              <a:t>to detect neighboring nodes.</a:t>
            </a:r>
          </a:p>
          <a:p>
            <a:pPr lvl="1" algn="just">
              <a:lnSpc>
                <a:spcPct val="110000"/>
              </a:lnSpc>
              <a:buFont typeface="Wingdings" pitchFamily="2" charset="2"/>
              <a:buChar char="q"/>
            </a:pPr>
            <a:r>
              <a:rPr lang="en-US" sz="2000" smtClean="0">
                <a:solidFill>
                  <a:schemeClr val="tx1"/>
                </a:solidFill>
                <a:latin typeface="Constantia" pitchFamily="18" charset="0"/>
              </a:rPr>
              <a:t>Each node </a:t>
            </a:r>
            <a:r>
              <a:rPr lang="en-US" sz="2000" i="1" u="sng" smtClean="0">
                <a:solidFill>
                  <a:schemeClr val="tx1"/>
                </a:solidFill>
                <a:latin typeface="Constantia" pitchFamily="18" charset="0"/>
              </a:rPr>
              <a:t>establishes a link</a:t>
            </a:r>
            <a:r>
              <a:rPr lang="en-US" sz="2000" i="1" smtClean="0">
                <a:solidFill>
                  <a:schemeClr val="tx1"/>
                </a:solidFill>
                <a:latin typeface="Constantia" pitchFamily="18" charset="0"/>
              </a:rPr>
              <a:t> </a:t>
            </a:r>
            <a:r>
              <a:rPr lang="en-US" sz="2000" smtClean="0">
                <a:solidFill>
                  <a:schemeClr val="tx1"/>
                </a:solidFill>
                <a:latin typeface="Constantia" pitchFamily="18" charset="0"/>
              </a:rPr>
              <a:t>to each neighbor </a:t>
            </a:r>
            <a:r>
              <a:rPr lang="en-US" sz="2000" i="1" smtClean="0">
                <a:solidFill>
                  <a:srgbClr val="7030A0"/>
                </a:solidFill>
                <a:latin typeface="Constantia" pitchFamily="18" charset="0"/>
              </a:rPr>
              <a:t>discovered</a:t>
            </a:r>
            <a:r>
              <a:rPr lang="en-US" sz="2000" smtClean="0">
                <a:solidFill>
                  <a:schemeClr val="tx1"/>
                </a:solidFill>
                <a:latin typeface="Constantia" pitchFamily="18" charset="0"/>
              </a:rPr>
              <a:t> </a:t>
            </a:r>
            <a:r>
              <a:rPr lang="en-US" sz="2000" i="1" smtClean="0">
                <a:solidFill>
                  <a:srgbClr val="7030A0"/>
                </a:solidFill>
                <a:latin typeface="Constantia" pitchFamily="18" charset="0"/>
              </a:rPr>
              <a:t>by assigning a time slot to this link</a:t>
            </a:r>
            <a:r>
              <a:rPr lang="en-US" sz="2000" smtClean="0">
                <a:latin typeface="Constantia" pitchFamily="18" charset="0"/>
              </a:rPr>
              <a:t>.</a:t>
            </a:r>
          </a:p>
          <a:p>
            <a:pPr lvl="1" algn="just">
              <a:buFont typeface="Wingdings" pitchFamily="2" charset="2"/>
              <a:buChar char="q"/>
            </a:pPr>
            <a:r>
              <a:rPr lang="en-US" sz="2000" smtClean="0">
                <a:solidFill>
                  <a:schemeClr val="tx1"/>
                </a:solidFill>
                <a:latin typeface="Constantia" pitchFamily="18" charset="0"/>
              </a:rPr>
              <a:t>The </a:t>
            </a:r>
            <a:r>
              <a:rPr lang="en-US" sz="2000" i="1" u="sng" smtClean="0">
                <a:solidFill>
                  <a:schemeClr val="tx1"/>
                </a:solidFill>
                <a:latin typeface="Constantia" pitchFamily="18" charset="0"/>
              </a:rPr>
              <a:t>selection of time slots</a:t>
            </a:r>
            <a:r>
              <a:rPr lang="en-US" sz="2000" i="1" smtClean="0">
                <a:solidFill>
                  <a:schemeClr val="tx1"/>
                </a:solidFill>
                <a:effectLst>
                  <a:outerShdw blurRad="38100" dist="38100" dir="2700000" algn="tl">
                    <a:srgbClr val="000000">
                      <a:alpha val="43137"/>
                    </a:srgbClr>
                  </a:outerShdw>
                </a:effectLst>
                <a:latin typeface="Constantia" pitchFamily="18" charset="0"/>
              </a:rPr>
              <a:t> </a:t>
            </a:r>
            <a:r>
              <a:rPr lang="en-US" sz="2000" smtClean="0">
                <a:solidFill>
                  <a:schemeClr val="tx1"/>
                </a:solidFill>
                <a:latin typeface="Constantia" pitchFamily="18" charset="0"/>
              </a:rPr>
              <a:t>is such that the </a:t>
            </a:r>
            <a:r>
              <a:rPr lang="en-US" sz="2000" i="1" smtClean="0">
                <a:solidFill>
                  <a:srgbClr val="996633"/>
                </a:solidFill>
                <a:latin typeface="Constantia" pitchFamily="18" charset="0"/>
              </a:rPr>
              <a:t>node talks only to neighbors at each time slot</a:t>
            </a:r>
            <a:r>
              <a:rPr lang="en-US" sz="2000" smtClean="0">
                <a:solidFill>
                  <a:srgbClr val="996633"/>
                </a:solidFill>
                <a:latin typeface="Constantia" pitchFamily="18" charset="0"/>
              </a:rPr>
              <a:t>.</a:t>
            </a:r>
            <a:endParaRPr lang="en-US" sz="2000" dirty="0">
              <a:solidFill>
                <a:srgbClr val="996633"/>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5"/>
          </a:xfrm>
        </p:spPr>
        <p:txBody>
          <a:bodyPr>
            <a:noAutofit/>
          </a:bodyPr>
          <a:lstStyle/>
          <a:p>
            <a:r>
              <a:rPr lang="en-US" sz="3600" dirty="0" smtClean="0"/>
              <a:t>Self-Organizing </a:t>
            </a:r>
            <a:br>
              <a:rPr lang="en-US" sz="3600" dirty="0" smtClean="0"/>
            </a:br>
            <a:r>
              <a:rPr lang="en-US" sz="3600" dirty="0" smtClean="0"/>
              <a:t>Medium Access Control for Sensornets</a:t>
            </a:r>
            <a:endParaRPr lang="en-US" sz="3600"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74</a:t>
            </a:fld>
            <a:endParaRPr kumimoji="0" lang="en-US" dirty="0"/>
          </a:p>
        </p:txBody>
      </p:sp>
      <p:sp>
        <p:nvSpPr>
          <p:cNvPr id="5" name="Content Placeholder 4"/>
          <p:cNvSpPr>
            <a:spLocks noGrp="1"/>
          </p:cNvSpPr>
          <p:nvPr>
            <p:ph sz="quarter" idx="1"/>
          </p:nvPr>
        </p:nvSpPr>
        <p:spPr>
          <a:xfrm>
            <a:off x="457200" y="1219201"/>
            <a:ext cx="8229600" cy="5281634"/>
          </a:xfrm>
        </p:spPr>
        <p:txBody>
          <a:bodyPr>
            <a:normAutofit/>
          </a:bodyPr>
          <a:lstStyle/>
          <a:p>
            <a:pPr algn="just">
              <a:lnSpc>
                <a:spcPct val="150000"/>
              </a:lnSpc>
            </a:pPr>
            <a:r>
              <a:rPr lang="en-US" sz="2000" dirty="0" smtClean="0">
                <a:latin typeface="Constantia" pitchFamily="18" charset="0"/>
              </a:rPr>
              <a:t>However, since a node and its neighbors are not required to transmit at different slot times, the </a:t>
            </a:r>
            <a:r>
              <a:rPr lang="en-US" sz="2000" b="1" i="1" dirty="0" smtClean="0">
                <a:latin typeface="Constantia" pitchFamily="18" charset="0"/>
              </a:rPr>
              <a:t>link establishment procedure </a:t>
            </a:r>
            <a:r>
              <a:rPr lang="en-US" sz="2000" dirty="0" smtClean="0">
                <a:latin typeface="Constantia" pitchFamily="18" charset="0"/>
              </a:rPr>
              <a:t>must ensure that </a:t>
            </a:r>
            <a:r>
              <a:rPr lang="en-US" sz="2000" i="1" dirty="0" smtClean="0">
                <a:solidFill>
                  <a:srgbClr val="0070C0"/>
                </a:solidFill>
                <a:latin typeface="Constantia" pitchFamily="18" charset="0"/>
              </a:rPr>
              <a:t>no interference occurs between adjacent links</a:t>
            </a:r>
            <a:r>
              <a:rPr lang="en-US" sz="2000" dirty="0" smtClean="0">
                <a:latin typeface="Constantia" pitchFamily="18" charset="0"/>
              </a:rPr>
              <a:t>. </a:t>
            </a:r>
          </a:p>
          <a:p>
            <a:pPr algn="just">
              <a:lnSpc>
                <a:spcPct val="150000"/>
              </a:lnSpc>
            </a:pPr>
            <a:r>
              <a:rPr lang="en-US" sz="2000" dirty="0" smtClean="0">
                <a:latin typeface="Constantia" pitchFamily="18" charset="0"/>
              </a:rPr>
              <a:t>This is </a:t>
            </a:r>
            <a:r>
              <a:rPr lang="en-US" sz="2000" dirty="0" smtClean="0">
                <a:effectLst>
                  <a:outerShdw blurRad="38100" dist="38100" dir="2700000" algn="tl">
                    <a:srgbClr val="000000">
                      <a:alpha val="43137"/>
                    </a:srgbClr>
                  </a:outerShdw>
                </a:effectLst>
                <a:latin typeface="Constantia" pitchFamily="18" charset="0"/>
              </a:rPr>
              <a:t>achieved by </a:t>
            </a:r>
            <a:r>
              <a:rPr lang="en-US" sz="2000" i="1" dirty="0" smtClean="0">
                <a:solidFill>
                  <a:srgbClr val="C00000"/>
                </a:solidFill>
                <a:latin typeface="Constantia" pitchFamily="18" charset="0"/>
              </a:rPr>
              <a:t>randomly assigning a channel</a:t>
            </a:r>
            <a:r>
              <a:rPr lang="en-US" sz="2000" dirty="0" smtClean="0">
                <a:latin typeface="Constantia" pitchFamily="18" charset="0"/>
              </a:rPr>
              <a:t>, selected from a large number of channels (FDMA), or spreading code (CDMA) to each link. </a:t>
            </a:r>
          </a:p>
          <a:p>
            <a:pPr algn="just">
              <a:lnSpc>
                <a:spcPct val="150000"/>
              </a:lnSpc>
            </a:pPr>
            <a:r>
              <a:rPr lang="en-US" sz="2000" i="1" u="sng" dirty="0" smtClean="0">
                <a:latin typeface="Constantia" pitchFamily="18" charset="0"/>
              </a:rPr>
              <a:t>Using the superframe structure</a:t>
            </a:r>
            <a:r>
              <a:rPr lang="en-US" sz="2000" dirty="0" smtClean="0">
                <a:latin typeface="Constantia" pitchFamily="18" charset="0"/>
              </a:rPr>
              <a:t>, each node</a:t>
            </a:r>
            <a:r>
              <a:rPr lang="en-US" sz="2000" i="1" dirty="0" smtClean="0">
                <a:solidFill>
                  <a:schemeClr val="accent3">
                    <a:lumMod val="50000"/>
                  </a:schemeClr>
                </a:solidFill>
                <a:latin typeface="Constantia" pitchFamily="18" charset="0"/>
              </a:rPr>
              <a:t> maintains its own time slot schedules </a:t>
            </a:r>
            <a:r>
              <a:rPr lang="en-US" sz="2000" dirty="0" smtClean="0">
                <a:latin typeface="Constantia" pitchFamily="18" charset="0"/>
              </a:rPr>
              <a:t>with all its neighbors, and nodes are required to </a:t>
            </a:r>
            <a:r>
              <a:rPr lang="en-US" sz="2000" i="1" dirty="0" smtClean="0">
                <a:solidFill>
                  <a:schemeClr val="accent3">
                    <a:lumMod val="50000"/>
                  </a:schemeClr>
                </a:solidFill>
                <a:latin typeface="Constantia" pitchFamily="18" charset="0"/>
              </a:rPr>
              <a:t>tune their radios </a:t>
            </a:r>
            <a:r>
              <a:rPr lang="en-US" sz="2000" dirty="0" smtClean="0">
                <a:latin typeface="Constantia" pitchFamily="18" charset="0"/>
              </a:rPr>
              <a:t>to the proper frequency channel or CDMA code to achieve communication.</a:t>
            </a:r>
            <a:endParaRPr lang="en-US" sz="2000" dirty="0">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75</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US" sz="2000" dirty="0" smtClean="0">
                <a:latin typeface="Constantia" pitchFamily="18" charset="0"/>
              </a:rPr>
              <a:t>Bluetooth is an emerging technology whose primary media access control is a </a:t>
            </a:r>
            <a:r>
              <a:rPr lang="en-US" sz="2000" b="1" i="1" dirty="0" smtClean="0">
                <a:solidFill>
                  <a:srgbClr val="0070C0"/>
                </a:solidFill>
                <a:latin typeface="Constantia" pitchFamily="18" charset="0"/>
              </a:rPr>
              <a:t>centralized TDMA-based protocol</a:t>
            </a:r>
            <a:r>
              <a:rPr lang="en-US" sz="2000" dirty="0" smtClean="0">
                <a:latin typeface="Constantia" pitchFamily="18" charset="0"/>
              </a:rPr>
              <a:t>.</a:t>
            </a:r>
          </a:p>
          <a:p>
            <a:pPr algn="just">
              <a:lnSpc>
                <a:spcPct val="150000"/>
              </a:lnSpc>
            </a:pPr>
            <a:r>
              <a:rPr lang="en-US" sz="2000" dirty="0" smtClean="0">
                <a:latin typeface="Constantia" pitchFamily="18" charset="0"/>
              </a:rPr>
              <a:t>Bluetooth is designed to </a:t>
            </a:r>
            <a:r>
              <a:rPr lang="en-US" sz="2000" i="1" dirty="0" smtClean="0">
                <a:solidFill>
                  <a:srgbClr val="C00000"/>
                </a:solidFill>
                <a:latin typeface="Constantia" pitchFamily="18" charset="0"/>
              </a:rPr>
              <a:t>replace cables </a:t>
            </a:r>
            <a:r>
              <a:rPr lang="en-US" sz="2000" i="1" dirty="0" smtClean="0">
                <a:latin typeface="Constantia" pitchFamily="18" charset="0"/>
              </a:rPr>
              <a:t>&amp;</a:t>
            </a:r>
            <a:r>
              <a:rPr lang="en-US" sz="2000" i="1" dirty="0" smtClean="0">
                <a:solidFill>
                  <a:srgbClr val="C00000"/>
                </a:solidFill>
                <a:latin typeface="Constantia" pitchFamily="18" charset="0"/>
              </a:rPr>
              <a:t> infrared links </a:t>
            </a:r>
            <a:r>
              <a:rPr lang="en-US" sz="2000" dirty="0" smtClean="0">
                <a:latin typeface="Constantia" pitchFamily="18" charset="0"/>
              </a:rPr>
              <a:t>used to connect disparate electronic devices such as cell phones, headsets, PDAs, digital cameras, notebook computers, and their peripherals with </a:t>
            </a:r>
            <a:r>
              <a:rPr lang="en-US" sz="2000" i="1" dirty="0" smtClean="0">
                <a:solidFill>
                  <a:srgbClr val="C00000"/>
                </a:solidFill>
                <a:effectLst>
                  <a:outerShdw blurRad="38100" dist="38100" dir="2700000" algn="tl">
                    <a:srgbClr val="000000">
                      <a:alpha val="43137"/>
                    </a:srgbClr>
                  </a:outerShdw>
                </a:effectLst>
                <a:latin typeface="Constantia" pitchFamily="18" charset="0"/>
              </a:rPr>
              <a:t>one universal short-range radio link</a:t>
            </a:r>
            <a:r>
              <a:rPr lang="en-US" sz="2000" dirty="0" smtClean="0">
                <a:solidFill>
                  <a:srgbClr val="C00000"/>
                </a:solidFill>
                <a:latin typeface="Constantia" pitchFamily="18"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76</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US" sz="2000" dirty="0" smtClean="0">
                <a:latin typeface="Constantia" pitchFamily="18" charset="0"/>
              </a:rPr>
              <a:t>Bluetooth </a:t>
            </a:r>
            <a:r>
              <a:rPr lang="en-US" sz="2000" i="1" u="sng" dirty="0" smtClean="0">
                <a:latin typeface="Constantia" pitchFamily="18" charset="0"/>
              </a:rPr>
              <a:t>operates</a:t>
            </a:r>
            <a:r>
              <a:rPr lang="en-US" sz="2000" dirty="0" smtClean="0">
                <a:latin typeface="Constantia" pitchFamily="18" charset="0"/>
              </a:rPr>
              <a:t> in the </a:t>
            </a:r>
            <a:r>
              <a:rPr lang="en-US" sz="2000" b="1" dirty="0" smtClean="0">
                <a:latin typeface="Constantia" pitchFamily="18" charset="0"/>
              </a:rPr>
              <a:t>2.45-GHz </a:t>
            </a:r>
            <a:r>
              <a:rPr lang="en-US" sz="2000" dirty="0" smtClean="0">
                <a:latin typeface="Constantia" pitchFamily="18" charset="0"/>
              </a:rPr>
              <a:t>ISM frequency band.</a:t>
            </a:r>
          </a:p>
          <a:p>
            <a:pPr algn="just">
              <a:lnSpc>
                <a:spcPct val="150000"/>
              </a:lnSpc>
            </a:pPr>
            <a:r>
              <a:rPr lang="en-US" sz="2000" dirty="0" smtClean="0">
                <a:latin typeface="Constantia" pitchFamily="18" charset="0"/>
              </a:rPr>
              <a:t>Its </a:t>
            </a:r>
            <a:r>
              <a:rPr lang="en-US" sz="2000" i="1" u="sng" dirty="0" smtClean="0">
                <a:latin typeface="Constantia" pitchFamily="18" charset="0"/>
              </a:rPr>
              <a:t>physical layer</a:t>
            </a:r>
            <a:r>
              <a:rPr lang="en-US" sz="2000" i="1" dirty="0" smtClean="0">
                <a:latin typeface="Constantia" pitchFamily="18" charset="0"/>
              </a:rPr>
              <a:t> </a:t>
            </a:r>
            <a:r>
              <a:rPr lang="en-US" sz="2000" dirty="0" smtClean="0">
                <a:latin typeface="Constantia" pitchFamily="18" charset="0"/>
              </a:rPr>
              <a:t>is based on a </a:t>
            </a:r>
            <a:r>
              <a:rPr lang="en-US" sz="2000" b="1" i="1" dirty="0" smtClean="0">
                <a:solidFill>
                  <a:srgbClr val="0070C0"/>
                </a:solidFill>
                <a:latin typeface="Constantia" pitchFamily="18" charset="0"/>
              </a:rPr>
              <a:t>pseudorandom frequency-hopping scheme </a:t>
            </a:r>
            <a:r>
              <a:rPr lang="en-US" sz="2000" dirty="0" smtClean="0">
                <a:latin typeface="Constantia" pitchFamily="18" charset="0"/>
              </a:rPr>
              <a:t>with a hopping frequency of </a:t>
            </a:r>
            <a:r>
              <a:rPr lang="en-US" sz="2000" b="1" dirty="0" smtClean="0">
                <a:latin typeface="Constantia" pitchFamily="18" charset="0"/>
              </a:rPr>
              <a:t>1.6 kHz </a:t>
            </a:r>
            <a:r>
              <a:rPr lang="en-US" sz="2000" dirty="0" smtClean="0">
                <a:latin typeface="Constantia" pitchFamily="18" charset="0"/>
              </a:rPr>
              <a:t>and a scheme for hopping sequence allocation.</a:t>
            </a:r>
          </a:p>
          <a:p>
            <a:pPr algn="just">
              <a:lnSpc>
                <a:spcPct val="150000"/>
              </a:lnSpc>
            </a:pPr>
            <a:r>
              <a:rPr lang="en-US" sz="2000" dirty="0" smtClean="0">
                <a:latin typeface="Constantia" pitchFamily="18" charset="0"/>
              </a:rPr>
              <a:t>A set of 79 hop carriers are defined with 1-MHz spacing. </a:t>
            </a:r>
          </a:p>
          <a:p>
            <a:pPr algn="just">
              <a:lnSpc>
                <a:spcPct val="150000"/>
              </a:lnSpc>
            </a:pPr>
            <a:r>
              <a:rPr lang="en-US" sz="2000" dirty="0" smtClean="0">
                <a:latin typeface="Constantia" pitchFamily="18" charset="0"/>
              </a:rPr>
              <a:t>Each hop sequence defines a Bluetooth channel, which can support      1 Mbps.</a:t>
            </a:r>
            <a:endParaRPr lang="en-US" sz="2000" dirty="0">
              <a:solidFill>
                <a:srgbClr val="C00000"/>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77</a:t>
            </a:fld>
            <a:endParaRPr kumimoji="0" lang="en-US" dirty="0"/>
          </a:p>
        </p:txBody>
      </p:sp>
      <p:sp>
        <p:nvSpPr>
          <p:cNvPr id="5" name="Content Placeholder 4"/>
          <p:cNvSpPr>
            <a:spLocks noGrp="1"/>
          </p:cNvSpPr>
          <p:nvPr>
            <p:ph sz="quarter" idx="1"/>
          </p:nvPr>
        </p:nvSpPr>
        <p:spPr/>
        <p:txBody>
          <a:bodyPr>
            <a:normAutofit lnSpcReduction="10000"/>
          </a:bodyPr>
          <a:lstStyle/>
          <a:p>
            <a:pPr algn="just">
              <a:lnSpc>
                <a:spcPct val="150000"/>
              </a:lnSpc>
            </a:pPr>
            <a:r>
              <a:rPr lang="en-US" sz="2400" b="1" i="1" u="sng" dirty="0" smtClean="0">
                <a:solidFill>
                  <a:srgbClr val="0070C0"/>
                </a:solidFill>
              </a:rPr>
              <a:t>Piconet:</a:t>
            </a:r>
          </a:p>
          <a:p>
            <a:pPr lvl="1" algn="just">
              <a:lnSpc>
                <a:spcPct val="150000"/>
              </a:lnSpc>
              <a:buFont typeface="Wingdings" pitchFamily="2" charset="2"/>
              <a:buChar char="q"/>
            </a:pPr>
            <a:r>
              <a:rPr lang="en-US" sz="2000" dirty="0" smtClean="0">
                <a:solidFill>
                  <a:schemeClr val="tx1"/>
                </a:solidFill>
                <a:latin typeface="Constantia" pitchFamily="18" charset="0"/>
              </a:rPr>
              <a:t>A </a:t>
            </a:r>
            <a:r>
              <a:rPr lang="en-US" sz="2000" i="1" dirty="0" smtClean="0">
                <a:solidFill>
                  <a:srgbClr val="009999"/>
                </a:solidFill>
                <a:latin typeface="Constantia" pitchFamily="18" charset="0"/>
              </a:rPr>
              <a:t>group of devices sharing a common channel </a:t>
            </a:r>
            <a:r>
              <a:rPr lang="en-US" sz="2000" dirty="0" smtClean="0">
                <a:solidFill>
                  <a:schemeClr val="tx1"/>
                </a:solidFill>
                <a:latin typeface="Constantia" pitchFamily="18" charset="0"/>
              </a:rPr>
              <a:t>is called a piconet.</a:t>
            </a:r>
          </a:p>
          <a:p>
            <a:pPr lvl="1" algn="just">
              <a:lnSpc>
                <a:spcPct val="150000"/>
              </a:lnSpc>
              <a:buFont typeface="Wingdings" pitchFamily="2" charset="2"/>
              <a:buChar char="q"/>
            </a:pPr>
            <a:r>
              <a:rPr lang="en-US" sz="2000" dirty="0" smtClean="0">
                <a:solidFill>
                  <a:schemeClr val="tx1"/>
                </a:solidFill>
                <a:latin typeface="Constantia" pitchFamily="18" charset="0"/>
              </a:rPr>
              <a:t>Each piconet has a </a:t>
            </a:r>
            <a:r>
              <a:rPr lang="en-US" sz="2000" i="1" dirty="0" smtClean="0">
                <a:solidFill>
                  <a:srgbClr val="C00000"/>
                </a:solidFill>
                <a:latin typeface="Constantia" pitchFamily="18" charset="0"/>
              </a:rPr>
              <a:t>master unit which controls access to the channel</a:t>
            </a:r>
            <a:r>
              <a:rPr lang="en-US" sz="2000" dirty="0" smtClean="0">
                <a:solidFill>
                  <a:schemeClr val="tx1"/>
                </a:solidFill>
                <a:latin typeface="Constantia" pitchFamily="18" charset="0"/>
              </a:rPr>
              <a:t>, and at most </a:t>
            </a:r>
            <a:r>
              <a:rPr lang="en-US" sz="2000" i="1" dirty="0" smtClean="0">
                <a:solidFill>
                  <a:srgbClr val="00B050"/>
                </a:solidFill>
                <a:latin typeface="Constantia" pitchFamily="18" charset="0"/>
              </a:rPr>
              <a:t>seven slave devices as group participants</a:t>
            </a:r>
            <a:r>
              <a:rPr lang="en-US" sz="2000" dirty="0" smtClean="0">
                <a:solidFill>
                  <a:schemeClr val="tx1"/>
                </a:solidFill>
                <a:latin typeface="Constantia" pitchFamily="18" charset="0"/>
              </a:rPr>
              <a:t>.</a:t>
            </a:r>
          </a:p>
          <a:p>
            <a:pPr lvl="1" algn="just">
              <a:lnSpc>
                <a:spcPct val="150000"/>
              </a:lnSpc>
              <a:buFont typeface="Wingdings" pitchFamily="2" charset="2"/>
              <a:buChar char="q"/>
            </a:pPr>
            <a:r>
              <a:rPr lang="en-US" sz="2000" dirty="0" smtClean="0">
                <a:solidFill>
                  <a:schemeClr val="tx1"/>
                </a:solidFill>
                <a:latin typeface="Constantia" pitchFamily="18" charset="0"/>
              </a:rPr>
              <a:t>Each </a:t>
            </a:r>
            <a:r>
              <a:rPr lang="en-US" sz="2000" u="sng" dirty="0" smtClean="0">
                <a:solidFill>
                  <a:schemeClr val="tx1"/>
                </a:solidFill>
                <a:latin typeface="Constantia" pitchFamily="18" charset="0"/>
              </a:rPr>
              <a:t>channel</a:t>
            </a:r>
            <a:r>
              <a:rPr lang="en-US" sz="2000" dirty="0" smtClean="0">
                <a:solidFill>
                  <a:schemeClr val="tx1"/>
                </a:solidFill>
                <a:latin typeface="Constantia" pitchFamily="18" charset="0"/>
              </a:rPr>
              <a:t> is divided into 625-ms slots. </a:t>
            </a:r>
          </a:p>
          <a:p>
            <a:pPr lvl="1" algn="just">
              <a:lnSpc>
                <a:spcPct val="150000"/>
              </a:lnSpc>
              <a:buFont typeface="Wingdings" pitchFamily="2" charset="2"/>
              <a:buChar char="q"/>
            </a:pPr>
            <a:r>
              <a:rPr lang="en-US" sz="2000" dirty="0" smtClean="0">
                <a:solidFill>
                  <a:schemeClr val="tx1"/>
                </a:solidFill>
                <a:latin typeface="Constantia" pitchFamily="18" charset="0"/>
              </a:rPr>
              <a:t>Each piconet is </a:t>
            </a:r>
            <a:r>
              <a:rPr lang="en-US" sz="2000" u="sng" dirty="0" smtClean="0">
                <a:solidFill>
                  <a:schemeClr val="tx1"/>
                </a:solidFill>
                <a:latin typeface="Constantia" pitchFamily="18" charset="0"/>
              </a:rPr>
              <a:t>assigned</a:t>
            </a:r>
            <a:r>
              <a:rPr lang="en-US" sz="2000" dirty="0" smtClean="0">
                <a:solidFill>
                  <a:schemeClr val="tx1"/>
                </a:solidFill>
                <a:latin typeface="Constantia" pitchFamily="18" charset="0"/>
              </a:rPr>
              <a:t> a unique frequency-hopping pattern determined by the master’s Bluetooth device address (48 bits) and clock. </a:t>
            </a:r>
          </a:p>
          <a:p>
            <a:pPr lvl="1" algn="just">
              <a:lnSpc>
                <a:spcPct val="150000"/>
              </a:lnSpc>
              <a:buFont typeface="Wingdings" pitchFamily="2" charset="2"/>
              <a:buChar char="q"/>
            </a:pPr>
            <a:r>
              <a:rPr lang="en-US" sz="2000" i="1" dirty="0" smtClean="0">
                <a:solidFill>
                  <a:srgbClr val="FF3399"/>
                </a:solidFill>
                <a:latin typeface="Constantia" pitchFamily="18" charset="0"/>
              </a:rPr>
              <a:t>All slave devices follow their piconet assigned hopping sequence</a:t>
            </a:r>
            <a:r>
              <a:rPr lang="en-US" sz="2000" dirty="0" smtClean="0">
                <a:solidFill>
                  <a:schemeClr val="tx1"/>
                </a:solidFill>
                <a:latin typeface="Constantia" pitchFamily="18" charset="0"/>
              </a:rPr>
              <a:t>.</a:t>
            </a:r>
            <a:endParaRPr lang="en-US" sz="2000" dirty="0">
              <a:solidFill>
                <a:schemeClr val="tx1"/>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78</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fontScale="92500"/>
          </a:bodyPr>
          <a:lstStyle/>
          <a:p>
            <a:pPr algn="just">
              <a:lnSpc>
                <a:spcPct val="150000"/>
              </a:lnSpc>
            </a:pPr>
            <a:r>
              <a:rPr lang="en-US" sz="2400" b="1" i="1" u="sng" dirty="0" smtClean="0">
                <a:solidFill>
                  <a:srgbClr val="0070C0"/>
                </a:solidFill>
                <a:latin typeface="Constantia" pitchFamily="18" charset="0"/>
              </a:rPr>
              <a:t>Bluetooth  Frame:</a:t>
            </a:r>
          </a:p>
          <a:p>
            <a:pPr lvl="1">
              <a:lnSpc>
                <a:spcPct val="150000"/>
              </a:lnSpc>
              <a:buFont typeface="Wingdings" pitchFamily="2" charset="2"/>
              <a:buChar char="q"/>
            </a:pPr>
            <a:r>
              <a:rPr lang="en-US" sz="2000" dirty="0" smtClean="0">
                <a:solidFill>
                  <a:schemeClr val="tx1"/>
                </a:solidFill>
                <a:latin typeface="Constantia" pitchFamily="18" charset="0"/>
              </a:rPr>
              <a:t>A Bluetooth frame, </a:t>
            </a:r>
            <a:r>
              <a:rPr lang="en-US" sz="2000" dirty="0" smtClean="0">
                <a:solidFill>
                  <a:srgbClr val="669900"/>
                </a:solidFill>
                <a:effectLst>
                  <a:outerShdw blurRad="38100" dist="38100" dir="2700000" algn="tl">
                    <a:srgbClr val="000000">
                      <a:alpha val="43137"/>
                    </a:srgbClr>
                  </a:outerShdw>
                </a:effectLst>
                <a:latin typeface="Constantia" pitchFamily="18" charset="0"/>
              </a:rPr>
              <a:t>representing one polling epoch</a:t>
            </a:r>
            <a:r>
              <a:rPr lang="en-US" sz="2000" dirty="0" smtClean="0">
                <a:solidFill>
                  <a:schemeClr val="tx1"/>
                </a:solidFill>
                <a:latin typeface="Constantia" pitchFamily="18" charset="0"/>
              </a:rPr>
              <a:t>, consists of </a:t>
            </a:r>
            <a:r>
              <a:rPr lang="en-US" sz="2000" i="1" u="sng" dirty="0" smtClean="0">
                <a:solidFill>
                  <a:schemeClr val="tx1"/>
                </a:solidFill>
                <a:latin typeface="Constantia" pitchFamily="18" charset="0"/>
              </a:rPr>
              <a:t>two slots</a:t>
            </a:r>
            <a:r>
              <a:rPr lang="en-US" sz="2000" dirty="0" smtClean="0">
                <a:solidFill>
                  <a:schemeClr val="tx1"/>
                </a:solidFill>
                <a:latin typeface="Constantia" pitchFamily="18" charset="0"/>
              </a:rPr>
              <a:t> during which a packet can be exchanged between the piconet master and the slave </a:t>
            </a:r>
            <a:r>
              <a:rPr lang="en-US" sz="2000" dirty="0" smtClean="0">
                <a:solidFill>
                  <a:schemeClr val="tx1"/>
                </a:solidFill>
                <a:effectLst>
                  <a:outerShdw blurRad="38100" dist="38100" dir="2700000" algn="tl">
                    <a:srgbClr val="000000">
                      <a:alpha val="43137"/>
                    </a:srgbClr>
                  </a:outerShdw>
                </a:effectLst>
                <a:latin typeface="Constantia" pitchFamily="18" charset="0"/>
              </a:rPr>
              <a:t>being polled</a:t>
            </a:r>
            <a:r>
              <a:rPr lang="en-US" sz="2000" dirty="0" smtClean="0">
                <a:solidFill>
                  <a:schemeClr val="tx1"/>
                </a:solidFill>
                <a:latin typeface="Constantia" pitchFamily="18" charset="0"/>
              </a:rPr>
              <a:t>.</a:t>
            </a:r>
          </a:p>
          <a:p>
            <a:pPr lvl="1">
              <a:lnSpc>
                <a:spcPct val="150000"/>
              </a:lnSpc>
              <a:buFont typeface="Wingdings" pitchFamily="2" charset="2"/>
              <a:buChar char="q"/>
            </a:pPr>
            <a:r>
              <a:rPr lang="en-US" sz="2000" dirty="0" smtClean="0">
                <a:solidFill>
                  <a:schemeClr val="tx1"/>
                </a:solidFill>
                <a:latin typeface="Constantia" pitchFamily="18" charset="0"/>
              </a:rPr>
              <a:t>The master polls the slave devices continuously for communication. </a:t>
            </a:r>
          </a:p>
          <a:p>
            <a:pPr lvl="1">
              <a:lnSpc>
                <a:spcPct val="150000"/>
              </a:lnSpc>
              <a:buFont typeface="Wingdings" pitchFamily="2" charset="2"/>
              <a:buChar char="q"/>
            </a:pPr>
            <a:r>
              <a:rPr lang="en-US" sz="2000" dirty="0" smtClean="0">
                <a:solidFill>
                  <a:schemeClr val="tx1"/>
                </a:solidFill>
                <a:latin typeface="Constantia" pitchFamily="18" charset="0"/>
              </a:rPr>
              <a:t>A slave can communicate in a slot only if the master has addressed it in a previous slot. </a:t>
            </a:r>
          </a:p>
          <a:p>
            <a:pPr lvl="1" algn="just">
              <a:lnSpc>
                <a:spcPct val="150000"/>
              </a:lnSpc>
              <a:buFont typeface="Wingdings" pitchFamily="2" charset="2"/>
              <a:buChar char="q"/>
            </a:pPr>
            <a:r>
              <a:rPr lang="en-US" sz="2000" dirty="0" smtClean="0">
                <a:solidFill>
                  <a:schemeClr val="tx1"/>
                </a:solidFill>
                <a:latin typeface="Constantia" pitchFamily="18" charset="0"/>
              </a:rPr>
              <a:t>Packets can be one, three, or five time slots long and are transmitted in consecutive slots. </a:t>
            </a:r>
          </a:p>
          <a:p>
            <a:pPr lvl="1" algn="just">
              <a:lnSpc>
                <a:spcPct val="150000"/>
              </a:lnSpc>
              <a:buFont typeface="Wingdings" pitchFamily="2" charset="2"/>
              <a:buChar char="q"/>
            </a:pPr>
            <a:r>
              <a:rPr lang="en-US" sz="2000" dirty="0" smtClean="0">
                <a:solidFill>
                  <a:schemeClr val="tx1"/>
                </a:solidFill>
                <a:latin typeface="Constantia" pitchFamily="18" charset="0"/>
              </a:rPr>
              <a:t>A packet can be more than one slot long if the communication is asynchronous.</a:t>
            </a:r>
            <a:endParaRPr lang="en-US" sz="2000" dirty="0">
              <a:solidFill>
                <a:schemeClr val="tx1"/>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79</a:t>
            </a:fld>
            <a:endParaRPr kumimoji="0" lang="en-US" dirty="0"/>
          </a:p>
        </p:txBody>
      </p:sp>
      <p:sp>
        <p:nvSpPr>
          <p:cNvPr id="5" name="Content Placeholder 4"/>
          <p:cNvSpPr>
            <a:spLocks noGrp="1"/>
          </p:cNvSpPr>
          <p:nvPr>
            <p:ph sz="quarter" idx="1"/>
          </p:nvPr>
        </p:nvSpPr>
        <p:spPr>
          <a:xfrm>
            <a:off x="457200" y="1219200"/>
            <a:ext cx="8229600" cy="5105400"/>
          </a:xfrm>
        </p:spPr>
        <p:txBody>
          <a:bodyPr>
            <a:normAutofit fontScale="92500" lnSpcReduction="10000"/>
          </a:bodyPr>
          <a:lstStyle/>
          <a:p>
            <a:pPr algn="just">
              <a:lnSpc>
                <a:spcPct val="150000"/>
              </a:lnSpc>
            </a:pPr>
            <a:r>
              <a:rPr lang="en-US" sz="2400" b="1" i="1" u="sng" dirty="0" smtClean="0">
                <a:solidFill>
                  <a:srgbClr val="0070C0"/>
                </a:solidFill>
                <a:latin typeface="Constantia" pitchFamily="18" charset="0"/>
              </a:rPr>
              <a:t>Bluetooth  Frame:</a:t>
            </a:r>
            <a:r>
              <a:rPr lang="en-US" sz="2400" b="1" i="1" dirty="0" smtClean="0">
                <a:solidFill>
                  <a:srgbClr val="0070C0"/>
                </a:solidFill>
                <a:latin typeface="Constantia" pitchFamily="18" charset="0"/>
              </a:rPr>
              <a:t> ( </a:t>
            </a:r>
            <a:r>
              <a:rPr lang="en-US" sz="2400" dirty="0" smtClean="0"/>
              <a:t>Baseband: Packet Header</a:t>
            </a:r>
            <a:r>
              <a:rPr lang="en-US" sz="2400" b="1" i="1" u="sng" dirty="0" smtClean="0">
                <a:solidFill>
                  <a:srgbClr val="0070C0"/>
                </a:solidFill>
                <a:latin typeface="Constantia" pitchFamily="18" charset="0"/>
              </a:rPr>
              <a:t>)</a:t>
            </a:r>
          </a:p>
          <a:p>
            <a:pPr algn="just">
              <a:lnSpc>
                <a:spcPct val="150000"/>
              </a:lnSpc>
            </a:pPr>
            <a:endParaRPr lang="en-US" sz="2400" b="1" i="1" u="sng" dirty="0" smtClean="0">
              <a:solidFill>
                <a:srgbClr val="0070C0"/>
              </a:solidFill>
              <a:latin typeface="Constantia" pitchFamily="18" charset="0"/>
            </a:endParaRPr>
          </a:p>
          <a:p>
            <a:pPr algn="just">
              <a:lnSpc>
                <a:spcPct val="150000"/>
              </a:lnSpc>
            </a:pPr>
            <a:endParaRPr lang="en-US" sz="2400" b="1" i="1" u="sng" dirty="0" smtClean="0">
              <a:solidFill>
                <a:srgbClr val="0070C0"/>
              </a:solidFill>
              <a:latin typeface="Constantia" pitchFamily="18" charset="0"/>
            </a:endParaRP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AM_ADDR: 3 bits</a:t>
            </a:r>
            <a:r>
              <a:rPr lang="en-US" sz="2000" dirty="0" smtClean="0">
                <a:solidFill>
                  <a:schemeClr val="tx1"/>
                </a:solidFill>
                <a:latin typeface="Constantia" pitchFamily="18" charset="0"/>
              </a:rPr>
              <a:t>	: address of slave in piconet.</a:t>
            </a: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TYPE</a:t>
            </a:r>
            <a:r>
              <a:rPr lang="en-US" sz="2000" dirty="0" smtClean="0">
                <a:solidFill>
                  <a:schemeClr val="tx1"/>
                </a:solidFill>
                <a:latin typeface="Constantia" pitchFamily="18" charset="0"/>
              </a:rPr>
              <a:t>		: One of 16 possible packet types</a:t>
            </a: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FLOW</a:t>
            </a:r>
            <a:r>
              <a:rPr lang="en-US" sz="2000" dirty="0" smtClean="0">
                <a:solidFill>
                  <a:schemeClr val="tx1"/>
                </a:solidFill>
                <a:latin typeface="Constantia" pitchFamily="18" charset="0"/>
              </a:rPr>
              <a:t>		: Used to stop flow on ACL link.</a:t>
            </a: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ARQN</a:t>
            </a:r>
            <a:r>
              <a:rPr lang="en-US" sz="2000" dirty="0" smtClean="0">
                <a:solidFill>
                  <a:schemeClr val="tx1"/>
                </a:solidFill>
                <a:latin typeface="Constantia" pitchFamily="18" charset="0"/>
              </a:rPr>
              <a:t>		: Positive or negative acknowledgement.</a:t>
            </a: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SEQN</a:t>
            </a:r>
            <a:r>
              <a:rPr lang="en-US" sz="2000" dirty="0" smtClean="0">
                <a:solidFill>
                  <a:schemeClr val="tx1"/>
                </a:solidFill>
                <a:latin typeface="Constantia" pitchFamily="18" charset="0"/>
              </a:rPr>
              <a:t>		: Inverted for each new transmitted packet.</a:t>
            </a:r>
          </a:p>
          <a:p>
            <a:pPr lvl="1">
              <a:lnSpc>
                <a:spcPct val="150000"/>
              </a:lnSpc>
              <a:buClr>
                <a:schemeClr val="tx2"/>
              </a:buClr>
              <a:buFont typeface="Wingdings 3" pitchFamily="18" charset="2"/>
              <a:buChar char=""/>
            </a:pPr>
            <a:r>
              <a:rPr lang="en-US" sz="2000" b="1" dirty="0" smtClean="0">
                <a:solidFill>
                  <a:schemeClr val="tx1"/>
                </a:solidFill>
                <a:latin typeface="Constantia" pitchFamily="18" charset="0"/>
              </a:rPr>
              <a:t>HEC</a:t>
            </a:r>
            <a:r>
              <a:rPr lang="en-US" sz="2000" dirty="0" smtClean="0">
                <a:solidFill>
                  <a:schemeClr val="tx1"/>
                </a:solidFill>
                <a:latin typeface="Constantia" pitchFamily="18" charset="0"/>
              </a:rPr>
              <a:t>		: Header-error check.</a:t>
            </a:r>
          </a:p>
          <a:p>
            <a:pPr lvl="1">
              <a:lnSpc>
                <a:spcPct val="150000"/>
              </a:lnSpc>
              <a:buClr>
                <a:schemeClr val="tx2"/>
              </a:buClr>
              <a:buFont typeface="Wingdings 3" pitchFamily="18" charset="2"/>
              <a:buChar char=""/>
            </a:pPr>
            <a:r>
              <a:rPr lang="en-US" sz="2000" b="1" dirty="0" smtClean="0">
                <a:solidFill>
                  <a:srgbClr val="00B050"/>
                </a:solidFill>
                <a:latin typeface="Constantia" pitchFamily="18" charset="0"/>
              </a:rPr>
              <a:t>The entire header is protected by 1/3 rate FEC</a:t>
            </a:r>
            <a:r>
              <a:rPr lang="en-US" sz="2000" dirty="0" smtClean="0">
                <a:solidFill>
                  <a:schemeClr val="tx1"/>
                </a:solidFill>
                <a:latin typeface="Constantia" pitchFamily="18" charset="0"/>
              </a:rPr>
              <a:t>.</a:t>
            </a:r>
          </a:p>
          <a:p>
            <a:pPr algn="just">
              <a:lnSpc>
                <a:spcPct val="150000"/>
              </a:lnSpc>
            </a:pPr>
            <a:endParaRPr lang="en-US" sz="2400" b="1" i="1" u="sng" dirty="0" smtClean="0">
              <a:solidFill>
                <a:srgbClr val="0070C0"/>
              </a:solidFill>
              <a:latin typeface="Constantia" pitchFamily="18" charset="0"/>
            </a:endParaRPr>
          </a:p>
        </p:txBody>
      </p:sp>
      <p:pic>
        <p:nvPicPr>
          <p:cNvPr id="1027" name="Picture 3"/>
          <p:cNvPicPr>
            <a:picLocks noChangeAspect="1" noChangeArrowheads="1"/>
          </p:cNvPicPr>
          <p:nvPr/>
        </p:nvPicPr>
        <p:blipFill>
          <a:blip r:embed="rId3"/>
          <a:srcRect/>
          <a:stretch>
            <a:fillRect/>
          </a:stretch>
        </p:blipFill>
        <p:spPr bwMode="auto">
          <a:xfrm>
            <a:off x="642909" y="1928802"/>
            <a:ext cx="8501091" cy="1000132"/>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p:txBody>
          <a:bodyPr>
            <a:normAutofit fontScale="92500"/>
          </a:bodyPr>
          <a:lstStyle/>
          <a:p>
            <a:r>
              <a:rPr lang="en-US" dirty="0"/>
              <a:t>Fairness </a:t>
            </a:r>
            <a:endParaRPr lang="en-US" dirty="0" smtClean="0"/>
          </a:p>
          <a:p>
            <a:pPr lvl="1"/>
            <a:r>
              <a:rPr lang="en-US" dirty="0" smtClean="0"/>
              <a:t>Allocating </a:t>
            </a:r>
            <a:r>
              <a:rPr lang="en-US" dirty="0"/>
              <a:t>channel </a:t>
            </a:r>
            <a:r>
              <a:rPr lang="en-US" dirty="0" smtClean="0"/>
              <a:t>capacity evenly </a:t>
            </a:r>
            <a:r>
              <a:rPr lang="en-US" dirty="0"/>
              <a:t>among the competing communicating nodes without unduly reducing </a:t>
            </a:r>
            <a:r>
              <a:rPr lang="en-US" dirty="0" smtClean="0"/>
              <a:t>the network </a:t>
            </a:r>
            <a:r>
              <a:rPr lang="en-US" dirty="0"/>
              <a:t>throughput. </a:t>
            </a:r>
            <a:endParaRPr lang="en-US" dirty="0" smtClean="0"/>
          </a:p>
          <a:p>
            <a:pPr lvl="1"/>
            <a:r>
              <a:rPr lang="en-US" dirty="0" smtClean="0"/>
              <a:t>Required for achieving equitable </a:t>
            </a:r>
            <a:r>
              <a:rPr lang="en-US" dirty="0" err="1" smtClean="0"/>
              <a:t>QoS</a:t>
            </a:r>
            <a:r>
              <a:rPr lang="en-US" dirty="0" smtClean="0"/>
              <a:t> to all </a:t>
            </a:r>
          </a:p>
          <a:p>
            <a:pPr lvl="2"/>
            <a:r>
              <a:rPr lang="en-US" dirty="0" smtClean="0"/>
              <a:t>no </a:t>
            </a:r>
            <a:r>
              <a:rPr lang="en-US" dirty="0"/>
              <a:t>application is starved or penalized excessively</a:t>
            </a:r>
            <a:r>
              <a:rPr lang="en-US" dirty="0" smtClean="0"/>
              <a:t>.</a:t>
            </a:r>
            <a:endParaRPr lang="en-US" dirty="0"/>
          </a:p>
          <a:p>
            <a:pPr lvl="1"/>
            <a:r>
              <a:rPr lang="en-US" dirty="0" smtClean="0"/>
              <a:t>In </a:t>
            </a:r>
            <a:r>
              <a:rPr lang="en-US" dirty="0"/>
              <a:t>heterogeneous resource demands, communicating </a:t>
            </a:r>
            <a:r>
              <a:rPr lang="en-US" dirty="0" smtClean="0"/>
              <a:t>nodes are </a:t>
            </a:r>
            <a:r>
              <a:rPr lang="en-US" dirty="0"/>
              <a:t>assigned different weights to reﬂect their relative resource </a:t>
            </a:r>
            <a:r>
              <a:rPr lang="en-US" dirty="0" smtClean="0"/>
              <a:t>share and proportional fairness should be </a:t>
            </a:r>
            <a:r>
              <a:rPr lang="en-US" dirty="0"/>
              <a:t>achieved based on the weights assigned</a:t>
            </a:r>
            <a:r>
              <a:rPr lang="en-US" dirty="0" smtClean="0"/>
              <a:t>.</a:t>
            </a:r>
          </a:p>
        </p:txBody>
      </p:sp>
    </p:spTree>
    <p:extLst>
      <p:ext uri="{BB962C8B-B14F-4D97-AF65-F5344CB8AC3E}">
        <p14:creationId xmlns:p14="http://schemas.microsoft.com/office/powerpoint/2010/main" val="1569533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80</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rPr>
              <a:t>Operational modes:</a:t>
            </a:r>
          </a:p>
          <a:p>
            <a:pPr lvl="1" algn="just">
              <a:lnSpc>
                <a:spcPct val="150000"/>
              </a:lnSpc>
            </a:pPr>
            <a:r>
              <a:rPr lang="en-US" sz="2400" i="1" u="sng" dirty="0" smtClean="0">
                <a:solidFill>
                  <a:schemeClr val="tx1"/>
                </a:solidFill>
                <a:latin typeface="Constantia" pitchFamily="18" charset="0"/>
              </a:rPr>
              <a:t>To reduce energy consumption</a:t>
            </a:r>
            <a:r>
              <a:rPr lang="en-US" sz="2400" dirty="0" smtClean="0">
                <a:solidFill>
                  <a:schemeClr val="tx1"/>
                </a:solidFill>
                <a:latin typeface="Constantia" pitchFamily="18" charset="0"/>
              </a:rPr>
              <a:t>, Bluetooth specifies four operational modes: </a:t>
            </a:r>
          </a:p>
          <a:p>
            <a:pPr lvl="2" algn="just">
              <a:lnSpc>
                <a:spcPct val="150000"/>
              </a:lnSpc>
              <a:buClr>
                <a:schemeClr val="tx2"/>
              </a:buClr>
              <a:buFont typeface="DokChampa" pitchFamily="34" charset="-34"/>
              <a:buChar char="ໂ"/>
            </a:pPr>
            <a:r>
              <a:rPr lang="en-US" sz="2400" dirty="0" smtClean="0">
                <a:latin typeface="Constantia" pitchFamily="18" charset="0"/>
              </a:rPr>
              <a:t>Active, </a:t>
            </a:r>
          </a:p>
          <a:p>
            <a:pPr lvl="2" algn="just">
              <a:lnSpc>
                <a:spcPct val="150000"/>
              </a:lnSpc>
              <a:buClr>
                <a:schemeClr val="tx2"/>
              </a:buClr>
              <a:buFont typeface="DokChampa" pitchFamily="34" charset="-34"/>
              <a:buChar char="ໂ"/>
            </a:pPr>
            <a:r>
              <a:rPr lang="en-US" sz="2400" dirty="0" smtClean="0">
                <a:latin typeface="Constantia" pitchFamily="18" charset="0"/>
              </a:rPr>
              <a:t>Sniff, </a:t>
            </a:r>
          </a:p>
          <a:p>
            <a:pPr lvl="2" algn="just">
              <a:lnSpc>
                <a:spcPct val="150000"/>
              </a:lnSpc>
              <a:buClr>
                <a:schemeClr val="tx2"/>
              </a:buClr>
              <a:buFont typeface="DokChampa" pitchFamily="34" charset="-34"/>
              <a:buChar char="ໂ"/>
            </a:pPr>
            <a:r>
              <a:rPr lang="en-US" sz="2400" dirty="0" smtClean="0">
                <a:latin typeface="Constantia" pitchFamily="18" charset="0"/>
              </a:rPr>
              <a:t>Hold, and </a:t>
            </a:r>
          </a:p>
          <a:p>
            <a:pPr lvl="2" algn="just">
              <a:lnSpc>
                <a:spcPct val="150000"/>
              </a:lnSpc>
              <a:buClr>
                <a:schemeClr val="tx2"/>
              </a:buClr>
              <a:buFont typeface="DokChampa" pitchFamily="34" charset="-34"/>
              <a:buChar char="ໂ"/>
            </a:pPr>
            <a:r>
              <a:rPr lang="en-US" sz="2400" dirty="0" smtClean="0">
                <a:latin typeface="Constantia" pitchFamily="18" charset="0"/>
              </a:rPr>
              <a:t>Park.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81</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rPr>
              <a:t>Operational modes:</a:t>
            </a:r>
          </a:p>
          <a:p>
            <a:pPr algn="just">
              <a:lnSpc>
                <a:spcPct val="150000"/>
              </a:lnSpc>
              <a:buFont typeface="Wingdings 3" pitchFamily="18" charset="2"/>
              <a:buChar char="º"/>
            </a:pPr>
            <a:r>
              <a:rPr lang="en-US" sz="2000" b="1" u="sng" dirty="0" smtClean="0">
                <a:solidFill>
                  <a:srgbClr val="00B0F0"/>
                </a:solidFill>
                <a:latin typeface="Constantia" pitchFamily="18" charset="0"/>
              </a:rPr>
              <a:t>Active mode:</a:t>
            </a:r>
          </a:p>
          <a:p>
            <a:pPr lvl="1" algn="just">
              <a:lnSpc>
                <a:spcPct val="150000"/>
              </a:lnSpc>
              <a:buFont typeface="Wingdings" pitchFamily="2" charset="2"/>
              <a:buChar char="q"/>
            </a:pPr>
            <a:r>
              <a:rPr lang="en-US" sz="2000" dirty="0" smtClean="0">
                <a:solidFill>
                  <a:schemeClr val="tx1"/>
                </a:solidFill>
                <a:latin typeface="Constantia" pitchFamily="18" charset="0"/>
              </a:rPr>
              <a:t>In this mode, the slave </a:t>
            </a:r>
            <a:r>
              <a:rPr lang="en-US" sz="2000" i="1" dirty="0" smtClean="0">
                <a:solidFill>
                  <a:schemeClr val="accent5">
                    <a:lumMod val="75000"/>
                  </a:schemeClr>
                </a:solidFill>
                <a:latin typeface="Constantia" pitchFamily="18" charset="0"/>
              </a:rPr>
              <a:t>listens for packet transmission</a:t>
            </a:r>
            <a:r>
              <a:rPr lang="en-US" sz="2000" dirty="0" smtClean="0">
                <a:solidFill>
                  <a:schemeClr val="tx1"/>
                </a:solidFill>
                <a:latin typeface="Constantia" pitchFamily="18" charset="0"/>
              </a:rPr>
              <a:t> from the master. </a:t>
            </a:r>
          </a:p>
          <a:p>
            <a:pPr lvl="1" algn="just">
              <a:lnSpc>
                <a:spcPct val="150000"/>
              </a:lnSpc>
              <a:buFont typeface="Wingdings" pitchFamily="2" charset="2"/>
              <a:buChar char="q"/>
            </a:pPr>
            <a:r>
              <a:rPr lang="en-US" sz="2000" u="sng" dirty="0" smtClean="0">
                <a:solidFill>
                  <a:schemeClr val="tx1"/>
                </a:solidFill>
                <a:latin typeface="Constantia" pitchFamily="18" charset="0"/>
              </a:rPr>
              <a:t>On receiving a packet</a:t>
            </a:r>
            <a:r>
              <a:rPr lang="en-US" sz="2000" dirty="0" smtClean="0">
                <a:solidFill>
                  <a:schemeClr val="tx1"/>
                </a:solidFill>
                <a:latin typeface="Constantia" pitchFamily="18" charset="0"/>
              </a:rPr>
              <a:t>, it </a:t>
            </a:r>
            <a:r>
              <a:rPr lang="en-US" sz="2000" i="1" dirty="0" smtClean="0">
                <a:solidFill>
                  <a:schemeClr val="accent3">
                    <a:lumMod val="50000"/>
                  </a:schemeClr>
                </a:solidFill>
                <a:latin typeface="Constantia" pitchFamily="18" charset="0"/>
              </a:rPr>
              <a:t>checks the address and packet length field </a:t>
            </a:r>
            <a:r>
              <a:rPr lang="en-US" sz="2000" dirty="0" smtClean="0">
                <a:solidFill>
                  <a:schemeClr val="tx1"/>
                </a:solidFill>
                <a:latin typeface="Constantia" pitchFamily="18" charset="0"/>
              </a:rPr>
              <a:t>of the packet header. </a:t>
            </a:r>
          </a:p>
          <a:p>
            <a:pPr lvl="1" algn="just">
              <a:lnSpc>
                <a:spcPct val="150000"/>
              </a:lnSpc>
              <a:buFont typeface="Wingdings" pitchFamily="2" charset="2"/>
              <a:buChar char="q"/>
            </a:pPr>
            <a:r>
              <a:rPr lang="en-US" sz="2000" dirty="0" smtClean="0">
                <a:solidFill>
                  <a:schemeClr val="tx1"/>
                </a:solidFill>
                <a:latin typeface="Constantia" pitchFamily="18" charset="0"/>
              </a:rPr>
              <a:t>If the </a:t>
            </a:r>
            <a:r>
              <a:rPr lang="en-US" sz="2000" dirty="0" smtClean="0">
                <a:solidFill>
                  <a:srgbClr val="FF0000"/>
                </a:solidFill>
                <a:latin typeface="Constantia" pitchFamily="18" charset="0"/>
              </a:rPr>
              <a:t>packet does not contain its own address</a:t>
            </a:r>
            <a:r>
              <a:rPr lang="en-US" sz="2000" dirty="0" smtClean="0">
                <a:solidFill>
                  <a:schemeClr val="tx1"/>
                </a:solidFill>
                <a:latin typeface="Constantia" pitchFamily="18" charset="0"/>
              </a:rPr>
              <a:t>, the </a:t>
            </a:r>
            <a:r>
              <a:rPr lang="en-US" sz="2000" i="1" dirty="0" smtClean="0">
                <a:solidFill>
                  <a:srgbClr val="7030A0"/>
                </a:solidFill>
                <a:latin typeface="Constantia" pitchFamily="18" charset="0"/>
              </a:rPr>
              <a:t>slave sleeps </a:t>
            </a:r>
            <a:r>
              <a:rPr lang="en-US" sz="2000" dirty="0" smtClean="0">
                <a:solidFill>
                  <a:schemeClr val="tx1"/>
                </a:solidFill>
                <a:latin typeface="Constantia" pitchFamily="18" charset="0"/>
              </a:rPr>
              <a:t>for the duration of the remaining packet transmission. </a:t>
            </a:r>
          </a:p>
          <a:p>
            <a:pPr lvl="1" algn="just">
              <a:lnSpc>
                <a:spcPct val="150000"/>
              </a:lnSpc>
              <a:buFont typeface="Wingdings" pitchFamily="2" charset="2"/>
              <a:buChar char="q"/>
            </a:pPr>
            <a:r>
              <a:rPr lang="en-US" sz="2000" dirty="0" smtClean="0">
                <a:solidFill>
                  <a:schemeClr val="tx1"/>
                </a:solidFill>
                <a:latin typeface="Constantia" pitchFamily="18" charset="0"/>
              </a:rPr>
              <a:t>The </a:t>
            </a:r>
            <a:r>
              <a:rPr lang="en-US" sz="2000" u="sng" dirty="0" smtClean="0">
                <a:solidFill>
                  <a:schemeClr val="tx1"/>
                </a:solidFill>
                <a:effectLst>
                  <a:outerShdw blurRad="38100" dist="38100" dir="2700000" algn="tl">
                    <a:srgbClr val="000000">
                      <a:alpha val="43137"/>
                    </a:srgbClr>
                  </a:outerShdw>
                </a:effectLst>
                <a:latin typeface="Constantia" pitchFamily="18" charset="0"/>
              </a:rPr>
              <a:t>intended slave</a:t>
            </a:r>
            <a:r>
              <a:rPr lang="en-US" sz="2000" dirty="0" smtClean="0">
                <a:solidFill>
                  <a:schemeClr val="tx1"/>
                </a:solidFill>
                <a:latin typeface="Constantia" pitchFamily="18" charset="0"/>
              </a:rPr>
              <a:t>, however, </a:t>
            </a:r>
            <a:r>
              <a:rPr lang="en-US" sz="2000" i="1" dirty="0" smtClean="0">
                <a:solidFill>
                  <a:srgbClr val="FF9900"/>
                </a:solidFill>
                <a:latin typeface="Constantia" pitchFamily="18" charset="0"/>
              </a:rPr>
              <a:t>remains active and receives the packet payload </a:t>
            </a:r>
            <a:r>
              <a:rPr lang="en-US" sz="2000" dirty="0" smtClean="0">
                <a:solidFill>
                  <a:schemeClr val="tx1"/>
                </a:solidFill>
                <a:latin typeface="Constantia" pitchFamily="18" charset="0"/>
              </a:rPr>
              <a:t>in the following reserved slot.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82</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rPr>
              <a:t>Operational modes:</a:t>
            </a:r>
          </a:p>
          <a:p>
            <a:pPr algn="just">
              <a:lnSpc>
                <a:spcPct val="150000"/>
              </a:lnSpc>
              <a:buFont typeface="Wingdings 3" pitchFamily="18" charset="2"/>
              <a:buChar char="º"/>
            </a:pPr>
            <a:r>
              <a:rPr lang="en-US" sz="2000" b="1" u="sng" dirty="0" smtClean="0">
                <a:solidFill>
                  <a:srgbClr val="00B0F0"/>
                </a:solidFill>
                <a:latin typeface="Constantia" pitchFamily="18" charset="0"/>
              </a:rPr>
              <a:t>Sniff mode:</a:t>
            </a:r>
          </a:p>
          <a:p>
            <a:pPr lvl="1" algn="just">
              <a:lnSpc>
                <a:spcPct val="150000"/>
              </a:lnSpc>
              <a:buFont typeface="Wingdings" pitchFamily="2" charset="2"/>
              <a:buChar char="q"/>
            </a:pPr>
            <a:r>
              <a:rPr lang="en-US" sz="2000" dirty="0" smtClean="0">
                <a:solidFill>
                  <a:schemeClr val="tx1"/>
                </a:solidFill>
                <a:latin typeface="Constantia" pitchFamily="18" charset="0"/>
              </a:rPr>
              <a:t>It is intended to </a:t>
            </a:r>
            <a:r>
              <a:rPr lang="en-US" sz="2000" i="1" dirty="0" smtClean="0">
                <a:solidFill>
                  <a:schemeClr val="accent3">
                    <a:lumMod val="50000"/>
                  </a:schemeClr>
                </a:solidFill>
                <a:latin typeface="Constantia" pitchFamily="18" charset="0"/>
              </a:rPr>
              <a:t>reduce the duty cycle </a:t>
            </a:r>
            <a:r>
              <a:rPr lang="en-US" sz="2000" dirty="0" smtClean="0">
                <a:solidFill>
                  <a:schemeClr val="tx1"/>
                </a:solidFill>
                <a:latin typeface="Constantia" pitchFamily="18" charset="0"/>
              </a:rPr>
              <a:t>of a slave’s listen activity. </a:t>
            </a:r>
          </a:p>
          <a:p>
            <a:pPr lvl="1" algn="just">
              <a:lnSpc>
                <a:spcPct val="150000"/>
              </a:lnSpc>
              <a:buFont typeface="Wingdings" pitchFamily="2" charset="2"/>
              <a:buChar char="q"/>
            </a:pPr>
            <a:r>
              <a:rPr lang="en-US" sz="2000" dirty="0" smtClean="0">
                <a:solidFill>
                  <a:schemeClr val="tx1"/>
                </a:solidFill>
                <a:latin typeface="Constantia" pitchFamily="18" charset="0"/>
              </a:rPr>
              <a:t>In this mode, the </a:t>
            </a:r>
            <a:r>
              <a:rPr lang="en-US" sz="2000" u="sng" dirty="0" smtClean="0">
                <a:solidFill>
                  <a:schemeClr val="tx1"/>
                </a:solidFill>
                <a:latin typeface="Constantia" pitchFamily="18" charset="0"/>
              </a:rPr>
              <a:t>master transmits</a:t>
            </a:r>
            <a:r>
              <a:rPr lang="en-US" sz="2000" dirty="0" smtClean="0">
                <a:solidFill>
                  <a:schemeClr val="tx1"/>
                </a:solidFill>
                <a:latin typeface="Constantia" pitchFamily="18" charset="0"/>
              </a:rPr>
              <a:t> to the slave only in </a:t>
            </a:r>
            <a:r>
              <a:rPr lang="en-US" sz="2000" i="1" dirty="0" smtClean="0">
                <a:solidFill>
                  <a:srgbClr val="993366"/>
                </a:solidFill>
                <a:latin typeface="Constantia" pitchFamily="18" charset="0"/>
              </a:rPr>
              <a:t>specified periodic time slots </a:t>
            </a:r>
            <a:r>
              <a:rPr lang="en-US" sz="2000" dirty="0" smtClean="0">
                <a:solidFill>
                  <a:schemeClr val="tx1"/>
                </a:solidFill>
                <a:latin typeface="Constantia" pitchFamily="18" charset="0"/>
              </a:rPr>
              <a:t>within a predefined </a:t>
            </a:r>
            <a:r>
              <a:rPr lang="en-US" sz="2000" dirty="0" smtClean="0">
                <a:solidFill>
                  <a:srgbClr val="993366"/>
                </a:solidFill>
                <a:effectLst>
                  <a:outerShdw blurRad="38100" dist="38100" dir="2700000" algn="tl">
                    <a:srgbClr val="000000">
                      <a:alpha val="43137"/>
                    </a:srgbClr>
                  </a:outerShdw>
                </a:effectLst>
                <a:latin typeface="Constantia" pitchFamily="18" charset="0"/>
              </a:rPr>
              <a:t>sniff time interval</a:t>
            </a:r>
            <a:r>
              <a:rPr lang="en-US" sz="2000" dirty="0" smtClean="0">
                <a:solidFill>
                  <a:schemeClr val="tx1"/>
                </a:solidFill>
                <a:latin typeface="Constantia" pitchFamily="18" charset="0"/>
              </a:rPr>
              <a:t>. </a:t>
            </a:r>
          </a:p>
          <a:p>
            <a:pPr lvl="1" algn="just">
              <a:lnSpc>
                <a:spcPct val="150000"/>
              </a:lnSpc>
              <a:buFont typeface="Wingdings" pitchFamily="2" charset="2"/>
              <a:buChar char="q"/>
            </a:pPr>
            <a:r>
              <a:rPr lang="en-US" sz="2000" dirty="0" smtClean="0">
                <a:solidFill>
                  <a:schemeClr val="tx1"/>
                </a:solidFill>
                <a:latin typeface="Constantia" pitchFamily="18" charset="0"/>
              </a:rPr>
              <a:t>A slave in sniff mode listens for the master transmissions only during the specified time slots for any possible transmission to 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83</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rPr>
              <a:t>Operational modes:</a:t>
            </a:r>
          </a:p>
          <a:p>
            <a:pPr algn="just">
              <a:lnSpc>
                <a:spcPct val="150000"/>
              </a:lnSpc>
              <a:buFont typeface="Wingdings 3" pitchFamily="18" charset="2"/>
              <a:buChar char="º"/>
            </a:pPr>
            <a:r>
              <a:rPr lang="en-US" sz="2000" b="1" u="sng" dirty="0" smtClean="0">
                <a:solidFill>
                  <a:srgbClr val="00B0F0"/>
                </a:solidFill>
                <a:latin typeface="Constantia" pitchFamily="18" charset="0"/>
              </a:rPr>
              <a:t>Hold mode:</a:t>
            </a:r>
          </a:p>
          <a:p>
            <a:pPr lvl="1" algn="just">
              <a:lnSpc>
                <a:spcPct val="150000"/>
              </a:lnSpc>
              <a:buFont typeface="Wingdings" pitchFamily="2" charset="2"/>
              <a:buChar char="q"/>
            </a:pPr>
            <a:r>
              <a:rPr lang="en-US" sz="2000" dirty="0" smtClean="0">
                <a:solidFill>
                  <a:schemeClr val="tx1"/>
                </a:solidFill>
                <a:latin typeface="Constantia" pitchFamily="18" charset="0"/>
              </a:rPr>
              <a:t>In this mode, a slave goes into the sleep mode for a specified amount of time, referred to as the hold time. </a:t>
            </a:r>
          </a:p>
          <a:p>
            <a:pPr lvl="1" algn="just">
              <a:lnSpc>
                <a:spcPct val="150000"/>
              </a:lnSpc>
              <a:buFont typeface="Wingdings" pitchFamily="2" charset="2"/>
              <a:buChar char="q"/>
            </a:pPr>
            <a:r>
              <a:rPr lang="en-US" sz="2000" dirty="0" smtClean="0">
                <a:solidFill>
                  <a:schemeClr val="tx1"/>
                </a:solidFill>
                <a:latin typeface="Constantia" pitchFamily="18" charset="0"/>
              </a:rPr>
              <a:t>When the hold time expires, the slave returns to the active mode.</a:t>
            </a:r>
            <a:endParaRPr lang="en-US" sz="2000" b="1" u="sng" dirty="0" smtClean="0">
              <a:solidFill>
                <a:srgbClr val="00B0F0"/>
              </a:solidFill>
              <a:latin typeface="Constantia" pitchFamily="18" charset="0"/>
            </a:endParaRPr>
          </a:p>
          <a:p>
            <a:pPr algn="just">
              <a:lnSpc>
                <a:spcPct val="150000"/>
              </a:lnSpc>
              <a:buFont typeface="Wingdings 3" pitchFamily="18" charset="2"/>
              <a:buChar char="º"/>
            </a:pPr>
            <a:r>
              <a:rPr lang="en-US" sz="2000" b="1" u="sng" dirty="0" smtClean="0">
                <a:solidFill>
                  <a:srgbClr val="00B0F0"/>
                </a:solidFill>
                <a:latin typeface="Constantia" pitchFamily="18" charset="0"/>
              </a:rPr>
              <a:t>Park mode:</a:t>
            </a:r>
          </a:p>
          <a:p>
            <a:pPr lvl="1" algn="just">
              <a:lnSpc>
                <a:spcPct val="150000"/>
              </a:lnSpc>
              <a:buFont typeface="Wingdings" pitchFamily="2" charset="2"/>
              <a:buChar char="q"/>
            </a:pPr>
            <a:r>
              <a:rPr lang="en-US" sz="2000" dirty="0" smtClean="0">
                <a:solidFill>
                  <a:schemeClr val="tx1"/>
                </a:solidFill>
                <a:latin typeface="Constantia" pitchFamily="18" charset="0"/>
              </a:rPr>
              <a:t>In this mode, the slave stays in the sleep state for an unspecified amount of time. </a:t>
            </a:r>
          </a:p>
          <a:p>
            <a:pPr lvl="1" algn="just">
              <a:lnSpc>
                <a:spcPct val="150000"/>
              </a:lnSpc>
              <a:buFont typeface="Wingdings" pitchFamily="2" charset="2"/>
              <a:buChar char="q"/>
            </a:pPr>
            <a:r>
              <a:rPr lang="en-US" sz="2000" dirty="0" smtClean="0">
                <a:solidFill>
                  <a:schemeClr val="tx1"/>
                </a:solidFill>
                <a:latin typeface="Constantia" pitchFamily="18" charset="0"/>
              </a:rPr>
              <a:t>The master has to awake the slave explicitly and bring it into the active mode at a future time.</a:t>
            </a:r>
            <a:endParaRPr lang="en-US" sz="2000" b="1" u="sng" dirty="0" smtClean="0">
              <a:solidFill>
                <a:schemeClr val="tx1"/>
              </a:solidFill>
              <a:latin typeface="Constantia" pitchFamily="18" charset="0"/>
            </a:endParaRPr>
          </a:p>
          <a:p>
            <a:pPr algn="just">
              <a:lnSpc>
                <a:spcPct val="150000"/>
              </a:lnSpc>
              <a:buFont typeface="Wingdings 3" pitchFamily="18" charset="2"/>
              <a:buChar char="º"/>
            </a:pPr>
            <a:endParaRPr lang="en-US" sz="2000" b="1" u="sng" dirty="0" smtClean="0">
              <a:solidFill>
                <a:srgbClr val="00B0F0"/>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84</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rPr>
              <a:t>Types of Communication:</a:t>
            </a:r>
          </a:p>
          <a:p>
            <a:pPr algn="just">
              <a:lnSpc>
                <a:spcPct val="150000"/>
              </a:lnSpc>
            </a:pPr>
            <a:r>
              <a:rPr lang="en-US" sz="2000" dirty="0" smtClean="0">
                <a:latin typeface="Constantia" pitchFamily="18" charset="0"/>
              </a:rPr>
              <a:t>Bluetooth specifies four types of communication between nodes within and across piconets: </a:t>
            </a:r>
          </a:p>
          <a:p>
            <a:pPr lvl="1" algn="just">
              <a:lnSpc>
                <a:spcPct val="150000"/>
              </a:lnSpc>
              <a:buClr>
                <a:schemeClr val="tx2"/>
              </a:buClr>
              <a:buFont typeface="Wingdings" pitchFamily="2" charset="2"/>
              <a:buChar char=""/>
            </a:pPr>
            <a:r>
              <a:rPr lang="en-US" sz="2000" i="1" dirty="0" smtClean="0">
                <a:solidFill>
                  <a:srgbClr val="0070C0"/>
                </a:solidFill>
                <a:latin typeface="Constantia" pitchFamily="18" charset="0"/>
              </a:rPr>
              <a:t>Intra </a:t>
            </a:r>
            <a:r>
              <a:rPr lang="en-US" sz="2000" i="1" dirty="0" err="1" smtClean="0">
                <a:solidFill>
                  <a:srgbClr val="0070C0"/>
                </a:solidFill>
                <a:latin typeface="Constantia" pitchFamily="18" charset="0"/>
              </a:rPr>
              <a:t>piconet</a:t>
            </a:r>
            <a:r>
              <a:rPr lang="en-US" sz="2000" i="1" dirty="0" smtClean="0">
                <a:solidFill>
                  <a:srgbClr val="0070C0"/>
                </a:solidFill>
                <a:latin typeface="Constantia" pitchFamily="18" charset="0"/>
              </a:rPr>
              <a:t> </a:t>
            </a:r>
            <a:r>
              <a:rPr lang="en-US" sz="2000" i="1" dirty="0" smtClean="0">
                <a:solidFill>
                  <a:srgbClr val="0070C0"/>
                </a:solidFill>
                <a:latin typeface="Constantia" pitchFamily="18" charset="0"/>
              </a:rPr>
              <a:t>unicast</a:t>
            </a:r>
            <a:r>
              <a:rPr lang="en-US" sz="2000" dirty="0" smtClean="0">
                <a:solidFill>
                  <a:schemeClr val="tx1"/>
                </a:solidFill>
                <a:latin typeface="Constantia" pitchFamily="18" charset="0"/>
              </a:rPr>
              <a:t>, for slave-to-slave communication within a piconet;</a:t>
            </a:r>
          </a:p>
          <a:p>
            <a:pPr lvl="1" algn="just">
              <a:lnSpc>
                <a:spcPct val="150000"/>
              </a:lnSpc>
              <a:buClr>
                <a:schemeClr val="tx2"/>
              </a:buClr>
              <a:buFont typeface="Wingdings" pitchFamily="2" charset="2"/>
              <a:buChar char=""/>
            </a:pPr>
            <a:r>
              <a:rPr lang="en-US" sz="2000" i="1" dirty="0" smtClean="0">
                <a:solidFill>
                  <a:srgbClr val="C00000"/>
                </a:solidFill>
                <a:latin typeface="Constantia" pitchFamily="18" charset="0"/>
              </a:rPr>
              <a:t>Intra piconet broadcast</a:t>
            </a:r>
            <a:r>
              <a:rPr lang="en-US" sz="2000" dirty="0" smtClean="0">
                <a:solidFill>
                  <a:schemeClr val="tx1"/>
                </a:solidFill>
                <a:latin typeface="Constantia" pitchFamily="18" charset="0"/>
              </a:rPr>
              <a:t>, to support broadcasting by a slave to all participants within its piconet; </a:t>
            </a:r>
          </a:p>
          <a:p>
            <a:pPr lvl="1" algn="just">
              <a:lnSpc>
                <a:spcPct val="150000"/>
              </a:lnSpc>
              <a:buClr>
                <a:schemeClr val="tx2"/>
              </a:buClr>
              <a:buFont typeface="Wingdings" pitchFamily="2" charset="2"/>
              <a:buChar char=""/>
            </a:pPr>
            <a:r>
              <a:rPr lang="en-US" sz="2000" i="1" dirty="0" smtClean="0">
                <a:solidFill>
                  <a:srgbClr val="00B050"/>
                </a:solidFill>
                <a:latin typeface="Constantia" pitchFamily="18" charset="0"/>
              </a:rPr>
              <a:t>Inter </a:t>
            </a:r>
            <a:r>
              <a:rPr lang="en-US" sz="2000" i="1" dirty="0" err="1" smtClean="0">
                <a:solidFill>
                  <a:srgbClr val="00B050"/>
                </a:solidFill>
                <a:latin typeface="Constantia" pitchFamily="18" charset="0"/>
              </a:rPr>
              <a:t>piconet</a:t>
            </a:r>
            <a:r>
              <a:rPr lang="en-US" sz="2000" i="1" dirty="0" smtClean="0">
                <a:solidFill>
                  <a:srgbClr val="00B050"/>
                </a:solidFill>
                <a:latin typeface="Constantia" pitchFamily="18" charset="0"/>
              </a:rPr>
              <a:t> </a:t>
            </a:r>
            <a:r>
              <a:rPr lang="en-US" sz="2000" i="1" dirty="0" smtClean="0">
                <a:solidFill>
                  <a:srgbClr val="00B050"/>
                </a:solidFill>
                <a:latin typeface="Constantia" pitchFamily="18" charset="0"/>
              </a:rPr>
              <a:t>unicast</a:t>
            </a:r>
            <a:r>
              <a:rPr lang="en-US" sz="2000" dirty="0" smtClean="0">
                <a:solidFill>
                  <a:schemeClr val="tx1"/>
                </a:solidFill>
                <a:latin typeface="Constantia" pitchFamily="18" charset="0"/>
              </a:rPr>
              <a:t>, for piconet-to-piconet communications; and </a:t>
            </a:r>
          </a:p>
          <a:p>
            <a:pPr lvl="1" algn="just">
              <a:lnSpc>
                <a:spcPct val="150000"/>
              </a:lnSpc>
              <a:buClr>
                <a:schemeClr val="tx2"/>
              </a:buClr>
              <a:buFont typeface="Wingdings" pitchFamily="2" charset="2"/>
              <a:buChar char=""/>
            </a:pPr>
            <a:r>
              <a:rPr lang="en-US" sz="2000" i="1" dirty="0" smtClean="0">
                <a:solidFill>
                  <a:srgbClr val="FF33CC"/>
                </a:solidFill>
                <a:latin typeface="Constantia" pitchFamily="18" charset="0"/>
              </a:rPr>
              <a:t>Inter piconet broadcast</a:t>
            </a:r>
            <a:r>
              <a:rPr lang="en-US" sz="2000" dirty="0" smtClean="0">
                <a:solidFill>
                  <a:schemeClr val="tx1"/>
                </a:solidFill>
                <a:latin typeface="Constantia" pitchFamily="18" charset="0"/>
              </a:rPr>
              <a:t>, for piconet-to-all scatternets node communications.</a:t>
            </a:r>
            <a:endParaRPr lang="en-US" sz="2000" b="1" u="sng" dirty="0" smtClean="0">
              <a:solidFill>
                <a:schemeClr val="tx1"/>
              </a:solidFill>
              <a:latin typeface="Constantia"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85</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a:bodyPr>
          <a:lstStyle/>
          <a:p>
            <a:pPr algn="just">
              <a:lnSpc>
                <a:spcPct val="150000"/>
              </a:lnSpc>
            </a:pPr>
            <a:r>
              <a:rPr lang="en-US" sz="2400" b="1" i="1" u="sng" dirty="0" smtClean="0">
                <a:solidFill>
                  <a:srgbClr val="0070C0"/>
                </a:solidFill>
                <a:latin typeface="Constantia" pitchFamily="18" charset="0"/>
              </a:rPr>
              <a:t>Intra piconet unicast:</a:t>
            </a:r>
          </a:p>
          <a:p>
            <a:pPr lvl="1" algn="just">
              <a:lnSpc>
                <a:spcPct val="150000"/>
              </a:lnSpc>
              <a:buFont typeface="Wingdings" pitchFamily="2" charset="2"/>
              <a:buChar char="q"/>
            </a:pPr>
            <a:r>
              <a:rPr lang="en-IN" sz="2000" dirty="0">
                <a:solidFill>
                  <a:schemeClr val="tx1"/>
                </a:solidFill>
                <a:latin typeface="Constantia" pitchFamily="18" charset="0"/>
              </a:rPr>
              <a:t>For intra piconet unicast communication, the </a:t>
            </a:r>
            <a:r>
              <a:rPr lang="en-IN" sz="2000" i="1" dirty="0">
                <a:solidFill>
                  <a:srgbClr val="CC0099"/>
                </a:solidFill>
                <a:latin typeface="Constantia" pitchFamily="18" charset="0"/>
              </a:rPr>
              <a:t>source </a:t>
            </a:r>
            <a:r>
              <a:rPr lang="en-IN" sz="2000" i="1" dirty="0">
                <a:solidFill>
                  <a:srgbClr val="CC0099"/>
                </a:solidFill>
                <a:effectLst>
                  <a:outerShdw blurRad="38100" dist="38100" dir="2700000" algn="tl">
                    <a:srgbClr val="000000">
                      <a:alpha val="43137"/>
                    </a:srgbClr>
                  </a:outerShdw>
                </a:effectLst>
                <a:latin typeface="Constantia" pitchFamily="18" charset="0"/>
              </a:rPr>
              <a:t>slave writes </a:t>
            </a:r>
            <a:r>
              <a:rPr lang="en-IN" sz="2000" i="1" dirty="0">
                <a:solidFill>
                  <a:srgbClr val="CC0099"/>
                </a:solidFill>
                <a:latin typeface="Constantia" pitchFamily="18" charset="0"/>
              </a:rPr>
              <a:t>its own </a:t>
            </a:r>
            <a:r>
              <a:rPr lang="en-IN" sz="2000" i="1" dirty="0" smtClean="0">
                <a:solidFill>
                  <a:srgbClr val="CC0099"/>
                </a:solidFill>
                <a:latin typeface="Constantia" pitchFamily="18" charset="0"/>
              </a:rPr>
              <a:t>MAC address </a:t>
            </a:r>
            <a:r>
              <a:rPr lang="en-IN" sz="2000" i="1" dirty="0">
                <a:solidFill>
                  <a:srgbClr val="CC0099"/>
                </a:solidFill>
                <a:latin typeface="Constantia" pitchFamily="18" charset="0"/>
              </a:rPr>
              <a:t>in the corresponding field of the data </a:t>
            </a:r>
            <a:r>
              <a:rPr lang="en-IN" sz="2000" i="1" dirty="0" smtClean="0">
                <a:solidFill>
                  <a:srgbClr val="CC0099"/>
                </a:solidFill>
                <a:latin typeface="Constantia" pitchFamily="18" charset="0"/>
              </a:rPr>
              <a:t>packet</a:t>
            </a:r>
            <a:r>
              <a:rPr lang="en-IN" sz="2000" dirty="0" smtClean="0">
                <a:solidFill>
                  <a:schemeClr val="tx1"/>
                </a:solidFill>
                <a:latin typeface="Constantia" pitchFamily="18" charset="0"/>
              </a:rPr>
              <a:t>.</a:t>
            </a:r>
          </a:p>
          <a:p>
            <a:pPr lvl="1" algn="just">
              <a:lnSpc>
                <a:spcPct val="150000"/>
              </a:lnSpc>
              <a:buFont typeface="Wingdings" pitchFamily="2" charset="2"/>
              <a:buChar char="q"/>
            </a:pPr>
            <a:r>
              <a:rPr lang="en-IN" sz="2000" dirty="0" smtClean="0">
                <a:solidFill>
                  <a:schemeClr val="tx1"/>
                </a:solidFill>
                <a:latin typeface="Constantia" pitchFamily="18" charset="0"/>
              </a:rPr>
              <a:t> It </a:t>
            </a:r>
            <a:r>
              <a:rPr lang="en-IN" sz="2000" i="1" dirty="0">
                <a:solidFill>
                  <a:srgbClr val="009900"/>
                </a:solidFill>
                <a:effectLst>
                  <a:outerShdw blurRad="38100" dist="38100" dir="2700000" algn="tl">
                    <a:srgbClr val="000000">
                      <a:alpha val="43137"/>
                    </a:srgbClr>
                  </a:outerShdw>
                </a:effectLst>
                <a:latin typeface="Constantia" pitchFamily="18" charset="0"/>
              </a:rPr>
              <a:t>sets</a:t>
            </a:r>
            <a:r>
              <a:rPr lang="en-IN" sz="2000" i="1" dirty="0">
                <a:solidFill>
                  <a:srgbClr val="009900"/>
                </a:solidFill>
                <a:latin typeface="Constantia" pitchFamily="18" charset="0"/>
              </a:rPr>
              <a:t> the forward field </a:t>
            </a:r>
            <a:r>
              <a:rPr lang="en-IN" sz="2000" i="1" dirty="0" smtClean="0">
                <a:solidFill>
                  <a:srgbClr val="009900"/>
                </a:solidFill>
                <a:latin typeface="Constantia" pitchFamily="18" charset="0"/>
              </a:rPr>
              <a:t>to</a:t>
            </a:r>
            <a:r>
              <a:rPr lang="en-IN" sz="2000" b="1" i="1" dirty="0" smtClean="0">
                <a:solidFill>
                  <a:srgbClr val="009900"/>
                </a:solidFill>
                <a:latin typeface="Constantia" pitchFamily="18" charset="0"/>
              </a:rPr>
              <a:t> </a:t>
            </a:r>
            <a:r>
              <a:rPr lang="en-IN" sz="2000" b="1" i="1" dirty="0" smtClean="0">
                <a:solidFill>
                  <a:srgbClr val="009900"/>
                </a:solidFill>
                <a:latin typeface="+mj-lt"/>
              </a:rPr>
              <a:t>1</a:t>
            </a:r>
            <a:r>
              <a:rPr lang="en-IN" sz="2000" b="1" i="1" dirty="0" smtClean="0">
                <a:solidFill>
                  <a:srgbClr val="009900"/>
                </a:solidFill>
                <a:latin typeface="Constantia" pitchFamily="18" charset="0"/>
              </a:rPr>
              <a:t> </a:t>
            </a:r>
            <a:r>
              <a:rPr lang="en-IN" sz="2000" dirty="0">
                <a:solidFill>
                  <a:schemeClr val="tx1"/>
                </a:solidFill>
                <a:latin typeface="Constantia" pitchFamily="18" charset="0"/>
              </a:rPr>
              <a:t>and the </a:t>
            </a:r>
            <a:r>
              <a:rPr lang="en-IN" sz="2000" i="1" dirty="0">
                <a:solidFill>
                  <a:srgbClr val="009900"/>
                </a:solidFill>
                <a:latin typeface="Constantia" pitchFamily="18" charset="0"/>
              </a:rPr>
              <a:t>destination address of the packet to the targeted </a:t>
            </a:r>
            <a:r>
              <a:rPr lang="en-IN" sz="2000" i="1" dirty="0" smtClean="0">
                <a:solidFill>
                  <a:srgbClr val="009900"/>
                </a:solidFill>
                <a:latin typeface="Constantia" pitchFamily="18" charset="0"/>
              </a:rPr>
              <a:t>destination </a:t>
            </a:r>
            <a:r>
              <a:rPr lang="en-IN" sz="2000" i="1" dirty="0">
                <a:solidFill>
                  <a:srgbClr val="009900"/>
                </a:solidFill>
                <a:latin typeface="Constantia" pitchFamily="18" charset="0"/>
              </a:rPr>
              <a:t>node</a:t>
            </a:r>
            <a:r>
              <a:rPr lang="en-IN" sz="2000" dirty="0">
                <a:solidFill>
                  <a:schemeClr val="tx1"/>
                </a:solidFill>
                <a:latin typeface="Constantia" pitchFamily="18" charset="0"/>
              </a:rPr>
              <a:t>. </a:t>
            </a:r>
            <a:endParaRPr lang="en-IN" sz="2000" dirty="0" smtClean="0">
              <a:solidFill>
                <a:schemeClr val="tx1"/>
              </a:solidFill>
              <a:latin typeface="Constantia" pitchFamily="18" charset="0"/>
            </a:endParaRPr>
          </a:p>
          <a:p>
            <a:pPr lvl="1" algn="just">
              <a:lnSpc>
                <a:spcPct val="150000"/>
              </a:lnSpc>
              <a:buFont typeface="Wingdings" pitchFamily="2" charset="2"/>
              <a:buChar char="q"/>
            </a:pPr>
            <a:r>
              <a:rPr lang="en-IN" sz="2000" i="1" u="sng" dirty="0" smtClean="0">
                <a:solidFill>
                  <a:schemeClr val="tx1"/>
                </a:solidFill>
                <a:latin typeface="Constantia" pitchFamily="18" charset="0"/>
              </a:rPr>
              <a:t>Upon</a:t>
            </a:r>
            <a:r>
              <a:rPr lang="en-IN" sz="2000" i="1" u="sng" dirty="0">
                <a:solidFill>
                  <a:schemeClr val="tx1"/>
                </a:solidFill>
                <a:latin typeface="Constantia" pitchFamily="18" charset="0"/>
              </a:rPr>
              <a:t> </a:t>
            </a:r>
            <a:r>
              <a:rPr lang="en-IN" sz="2000" i="1" u="sng" dirty="0" smtClean="0">
                <a:solidFill>
                  <a:schemeClr val="tx1"/>
                </a:solidFill>
                <a:latin typeface="Constantia" pitchFamily="18" charset="0"/>
              </a:rPr>
              <a:t>receiving </a:t>
            </a:r>
            <a:r>
              <a:rPr lang="en-IN" sz="2000" i="1" u="sng" dirty="0">
                <a:solidFill>
                  <a:schemeClr val="tx1"/>
                </a:solidFill>
                <a:latin typeface="Constantia" pitchFamily="18" charset="0"/>
              </a:rPr>
              <a:t>the message</a:t>
            </a:r>
            <a:r>
              <a:rPr lang="en-IN" sz="2000" dirty="0">
                <a:solidFill>
                  <a:schemeClr val="tx1"/>
                </a:solidFill>
                <a:latin typeface="Constantia" pitchFamily="18" charset="0"/>
              </a:rPr>
              <a:t>, the </a:t>
            </a:r>
            <a:r>
              <a:rPr lang="en-IN" sz="2000" dirty="0">
                <a:solidFill>
                  <a:srgbClr val="006699"/>
                </a:solidFill>
                <a:latin typeface="Constantia" pitchFamily="18" charset="0"/>
              </a:rPr>
              <a:t>master checks the </a:t>
            </a:r>
            <a:r>
              <a:rPr lang="en-IN" sz="2000" b="1" dirty="0">
                <a:solidFill>
                  <a:srgbClr val="006699"/>
                </a:solidFill>
                <a:latin typeface="Constantia" pitchFamily="18" charset="0"/>
              </a:rPr>
              <a:t>forward field</a:t>
            </a:r>
            <a:r>
              <a:rPr lang="en-IN" sz="2000" dirty="0">
                <a:solidFill>
                  <a:schemeClr val="tx1"/>
                </a:solidFill>
                <a:latin typeface="Constantia" pitchFamily="18" charset="0"/>
              </a:rPr>
              <a:t>. </a:t>
            </a:r>
            <a:endParaRPr lang="en-IN" sz="2000" dirty="0" smtClean="0">
              <a:solidFill>
                <a:schemeClr val="tx1"/>
              </a:solidFill>
              <a:latin typeface="Constantia" pitchFamily="18" charset="0"/>
            </a:endParaRPr>
          </a:p>
          <a:p>
            <a:pPr lvl="1" algn="just">
              <a:lnSpc>
                <a:spcPct val="150000"/>
              </a:lnSpc>
              <a:buFont typeface="Wingdings" pitchFamily="2" charset="2"/>
              <a:buChar char="q"/>
            </a:pPr>
            <a:r>
              <a:rPr lang="en-IN" sz="2000" i="1" u="sng" dirty="0" smtClean="0">
                <a:solidFill>
                  <a:schemeClr val="tx1"/>
                </a:solidFill>
                <a:latin typeface="Constantia" pitchFamily="18" charset="0"/>
              </a:rPr>
              <a:t>If </a:t>
            </a:r>
            <a:r>
              <a:rPr lang="en-IN" sz="2000" i="1" u="sng" dirty="0">
                <a:solidFill>
                  <a:schemeClr val="tx1"/>
                </a:solidFill>
                <a:latin typeface="Constantia" pitchFamily="18" charset="0"/>
              </a:rPr>
              <a:t>it is set</a:t>
            </a:r>
            <a:r>
              <a:rPr lang="en-IN" sz="2000" dirty="0">
                <a:solidFill>
                  <a:schemeClr val="tx1"/>
                </a:solidFill>
                <a:latin typeface="Constantia" pitchFamily="18" charset="0"/>
              </a:rPr>
              <a:t>, the </a:t>
            </a:r>
            <a:r>
              <a:rPr lang="en-IN" sz="2000" dirty="0" smtClean="0">
                <a:solidFill>
                  <a:schemeClr val="tx1"/>
                </a:solidFill>
                <a:latin typeface="Constantia" pitchFamily="18" charset="0"/>
              </a:rPr>
              <a:t>master </a:t>
            </a:r>
            <a:r>
              <a:rPr lang="en-IN" sz="2000" i="1" dirty="0" smtClean="0">
                <a:solidFill>
                  <a:srgbClr val="996633"/>
                </a:solidFill>
                <a:latin typeface="Constantia" pitchFamily="18" charset="0"/>
              </a:rPr>
              <a:t>replaces </a:t>
            </a:r>
            <a:r>
              <a:rPr lang="en-IN" sz="2000" i="1" dirty="0">
                <a:solidFill>
                  <a:srgbClr val="996633"/>
                </a:solidFill>
                <a:latin typeface="Constantia" pitchFamily="18" charset="0"/>
              </a:rPr>
              <a:t>the MAC address field with its MAC address </a:t>
            </a:r>
            <a:r>
              <a:rPr lang="en-IN" sz="2000" dirty="0">
                <a:solidFill>
                  <a:schemeClr val="tx1"/>
                </a:solidFill>
                <a:latin typeface="Constantia" pitchFamily="18" charset="0"/>
              </a:rPr>
              <a:t>and </a:t>
            </a:r>
            <a:r>
              <a:rPr lang="en-IN" sz="2000" i="1" dirty="0">
                <a:solidFill>
                  <a:srgbClr val="996633"/>
                </a:solidFill>
                <a:latin typeface="Constantia" pitchFamily="18" charset="0"/>
              </a:rPr>
              <a:t>sends the message </a:t>
            </a:r>
            <a:r>
              <a:rPr lang="en-IN" sz="2000" i="1" dirty="0" smtClean="0">
                <a:solidFill>
                  <a:srgbClr val="996633"/>
                </a:solidFill>
                <a:latin typeface="Constantia" pitchFamily="18" charset="0"/>
              </a:rPr>
              <a:t>to the </a:t>
            </a:r>
            <a:r>
              <a:rPr lang="en-IN" sz="2000" i="1" dirty="0">
                <a:solidFill>
                  <a:srgbClr val="996633"/>
                </a:solidFill>
                <a:latin typeface="Constantia" pitchFamily="18" charset="0"/>
              </a:rPr>
              <a:t>intended slave </a:t>
            </a:r>
            <a:r>
              <a:rPr lang="en-IN" sz="2000" dirty="0">
                <a:solidFill>
                  <a:schemeClr val="tx1"/>
                </a:solidFill>
                <a:latin typeface="Constantia" pitchFamily="18" charset="0"/>
              </a:rPr>
              <a:t>device indicated by the </a:t>
            </a:r>
            <a:r>
              <a:rPr lang="en-IN" sz="2000" b="1" dirty="0">
                <a:solidFill>
                  <a:srgbClr val="996633"/>
                </a:solidFill>
                <a:latin typeface="Constantia" pitchFamily="18" charset="0"/>
              </a:rPr>
              <a:t>destination address </a:t>
            </a:r>
            <a:r>
              <a:rPr lang="en-IN" sz="2000" dirty="0">
                <a:solidFill>
                  <a:schemeClr val="tx1"/>
                </a:solidFill>
                <a:latin typeface="Constantia" pitchFamily="18" charset="0"/>
              </a:rPr>
              <a:t>of the </a:t>
            </a:r>
            <a:r>
              <a:rPr lang="en-IN" sz="2000" dirty="0" smtClean="0">
                <a:solidFill>
                  <a:schemeClr val="tx1"/>
                </a:solidFill>
                <a:latin typeface="Constantia" pitchFamily="18" charset="0"/>
              </a:rPr>
              <a:t>original packet.</a:t>
            </a:r>
            <a:endParaRPr lang="en-US" sz="2000" b="1" i="1" u="sng" dirty="0" smtClean="0">
              <a:solidFill>
                <a:schemeClr val="tx1"/>
              </a:solidFill>
              <a:latin typeface="Constantia" pitchFamily="18" charset="0"/>
            </a:endParaRPr>
          </a:p>
        </p:txBody>
      </p:sp>
    </p:spTree>
    <p:extLst>
      <p:ext uri="{BB962C8B-B14F-4D97-AF65-F5344CB8AC3E}">
        <p14:creationId xmlns:p14="http://schemas.microsoft.com/office/powerpoint/2010/main" val="409682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86</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fontScale="92500" lnSpcReduction="10000"/>
          </a:bodyPr>
          <a:lstStyle/>
          <a:p>
            <a:pPr algn="just">
              <a:lnSpc>
                <a:spcPct val="150000"/>
              </a:lnSpc>
            </a:pPr>
            <a:r>
              <a:rPr lang="en-US" sz="2400" b="1" i="1" u="sng" dirty="0" smtClean="0">
                <a:solidFill>
                  <a:srgbClr val="0070C0"/>
                </a:solidFill>
                <a:latin typeface="Constantia" pitchFamily="18" charset="0"/>
              </a:rPr>
              <a:t>Intra piconet broadcast:</a:t>
            </a:r>
          </a:p>
          <a:p>
            <a:pPr lvl="1" algn="just">
              <a:lnSpc>
                <a:spcPct val="150000"/>
              </a:lnSpc>
              <a:buFont typeface="Wingdings" pitchFamily="2" charset="2"/>
              <a:buChar char="Ø"/>
            </a:pPr>
            <a:r>
              <a:rPr lang="en-IN" sz="2000" dirty="0">
                <a:solidFill>
                  <a:schemeClr val="tx1"/>
                </a:solidFill>
                <a:latin typeface="Constantia" pitchFamily="18" charset="0"/>
              </a:rPr>
              <a:t>For intra piconet broadcast communication, </a:t>
            </a:r>
            <a:r>
              <a:rPr lang="en-IN" sz="2000" b="1" i="1" dirty="0">
                <a:solidFill>
                  <a:schemeClr val="tx1"/>
                </a:solidFill>
                <a:latin typeface="Constantia" pitchFamily="18" charset="0"/>
              </a:rPr>
              <a:t>the source </a:t>
            </a:r>
            <a:r>
              <a:rPr lang="en-IN" sz="2000" b="1" i="1" dirty="0" smtClean="0">
                <a:solidFill>
                  <a:schemeClr val="tx1"/>
                </a:solidFill>
                <a:latin typeface="Constantia" pitchFamily="18" charset="0"/>
              </a:rPr>
              <a:t>slave</a:t>
            </a:r>
            <a:r>
              <a:rPr lang="en-IN" sz="2000" dirty="0" smtClean="0">
                <a:solidFill>
                  <a:schemeClr val="tx1"/>
                </a:solidFill>
                <a:latin typeface="Constantia" pitchFamily="18" charset="0"/>
              </a:rPr>
              <a:t>:</a:t>
            </a:r>
          </a:p>
          <a:p>
            <a:pPr lvl="2" algn="just">
              <a:lnSpc>
                <a:spcPct val="150000"/>
              </a:lnSpc>
              <a:buFont typeface="Wingdings" pitchFamily="2" charset="2"/>
              <a:buChar char="q"/>
            </a:pPr>
            <a:r>
              <a:rPr lang="en-IN" dirty="0">
                <a:solidFill>
                  <a:schemeClr val="tx1"/>
                </a:solidFill>
                <a:latin typeface="Constantia" pitchFamily="18" charset="0"/>
              </a:rPr>
              <a:t>W</a:t>
            </a:r>
            <a:r>
              <a:rPr lang="en-IN" dirty="0" smtClean="0">
                <a:solidFill>
                  <a:schemeClr val="tx1"/>
                </a:solidFill>
                <a:latin typeface="Constantia" pitchFamily="18" charset="0"/>
              </a:rPr>
              <a:t>rites </a:t>
            </a:r>
            <a:r>
              <a:rPr lang="en-IN" dirty="0">
                <a:solidFill>
                  <a:schemeClr val="tx1"/>
                </a:solidFill>
                <a:latin typeface="Constantia" pitchFamily="18" charset="0"/>
              </a:rPr>
              <a:t>its own </a:t>
            </a:r>
            <a:r>
              <a:rPr lang="en-IN" dirty="0" smtClean="0">
                <a:solidFill>
                  <a:schemeClr val="tx1"/>
                </a:solidFill>
                <a:latin typeface="Constantia" pitchFamily="18" charset="0"/>
              </a:rPr>
              <a:t>MAC address</a:t>
            </a:r>
          </a:p>
          <a:p>
            <a:pPr lvl="2" algn="just">
              <a:lnSpc>
                <a:spcPct val="150000"/>
              </a:lnSpc>
              <a:buFont typeface="Wingdings" pitchFamily="2" charset="2"/>
              <a:buChar char="q"/>
            </a:pPr>
            <a:r>
              <a:rPr lang="en-IN" dirty="0">
                <a:solidFill>
                  <a:schemeClr val="tx1"/>
                </a:solidFill>
                <a:latin typeface="Constantia" pitchFamily="18" charset="0"/>
              </a:rPr>
              <a:t>S</a:t>
            </a:r>
            <a:r>
              <a:rPr lang="en-IN" dirty="0" smtClean="0">
                <a:solidFill>
                  <a:schemeClr val="tx1"/>
                </a:solidFill>
                <a:latin typeface="Constantia" pitchFamily="18" charset="0"/>
              </a:rPr>
              <a:t>ets </a:t>
            </a:r>
            <a:r>
              <a:rPr lang="en-IN" dirty="0">
                <a:solidFill>
                  <a:schemeClr val="tx1"/>
                </a:solidFill>
                <a:latin typeface="Constantia" pitchFamily="18" charset="0"/>
              </a:rPr>
              <a:t>the forward field to </a:t>
            </a:r>
            <a:r>
              <a:rPr lang="en-IN" b="1" dirty="0" smtClean="0">
                <a:solidFill>
                  <a:schemeClr val="tx1"/>
                </a:solidFill>
                <a:latin typeface="+mj-lt"/>
              </a:rPr>
              <a:t>1</a:t>
            </a:r>
            <a:endParaRPr lang="en-IN" dirty="0" smtClean="0">
              <a:solidFill>
                <a:schemeClr val="tx1"/>
              </a:solidFill>
              <a:latin typeface="Constantia" pitchFamily="18" charset="0"/>
            </a:endParaRPr>
          </a:p>
          <a:p>
            <a:pPr lvl="2" algn="just">
              <a:lnSpc>
                <a:spcPct val="150000"/>
              </a:lnSpc>
              <a:buFont typeface="Wingdings" pitchFamily="2" charset="2"/>
              <a:buChar char="q"/>
            </a:pPr>
            <a:r>
              <a:rPr lang="en-IN" dirty="0" smtClean="0">
                <a:solidFill>
                  <a:schemeClr val="tx1"/>
                </a:solidFill>
                <a:latin typeface="Constantia" pitchFamily="18" charset="0"/>
              </a:rPr>
              <a:t>Set the </a:t>
            </a:r>
            <a:r>
              <a:rPr lang="en-IN" dirty="0">
                <a:solidFill>
                  <a:schemeClr val="tx1"/>
                </a:solidFill>
                <a:latin typeface="Constantia" pitchFamily="18" charset="0"/>
              </a:rPr>
              <a:t>destination address to </a:t>
            </a:r>
            <a:r>
              <a:rPr lang="en-IN" b="1" dirty="0" smtClean="0">
                <a:solidFill>
                  <a:schemeClr val="tx1"/>
                </a:solidFill>
                <a:latin typeface="+mj-lt"/>
              </a:rPr>
              <a:t>000</a:t>
            </a:r>
            <a:r>
              <a:rPr lang="en-IN" dirty="0" smtClean="0">
                <a:solidFill>
                  <a:schemeClr val="tx1"/>
                </a:solidFill>
                <a:latin typeface="Constantia" pitchFamily="18" charset="0"/>
              </a:rPr>
              <a:t>. </a:t>
            </a:r>
          </a:p>
          <a:p>
            <a:pPr lvl="1" algn="just">
              <a:lnSpc>
                <a:spcPct val="150000"/>
              </a:lnSpc>
              <a:buFont typeface="Wingdings" pitchFamily="2" charset="2"/>
              <a:buChar char="Ø"/>
            </a:pPr>
            <a:r>
              <a:rPr lang="en-IN" sz="2000" dirty="0" smtClean="0">
                <a:solidFill>
                  <a:schemeClr val="tx1"/>
                </a:solidFill>
                <a:latin typeface="Constantia" pitchFamily="18" charset="0"/>
              </a:rPr>
              <a:t>Upon receiving </a:t>
            </a:r>
            <a:r>
              <a:rPr lang="en-IN" sz="2000" dirty="0">
                <a:solidFill>
                  <a:schemeClr val="tx1"/>
                </a:solidFill>
                <a:latin typeface="Constantia" pitchFamily="18" charset="0"/>
              </a:rPr>
              <a:t>the </a:t>
            </a:r>
            <a:r>
              <a:rPr lang="en-IN" sz="2000" dirty="0" smtClean="0">
                <a:solidFill>
                  <a:schemeClr val="tx1"/>
                </a:solidFill>
                <a:latin typeface="Constantia" pitchFamily="18" charset="0"/>
              </a:rPr>
              <a:t>message, </a:t>
            </a:r>
            <a:r>
              <a:rPr lang="en-IN" sz="2000" b="1" i="1" dirty="0" smtClean="0">
                <a:solidFill>
                  <a:schemeClr val="tx1"/>
                </a:solidFill>
                <a:latin typeface="Constantia" pitchFamily="18" charset="0"/>
              </a:rPr>
              <a:t>the master:</a:t>
            </a:r>
          </a:p>
          <a:p>
            <a:pPr lvl="2" algn="just">
              <a:lnSpc>
                <a:spcPct val="150000"/>
              </a:lnSpc>
              <a:buFont typeface="Wingdings" pitchFamily="2" charset="2"/>
              <a:buChar char="q"/>
            </a:pPr>
            <a:r>
              <a:rPr lang="en-IN" dirty="0">
                <a:solidFill>
                  <a:schemeClr val="tx1"/>
                </a:solidFill>
                <a:latin typeface="Constantia" pitchFamily="18" charset="0"/>
              </a:rPr>
              <a:t>N</a:t>
            </a:r>
            <a:r>
              <a:rPr lang="en-IN" dirty="0" smtClean="0">
                <a:solidFill>
                  <a:schemeClr val="tx1"/>
                </a:solidFill>
                <a:latin typeface="Constantia" pitchFamily="18" charset="0"/>
              </a:rPr>
              <a:t>otices </a:t>
            </a:r>
            <a:r>
              <a:rPr lang="en-IN" dirty="0">
                <a:solidFill>
                  <a:schemeClr val="tx1"/>
                </a:solidFill>
                <a:latin typeface="Constantia" pitchFamily="18" charset="0"/>
              </a:rPr>
              <a:t>that the forward field is </a:t>
            </a:r>
            <a:r>
              <a:rPr lang="en-IN" dirty="0" smtClean="0">
                <a:solidFill>
                  <a:schemeClr val="tx1"/>
                </a:solidFill>
                <a:latin typeface="Constantia" pitchFamily="18" charset="0"/>
              </a:rPr>
              <a:t>set or not. </a:t>
            </a:r>
          </a:p>
          <a:p>
            <a:pPr lvl="2" algn="just">
              <a:lnSpc>
                <a:spcPct val="150000"/>
              </a:lnSpc>
              <a:buFont typeface="Wingdings" pitchFamily="2" charset="2"/>
              <a:buChar char="q"/>
            </a:pPr>
            <a:r>
              <a:rPr lang="en-IN" dirty="0" smtClean="0">
                <a:solidFill>
                  <a:schemeClr val="tx1"/>
                </a:solidFill>
                <a:latin typeface="Constantia" pitchFamily="18" charset="0"/>
              </a:rPr>
              <a:t>In response, it </a:t>
            </a:r>
            <a:r>
              <a:rPr lang="en-IN" dirty="0">
                <a:solidFill>
                  <a:schemeClr val="tx1"/>
                </a:solidFill>
                <a:latin typeface="Constantia" pitchFamily="18" charset="0"/>
              </a:rPr>
              <a:t>replaces the MAC address with its own address </a:t>
            </a:r>
          </a:p>
          <a:p>
            <a:pPr lvl="2" algn="just">
              <a:lnSpc>
                <a:spcPct val="150000"/>
              </a:lnSpc>
              <a:buFont typeface="Wingdings" pitchFamily="2" charset="2"/>
              <a:buChar char="q"/>
            </a:pPr>
            <a:r>
              <a:rPr lang="en-IN" dirty="0">
                <a:solidFill>
                  <a:schemeClr val="tx1"/>
                </a:solidFill>
                <a:latin typeface="Constantia" pitchFamily="18" charset="0"/>
              </a:rPr>
              <a:t>S</a:t>
            </a:r>
            <a:r>
              <a:rPr lang="en-IN" dirty="0" smtClean="0">
                <a:solidFill>
                  <a:schemeClr val="tx1"/>
                </a:solidFill>
                <a:latin typeface="Constantia" pitchFamily="18" charset="0"/>
              </a:rPr>
              <a:t>ends </a:t>
            </a:r>
            <a:r>
              <a:rPr lang="en-IN" dirty="0">
                <a:solidFill>
                  <a:schemeClr val="tx1"/>
                </a:solidFill>
                <a:latin typeface="Constantia" pitchFamily="18" charset="0"/>
              </a:rPr>
              <a:t>the message </a:t>
            </a:r>
            <a:r>
              <a:rPr lang="en-IN" dirty="0" smtClean="0">
                <a:solidFill>
                  <a:schemeClr val="tx1"/>
                </a:solidFill>
                <a:latin typeface="Constantia" pitchFamily="18" charset="0"/>
              </a:rPr>
              <a:t>to all </a:t>
            </a:r>
            <a:r>
              <a:rPr lang="en-IN" dirty="0">
                <a:solidFill>
                  <a:schemeClr val="tx1"/>
                </a:solidFill>
                <a:latin typeface="Constantia" pitchFamily="18" charset="0"/>
              </a:rPr>
              <a:t>nodes in its piconet.</a:t>
            </a:r>
            <a:endParaRPr lang="en-US" dirty="0" smtClean="0">
              <a:solidFill>
                <a:schemeClr val="tx1"/>
              </a:solidFill>
              <a:latin typeface="Constantia" pitchFamily="18" charset="0"/>
            </a:endParaRPr>
          </a:p>
        </p:txBody>
      </p:sp>
    </p:spTree>
    <p:extLst>
      <p:ext uri="{BB962C8B-B14F-4D97-AF65-F5344CB8AC3E}">
        <p14:creationId xmlns:p14="http://schemas.microsoft.com/office/powerpoint/2010/main" val="710505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87</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fontScale="92500"/>
          </a:bodyPr>
          <a:lstStyle/>
          <a:p>
            <a:pPr algn="just">
              <a:lnSpc>
                <a:spcPct val="150000"/>
              </a:lnSpc>
            </a:pPr>
            <a:r>
              <a:rPr lang="en-US" sz="2400" b="1" i="1" u="sng" dirty="0" smtClean="0">
                <a:solidFill>
                  <a:srgbClr val="0070C0"/>
                </a:solidFill>
                <a:latin typeface="Constantia" pitchFamily="18" charset="0"/>
              </a:rPr>
              <a:t>Inter piconet unicast:</a:t>
            </a:r>
          </a:p>
          <a:p>
            <a:pPr lvl="1" algn="just">
              <a:lnSpc>
                <a:spcPct val="150000"/>
              </a:lnSpc>
              <a:buFont typeface="Wingdings" pitchFamily="2" charset="2"/>
              <a:buChar char="Ø"/>
            </a:pPr>
            <a:r>
              <a:rPr lang="en-IN" sz="2000" dirty="0">
                <a:solidFill>
                  <a:schemeClr val="tx1"/>
                </a:solidFill>
                <a:latin typeface="Constantia" pitchFamily="18" charset="0"/>
              </a:rPr>
              <a:t>For </a:t>
            </a:r>
            <a:r>
              <a:rPr lang="en-IN" sz="2000" dirty="0" smtClean="0">
                <a:solidFill>
                  <a:schemeClr val="tx1"/>
                </a:solidFill>
                <a:latin typeface="Constantia" pitchFamily="18" charset="0"/>
              </a:rPr>
              <a:t>inter </a:t>
            </a:r>
            <a:r>
              <a:rPr lang="en-IN" sz="2000" dirty="0">
                <a:solidFill>
                  <a:schemeClr val="tx1"/>
                </a:solidFill>
                <a:latin typeface="Constantia" pitchFamily="18" charset="0"/>
              </a:rPr>
              <a:t>piconet </a:t>
            </a:r>
            <a:r>
              <a:rPr lang="en-IN" sz="2000" dirty="0" smtClean="0">
                <a:solidFill>
                  <a:schemeClr val="tx1"/>
                </a:solidFill>
                <a:latin typeface="Constantia" pitchFamily="18" charset="0"/>
              </a:rPr>
              <a:t>unicast </a:t>
            </a:r>
            <a:r>
              <a:rPr lang="en-IN" sz="2000" dirty="0">
                <a:solidFill>
                  <a:schemeClr val="tx1"/>
                </a:solidFill>
                <a:latin typeface="Constantia" pitchFamily="18" charset="0"/>
              </a:rPr>
              <a:t>communication, </a:t>
            </a:r>
            <a:r>
              <a:rPr lang="en-IN" sz="2000" b="1" i="1" dirty="0">
                <a:solidFill>
                  <a:schemeClr val="tx1"/>
                </a:solidFill>
                <a:latin typeface="Constantia" pitchFamily="18" charset="0"/>
              </a:rPr>
              <a:t>the source </a:t>
            </a:r>
            <a:r>
              <a:rPr lang="en-IN" sz="2000" b="1" i="1" dirty="0" smtClean="0">
                <a:solidFill>
                  <a:schemeClr val="tx1"/>
                </a:solidFill>
                <a:latin typeface="Constantia" pitchFamily="18" charset="0"/>
              </a:rPr>
              <a:t>device</a:t>
            </a:r>
            <a:r>
              <a:rPr lang="en-IN" sz="2000" dirty="0" smtClean="0">
                <a:solidFill>
                  <a:schemeClr val="tx1"/>
                </a:solidFill>
                <a:latin typeface="Constantia" pitchFamily="18" charset="0"/>
              </a:rPr>
              <a:t>:</a:t>
            </a:r>
          </a:p>
          <a:p>
            <a:pPr lvl="2" algn="just">
              <a:lnSpc>
                <a:spcPct val="150000"/>
              </a:lnSpc>
              <a:buFont typeface="Wingdings" pitchFamily="2" charset="2"/>
              <a:buChar char="q"/>
            </a:pPr>
            <a:r>
              <a:rPr lang="en-IN" dirty="0" smtClean="0">
                <a:latin typeface="Constantia" pitchFamily="18" charset="0"/>
              </a:rPr>
              <a:t>Sends </a:t>
            </a:r>
            <a:r>
              <a:rPr lang="en-IN" dirty="0">
                <a:latin typeface="Constantia" pitchFamily="18" charset="0"/>
              </a:rPr>
              <a:t>the data </a:t>
            </a:r>
            <a:r>
              <a:rPr lang="en-IN" dirty="0" smtClean="0">
                <a:latin typeface="Constantia" pitchFamily="18" charset="0"/>
              </a:rPr>
              <a:t>packet with </a:t>
            </a:r>
            <a:r>
              <a:rPr lang="en-IN" dirty="0">
                <a:latin typeface="Constantia" pitchFamily="18" charset="0"/>
              </a:rPr>
              <a:t>its own MAC address</a:t>
            </a:r>
            <a:endParaRPr lang="en-IN" dirty="0" smtClean="0">
              <a:solidFill>
                <a:schemeClr val="tx1"/>
              </a:solidFill>
              <a:latin typeface="Constantia" pitchFamily="18" charset="0"/>
            </a:endParaRPr>
          </a:p>
          <a:p>
            <a:pPr lvl="2" algn="just">
              <a:lnSpc>
                <a:spcPct val="150000"/>
              </a:lnSpc>
              <a:buFont typeface="Wingdings" pitchFamily="2" charset="2"/>
              <a:buChar char="q"/>
            </a:pPr>
            <a:r>
              <a:rPr lang="en-IN" dirty="0">
                <a:solidFill>
                  <a:schemeClr val="tx1"/>
                </a:solidFill>
                <a:latin typeface="Constantia" pitchFamily="18" charset="0"/>
              </a:rPr>
              <a:t>S</a:t>
            </a:r>
            <a:r>
              <a:rPr lang="en-IN" dirty="0" smtClean="0">
                <a:solidFill>
                  <a:schemeClr val="tx1"/>
                </a:solidFill>
                <a:latin typeface="Constantia" pitchFamily="18" charset="0"/>
              </a:rPr>
              <a:t>ets </a:t>
            </a:r>
            <a:r>
              <a:rPr lang="en-IN" dirty="0">
                <a:solidFill>
                  <a:schemeClr val="tx1"/>
                </a:solidFill>
                <a:latin typeface="Constantia" pitchFamily="18" charset="0"/>
              </a:rPr>
              <a:t>the forward field to </a:t>
            </a:r>
            <a:r>
              <a:rPr lang="en-IN" b="1" dirty="0" smtClean="0">
                <a:solidFill>
                  <a:schemeClr val="tx1"/>
                </a:solidFill>
                <a:latin typeface="+mj-lt"/>
              </a:rPr>
              <a:t>1</a:t>
            </a:r>
            <a:endParaRPr lang="en-IN" dirty="0">
              <a:latin typeface="Constantia" pitchFamily="18" charset="0"/>
            </a:endParaRPr>
          </a:p>
          <a:p>
            <a:pPr lvl="2" algn="just">
              <a:lnSpc>
                <a:spcPct val="150000"/>
              </a:lnSpc>
              <a:buFont typeface="Wingdings" pitchFamily="2" charset="2"/>
              <a:buChar char="q"/>
            </a:pPr>
            <a:r>
              <a:rPr lang="en-IN" dirty="0" smtClean="0">
                <a:latin typeface="Constantia" pitchFamily="18" charset="0"/>
              </a:rPr>
              <a:t> Sets the </a:t>
            </a:r>
            <a:r>
              <a:rPr lang="en-IN" dirty="0">
                <a:latin typeface="Constantia" pitchFamily="18" charset="0"/>
              </a:rPr>
              <a:t>broadcast field </a:t>
            </a:r>
            <a:r>
              <a:rPr lang="en-IN" dirty="0" smtClean="0">
                <a:latin typeface="Constantia" pitchFamily="18" charset="0"/>
              </a:rPr>
              <a:t>to</a:t>
            </a:r>
            <a:r>
              <a:rPr lang="en-IN" dirty="0" smtClean="0"/>
              <a:t> </a:t>
            </a:r>
            <a:r>
              <a:rPr lang="en-IN" b="1" dirty="0" smtClean="0">
                <a:latin typeface="+mj-lt"/>
              </a:rPr>
              <a:t>1</a:t>
            </a:r>
            <a:endParaRPr lang="en-IN" dirty="0">
              <a:latin typeface="Constantia" pitchFamily="18" charset="0"/>
            </a:endParaRPr>
          </a:p>
          <a:p>
            <a:pPr lvl="2" algn="just">
              <a:lnSpc>
                <a:spcPct val="150000"/>
              </a:lnSpc>
              <a:buFont typeface="Wingdings" pitchFamily="2" charset="2"/>
              <a:buChar char="q"/>
            </a:pPr>
            <a:r>
              <a:rPr lang="en-IN" dirty="0" smtClean="0"/>
              <a:t>Sets the </a:t>
            </a:r>
            <a:r>
              <a:rPr lang="en-IN" dirty="0"/>
              <a:t>destination address to the relay of the next piconet</a:t>
            </a:r>
            <a:r>
              <a:rPr lang="en-IN" dirty="0" smtClean="0"/>
              <a:t>.</a:t>
            </a:r>
          </a:p>
          <a:p>
            <a:pPr lvl="2" algn="just">
              <a:lnSpc>
                <a:spcPct val="150000"/>
              </a:lnSpc>
              <a:buFont typeface="Wingdings" pitchFamily="2" charset="2"/>
              <a:buChar char="q"/>
            </a:pPr>
            <a:r>
              <a:rPr lang="en-IN" dirty="0">
                <a:latin typeface="Constantia" pitchFamily="18" charset="0"/>
              </a:rPr>
              <a:t>Furthermore, </a:t>
            </a:r>
            <a:r>
              <a:rPr lang="en-IN" dirty="0" smtClean="0">
                <a:latin typeface="Constantia" pitchFamily="18" charset="0"/>
              </a:rPr>
              <a:t>it </a:t>
            </a:r>
            <a:r>
              <a:rPr lang="en-IN" dirty="0">
                <a:latin typeface="Constantia" pitchFamily="18" charset="0"/>
              </a:rPr>
              <a:t>sets the routing vector field (RVF) of the packet to contain the </a:t>
            </a:r>
            <a:r>
              <a:rPr lang="en-IN" dirty="0" smtClean="0">
                <a:latin typeface="Constantia" pitchFamily="18" charset="0"/>
              </a:rPr>
              <a:t>logical path </a:t>
            </a:r>
            <a:r>
              <a:rPr lang="en-IN" dirty="0">
                <a:latin typeface="Constantia" pitchFamily="18" charset="0"/>
              </a:rPr>
              <a:t>to the targeted destination device in the intended piconet.</a:t>
            </a:r>
            <a:endParaRPr lang="en-IN" dirty="0" smtClean="0">
              <a:solidFill>
                <a:schemeClr val="tx1"/>
              </a:solidFill>
              <a:latin typeface="Constantia" pitchFamily="18" charset="0"/>
            </a:endParaRPr>
          </a:p>
          <a:p>
            <a:pPr lvl="1" algn="just">
              <a:lnSpc>
                <a:spcPct val="150000"/>
              </a:lnSpc>
              <a:buFont typeface="Wingdings" pitchFamily="2" charset="2"/>
              <a:buChar char="q"/>
            </a:pPr>
            <a:endParaRPr lang="en-IN" sz="2000" b="1" i="1" dirty="0" smtClean="0">
              <a:solidFill>
                <a:schemeClr val="tx1"/>
              </a:solidFill>
              <a:latin typeface="Constantia" pitchFamily="18" charset="0"/>
            </a:endParaRPr>
          </a:p>
        </p:txBody>
      </p:sp>
    </p:spTree>
    <p:extLst>
      <p:ext uri="{BB962C8B-B14F-4D97-AF65-F5344CB8AC3E}">
        <p14:creationId xmlns:p14="http://schemas.microsoft.com/office/powerpoint/2010/main" val="1011369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88</a:t>
            </a:fld>
            <a:endParaRPr kumimoji="0" lang="en-US" dirty="0"/>
          </a:p>
        </p:txBody>
      </p:sp>
      <p:sp>
        <p:nvSpPr>
          <p:cNvPr id="5" name="Content Placeholder 4"/>
          <p:cNvSpPr>
            <a:spLocks noGrp="1"/>
          </p:cNvSpPr>
          <p:nvPr>
            <p:ph sz="quarter" idx="1"/>
          </p:nvPr>
        </p:nvSpPr>
        <p:spPr>
          <a:xfrm>
            <a:off x="457200" y="1219200"/>
            <a:ext cx="8229600" cy="5424510"/>
          </a:xfrm>
        </p:spPr>
        <p:txBody>
          <a:bodyPr>
            <a:noAutofit/>
          </a:bodyPr>
          <a:lstStyle/>
          <a:p>
            <a:pPr lvl="1" algn="just">
              <a:lnSpc>
                <a:spcPct val="170000"/>
              </a:lnSpc>
              <a:buFont typeface="Wingdings" pitchFamily="2" charset="2"/>
              <a:buChar char="Ø"/>
            </a:pPr>
            <a:r>
              <a:rPr lang="en-IN" sz="1900" b="1" i="1" u="sng" dirty="0" smtClean="0">
                <a:solidFill>
                  <a:schemeClr val="tx1"/>
                </a:solidFill>
                <a:latin typeface="Constantia" pitchFamily="18" charset="0"/>
              </a:rPr>
              <a:t>RFV</a:t>
            </a:r>
          </a:p>
          <a:p>
            <a:pPr lvl="2" algn="just">
              <a:lnSpc>
                <a:spcPct val="170000"/>
              </a:lnSpc>
              <a:buFont typeface="Wingdings" pitchFamily="2" charset="2"/>
              <a:buChar char="q"/>
            </a:pPr>
            <a:r>
              <a:rPr lang="en-IN" sz="1900" dirty="0">
                <a:latin typeface="Constantia" pitchFamily="18" charset="0"/>
              </a:rPr>
              <a:t>The RVF is a </a:t>
            </a:r>
            <a:r>
              <a:rPr lang="en-IN" sz="1900" dirty="0" smtClean="0">
                <a:latin typeface="Constantia" pitchFamily="18" charset="0"/>
              </a:rPr>
              <a:t>sequence of </a:t>
            </a:r>
            <a:r>
              <a:rPr lang="en-IN" sz="1900" dirty="0">
                <a:latin typeface="Constantia" pitchFamily="18" charset="0"/>
              </a:rPr>
              <a:t>tuples of the form (</a:t>
            </a:r>
            <a:r>
              <a:rPr lang="en-IN" sz="1900" dirty="0" err="1">
                <a:latin typeface="Constantia" pitchFamily="18" charset="0"/>
              </a:rPr>
              <a:t>LocId</a:t>
            </a:r>
            <a:r>
              <a:rPr lang="en-IN" sz="1900" dirty="0">
                <a:latin typeface="Constantia" pitchFamily="18" charset="0"/>
              </a:rPr>
              <a:t>, </a:t>
            </a:r>
            <a:r>
              <a:rPr lang="en-IN" sz="1900" dirty="0" err="1">
                <a:latin typeface="Constantia" pitchFamily="18" charset="0"/>
              </a:rPr>
              <a:t>Mac_Addr</a:t>
            </a:r>
            <a:r>
              <a:rPr lang="en-IN" sz="1900" dirty="0" smtClean="0">
                <a:latin typeface="Constantia" pitchFamily="18" charset="0"/>
              </a:rPr>
              <a:t>),</a:t>
            </a:r>
          </a:p>
          <a:p>
            <a:pPr marL="594360" lvl="2" indent="0" algn="just">
              <a:lnSpc>
                <a:spcPct val="170000"/>
              </a:lnSpc>
              <a:buNone/>
            </a:pPr>
            <a:r>
              <a:rPr lang="en-IN" sz="1900" dirty="0">
                <a:latin typeface="Constantia" pitchFamily="18" charset="0"/>
              </a:rPr>
              <a:t>	</a:t>
            </a:r>
            <a:r>
              <a:rPr lang="en-IN" sz="1900" dirty="0" smtClean="0">
                <a:latin typeface="Constantia" pitchFamily="18" charset="0"/>
              </a:rPr>
              <a:t>where,</a:t>
            </a:r>
          </a:p>
          <a:p>
            <a:pPr marL="594360" lvl="2" indent="0" algn="just">
              <a:lnSpc>
                <a:spcPct val="170000"/>
              </a:lnSpc>
              <a:buNone/>
            </a:pPr>
            <a:r>
              <a:rPr lang="en-IN" sz="1900" dirty="0" smtClean="0">
                <a:latin typeface="Constantia" pitchFamily="18" charset="0"/>
              </a:rPr>
              <a:t>		</a:t>
            </a:r>
            <a:r>
              <a:rPr lang="en-IN" sz="1900" b="1" dirty="0" err="1" smtClean="0">
                <a:latin typeface="Constantia" pitchFamily="18" charset="0"/>
              </a:rPr>
              <a:t>LocId</a:t>
            </a:r>
            <a:r>
              <a:rPr lang="en-IN" sz="1900" b="1" dirty="0" smtClean="0">
                <a:latin typeface="Constantia" pitchFamily="18" charset="0"/>
              </a:rPr>
              <a:t> </a:t>
            </a:r>
            <a:r>
              <a:rPr lang="en-IN" sz="1900" dirty="0">
                <a:latin typeface="Constantia" pitchFamily="18" charset="0"/>
              </a:rPr>
              <a:t>represents the identity of </a:t>
            </a:r>
            <a:r>
              <a:rPr lang="en-IN" sz="1900" dirty="0" smtClean="0">
                <a:latin typeface="Constantia" pitchFamily="18" charset="0"/>
              </a:rPr>
              <a:t>the local </a:t>
            </a:r>
            <a:r>
              <a:rPr lang="en-IN" sz="1900" dirty="0">
                <a:latin typeface="Constantia" pitchFamily="18" charset="0"/>
              </a:rPr>
              <a:t>master and </a:t>
            </a:r>
            <a:endParaRPr lang="en-IN" sz="1900" dirty="0" smtClean="0">
              <a:latin typeface="Constantia" pitchFamily="18" charset="0"/>
            </a:endParaRPr>
          </a:p>
          <a:p>
            <a:pPr marL="594360" lvl="2" indent="0" algn="just">
              <a:lnSpc>
                <a:spcPct val="170000"/>
              </a:lnSpc>
              <a:buNone/>
            </a:pPr>
            <a:r>
              <a:rPr lang="en-IN" sz="1900" dirty="0" smtClean="0">
                <a:latin typeface="Constantia" pitchFamily="18" charset="0"/>
              </a:rPr>
              <a:t>		</a:t>
            </a:r>
            <a:r>
              <a:rPr lang="en-IN" sz="1900" b="1" dirty="0" err="1" smtClean="0">
                <a:latin typeface="Constantia" pitchFamily="18" charset="0"/>
              </a:rPr>
              <a:t>Mac_Addr</a:t>
            </a:r>
            <a:r>
              <a:rPr lang="en-IN" sz="1900" b="1" dirty="0" smtClean="0">
                <a:latin typeface="Constantia" pitchFamily="18" charset="0"/>
              </a:rPr>
              <a:t> </a:t>
            </a:r>
            <a:r>
              <a:rPr lang="en-IN" sz="1900" dirty="0" smtClean="0">
                <a:latin typeface="Constantia" pitchFamily="18" charset="0"/>
              </a:rPr>
              <a:t>is</a:t>
            </a:r>
            <a:r>
              <a:rPr lang="en-IN" sz="1900" b="1" dirty="0" smtClean="0">
                <a:latin typeface="Constantia" pitchFamily="18" charset="0"/>
              </a:rPr>
              <a:t> </a:t>
            </a:r>
            <a:r>
              <a:rPr lang="en-IN" sz="1900" dirty="0">
                <a:latin typeface="Constantia" pitchFamily="18" charset="0"/>
              </a:rPr>
              <a:t>its corresponding piconet MAC address. </a:t>
            </a:r>
            <a:endParaRPr lang="en-IN" sz="1900" dirty="0" smtClean="0">
              <a:latin typeface="Constantia" pitchFamily="18" charset="0"/>
            </a:endParaRPr>
          </a:p>
          <a:p>
            <a:pPr lvl="1" algn="just">
              <a:lnSpc>
                <a:spcPct val="170000"/>
              </a:lnSpc>
              <a:buFont typeface="Wingdings" pitchFamily="2" charset="2"/>
              <a:buChar char="Ø"/>
            </a:pPr>
            <a:r>
              <a:rPr lang="en-IN" sz="1900" dirty="0" smtClean="0">
                <a:solidFill>
                  <a:schemeClr val="tx1"/>
                </a:solidFill>
                <a:latin typeface="Constantia" pitchFamily="18" charset="0"/>
              </a:rPr>
              <a:t>Upon receiving </a:t>
            </a:r>
            <a:r>
              <a:rPr lang="en-IN" sz="1900" dirty="0">
                <a:solidFill>
                  <a:schemeClr val="tx1"/>
                </a:solidFill>
                <a:latin typeface="Constantia" pitchFamily="18" charset="0"/>
              </a:rPr>
              <a:t>the </a:t>
            </a:r>
            <a:r>
              <a:rPr lang="en-IN" sz="1900" dirty="0" smtClean="0">
                <a:solidFill>
                  <a:schemeClr val="tx1"/>
                </a:solidFill>
                <a:latin typeface="Constantia" pitchFamily="18" charset="0"/>
              </a:rPr>
              <a:t>message, </a:t>
            </a:r>
            <a:r>
              <a:rPr lang="en-IN" sz="1900" b="1" i="1" dirty="0" smtClean="0">
                <a:solidFill>
                  <a:schemeClr val="tx1"/>
                </a:solidFill>
                <a:latin typeface="Constantia" pitchFamily="18" charset="0"/>
              </a:rPr>
              <a:t>the master:</a:t>
            </a:r>
          </a:p>
          <a:p>
            <a:pPr lvl="2" algn="just">
              <a:lnSpc>
                <a:spcPct val="170000"/>
              </a:lnSpc>
              <a:buFont typeface="Wingdings" pitchFamily="2" charset="2"/>
              <a:buChar char="q"/>
            </a:pPr>
            <a:r>
              <a:rPr lang="en-IN" sz="1900" dirty="0">
                <a:latin typeface="Constantia" pitchFamily="18" charset="0"/>
              </a:rPr>
              <a:t>forwards that message to the relay node</a:t>
            </a:r>
            <a:r>
              <a:rPr lang="en-IN" sz="1900" dirty="0">
                <a:solidFill>
                  <a:schemeClr val="tx1"/>
                </a:solidFill>
                <a:latin typeface="Constantia" pitchFamily="18" charset="0"/>
              </a:rPr>
              <a:t>.  </a:t>
            </a:r>
            <a:endParaRPr lang="en-IN" sz="1900" b="1" i="1" dirty="0" smtClean="0">
              <a:solidFill>
                <a:schemeClr val="tx1"/>
              </a:solidFill>
              <a:latin typeface="Constantia" pitchFamily="18" charset="0"/>
            </a:endParaRPr>
          </a:p>
          <a:p>
            <a:pPr lvl="1" algn="just">
              <a:lnSpc>
                <a:spcPct val="170000"/>
              </a:lnSpc>
              <a:buFont typeface="Wingdings" pitchFamily="2" charset="2"/>
              <a:buChar char="Ø"/>
            </a:pPr>
            <a:r>
              <a:rPr lang="en-IN" sz="1900" dirty="0" smtClean="0">
                <a:solidFill>
                  <a:schemeClr val="tx1"/>
                </a:solidFill>
                <a:latin typeface="Constantia" pitchFamily="18" charset="0"/>
              </a:rPr>
              <a:t>The </a:t>
            </a:r>
            <a:r>
              <a:rPr lang="en-IN" sz="1900" dirty="0">
                <a:solidFill>
                  <a:schemeClr val="tx1"/>
                </a:solidFill>
                <a:latin typeface="Constantia" pitchFamily="18" charset="0"/>
              </a:rPr>
              <a:t>relay extracts from </a:t>
            </a:r>
            <a:r>
              <a:rPr lang="en-IN" sz="1900" dirty="0" smtClean="0">
                <a:solidFill>
                  <a:schemeClr val="tx1"/>
                </a:solidFill>
                <a:latin typeface="Constantia" pitchFamily="18" charset="0"/>
              </a:rPr>
              <a:t>the RVF </a:t>
            </a:r>
            <a:r>
              <a:rPr lang="en-IN" sz="1900" dirty="0">
                <a:solidFill>
                  <a:schemeClr val="tx1"/>
                </a:solidFill>
                <a:latin typeface="Constantia" pitchFamily="18" charset="0"/>
              </a:rPr>
              <a:t>the next </a:t>
            </a:r>
            <a:r>
              <a:rPr lang="en-IN" sz="1900" dirty="0" smtClean="0">
                <a:solidFill>
                  <a:schemeClr val="tx1"/>
                </a:solidFill>
                <a:latin typeface="Constantia" pitchFamily="18" charset="0"/>
              </a:rPr>
              <a:t>pair,</a:t>
            </a:r>
          </a:p>
          <a:p>
            <a:pPr marL="274320" lvl="1" indent="0" algn="just">
              <a:lnSpc>
                <a:spcPct val="170000"/>
              </a:lnSpc>
              <a:buNone/>
            </a:pPr>
            <a:r>
              <a:rPr lang="en-IN" sz="1900" dirty="0">
                <a:solidFill>
                  <a:schemeClr val="tx1"/>
                </a:solidFill>
                <a:latin typeface="Constantia" pitchFamily="18" charset="0"/>
              </a:rPr>
              <a:t>	</a:t>
            </a:r>
            <a:r>
              <a:rPr lang="en-IN" sz="1900" dirty="0" smtClean="0">
                <a:solidFill>
                  <a:schemeClr val="tx1"/>
                </a:solidFill>
                <a:latin typeface="Constantia" pitchFamily="18" charset="0"/>
              </a:rPr>
              <a:t>- Containing </a:t>
            </a:r>
            <a:r>
              <a:rPr lang="en-IN" sz="1900" dirty="0">
                <a:solidFill>
                  <a:schemeClr val="tx1"/>
                </a:solidFill>
                <a:latin typeface="Constantia" pitchFamily="18" charset="0"/>
              </a:rPr>
              <a:t>the local identity and the MAC address of the </a:t>
            </a:r>
            <a:r>
              <a:rPr lang="en-IN" sz="1900" dirty="0" smtClean="0">
                <a:solidFill>
                  <a:schemeClr val="tx1"/>
                </a:solidFill>
                <a:latin typeface="Constantia" pitchFamily="18" charset="0"/>
              </a:rPr>
              <a:t>master, &amp;</a:t>
            </a:r>
          </a:p>
          <a:p>
            <a:pPr marL="868680" lvl="3" indent="0" algn="just">
              <a:lnSpc>
                <a:spcPct val="170000"/>
              </a:lnSpc>
              <a:buNone/>
            </a:pPr>
            <a:r>
              <a:rPr lang="en-IN" sz="1900" dirty="0" smtClean="0">
                <a:latin typeface="Constantia" pitchFamily="18" charset="0"/>
              </a:rPr>
              <a:t>- Sends </a:t>
            </a:r>
            <a:r>
              <a:rPr lang="en-IN" sz="1900" dirty="0">
                <a:latin typeface="Constantia" pitchFamily="18" charset="0"/>
              </a:rPr>
              <a:t>the message to this master.</a:t>
            </a:r>
            <a:endParaRPr lang="en-US" sz="1900" dirty="0" smtClean="0">
              <a:latin typeface="Constantia" pitchFamily="18" charset="0"/>
            </a:endParaRPr>
          </a:p>
        </p:txBody>
      </p:sp>
    </p:spTree>
    <p:extLst>
      <p:ext uri="{BB962C8B-B14F-4D97-AF65-F5344CB8AC3E}">
        <p14:creationId xmlns:p14="http://schemas.microsoft.com/office/powerpoint/2010/main" val="1537126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Bluetooth</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89</a:t>
            </a:fld>
            <a:endParaRPr kumimoji="0" lang="en-US" dirty="0"/>
          </a:p>
        </p:txBody>
      </p:sp>
      <p:sp>
        <p:nvSpPr>
          <p:cNvPr id="5" name="Content Placeholder 4"/>
          <p:cNvSpPr>
            <a:spLocks noGrp="1"/>
          </p:cNvSpPr>
          <p:nvPr>
            <p:ph sz="quarter" idx="1"/>
          </p:nvPr>
        </p:nvSpPr>
        <p:spPr>
          <a:xfrm>
            <a:off x="457200" y="1219200"/>
            <a:ext cx="8229600" cy="5424510"/>
          </a:xfrm>
        </p:spPr>
        <p:txBody>
          <a:bodyPr>
            <a:normAutofit fontScale="85000" lnSpcReduction="20000"/>
          </a:bodyPr>
          <a:lstStyle/>
          <a:p>
            <a:pPr algn="just">
              <a:lnSpc>
                <a:spcPct val="150000"/>
              </a:lnSpc>
            </a:pPr>
            <a:r>
              <a:rPr lang="en-US" sz="2400" b="1" i="1" u="sng" dirty="0" smtClean="0">
                <a:solidFill>
                  <a:srgbClr val="0070C0"/>
                </a:solidFill>
                <a:latin typeface="Constantia" pitchFamily="18" charset="0"/>
              </a:rPr>
              <a:t>Inter piconet broadcast:</a:t>
            </a:r>
          </a:p>
          <a:p>
            <a:pPr lvl="1" algn="just">
              <a:lnSpc>
                <a:spcPct val="150000"/>
              </a:lnSpc>
              <a:buFont typeface="Wingdings" pitchFamily="2" charset="2"/>
              <a:buChar char="Ø"/>
            </a:pPr>
            <a:r>
              <a:rPr lang="en-IN" sz="2000" dirty="0">
                <a:solidFill>
                  <a:schemeClr val="tx1"/>
                </a:solidFill>
                <a:latin typeface="Constantia" pitchFamily="18" charset="0"/>
              </a:rPr>
              <a:t>For intra piconet broadcast communication, </a:t>
            </a:r>
            <a:r>
              <a:rPr lang="en-IN" sz="2000" b="1" i="1" dirty="0">
                <a:solidFill>
                  <a:schemeClr val="tx1"/>
                </a:solidFill>
                <a:latin typeface="Constantia" pitchFamily="18" charset="0"/>
              </a:rPr>
              <a:t>the source </a:t>
            </a:r>
            <a:r>
              <a:rPr lang="en-IN" sz="2000" b="1" i="1" dirty="0" smtClean="0">
                <a:solidFill>
                  <a:schemeClr val="tx1"/>
                </a:solidFill>
                <a:latin typeface="Constantia" pitchFamily="18" charset="0"/>
              </a:rPr>
              <a:t>device</a:t>
            </a:r>
            <a:r>
              <a:rPr lang="en-IN" sz="2000" dirty="0" smtClean="0">
                <a:solidFill>
                  <a:schemeClr val="tx1"/>
                </a:solidFill>
                <a:latin typeface="Constantia" pitchFamily="18" charset="0"/>
              </a:rPr>
              <a:t>:</a:t>
            </a:r>
          </a:p>
          <a:p>
            <a:pPr lvl="2" algn="just">
              <a:lnSpc>
                <a:spcPct val="150000"/>
              </a:lnSpc>
              <a:buFont typeface="Wingdings" pitchFamily="2" charset="2"/>
              <a:buChar char="q"/>
            </a:pPr>
            <a:r>
              <a:rPr lang="en-IN" dirty="0">
                <a:latin typeface="Constantia" pitchFamily="18" charset="0"/>
              </a:rPr>
              <a:t>C</a:t>
            </a:r>
            <a:r>
              <a:rPr lang="en-IN" dirty="0" smtClean="0">
                <a:latin typeface="Constantia" pitchFamily="18" charset="0"/>
              </a:rPr>
              <a:t>reates </a:t>
            </a:r>
            <a:r>
              <a:rPr lang="en-IN" dirty="0">
                <a:latin typeface="Constantia" pitchFamily="18" charset="0"/>
              </a:rPr>
              <a:t>a </a:t>
            </a:r>
            <a:r>
              <a:rPr lang="en-IN" dirty="0" smtClean="0">
                <a:latin typeface="Constantia" pitchFamily="18" charset="0"/>
              </a:rPr>
              <a:t>packet containing </a:t>
            </a:r>
            <a:r>
              <a:rPr lang="en-IN" dirty="0">
                <a:latin typeface="Constantia" pitchFamily="18" charset="0"/>
              </a:rPr>
              <a:t>its own </a:t>
            </a:r>
            <a:r>
              <a:rPr lang="en-IN" dirty="0" smtClean="0">
                <a:latin typeface="Constantia" pitchFamily="18" charset="0"/>
              </a:rPr>
              <a:t>MAC address</a:t>
            </a:r>
          </a:p>
          <a:p>
            <a:pPr lvl="2" algn="just">
              <a:lnSpc>
                <a:spcPct val="150000"/>
              </a:lnSpc>
              <a:buFont typeface="Wingdings" pitchFamily="2" charset="2"/>
              <a:buChar char="q"/>
            </a:pPr>
            <a:r>
              <a:rPr lang="en-IN" dirty="0" smtClean="0">
                <a:latin typeface="Constantia" pitchFamily="18" charset="0"/>
              </a:rPr>
              <a:t>Sets </a:t>
            </a:r>
            <a:r>
              <a:rPr lang="en-IN" dirty="0">
                <a:latin typeface="Constantia" pitchFamily="18" charset="0"/>
              </a:rPr>
              <a:t>the </a:t>
            </a:r>
            <a:r>
              <a:rPr lang="en-IN" dirty="0" smtClean="0">
                <a:latin typeface="Constantia" pitchFamily="18" charset="0"/>
              </a:rPr>
              <a:t>forward &amp; broadcast field </a:t>
            </a:r>
            <a:r>
              <a:rPr lang="en-IN" dirty="0">
                <a:latin typeface="Constantia" pitchFamily="18" charset="0"/>
              </a:rPr>
              <a:t>to </a:t>
            </a:r>
            <a:r>
              <a:rPr lang="en-IN" b="1" dirty="0" smtClean="0">
                <a:latin typeface="+mj-lt"/>
              </a:rPr>
              <a:t>1</a:t>
            </a:r>
            <a:endParaRPr lang="en-IN" dirty="0" smtClean="0">
              <a:latin typeface="+mj-lt"/>
            </a:endParaRPr>
          </a:p>
          <a:p>
            <a:pPr lvl="2" algn="just">
              <a:lnSpc>
                <a:spcPct val="150000"/>
              </a:lnSpc>
              <a:buFont typeface="Wingdings" pitchFamily="2" charset="2"/>
              <a:buChar char="q"/>
            </a:pPr>
            <a:r>
              <a:rPr lang="en-IN" dirty="0" smtClean="0">
                <a:latin typeface="Constantia" pitchFamily="18" charset="0"/>
              </a:rPr>
              <a:t>Set the </a:t>
            </a:r>
            <a:r>
              <a:rPr lang="en-IN" dirty="0">
                <a:latin typeface="Constantia" pitchFamily="18" charset="0"/>
              </a:rPr>
              <a:t>destination address to </a:t>
            </a:r>
            <a:r>
              <a:rPr lang="en-IN" b="1" dirty="0" smtClean="0">
                <a:latin typeface="Constantia" pitchFamily="18" charset="0"/>
              </a:rPr>
              <a:t>000</a:t>
            </a:r>
            <a:r>
              <a:rPr lang="en-IN" dirty="0" smtClean="0">
                <a:latin typeface="Constantia" pitchFamily="18" charset="0"/>
              </a:rPr>
              <a:t>. </a:t>
            </a:r>
          </a:p>
          <a:p>
            <a:pPr lvl="1" algn="just">
              <a:lnSpc>
                <a:spcPct val="150000"/>
              </a:lnSpc>
              <a:buFont typeface="Wingdings" pitchFamily="2" charset="2"/>
              <a:buChar char="Ø"/>
            </a:pPr>
            <a:r>
              <a:rPr lang="en-IN" sz="2000" dirty="0" smtClean="0">
                <a:solidFill>
                  <a:schemeClr val="tx1"/>
                </a:solidFill>
                <a:latin typeface="Constantia" pitchFamily="18" charset="0"/>
              </a:rPr>
              <a:t>Upon receiving </a:t>
            </a:r>
            <a:r>
              <a:rPr lang="en-IN" sz="2000" dirty="0">
                <a:solidFill>
                  <a:schemeClr val="tx1"/>
                </a:solidFill>
                <a:latin typeface="Constantia" pitchFamily="18" charset="0"/>
              </a:rPr>
              <a:t>the </a:t>
            </a:r>
            <a:r>
              <a:rPr lang="en-IN" sz="2000" dirty="0" smtClean="0">
                <a:solidFill>
                  <a:schemeClr val="tx1"/>
                </a:solidFill>
                <a:latin typeface="Constantia" pitchFamily="18" charset="0"/>
              </a:rPr>
              <a:t>message, </a:t>
            </a:r>
            <a:r>
              <a:rPr lang="en-IN" sz="2000" b="1" i="1" dirty="0" smtClean="0">
                <a:solidFill>
                  <a:schemeClr val="tx1"/>
                </a:solidFill>
                <a:latin typeface="Constantia" pitchFamily="18" charset="0"/>
              </a:rPr>
              <a:t>the master:</a:t>
            </a:r>
          </a:p>
          <a:p>
            <a:pPr lvl="2" algn="just">
              <a:lnSpc>
                <a:spcPct val="150000"/>
              </a:lnSpc>
              <a:buFont typeface="Wingdings" pitchFamily="2" charset="2"/>
              <a:buChar char="q"/>
            </a:pPr>
            <a:r>
              <a:rPr lang="en-IN" dirty="0">
                <a:latin typeface="Constantia" pitchFamily="18" charset="0"/>
              </a:rPr>
              <a:t>Notices that the broadcast field is set to </a:t>
            </a:r>
            <a:r>
              <a:rPr lang="en-IN" b="1" dirty="0">
                <a:latin typeface="+mj-lt"/>
              </a:rPr>
              <a:t>1</a:t>
            </a:r>
            <a:r>
              <a:rPr lang="en-IN" dirty="0">
                <a:latin typeface="Constantia" pitchFamily="18" charset="0"/>
              </a:rPr>
              <a:t>. </a:t>
            </a:r>
          </a:p>
          <a:p>
            <a:pPr lvl="2" algn="just">
              <a:lnSpc>
                <a:spcPct val="150000"/>
              </a:lnSpc>
              <a:buFont typeface="Wingdings" pitchFamily="2" charset="2"/>
              <a:buChar char="q"/>
            </a:pPr>
            <a:r>
              <a:rPr lang="en-IN" dirty="0" smtClean="0">
                <a:latin typeface="Constantia" pitchFamily="18" charset="0"/>
              </a:rPr>
              <a:t>It </a:t>
            </a:r>
            <a:r>
              <a:rPr lang="en-IN" dirty="0">
                <a:latin typeface="Constantia" pitchFamily="18" charset="0"/>
              </a:rPr>
              <a:t>sends the packet to all the slaves within its piconet, including relay </a:t>
            </a:r>
            <a:r>
              <a:rPr lang="en-IN" sz="2200" dirty="0">
                <a:latin typeface="Constantia" pitchFamily="18" charset="0"/>
              </a:rPr>
              <a:t>nodes</a:t>
            </a:r>
            <a:r>
              <a:rPr lang="en-IN" sz="2200" dirty="0" smtClean="0">
                <a:latin typeface="Constantia" pitchFamily="18" charset="0"/>
              </a:rPr>
              <a:t>.</a:t>
            </a:r>
            <a:endParaRPr lang="en-IN" sz="2200" dirty="0" smtClean="0">
              <a:solidFill>
                <a:schemeClr val="tx1"/>
              </a:solidFill>
              <a:latin typeface="Constantia" pitchFamily="18" charset="0"/>
            </a:endParaRPr>
          </a:p>
          <a:p>
            <a:pPr lvl="1" algn="just">
              <a:lnSpc>
                <a:spcPct val="150000"/>
              </a:lnSpc>
              <a:buFont typeface="Wingdings" pitchFamily="2" charset="2"/>
              <a:buChar char="Ø"/>
            </a:pPr>
            <a:r>
              <a:rPr lang="en-IN" sz="2200" dirty="0" smtClean="0">
                <a:solidFill>
                  <a:schemeClr val="tx1"/>
                </a:solidFill>
                <a:latin typeface="Constantia" pitchFamily="18" charset="0"/>
              </a:rPr>
              <a:t>When a relay </a:t>
            </a:r>
            <a:r>
              <a:rPr lang="en-IN" sz="2200" dirty="0">
                <a:solidFill>
                  <a:schemeClr val="tx1"/>
                </a:solidFill>
                <a:latin typeface="Constantia" pitchFamily="18" charset="0"/>
              </a:rPr>
              <a:t>node receives </a:t>
            </a:r>
            <a:r>
              <a:rPr lang="en-IN" sz="2200" dirty="0" smtClean="0">
                <a:solidFill>
                  <a:schemeClr val="tx1"/>
                </a:solidFill>
                <a:latin typeface="Constantia" pitchFamily="18" charset="0"/>
              </a:rPr>
              <a:t>the broadcast packet</a:t>
            </a:r>
          </a:p>
          <a:p>
            <a:pPr lvl="2" algn="just">
              <a:lnSpc>
                <a:spcPct val="150000"/>
              </a:lnSpc>
              <a:buFont typeface="Wingdings" pitchFamily="2" charset="2"/>
              <a:buChar char="q"/>
            </a:pPr>
            <a:r>
              <a:rPr lang="en-IN" sz="2200" dirty="0" smtClean="0">
                <a:latin typeface="Constantia" pitchFamily="18" charset="0"/>
              </a:rPr>
              <a:t>I</a:t>
            </a:r>
            <a:r>
              <a:rPr lang="en-IN" sz="2200" dirty="0" smtClean="0">
                <a:solidFill>
                  <a:schemeClr val="tx1"/>
                </a:solidFill>
                <a:latin typeface="Constantia" pitchFamily="18" charset="0"/>
              </a:rPr>
              <a:t>t </a:t>
            </a:r>
            <a:r>
              <a:rPr lang="en-IN" sz="2200" dirty="0">
                <a:solidFill>
                  <a:schemeClr val="tx1"/>
                </a:solidFill>
                <a:latin typeface="Constantia" pitchFamily="18" charset="0"/>
              </a:rPr>
              <a:t>forwards it to all masters to which it is connected, except </a:t>
            </a:r>
            <a:r>
              <a:rPr lang="en-IN" sz="2200" dirty="0" smtClean="0">
                <a:solidFill>
                  <a:schemeClr val="tx1"/>
                </a:solidFill>
                <a:latin typeface="Constantia" pitchFamily="18" charset="0"/>
              </a:rPr>
              <a:t>the one </a:t>
            </a:r>
            <a:r>
              <a:rPr lang="en-IN" sz="2200" dirty="0">
                <a:solidFill>
                  <a:schemeClr val="tx1"/>
                </a:solidFill>
                <a:latin typeface="Constantia" pitchFamily="18" charset="0"/>
              </a:rPr>
              <a:t>from which it came</a:t>
            </a:r>
            <a:r>
              <a:rPr lang="en-IN" sz="2200" dirty="0" smtClean="0">
                <a:solidFill>
                  <a:schemeClr val="tx1"/>
                </a:solidFill>
                <a:latin typeface="Constantia" pitchFamily="18" charset="0"/>
              </a:rPr>
              <a:t>.</a:t>
            </a:r>
          </a:p>
        </p:txBody>
      </p:sp>
    </p:spTree>
    <p:extLst>
      <p:ext uri="{BB962C8B-B14F-4D97-AF65-F5344CB8AC3E}">
        <p14:creationId xmlns:p14="http://schemas.microsoft.com/office/powerpoint/2010/main" val="441401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a:t>Energy Efﬁciency </a:t>
            </a:r>
            <a:endParaRPr lang="en-US" dirty="0" smtClean="0"/>
          </a:p>
          <a:p>
            <a:pPr lvl="1"/>
            <a:r>
              <a:rPr lang="en-US" dirty="0" smtClean="0"/>
              <a:t>Sensor nodes have limited processing capability</a:t>
            </a:r>
            <a:r>
              <a:rPr lang="en-US" dirty="0"/>
              <a:t>, </a:t>
            </a:r>
            <a:r>
              <a:rPr lang="en-US" dirty="0" smtClean="0"/>
              <a:t>short-range radio communication ability,  batteries </a:t>
            </a:r>
            <a:r>
              <a:rPr lang="en-US" dirty="0"/>
              <a:t>with small </a:t>
            </a:r>
            <a:r>
              <a:rPr lang="en-US" dirty="0" smtClean="0"/>
              <a:t>capacity and deployed </a:t>
            </a:r>
            <a:r>
              <a:rPr lang="en-US" dirty="0"/>
              <a:t>in unattended environments, making it difﬁcult </a:t>
            </a:r>
            <a:r>
              <a:rPr lang="en-US" dirty="0" smtClean="0"/>
              <a:t>to change </a:t>
            </a:r>
            <a:r>
              <a:rPr lang="en-US" dirty="0"/>
              <a:t>their batteries. </a:t>
            </a:r>
            <a:endParaRPr lang="en-US" dirty="0" smtClean="0"/>
          </a:p>
          <a:p>
            <a:pPr lvl="1"/>
            <a:r>
              <a:rPr lang="en-US" dirty="0" smtClean="0"/>
              <a:t>Recharging </a:t>
            </a:r>
            <a:r>
              <a:rPr lang="en-US" dirty="0"/>
              <a:t>sensor batteries by energy </a:t>
            </a:r>
            <a:r>
              <a:rPr lang="en-US" dirty="0" smtClean="0"/>
              <a:t>scavenging is </a:t>
            </a:r>
            <a:r>
              <a:rPr lang="en-US" dirty="0"/>
              <a:t>complicated and volatile. </a:t>
            </a:r>
            <a:r>
              <a:rPr lang="en-US" dirty="0" smtClean="0"/>
              <a:t>So </a:t>
            </a:r>
            <a:r>
              <a:rPr lang="en-US" dirty="0"/>
              <a:t>energy conservation becomes of paramount importance in WSNs to prolong the lifetime of sensor nodes. </a:t>
            </a:r>
            <a:endParaRPr lang="en-US" dirty="0" smtClean="0"/>
          </a:p>
          <a:p>
            <a:pPr lvl="1"/>
            <a:r>
              <a:rPr lang="en-US" dirty="0" smtClean="0"/>
              <a:t>To reduce power consumption</a:t>
            </a:r>
          </a:p>
          <a:p>
            <a:pPr lvl="2"/>
            <a:r>
              <a:rPr lang="en-US" dirty="0" smtClean="0"/>
              <a:t>Use low-power Electronics</a:t>
            </a:r>
          </a:p>
          <a:p>
            <a:pPr lvl="2"/>
            <a:r>
              <a:rPr lang="en-US" dirty="0" smtClean="0"/>
              <a:t>Design energy-aware communication protocols</a:t>
            </a:r>
          </a:p>
          <a:p>
            <a:pPr lvl="1"/>
            <a:r>
              <a:rPr lang="en-US" dirty="0" smtClean="0"/>
              <a:t>Sources of Energy-waste</a:t>
            </a:r>
          </a:p>
          <a:p>
            <a:pPr lvl="2"/>
            <a:r>
              <a:rPr lang="en-US" dirty="0" smtClean="0"/>
              <a:t>Collision</a:t>
            </a:r>
          </a:p>
          <a:p>
            <a:pPr lvl="2"/>
            <a:r>
              <a:rPr lang="en-US" dirty="0" smtClean="0"/>
              <a:t>Idle listening</a:t>
            </a:r>
          </a:p>
          <a:p>
            <a:pPr lvl="2"/>
            <a:r>
              <a:rPr lang="en-US" dirty="0" smtClean="0"/>
              <a:t>Overhearing</a:t>
            </a:r>
          </a:p>
          <a:p>
            <a:pPr lvl="2"/>
            <a:r>
              <a:rPr lang="en-US" dirty="0" smtClean="0"/>
              <a:t>Control Packet Overhead</a:t>
            </a:r>
          </a:p>
          <a:p>
            <a:pPr lvl="2"/>
            <a:r>
              <a:rPr lang="en-US" dirty="0" smtClean="0"/>
              <a:t>Frequent switching between operation modes</a:t>
            </a:r>
            <a:endParaRPr lang="en-US" dirty="0"/>
          </a:p>
        </p:txBody>
      </p:sp>
    </p:spTree>
    <p:extLst>
      <p:ext uri="{BB962C8B-B14F-4D97-AF65-F5344CB8AC3E}">
        <p14:creationId xmlns:p14="http://schemas.microsoft.com/office/powerpoint/2010/main" val="1728367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Low-Energy Adaptive Clustering Hierarchy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90</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IN" sz="2000" dirty="0">
                <a:latin typeface="Constantia" pitchFamily="18" charset="0"/>
              </a:rPr>
              <a:t>LEACH </a:t>
            </a:r>
            <a:r>
              <a:rPr lang="en-IN" sz="2000" i="1" dirty="0">
                <a:solidFill>
                  <a:srgbClr val="CC0099"/>
                </a:solidFill>
                <a:latin typeface="Constantia" pitchFamily="18" charset="0"/>
              </a:rPr>
              <a:t>takes a </a:t>
            </a:r>
            <a:r>
              <a:rPr lang="en-IN" sz="2000" b="1" i="1" dirty="0" smtClean="0">
                <a:solidFill>
                  <a:srgbClr val="CC0099"/>
                </a:solidFill>
                <a:latin typeface="Constantia" pitchFamily="18" charset="0"/>
              </a:rPr>
              <a:t>hierarchical approach</a:t>
            </a:r>
            <a:r>
              <a:rPr lang="en-IN" sz="2000" i="1" dirty="0" smtClean="0">
                <a:solidFill>
                  <a:srgbClr val="CC0099"/>
                </a:solidFill>
                <a:latin typeface="Constantia" pitchFamily="18" charset="0"/>
              </a:rPr>
              <a:t> </a:t>
            </a:r>
            <a:r>
              <a:rPr lang="en-IN" sz="2000" dirty="0" smtClean="0">
                <a:latin typeface="Constantia" pitchFamily="18" charset="0"/>
              </a:rPr>
              <a:t>&amp; </a:t>
            </a:r>
            <a:r>
              <a:rPr lang="en-IN" sz="2000" i="1" dirty="0">
                <a:solidFill>
                  <a:srgbClr val="CC0099"/>
                </a:solidFill>
                <a:latin typeface="Constantia" pitchFamily="18" charset="0"/>
              </a:rPr>
              <a:t>organizes </a:t>
            </a:r>
            <a:r>
              <a:rPr lang="en-IN" sz="2000" i="1" dirty="0" smtClean="0">
                <a:solidFill>
                  <a:srgbClr val="CC0099"/>
                </a:solidFill>
                <a:latin typeface="Constantia" pitchFamily="18" charset="0"/>
              </a:rPr>
              <a:t>nodes                  </a:t>
            </a:r>
            <a:r>
              <a:rPr lang="en-IN" sz="2000" i="1" dirty="0">
                <a:solidFill>
                  <a:srgbClr val="CC0099"/>
                </a:solidFill>
                <a:latin typeface="Constantia" pitchFamily="18" charset="0"/>
              </a:rPr>
              <a:t>into </a:t>
            </a:r>
            <a:r>
              <a:rPr lang="en-IN" sz="2000" b="1" i="1" dirty="0">
                <a:solidFill>
                  <a:srgbClr val="CC0099"/>
                </a:solidFill>
                <a:latin typeface="Constantia" pitchFamily="18" charset="0"/>
              </a:rPr>
              <a:t>clusters</a:t>
            </a:r>
            <a:r>
              <a:rPr lang="en-IN" sz="2000" dirty="0" smtClean="0">
                <a:latin typeface="Constantia" pitchFamily="18" charset="0"/>
              </a:rPr>
              <a:t>.</a:t>
            </a:r>
          </a:p>
          <a:p>
            <a:pPr algn="just">
              <a:lnSpc>
                <a:spcPct val="150000"/>
              </a:lnSpc>
            </a:pPr>
            <a:r>
              <a:rPr lang="en-IN" sz="2000" i="1" u="sng" dirty="0">
                <a:latin typeface="Constantia" pitchFamily="18" charset="0"/>
              </a:rPr>
              <a:t>Within each cluster</a:t>
            </a:r>
            <a:r>
              <a:rPr lang="en-IN" sz="2000" dirty="0">
                <a:latin typeface="Constantia" pitchFamily="18" charset="0"/>
              </a:rPr>
              <a:t>, nodes </a:t>
            </a:r>
            <a:r>
              <a:rPr lang="en-IN" sz="2000" dirty="0" smtClean="0">
                <a:latin typeface="Constantia" pitchFamily="18" charset="0"/>
              </a:rPr>
              <a:t>take turns </a:t>
            </a:r>
            <a:r>
              <a:rPr lang="en-IN" sz="2000" dirty="0">
                <a:latin typeface="Constantia" pitchFamily="18" charset="0"/>
              </a:rPr>
              <a:t>to assume the role of a </a:t>
            </a:r>
            <a:r>
              <a:rPr lang="en-IN" sz="2000" b="1" dirty="0">
                <a:solidFill>
                  <a:srgbClr val="0070C0"/>
                </a:solidFill>
                <a:latin typeface="Constantia" pitchFamily="18" charset="0"/>
              </a:rPr>
              <a:t>cluster head</a:t>
            </a:r>
            <a:r>
              <a:rPr lang="en-IN" sz="2000" dirty="0" smtClean="0">
                <a:latin typeface="Constantia" pitchFamily="18" charset="0"/>
              </a:rPr>
              <a:t>.</a:t>
            </a:r>
          </a:p>
          <a:p>
            <a:pPr algn="just">
              <a:lnSpc>
                <a:spcPct val="150000"/>
              </a:lnSpc>
            </a:pPr>
            <a:r>
              <a:rPr lang="en-IN" sz="2000" dirty="0">
                <a:latin typeface="Constantia" pitchFamily="18" charset="0"/>
              </a:rPr>
              <a:t>LEACH </a:t>
            </a:r>
            <a:r>
              <a:rPr lang="en-IN" sz="2000" i="1" dirty="0">
                <a:solidFill>
                  <a:srgbClr val="00B050"/>
                </a:solidFill>
                <a:effectLst>
                  <a:outerShdw blurRad="38100" dist="38100" dir="2700000" algn="tl">
                    <a:srgbClr val="000000">
                      <a:alpha val="43137"/>
                    </a:srgbClr>
                  </a:outerShdw>
                </a:effectLst>
                <a:latin typeface="Constantia" pitchFamily="18" charset="0"/>
              </a:rPr>
              <a:t>uses TDMA </a:t>
            </a:r>
            <a:r>
              <a:rPr lang="en-IN" sz="2000" dirty="0">
                <a:latin typeface="Constantia" pitchFamily="18" charset="0"/>
              </a:rPr>
              <a:t>to achieve </a:t>
            </a:r>
            <a:r>
              <a:rPr lang="en-IN" sz="2000" dirty="0" smtClean="0">
                <a:latin typeface="Constantia" pitchFamily="18" charset="0"/>
              </a:rPr>
              <a:t>communication between </a:t>
            </a:r>
            <a:r>
              <a:rPr lang="en-IN" sz="2000" dirty="0">
                <a:latin typeface="Constantia" pitchFamily="18" charset="0"/>
              </a:rPr>
              <a:t>nodes &amp;</a:t>
            </a:r>
            <a:r>
              <a:rPr lang="en-IN" sz="2000" dirty="0" smtClean="0">
                <a:latin typeface="Constantia" pitchFamily="18" charset="0"/>
              </a:rPr>
              <a:t> </a:t>
            </a:r>
            <a:r>
              <a:rPr lang="en-IN" sz="2000" dirty="0">
                <a:latin typeface="Constantia" pitchFamily="18" charset="0"/>
              </a:rPr>
              <a:t>their cluster </a:t>
            </a:r>
            <a:r>
              <a:rPr lang="en-IN" sz="2000" dirty="0" smtClean="0">
                <a:latin typeface="Constantia" pitchFamily="18" charset="0"/>
              </a:rPr>
              <a:t>head.</a:t>
            </a:r>
          </a:p>
          <a:p>
            <a:pPr algn="just">
              <a:lnSpc>
                <a:spcPct val="150000"/>
              </a:lnSpc>
            </a:pPr>
            <a:r>
              <a:rPr lang="en-IN" sz="2000" dirty="0">
                <a:latin typeface="Constantia" pitchFamily="18" charset="0"/>
              </a:rPr>
              <a:t>The cluster head </a:t>
            </a:r>
            <a:r>
              <a:rPr lang="en-IN" sz="2000" i="1" dirty="0" smtClean="0">
                <a:solidFill>
                  <a:srgbClr val="2F8891"/>
                </a:solidFill>
                <a:latin typeface="Constantia" pitchFamily="18" charset="0"/>
              </a:rPr>
              <a:t>forwards messages </a:t>
            </a:r>
            <a:r>
              <a:rPr lang="en-IN" sz="2000" dirty="0" smtClean="0">
                <a:latin typeface="Constantia" pitchFamily="18" charset="0"/>
              </a:rPr>
              <a:t>to </a:t>
            </a:r>
            <a:r>
              <a:rPr lang="en-IN" sz="2000" dirty="0">
                <a:latin typeface="Constantia" pitchFamily="18" charset="0"/>
              </a:rPr>
              <a:t>the base station </a:t>
            </a:r>
            <a:r>
              <a:rPr lang="en-IN" sz="2000" dirty="0" smtClean="0">
                <a:latin typeface="Constantia" pitchFamily="18" charset="0"/>
              </a:rPr>
              <a:t>which received </a:t>
            </a:r>
            <a:r>
              <a:rPr lang="en-IN" sz="2000" dirty="0">
                <a:latin typeface="Constantia" pitchFamily="18" charset="0"/>
              </a:rPr>
              <a:t>from its cluster nodes.</a:t>
            </a:r>
          </a:p>
        </p:txBody>
      </p:sp>
    </p:spTree>
    <p:extLst>
      <p:ext uri="{BB962C8B-B14F-4D97-AF65-F5344CB8AC3E}">
        <p14:creationId xmlns:p14="http://schemas.microsoft.com/office/powerpoint/2010/main" val="41242788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Low-Energy Adaptive Clustering Hierarchy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91</a:t>
            </a:fld>
            <a:endParaRPr kumimoji="0" lang="en-US" dirty="0"/>
          </a:p>
        </p:txBody>
      </p:sp>
      <p:sp>
        <p:nvSpPr>
          <p:cNvPr id="5" name="Content Placeholder 4"/>
          <p:cNvSpPr>
            <a:spLocks noGrp="1"/>
          </p:cNvSpPr>
          <p:nvPr>
            <p:ph sz="quarter" idx="1"/>
          </p:nvPr>
        </p:nvSpPr>
        <p:spPr>
          <a:xfrm>
            <a:off x="457200" y="1219201"/>
            <a:ext cx="8229600" cy="5306144"/>
          </a:xfrm>
        </p:spPr>
        <p:txBody>
          <a:bodyPr>
            <a:normAutofit lnSpcReduction="10000"/>
          </a:bodyPr>
          <a:lstStyle/>
          <a:p>
            <a:pPr algn="just">
              <a:lnSpc>
                <a:spcPct val="150000"/>
              </a:lnSpc>
            </a:pPr>
            <a:r>
              <a:rPr lang="en-IN" sz="2000" dirty="0">
                <a:latin typeface="Constantia" pitchFamily="18" charset="0"/>
              </a:rPr>
              <a:t>The </a:t>
            </a:r>
            <a:r>
              <a:rPr lang="en-IN" sz="2000" b="1" i="1" dirty="0" smtClean="0">
                <a:solidFill>
                  <a:srgbClr val="0070C0"/>
                </a:solidFill>
                <a:latin typeface="Constantia" pitchFamily="18" charset="0"/>
              </a:rPr>
              <a:t>cluster </a:t>
            </a:r>
            <a:r>
              <a:rPr lang="en-IN" sz="2000" b="1" i="1" dirty="0">
                <a:solidFill>
                  <a:srgbClr val="0070C0"/>
                </a:solidFill>
                <a:latin typeface="Constantia" pitchFamily="18" charset="0"/>
              </a:rPr>
              <a:t>head</a:t>
            </a:r>
            <a:r>
              <a:rPr lang="en-IN" sz="2000" dirty="0">
                <a:solidFill>
                  <a:srgbClr val="0070C0"/>
                </a:solidFill>
                <a:latin typeface="Constantia" pitchFamily="18" charset="0"/>
              </a:rPr>
              <a:t> </a:t>
            </a:r>
            <a:r>
              <a:rPr lang="en-IN" sz="2000" dirty="0">
                <a:latin typeface="Constantia" pitchFamily="18" charset="0"/>
              </a:rPr>
              <a:t>node </a:t>
            </a:r>
            <a:r>
              <a:rPr lang="en-IN" sz="2000" i="1" dirty="0">
                <a:solidFill>
                  <a:srgbClr val="2F8891"/>
                </a:solidFill>
                <a:latin typeface="Constantia" pitchFamily="18" charset="0"/>
              </a:rPr>
              <a:t>sets up a TDMA schedule</a:t>
            </a:r>
            <a:r>
              <a:rPr lang="en-IN" sz="2000" dirty="0">
                <a:latin typeface="Constantia" pitchFamily="18" charset="0"/>
              </a:rPr>
              <a:t> </a:t>
            </a:r>
            <a:r>
              <a:rPr lang="en-IN" sz="2000" dirty="0" smtClean="0">
                <a:latin typeface="Constantia" pitchFamily="18" charset="0"/>
              </a:rPr>
              <a:t>&amp; </a:t>
            </a:r>
            <a:r>
              <a:rPr lang="en-IN" sz="2000" i="1" dirty="0" smtClean="0">
                <a:solidFill>
                  <a:srgbClr val="2F8891"/>
                </a:solidFill>
                <a:latin typeface="Constantia" pitchFamily="18" charset="0"/>
              </a:rPr>
              <a:t>transmits </a:t>
            </a:r>
            <a:r>
              <a:rPr lang="en-IN" sz="2000" dirty="0">
                <a:latin typeface="Constantia" pitchFamily="18" charset="0"/>
              </a:rPr>
              <a:t>this schedule </a:t>
            </a:r>
            <a:r>
              <a:rPr lang="en-IN" sz="2000" dirty="0" smtClean="0">
                <a:latin typeface="Constantia" pitchFamily="18" charset="0"/>
              </a:rPr>
              <a:t>to all </a:t>
            </a:r>
            <a:r>
              <a:rPr lang="en-IN" sz="2000" dirty="0">
                <a:latin typeface="Constantia" pitchFamily="18" charset="0"/>
              </a:rPr>
              <a:t>nodes </a:t>
            </a:r>
            <a:r>
              <a:rPr lang="en-IN" sz="2000" i="1" u="sng" dirty="0">
                <a:latin typeface="Constantia" pitchFamily="18" charset="0"/>
              </a:rPr>
              <a:t>in its cluster</a:t>
            </a:r>
            <a:r>
              <a:rPr lang="en-IN" sz="2000" dirty="0" smtClean="0">
                <a:latin typeface="Constantia" pitchFamily="18" charset="0"/>
              </a:rPr>
              <a:t>.</a:t>
            </a:r>
          </a:p>
          <a:p>
            <a:pPr algn="just">
              <a:lnSpc>
                <a:spcPct val="150000"/>
              </a:lnSpc>
            </a:pPr>
            <a:r>
              <a:rPr lang="en-IN" sz="2000" dirty="0">
                <a:latin typeface="Constantia" pitchFamily="18" charset="0"/>
              </a:rPr>
              <a:t>The schedule prevents collisions among data messages</a:t>
            </a:r>
            <a:r>
              <a:rPr lang="en-IN" sz="2000" dirty="0" smtClean="0">
                <a:latin typeface="Constantia" pitchFamily="18" charset="0"/>
              </a:rPr>
              <a:t>.</a:t>
            </a:r>
          </a:p>
          <a:p>
            <a:pPr algn="just">
              <a:lnSpc>
                <a:spcPct val="150000"/>
              </a:lnSpc>
            </a:pPr>
            <a:r>
              <a:rPr lang="en-IN" sz="2000" dirty="0">
                <a:latin typeface="Constantia" pitchFamily="18" charset="0"/>
              </a:rPr>
              <a:t>Furthermore, the </a:t>
            </a:r>
            <a:r>
              <a:rPr lang="en-IN" sz="2000" b="1" i="1" dirty="0">
                <a:solidFill>
                  <a:srgbClr val="00B050"/>
                </a:solidFill>
                <a:latin typeface="Constantia" pitchFamily="18" charset="0"/>
              </a:rPr>
              <a:t>schedule </a:t>
            </a:r>
            <a:r>
              <a:rPr lang="en-IN" sz="2000" dirty="0">
                <a:latin typeface="Constantia" pitchFamily="18" charset="0"/>
              </a:rPr>
              <a:t>can be used by the nodes to </a:t>
            </a:r>
            <a:r>
              <a:rPr lang="en-IN" sz="2000" i="1" dirty="0">
                <a:solidFill>
                  <a:srgbClr val="669900"/>
                </a:solidFill>
                <a:latin typeface="Constantia" pitchFamily="18" charset="0"/>
              </a:rPr>
              <a:t>determine the time slots </a:t>
            </a:r>
            <a:r>
              <a:rPr lang="en-IN" sz="2000" i="1" dirty="0" smtClean="0">
                <a:solidFill>
                  <a:srgbClr val="669900"/>
                </a:solidFill>
                <a:latin typeface="Constantia" pitchFamily="18" charset="0"/>
              </a:rPr>
              <a:t>during which </a:t>
            </a:r>
            <a:r>
              <a:rPr lang="en-IN" sz="2000" i="1" dirty="0">
                <a:solidFill>
                  <a:srgbClr val="669900"/>
                </a:solidFill>
                <a:latin typeface="Constantia" pitchFamily="18" charset="0"/>
              </a:rPr>
              <a:t>they must be </a:t>
            </a:r>
            <a:r>
              <a:rPr lang="en-IN" sz="2000" i="1" dirty="0">
                <a:solidFill>
                  <a:srgbClr val="669900"/>
                </a:solidFill>
                <a:effectLst>
                  <a:outerShdw blurRad="38100" dist="38100" dir="2700000" algn="tl">
                    <a:srgbClr val="000000">
                      <a:alpha val="43137"/>
                    </a:srgbClr>
                  </a:outerShdw>
                </a:effectLst>
                <a:latin typeface="Constantia" pitchFamily="18" charset="0"/>
              </a:rPr>
              <a:t>active</a:t>
            </a:r>
            <a:r>
              <a:rPr lang="en-IN" sz="2000" dirty="0" smtClean="0">
                <a:effectLst>
                  <a:outerShdw blurRad="38100" dist="38100" dir="2700000" algn="tl">
                    <a:srgbClr val="000000">
                      <a:alpha val="43137"/>
                    </a:srgbClr>
                  </a:outerShdw>
                </a:effectLst>
                <a:latin typeface="Constantia" pitchFamily="18" charset="0"/>
              </a:rPr>
              <a:t>.</a:t>
            </a:r>
          </a:p>
          <a:p>
            <a:pPr algn="just">
              <a:lnSpc>
                <a:spcPct val="150000"/>
              </a:lnSpc>
            </a:pPr>
            <a:r>
              <a:rPr lang="en-IN" sz="2000" dirty="0">
                <a:latin typeface="Constantia" pitchFamily="18" charset="0"/>
              </a:rPr>
              <a:t>This </a:t>
            </a:r>
            <a:r>
              <a:rPr lang="en-IN" sz="2000" i="1" u="sng" dirty="0">
                <a:latin typeface="Constantia" pitchFamily="18" charset="0"/>
              </a:rPr>
              <a:t>allows each cluster node</a:t>
            </a:r>
            <a:r>
              <a:rPr lang="en-IN" sz="2000" dirty="0">
                <a:latin typeface="Constantia" pitchFamily="18" charset="0"/>
              </a:rPr>
              <a:t>, except for the </a:t>
            </a:r>
            <a:r>
              <a:rPr lang="en-IN" sz="2000" dirty="0" smtClean="0">
                <a:latin typeface="Constantia" pitchFamily="18" charset="0"/>
              </a:rPr>
              <a:t>head cluster</a:t>
            </a:r>
            <a:r>
              <a:rPr lang="en-IN" sz="2000" dirty="0">
                <a:latin typeface="Constantia" pitchFamily="18" charset="0"/>
              </a:rPr>
              <a:t>, </a:t>
            </a:r>
            <a:r>
              <a:rPr lang="en-IN" sz="2000" i="1" dirty="0">
                <a:solidFill>
                  <a:srgbClr val="6600CC"/>
                </a:solidFill>
                <a:latin typeface="Constantia" pitchFamily="18" charset="0"/>
              </a:rPr>
              <a:t>to </a:t>
            </a:r>
            <a:r>
              <a:rPr lang="en-IN" sz="2000" b="1" i="1" dirty="0">
                <a:solidFill>
                  <a:srgbClr val="6600CC"/>
                </a:solidFill>
                <a:latin typeface="Constantia" pitchFamily="18" charset="0"/>
              </a:rPr>
              <a:t>turn off </a:t>
            </a:r>
            <a:r>
              <a:rPr lang="en-IN" sz="2000" i="1" dirty="0">
                <a:solidFill>
                  <a:srgbClr val="6600CC"/>
                </a:solidFill>
                <a:latin typeface="Constantia" pitchFamily="18" charset="0"/>
              </a:rPr>
              <a:t>their radio components until its allocated time slots</a:t>
            </a:r>
            <a:r>
              <a:rPr lang="en-IN" sz="2000" dirty="0" smtClean="0">
                <a:latin typeface="Constantia" pitchFamily="18" charset="0"/>
              </a:rPr>
              <a:t>.</a:t>
            </a:r>
          </a:p>
          <a:p>
            <a:pPr algn="just">
              <a:lnSpc>
                <a:spcPct val="150000"/>
              </a:lnSpc>
            </a:pPr>
            <a:r>
              <a:rPr lang="en-IN" sz="2000" b="1" i="1" dirty="0" smtClean="0">
                <a:latin typeface="Constantia" pitchFamily="18" charset="0"/>
              </a:rPr>
              <a:t>LEACH assumes</a:t>
            </a:r>
            <a:r>
              <a:rPr lang="en-IN" sz="2000" dirty="0" smtClean="0">
                <a:latin typeface="Constantia" pitchFamily="18" charset="0"/>
              </a:rPr>
              <a:t> </a:t>
            </a:r>
            <a:r>
              <a:rPr lang="en-IN" sz="2000" b="1" i="1" dirty="0">
                <a:latin typeface="Constantia" pitchFamily="18" charset="0"/>
              </a:rPr>
              <a:t>that</a:t>
            </a:r>
            <a:r>
              <a:rPr lang="en-IN" sz="2000" dirty="0">
                <a:latin typeface="Constantia" pitchFamily="18" charset="0"/>
              </a:rPr>
              <a:t> cluster nodes start the cluster </a:t>
            </a:r>
            <a:r>
              <a:rPr lang="en-IN" sz="2000" b="1" u="sng" dirty="0">
                <a:solidFill>
                  <a:srgbClr val="CC0099"/>
                </a:solidFill>
                <a:latin typeface="Constantia" pitchFamily="18" charset="0"/>
              </a:rPr>
              <a:t>setup phase</a:t>
            </a:r>
            <a:r>
              <a:rPr lang="en-IN" sz="2000" dirty="0">
                <a:latin typeface="Constantia" pitchFamily="18" charset="0"/>
              </a:rPr>
              <a:t> at the same time and </a:t>
            </a:r>
            <a:r>
              <a:rPr lang="en-IN" sz="2000" b="1" u="sng" dirty="0" smtClean="0">
                <a:solidFill>
                  <a:srgbClr val="CC0099"/>
                </a:solidFill>
                <a:latin typeface="Constantia" pitchFamily="18" charset="0"/>
              </a:rPr>
              <a:t>remain synchronized</a:t>
            </a:r>
            <a:r>
              <a:rPr lang="en-IN" sz="2000" b="1" dirty="0" smtClean="0">
                <a:solidFill>
                  <a:srgbClr val="CC0099"/>
                </a:solidFill>
                <a:latin typeface="Constantia" pitchFamily="18" charset="0"/>
              </a:rPr>
              <a:t> </a:t>
            </a:r>
            <a:r>
              <a:rPr lang="en-IN" sz="2000" dirty="0">
                <a:latin typeface="Constantia" pitchFamily="18" charset="0"/>
              </a:rPr>
              <a:t>thereafter</a:t>
            </a:r>
            <a:r>
              <a:rPr lang="en-IN" sz="2000" dirty="0" smtClean="0">
                <a:latin typeface="Constantia" pitchFamily="18" charset="0"/>
              </a:rPr>
              <a:t>.</a:t>
            </a:r>
          </a:p>
          <a:p>
            <a:pPr algn="just">
              <a:lnSpc>
                <a:spcPct val="150000"/>
              </a:lnSpc>
            </a:pPr>
            <a:r>
              <a:rPr lang="en-IN" sz="2000" dirty="0" smtClean="0">
                <a:latin typeface="Constantia" pitchFamily="18" charset="0"/>
              </a:rPr>
              <a:t>One </a:t>
            </a:r>
            <a:r>
              <a:rPr lang="en-IN" sz="2000" dirty="0">
                <a:latin typeface="Constantia" pitchFamily="18" charset="0"/>
              </a:rPr>
              <a:t>possible mechanism to achieve synchronization is </a:t>
            </a:r>
            <a:r>
              <a:rPr lang="en-IN" sz="2000" dirty="0" smtClean="0">
                <a:latin typeface="Constantia" pitchFamily="18" charset="0"/>
              </a:rPr>
              <a:t>to have </a:t>
            </a:r>
            <a:r>
              <a:rPr lang="en-IN" sz="2000" dirty="0">
                <a:latin typeface="Constantia" pitchFamily="18" charset="0"/>
              </a:rPr>
              <a:t>the base station </a:t>
            </a:r>
            <a:r>
              <a:rPr lang="en-IN" sz="2000" i="1" dirty="0">
                <a:solidFill>
                  <a:schemeClr val="bg1">
                    <a:lumMod val="65000"/>
                  </a:schemeClr>
                </a:solidFill>
                <a:effectLst>
                  <a:outerShdw blurRad="38100" dist="38100" dir="2700000" algn="tl">
                    <a:srgbClr val="000000">
                      <a:alpha val="43137"/>
                    </a:srgbClr>
                  </a:outerShdw>
                </a:effectLst>
                <a:latin typeface="Constantia" pitchFamily="18" charset="0"/>
              </a:rPr>
              <a:t>send out synchronization pulses</a:t>
            </a:r>
            <a:r>
              <a:rPr lang="en-IN" sz="2000" i="1" dirty="0">
                <a:latin typeface="Constantia" pitchFamily="18" charset="0"/>
              </a:rPr>
              <a:t> </a:t>
            </a:r>
            <a:r>
              <a:rPr lang="en-IN" sz="2000" dirty="0">
                <a:latin typeface="Constantia" pitchFamily="18" charset="0"/>
              </a:rPr>
              <a:t>to the all the </a:t>
            </a:r>
            <a:r>
              <a:rPr lang="en-IN" sz="2000" dirty="0" smtClean="0">
                <a:latin typeface="Constantia" pitchFamily="18" charset="0"/>
              </a:rPr>
              <a:t>nodes.</a:t>
            </a:r>
            <a:endParaRPr lang="en-IN" sz="2000" dirty="0">
              <a:latin typeface="Constantia" pitchFamily="18" charset="0"/>
            </a:endParaRPr>
          </a:p>
        </p:txBody>
      </p:sp>
    </p:spTree>
    <p:extLst>
      <p:ext uri="{BB962C8B-B14F-4D97-AF65-F5344CB8AC3E}">
        <p14:creationId xmlns:p14="http://schemas.microsoft.com/office/powerpoint/2010/main" val="1563717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Low-Energy Adaptive Clustering Hierarchy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92</a:t>
            </a:fld>
            <a:endParaRPr kumimoji="0" lang="en-US" dirty="0"/>
          </a:p>
        </p:txBody>
      </p:sp>
      <p:sp>
        <p:nvSpPr>
          <p:cNvPr id="5" name="Content Placeholder 4"/>
          <p:cNvSpPr>
            <a:spLocks noGrp="1"/>
          </p:cNvSpPr>
          <p:nvPr>
            <p:ph sz="quarter" idx="1"/>
          </p:nvPr>
        </p:nvSpPr>
        <p:spPr>
          <a:xfrm>
            <a:off x="457200" y="1219201"/>
            <a:ext cx="8229600" cy="5306144"/>
          </a:xfrm>
        </p:spPr>
        <p:txBody>
          <a:bodyPr>
            <a:normAutofit/>
          </a:bodyPr>
          <a:lstStyle/>
          <a:p>
            <a:pPr algn="just">
              <a:lnSpc>
                <a:spcPct val="150000"/>
              </a:lnSpc>
            </a:pPr>
            <a:r>
              <a:rPr lang="en-IN" sz="2000" i="1" u="sng" dirty="0">
                <a:latin typeface="Constantia" pitchFamily="18" charset="0"/>
              </a:rPr>
              <a:t>To reduce intercluster interference</a:t>
            </a:r>
            <a:r>
              <a:rPr lang="en-IN" sz="2000" dirty="0">
                <a:latin typeface="Constantia" pitchFamily="18" charset="0"/>
              </a:rPr>
              <a:t>, LEACH uses a </a:t>
            </a:r>
            <a:r>
              <a:rPr lang="en-IN" sz="2000" b="1" dirty="0">
                <a:solidFill>
                  <a:schemeClr val="accent1"/>
                </a:solidFill>
                <a:latin typeface="Constantia" pitchFamily="18" charset="0"/>
              </a:rPr>
              <a:t>transmitter-based </a:t>
            </a:r>
            <a:r>
              <a:rPr lang="en-IN" sz="2000" b="1" dirty="0" smtClean="0">
                <a:solidFill>
                  <a:schemeClr val="accent1"/>
                </a:solidFill>
                <a:latin typeface="Constantia" pitchFamily="18" charset="0"/>
              </a:rPr>
              <a:t>code assignment </a:t>
            </a:r>
            <a:r>
              <a:rPr lang="en-IN" sz="2000" b="1" dirty="0">
                <a:solidFill>
                  <a:schemeClr val="accent1"/>
                </a:solidFill>
                <a:latin typeface="Constantia" pitchFamily="18" charset="0"/>
              </a:rPr>
              <a:t>scheme</a:t>
            </a:r>
            <a:r>
              <a:rPr lang="en-IN" sz="2000" dirty="0" smtClean="0">
                <a:latin typeface="Constantia" pitchFamily="18" charset="0"/>
              </a:rPr>
              <a:t>.</a:t>
            </a:r>
            <a:r>
              <a:rPr lang="en-IN" sz="2000" dirty="0">
                <a:latin typeface="Constantia" pitchFamily="18" charset="0"/>
              </a:rPr>
              <a:t> </a:t>
            </a:r>
            <a:endParaRPr lang="en-IN" sz="2000" dirty="0" smtClean="0">
              <a:latin typeface="Constantia" pitchFamily="18" charset="0"/>
            </a:endParaRPr>
          </a:p>
          <a:p>
            <a:pPr algn="just">
              <a:lnSpc>
                <a:spcPct val="150000"/>
              </a:lnSpc>
            </a:pPr>
            <a:r>
              <a:rPr lang="en-IN" sz="2000" i="1" u="sng" dirty="0" smtClean="0">
                <a:latin typeface="Constantia" pitchFamily="18" charset="0"/>
              </a:rPr>
              <a:t>Communications</a:t>
            </a:r>
            <a:r>
              <a:rPr lang="en-IN" sz="2000" dirty="0" smtClean="0">
                <a:latin typeface="Constantia" pitchFamily="18" charset="0"/>
              </a:rPr>
              <a:t> </a:t>
            </a:r>
            <a:r>
              <a:rPr lang="en-IN" sz="2000" dirty="0">
                <a:latin typeface="Constantia" pitchFamily="18" charset="0"/>
              </a:rPr>
              <a:t>between a node and its cluster head </a:t>
            </a:r>
            <a:r>
              <a:rPr lang="en-IN" sz="2000" dirty="0" smtClean="0">
                <a:latin typeface="Constantia" pitchFamily="18" charset="0"/>
              </a:rPr>
              <a:t>are achieved </a:t>
            </a:r>
            <a:r>
              <a:rPr lang="en-IN" sz="2000" dirty="0">
                <a:latin typeface="Constantia" pitchFamily="18" charset="0"/>
              </a:rPr>
              <a:t>using </a:t>
            </a:r>
            <a:r>
              <a:rPr lang="en-IN" sz="2000" b="1" i="1" dirty="0">
                <a:solidFill>
                  <a:srgbClr val="0070C0"/>
                </a:solidFill>
                <a:latin typeface="Constantia" pitchFamily="18" charset="0"/>
              </a:rPr>
              <a:t>direct-sequence spread spectrum (DSSS)</a:t>
            </a:r>
            <a:r>
              <a:rPr lang="en-IN" sz="2000" dirty="0">
                <a:latin typeface="Constantia" pitchFamily="18" charset="0"/>
              </a:rPr>
              <a:t>, whereby each cluster </a:t>
            </a:r>
            <a:r>
              <a:rPr lang="en-IN" sz="2000" dirty="0" smtClean="0">
                <a:latin typeface="Constantia" pitchFamily="18" charset="0"/>
              </a:rPr>
              <a:t>is assigned </a:t>
            </a:r>
            <a:r>
              <a:rPr lang="en-IN" sz="2000" dirty="0">
                <a:latin typeface="Constantia" pitchFamily="18" charset="0"/>
              </a:rPr>
              <a:t>a </a:t>
            </a:r>
            <a:r>
              <a:rPr lang="en-IN" sz="2000" dirty="0">
                <a:solidFill>
                  <a:srgbClr val="00B0F0"/>
                </a:solidFill>
                <a:latin typeface="Constantia" pitchFamily="18" charset="0"/>
              </a:rPr>
              <a:t>unique spreading code</a:t>
            </a:r>
            <a:r>
              <a:rPr lang="en-IN" sz="2000" dirty="0">
                <a:latin typeface="Constantia" pitchFamily="18" charset="0"/>
              </a:rPr>
              <a:t>, which is used by all nodes in the cluster to </a:t>
            </a:r>
            <a:r>
              <a:rPr lang="en-IN" sz="2000" dirty="0" smtClean="0">
                <a:latin typeface="Constantia" pitchFamily="18" charset="0"/>
              </a:rPr>
              <a:t>transmit their </a:t>
            </a:r>
            <a:r>
              <a:rPr lang="en-IN" sz="2000" dirty="0">
                <a:latin typeface="Constantia" pitchFamily="18" charset="0"/>
              </a:rPr>
              <a:t>data to the cluster head</a:t>
            </a:r>
            <a:r>
              <a:rPr lang="en-IN" sz="2000" dirty="0" smtClean="0">
                <a:latin typeface="Constantia" pitchFamily="18" charset="0"/>
              </a:rPr>
              <a:t>.</a:t>
            </a:r>
          </a:p>
          <a:p>
            <a:pPr algn="just">
              <a:lnSpc>
                <a:spcPct val="150000"/>
              </a:lnSpc>
            </a:pPr>
            <a:r>
              <a:rPr lang="en-IN" sz="2000" dirty="0">
                <a:latin typeface="Constantia" pitchFamily="18" charset="0"/>
              </a:rPr>
              <a:t>Spreading codes are </a:t>
            </a:r>
            <a:r>
              <a:rPr lang="en-IN" sz="2000" i="1" dirty="0">
                <a:effectLst>
                  <a:outerShdw blurRad="38100" dist="38100" dir="2700000" algn="tl">
                    <a:srgbClr val="000000">
                      <a:alpha val="43137"/>
                    </a:srgbClr>
                  </a:outerShdw>
                </a:effectLst>
                <a:latin typeface="Constantia" pitchFamily="18" charset="0"/>
              </a:rPr>
              <a:t>assigned</a:t>
            </a:r>
            <a:r>
              <a:rPr lang="en-IN" sz="2000" dirty="0">
                <a:latin typeface="Constantia" pitchFamily="18" charset="0"/>
              </a:rPr>
              <a:t> to cluster heads on </a:t>
            </a:r>
            <a:r>
              <a:rPr lang="en-IN" sz="2000" dirty="0" smtClean="0">
                <a:latin typeface="Constantia" pitchFamily="18" charset="0"/>
              </a:rPr>
              <a:t>a </a:t>
            </a:r>
            <a:r>
              <a:rPr lang="en-IN" sz="2000" b="1" i="1" dirty="0" smtClean="0">
                <a:solidFill>
                  <a:srgbClr val="0070C0"/>
                </a:solidFill>
                <a:latin typeface="Constantia" pitchFamily="18" charset="0"/>
              </a:rPr>
              <a:t>first-in,              </a:t>
            </a:r>
            <a:r>
              <a:rPr lang="en-IN" sz="2000" b="1" i="1" dirty="0">
                <a:solidFill>
                  <a:srgbClr val="0070C0"/>
                </a:solidFill>
                <a:latin typeface="Constantia" pitchFamily="18" charset="0"/>
              </a:rPr>
              <a:t>first-served basis</a:t>
            </a:r>
            <a:r>
              <a:rPr lang="en-IN" sz="2000" dirty="0">
                <a:latin typeface="Constantia" pitchFamily="18" charset="0"/>
              </a:rPr>
              <a:t>, </a:t>
            </a:r>
            <a:r>
              <a:rPr lang="en-IN" sz="2000" dirty="0">
                <a:latin typeface="Constantia" pitchFamily="18" charset="0"/>
              </a:rPr>
              <a:t>starting with the first cluster head to announce its </a:t>
            </a:r>
            <a:r>
              <a:rPr lang="en-IN" sz="2000" dirty="0">
                <a:latin typeface="Constantia" pitchFamily="18" charset="0"/>
              </a:rPr>
              <a:t>position, followed </a:t>
            </a:r>
            <a:r>
              <a:rPr lang="en-IN" sz="2000" dirty="0">
                <a:latin typeface="Constantia" pitchFamily="18" charset="0"/>
              </a:rPr>
              <a:t>by subsequent cluster heads. </a:t>
            </a:r>
            <a:endParaRPr lang="en-IN" sz="2000" dirty="0">
              <a:latin typeface="Constantia" pitchFamily="18" charset="0"/>
            </a:endParaRPr>
          </a:p>
          <a:p>
            <a:pPr algn="just">
              <a:lnSpc>
                <a:spcPct val="150000"/>
              </a:lnSpc>
            </a:pPr>
            <a:r>
              <a:rPr lang="en-IN" sz="2000" dirty="0" smtClean="0">
                <a:latin typeface="Constantia" pitchFamily="18" charset="0"/>
              </a:rPr>
              <a:t>Nodes </a:t>
            </a:r>
            <a:r>
              <a:rPr lang="en-IN" sz="2000" dirty="0">
                <a:latin typeface="Constantia" pitchFamily="18" charset="0"/>
              </a:rPr>
              <a:t>are also required to adjust </a:t>
            </a:r>
            <a:r>
              <a:rPr lang="en-IN" sz="2000" dirty="0" smtClean="0">
                <a:latin typeface="Constantia" pitchFamily="18" charset="0"/>
              </a:rPr>
              <a:t>their transmit </a:t>
            </a:r>
            <a:r>
              <a:rPr lang="en-IN" sz="2000" dirty="0">
                <a:latin typeface="Constantia" pitchFamily="18" charset="0"/>
              </a:rPr>
              <a:t>powers to reduce interference with nearby clusters.</a:t>
            </a:r>
          </a:p>
        </p:txBody>
      </p:sp>
    </p:spTree>
    <p:extLst>
      <p:ext uri="{BB962C8B-B14F-4D97-AF65-F5344CB8AC3E}">
        <p14:creationId xmlns:p14="http://schemas.microsoft.com/office/powerpoint/2010/main" val="3966351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chemeClr val="accent1"/>
                </a:solidFill>
              </a:rPr>
              <a:t>Low-Energy Adaptive Clustering Hierarchy</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93</a:t>
            </a:fld>
            <a:endParaRPr kumimoji="0" lang="en-US" dirty="0"/>
          </a:p>
        </p:txBody>
      </p:sp>
      <p:sp>
        <p:nvSpPr>
          <p:cNvPr id="5" name="Content Placeholder 4"/>
          <p:cNvSpPr>
            <a:spLocks noGrp="1"/>
          </p:cNvSpPr>
          <p:nvPr>
            <p:ph sz="quarter" idx="1"/>
          </p:nvPr>
        </p:nvSpPr>
        <p:spPr>
          <a:xfrm>
            <a:off x="457200" y="1219201"/>
            <a:ext cx="8229600" cy="5306144"/>
          </a:xfrm>
        </p:spPr>
        <p:txBody>
          <a:bodyPr>
            <a:normAutofit fontScale="92500" lnSpcReduction="10000"/>
          </a:bodyPr>
          <a:lstStyle/>
          <a:p>
            <a:pPr algn="just">
              <a:lnSpc>
                <a:spcPct val="160000"/>
              </a:lnSpc>
            </a:pPr>
            <a:r>
              <a:rPr lang="en-IN" sz="2000" i="1" u="sng" dirty="0">
                <a:latin typeface="Constantia" pitchFamily="18" charset="0"/>
              </a:rPr>
              <a:t>Upon receiving data packets</a:t>
            </a:r>
            <a:r>
              <a:rPr lang="en-IN" sz="2000" dirty="0">
                <a:latin typeface="Constantia" pitchFamily="18" charset="0"/>
              </a:rPr>
              <a:t> from its cluster nodes, the cluster head </a:t>
            </a:r>
            <a:r>
              <a:rPr lang="en-IN" sz="2000" i="1" dirty="0" smtClean="0">
                <a:solidFill>
                  <a:srgbClr val="C00000"/>
                </a:solidFill>
                <a:latin typeface="Constantia" pitchFamily="18" charset="0"/>
              </a:rPr>
              <a:t>aggregates the </a:t>
            </a:r>
            <a:r>
              <a:rPr lang="en-IN" sz="2000" i="1" dirty="0">
                <a:solidFill>
                  <a:srgbClr val="C00000"/>
                </a:solidFill>
                <a:latin typeface="Constantia" pitchFamily="18" charset="0"/>
              </a:rPr>
              <a:t>data before sending them to the base station</a:t>
            </a:r>
            <a:r>
              <a:rPr lang="en-IN" sz="2000" dirty="0">
                <a:latin typeface="Constantia" pitchFamily="18" charset="0"/>
              </a:rPr>
              <a:t>. </a:t>
            </a:r>
            <a:endParaRPr lang="en-IN" sz="2000" dirty="0" smtClean="0">
              <a:latin typeface="Constantia" pitchFamily="18" charset="0"/>
            </a:endParaRPr>
          </a:p>
          <a:p>
            <a:pPr algn="just">
              <a:lnSpc>
                <a:spcPct val="160000"/>
              </a:lnSpc>
            </a:pPr>
            <a:r>
              <a:rPr lang="en-IN" sz="2000" dirty="0" smtClean="0">
                <a:latin typeface="Constantia" pitchFamily="18" charset="0"/>
              </a:rPr>
              <a:t>The </a:t>
            </a:r>
            <a:r>
              <a:rPr lang="en-IN" sz="2000" i="1" u="sng" dirty="0">
                <a:latin typeface="Constantia" pitchFamily="18" charset="0"/>
              </a:rPr>
              <a:t>communication</a:t>
            </a:r>
            <a:r>
              <a:rPr lang="en-IN" sz="2000" dirty="0">
                <a:latin typeface="Constantia" pitchFamily="18" charset="0"/>
              </a:rPr>
              <a:t> between </a:t>
            </a:r>
            <a:r>
              <a:rPr lang="en-IN" sz="2000" dirty="0" smtClean="0">
                <a:latin typeface="Constantia" pitchFamily="18" charset="0"/>
              </a:rPr>
              <a:t>a cluster </a:t>
            </a:r>
            <a:r>
              <a:rPr lang="en-IN" sz="2000" dirty="0">
                <a:latin typeface="Constantia" pitchFamily="18" charset="0"/>
              </a:rPr>
              <a:t>head and a base station is achieved </a:t>
            </a:r>
            <a:r>
              <a:rPr lang="en-IN" sz="2000" dirty="0" smtClean="0">
                <a:latin typeface="Constantia" pitchFamily="18" charset="0"/>
              </a:rPr>
              <a:t>using  </a:t>
            </a:r>
            <a:r>
              <a:rPr lang="en-IN" sz="2000" b="1" i="1" dirty="0">
                <a:solidFill>
                  <a:srgbClr val="0070C0"/>
                </a:solidFill>
                <a:latin typeface="Constantia" pitchFamily="18" charset="0"/>
              </a:rPr>
              <a:t>fixed spreading code </a:t>
            </a:r>
            <a:r>
              <a:rPr lang="en-IN" sz="2000" dirty="0" smtClean="0">
                <a:latin typeface="Constantia" pitchFamily="18" charset="0"/>
              </a:rPr>
              <a:t>and </a:t>
            </a:r>
            <a:r>
              <a:rPr lang="en-IN" sz="2000" b="1" i="1" dirty="0" smtClean="0">
                <a:solidFill>
                  <a:srgbClr val="0070C0"/>
                </a:solidFill>
                <a:latin typeface="Constantia" pitchFamily="18" charset="0"/>
              </a:rPr>
              <a:t>CSMA</a:t>
            </a:r>
            <a:r>
              <a:rPr lang="en-IN" sz="2000" dirty="0">
                <a:latin typeface="Constantia" pitchFamily="18" charset="0"/>
              </a:rPr>
              <a:t>. </a:t>
            </a:r>
            <a:endParaRPr lang="en-IN" sz="2000" dirty="0" smtClean="0">
              <a:latin typeface="Constantia" pitchFamily="18" charset="0"/>
            </a:endParaRPr>
          </a:p>
          <a:p>
            <a:pPr algn="just">
              <a:lnSpc>
                <a:spcPct val="160000"/>
              </a:lnSpc>
            </a:pPr>
            <a:r>
              <a:rPr lang="en-IN" sz="2000" i="1" u="sng" dirty="0" smtClean="0">
                <a:latin typeface="Constantia" pitchFamily="18" charset="0"/>
              </a:rPr>
              <a:t>Before </a:t>
            </a:r>
            <a:r>
              <a:rPr lang="en-IN" sz="2000" i="1" u="sng" dirty="0">
                <a:latin typeface="Constantia" pitchFamily="18" charset="0"/>
              </a:rPr>
              <a:t>transmitting data to the base station</a:t>
            </a:r>
            <a:r>
              <a:rPr lang="en-IN" sz="2000" dirty="0">
                <a:latin typeface="Constantia" pitchFamily="18" charset="0"/>
              </a:rPr>
              <a:t>, the cluster head must </a:t>
            </a:r>
            <a:r>
              <a:rPr lang="en-IN" sz="2000" i="1" dirty="0" smtClean="0">
                <a:solidFill>
                  <a:srgbClr val="00B050"/>
                </a:solidFill>
                <a:latin typeface="Constantia" pitchFamily="18" charset="0"/>
              </a:rPr>
              <a:t>sense the </a:t>
            </a:r>
            <a:r>
              <a:rPr lang="en-IN" sz="2000" i="1" dirty="0">
                <a:solidFill>
                  <a:srgbClr val="00B050"/>
                </a:solidFill>
                <a:latin typeface="Constantia" pitchFamily="18" charset="0"/>
              </a:rPr>
              <a:t>channel </a:t>
            </a:r>
            <a:r>
              <a:rPr lang="en-IN" sz="2000" dirty="0">
                <a:latin typeface="Constantia" pitchFamily="18" charset="0"/>
              </a:rPr>
              <a:t>to ensure that no other cluster head is currently transmitting data </a:t>
            </a:r>
            <a:r>
              <a:rPr lang="en-IN" sz="2000" dirty="0" smtClean="0">
                <a:latin typeface="Constantia" pitchFamily="18" charset="0"/>
              </a:rPr>
              <a:t>using the </a:t>
            </a:r>
            <a:r>
              <a:rPr lang="en-IN" sz="2000" dirty="0">
                <a:latin typeface="Constantia" pitchFamily="18" charset="0"/>
              </a:rPr>
              <a:t>base station spreading code. </a:t>
            </a:r>
            <a:endParaRPr lang="en-IN" sz="2000" dirty="0" smtClean="0">
              <a:latin typeface="Constantia" pitchFamily="18" charset="0"/>
            </a:endParaRPr>
          </a:p>
          <a:p>
            <a:pPr algn="just">
              <a:lnSpc>
                <a:spcPct val="160000"/>
              </a:lnSpc>
            </a:pPr>
            <a:r>
              <a:rPr lang="en-IN" sz="2000" i="1" u="sng" dirty="0" smtClean="0">
                <a:latin typeface="Constantia" pitchFamily="18" charset="0"/>
              </a:rPr>
              <a:t>If </a:t>
            </a:r>
            <a:r>
              <a:rPr lang="en-IN" sz="2000" i="1" u="sng" dirty="0">
                <a:latin typeface="Constantia" pitchFamily="18" charset="0"/>
              </a:rPr>
              <a:t>the channel is sensed busy</a:t>
            </a:r>
            <a:r>
              <a:rPr lang="en-IN" sz="2000" dirty="0">
                <a:latin typeface="Constantia" pitchFamily="18" charset="0"/>
              </a:rPr>
              <a:t>, the cluster </a:t>
            </a:r>
            <a:r>
              <a:rPr lang="en-IN" sz="2000" dirty="0" smtClean="0">
                <a:latin typeface="Constantia" pitchFamily="18" charset="0"/>
              </a:rPr>
              <a:t>head </a:t>
            </a:r>
            <a:r>
              <a:rPr lang="en-IN" sz="2000" i="1" dirty="0" smtClean="0">
                <a:solidFill>
                  <a:srgbClr val="98028D"/>
                </a:solidFill>
                <a:latin typeface="Constantia" pitchFamily="18" charset="0"/>
              </a:rPr>
              <a:t>delays </a:t>
            </a:r>
            <a:r>
              <a:rPr lang="en-IN" sz="2000" i="1" dirty="0">
                <a:solidFill>
                  <a:srgbClr val="98028D"/>
                </a:solidFill>
                <a:latin typeface="Constantia" pitchFamily="18" charset="0"/>
              </a:rPr>
              <a:t>the data transmission </a:t>
            </a:r>
            <a:r>
              <a:rPr lang="en-IN" sz="2000" dirty="0">
                <a:latin typeface="Constantia" pitchFamily="18" charset="0"/>
              </a:rPr>
              <a:t>until the channel becomes </a:t>
            </a:r>
            <a:r>
              <a:rPr lang="en-IN" sz="2000" b="1" dirty="0">
                <a:latin typeface="Constantia" pitchFamily="18" charset="0"/>
              </a:rPr>
              <a:t>idle</a:t>
            </a:r>
            <a:r>
              <a:rPr lang="en-IN" sz="2000" dirty="0">
                <a:latin typeface="Constantia" pitchFamily="18" charset="0"/>
              </a:rPr>
              <a:t>. </a:t>
            </a:r>
            <a:endParaRPr lang="en-IN" sz="2000" dirty="0" smtClean="0">
              <a:latin typeface="Constantia" pitchFamily="18" charset="0"/>
            </a:endParaRPr>
          </a:p>
          <a:p>
            <a:pPr algn="just">
              <a:lnSpc>
                <a:spcPct val="160000"/>
              </a:lnSpc>
            </a:pPr>
            <a:r>
              <a:rPr lang="en-IN" sz="2000" dirty="0" smtClean="0">
                <a:latin typeface="Constantia" pitchFamily="18" charset="0"/>
              </a:rPr>
              <a:t>When </a:t>
            </a:r>
            <a:r>
              <a:rPr lang="en-IN" sz="2000" dirty="0">
                <a:latin typeface="Constantia" pitchFamily="18" charset="0"/>
              </a:rPr>
              <a:t>this </a:t>
            </a:r>
            <a:r>
              <a:rPr lang="en-IN" sz="2000" dirty="0" smtClean="0">
                <a:latin typeface="Constantia" pitchFamily="18" charset="0"/>
              </a:rPr>
              <a:t>event occurs</a:t>
            </a:r>
            <a:r>
              <a:rPr lang="en-IN" sz="2000" dirty="0">
                <a:latin typeface="Constantia" pitchFamily="18" charset="0"/>
              </a:rPr>
              <a:t>, the cluster head sends the data using the base station spreading code.</a:t>
            </a:r>
          </a:p>
        </p:txBody>
      </p:sp>
    </p:spTree>
    <p:extLst>
      <p:ext uri="{BB962C8B-B14F-4D97-AF65-F5344CB8AC3E}">
        <p14:creationId xmlns:p14="http://schemas.microsoft.com/office/powerpoint/2010/main" val="2234000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Advantages of Schedule-based Protocol</a:t>
            </a:r>
            <a:endParaRPr lang="en-IN"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94</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IN" sz="2200" dirty="0">
                <a:latin typeface="Constantia" pitchFamily="18" charset="0"/>
              </a:rPr>
              <a:t>S</a:t>
            </a:r>
            <a:r>
              <a:rPr lang="en-IN" sz="2200" dirty="0" smtClean="0">
                <a:latin typeface="Constantia" pitchFamily="18" charset="0"/>
              </a:rPr>
              <a:t>chedule-based </a:t>
            </a:r>
            <a:r>
              <a:rPr lang="en-IN" sz="2200" dirty="0">
                <a:latin typeface="Constantia" pitchFamily="18" charset="0"/>
              </a:rPr>
              <a:t>protocols are </a:t>
            </a:r>
            <a:r>
              <a:rPr lang="en-IN" sz="2200" i="1" dirty="0">
                <a:solidFill>
                  <a:srgbClr val="98028D"/>
                </a:solidFill>
                <a:latin typeface="Constantia" pitchFamily="18" charset="0"/>
              </a:rPr>
              <a:t>contention-free</a:t>
            </a:r>
            <a:r>
              <a:rPr lang="en-IN" sz="2200" dirty="0">
                <a:latin typeface="Constantia" pitchFamily="18" charset="0"/>
              </a:rPr>
              <a:t>, and as such, </a:t>
            </a:r>
            <a:r>
              <a:rPr lang="en-IN" sz="2200" dirty="0" smtClean="0">
                <a:latin typeface="Constantia" pitchFamily="18" charset="0"/>
              </a:rPr>
              <a:t>they </a:t>
            </a:r>
            <a:r>
              <a:rPr lang="en-IN" sz="2200" i="1" dirty="0" smtClean="0">
                <a:solidFill>
                  <a:srgbClr val="98028D"/>
                </a:solidFill>
                <a:latin typeface="Constantia" pitchFamily="18" charset="0"/>
              </a:rPr>
              <a:t>eliminate </a:t>
            </a:r>
            <a:r>
              <a:rPr lang="en-IN" sz="2200" i="1" dirty="0">
                <a:solidFill>
                  <a:srgbClr val="98028D"/>
                </a:solidFill>
                <a:latin typeface="Constantia" pitchFamily="18" charset="0"/>
              </a:rPr>
              <a:t>energy waste </a:t>
            </a:r>
            <a:r>
              <a:rPr lang="en-IN" sz="2200" dirty="0">
                <a:latin typeface="Constantia" pitchFamily="18" charset="0"/>
              </a:rPr>
              <a:t>caused by collisions</a:t>
            </a:r>
            <a:r>
              <a:rPr lang="en-IN" sz="2200" dirty="0" smtClean="0">
                <a:latin typeface="Constantia" pitchFamily="18" charset="0"/>
              </a:rPr>
              <a:t>.</a:t>
            </a:r>
          </a:p>
          <a:p>
            <a:pPr algn="just">
              <a:lnSpc>
                <a:spcPct val="150000"/>
              </a:lnSpc>
            </a:pPr>
            <a:r>
              <a:rPr lang="en-IN" sz="2200" dirty="0" smtClean="0">
                <a:latin typeface="Constantia" pitchFamily="18" charset="0"/>
              </a:rPr>
              <a:t>Sensor </a:t>
            </a:r>
            <a:r>
              <a:rPr lang="en-IN" sz="2200" dirty="0">
                <a:latin typeface="Constantia" pitchFamily="18" charset="0"/>
              </a:rPr>
              <a:t>nodes need </a:t>
            </a:r>
            <a:r>
              <a:rPr lang="en-IN" sz="2200" dirty="0" smtClean="0">
                <a:latin typeface="Constantia" pitchFamily="18" charset="0"/>
              </a:rPr>
              <a:t>only turn </a:t>
            </a:r>
            <a:r>
              <a:rPr lang="en-IN" sz="2200" dirty="0">
                <a:latin typeface="Constantia" pitchFamily="18" charset="0"/>
              </a:rPr>
              <a:t>their radios on during those slots where data are to be transmitted or received</a:t>
            </a:r>
            <a:r>
              <a:rPr lang="en-IN" sz="2200" dirty="0" smtClean="0">
                <a:latin typeface="Constantia" pitchFamily="18" charset="0"/>
              </a:rPr>
              <a:t>.</a:t>
            </a:r>
          </a:p>
          <a:p>
            <a:pPr algn="just">
              <a:lnSpc>
                <a:spcPct val="150000"/>
              </a:lnSpc>
            </a:pPr>
            <a:r>
              <a:rPr lang="en-IN" sz="2200" dirty="0" smtClean="0">
                <a:latin typeface="Constantia" pitchFamily="18" charset="0"/>
              </a:rPr>
              <a:t>In all </a:t>
            </a:r>
            <a:r>
              <a:rPr lang="en-IN" sz="2200" dirty="0">
                <a:latin typeface="Constantia" pitchFamily="18" charset="0"/>
              </a:rPr>
              <a:t>other slots, the sensor </a:t>
            </a:r>
            <a:r>
              <a:rPr lang="en-IN" sz="2200" i="1" u="sng" dirty="0">
                <a:latin typeface="Constantia" pitchFamily="18" charset="0"/>
              </a:rPr>
              <a:t>node can turn off its radio</a:t>
            </a:r>
            <a:r>
              <a:rPr lang="en-IN" sz="2200" dirty="0">
                <a:latin typeface="Constantia" pitchFamily="18" charset="0"/>
              </a:rPr>
              <a:t>, thereby </a:t>
            </a:r>
            <a:r>
              <a:rPr lang="en-IN" sz="2200" i="1" dirty="0">
                <a:solidFill>
                  <a:srgbClr val="FF0000"/>
                </a:solidFill>
                <a:latin typeface="Constantia" pitchFamily="18" charset="0"/>
              </a:rPr>
              <a:t>avoiding overhearing</a:t>
            </a:r>
            <a:r>
              <a:rPr lang="en-IN" sz="2200" dirty="0" smtClean="0">
                <a:latin typeface="Constantia" pitchFamily="18" charset="0"/>
              </a:rPr>
              <a:t>.</a:t>
            </a:r>
          </a:p>
          <a:p>
            <a:pPr algn="just">
              <a:lnSpc>
                <a:spcPct val="150000"/>
              </a:lnSpc>
            </a:pPr>
            <a:r>
              <a:rPr lang="en-IN" sz="2200" dirty="0">
                <a:latin typeface="Constantia" pitchFamily="18" charset="0"/>
              </a:rPr>
              <a:t>This results in </a:t>
            </a:r>
            <a:r>
              <a:rPr lang="en-IN" sz="2200" b="1" dirty="0">
                <a:latin typeface="Constantia" pitchFamily="18" charset="0"/>
              </a:rPr>
              <a:t>low-duty-cycle </a:t>
            </a:r>
            <a:r>
              <a:rPr lang="en-IN" sz="2200" dirty="0">
                <a:latin typeface="Constantia" pitchFamily="18" charset="0"/>
              </a:rPr>
              <a:t>node operations, which may </a:t>
            </a:r>
            <a:r>
              <a:rPr lang="en-IN" sz="2200" i="1" dirty="0">
                <a:solidFill>
                  <a:srgbClr val="008000"/>
                </a:solidFill>
                <a:latin typeface="Constantia" pitchFamily="18" charset="0"/>
              </a:rPr>
              <a:t>extend the network </a:t>
            </a:r>
            <a:r>
              <a:rPr lang="en-IN" sz="2200" i="1" dirty="0" smtClean="0">
                <a:solidFill>
                  <a:srgbClr val="008000"/>
                </a:solidFill>
                <a:latin typeface="Constantia" pitchFamily="18" charset="0"/>
              </a:rPr>
              <a:t>lifetime </a:t>
            </a:r>
            <a:r>
              <a:rPr lang="en-IN" sz="2200" dirty="0" smtClean="0">
                <a:latin typeface="Constantia" pitchFamily="18" charset="0"/>
              </a:rPr>
              <a:t>significantly</a:t>
            </a:r>
            <a:r>
              <a:rPr lang="en-IN" sz="2200" dirty="0">
                <a:latin typeface="Constantia" pitchFamily="18" charset="0"/>
              </a:rPr>
              <a:t>.</a:t>
            </a:r>
          </a:p>
        </p:txBody>
      </p:sp>
    </p:spTree>
    <p:extLst>
      <p:ext uri="{BB962C8B-B14F-4D97-AF65-F5344CB8AC3E}">
        <p14:creationId xmlns:p14="http://schemas.microsoft.com/office/powerpoint/2010/main" val="1399067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Disadvantages of Schedule-based Protocol</a:t>
            </a:r>
            <a:endParaRPr lang="en-IN"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95</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IN" sz="2000" dirty="0">
                <a:latin typeface="Constantia" pitchFamily="18" charset="0"/>
              </a:rPr>
              <a:t>The </a:t>
            </a:r>
            <a:r>
              <a:rPr lang="en-IN" sz="2000" b="1" i="1" dirty="0">
                <a:latin typeface="Constantia" pitchFamily="18" charset="0"/>
              </a:rPr>
              <a:t>use of TDMA</a:t>
            </a:r>
            <a:r>
              <a:rPr lang="en-IN" sz="2000" dirty="0">
                <a:latin typeface="Constantia" pitchFamily="18" charset="0"/>
              </a:rPr>
              <a:t> requires the </a:t>
            </a:r>
            <a:r>
              <a:rPr lang="en-IN" sz="2000" i="1" dirty="0" smtClean="0">
                <a:solidFill>
                  <a:srgbClr val="00B0F0"/>
                </a:solidFill>
                <a:latin typeface="Constantia" pitchFamily="18" charset="0"/>
              </a:rPr>
              <a:t>organization of </a:t>
            </a:r>
            <a:r>
              <a:rPr lang="en-IN" sz="2000" i="1" dirty="0">
                <a:solidFill>
                  <a:srgbClr val="00B0F0"/>
                </a:solidFill>
                <a:latin typeface="Constantia" pitchFamily="18" charset="0"/>
              </a:rPr>
              <a:t>nodes into clusters</a:t>
            </a:r>
            <a:r>
              <a:rPr lang="en-IN" sz="2000" dirty="0">
                <a:latin typeface="Constantia" pitchFamily="18" charset="0"/>
              </a:rPr>
              <a:t>. </a:t>
            </a:r>
            <a:endParaRPr lang="en-IN" sz="2000" dirty="0" smtClean="0">
              <a:latin typeface="Constantia" pitchFamily="18" charset="0"/>
            </a:endParaRPr>
          </a:p>
          <a:p>
            <a:pPr algn="just">
              <a:lnSpc>
                <a:spcPct val="150000"/>
              </a:lnSpc>
            </a:pPr>
            <a:r>
              <a:rPr lang="en-IN" sz="2000" dirty="0" smtClean="0">
                <a:latin typeface="Constantia" pitchFamily="18" charset="0"/>
              </a:rPr>
              <a:t>This </a:t>
            </a:r>
            <a:r>
              <a:rPr lang="en-IN" sz="2000" b="1" i="1" dirty="0" smtClean="0">
                <a:latin typeface="Constantia" pitchFamily="18" charset="0"/>
              </a:rPr>
              <a:t>hierarchical </a:t>
            </a:r>
            <a:r>
              <a:rPr lang="en-IN" sz="2000" b="1" i="1" dirty="0">
                <a:latin typeface="Constantia" pitchFamily="18" charset="0"/>
              </a:rPr>
              <a:t>structure </a:t>
            </a:r>
            <a:r>
              <a:rPr lang="en-IN" sz="2000" dirty="0">
                <a:latin typeface="Constantia" pitchFamily="18" charset="0"/>
              </a:rPr>
              <a:t>often </a:t>
            </a:r>
            <a:r>
              <a:rPr lang="en-IN" sz="2000" i="1" dirty="0">
                <a:solidFill>
                  <a:srgbClr val="00B0F0"/>
                </a:solidFill>
                <a:latin typeface="Constantia" pitchFamily="18" charset="0"/>
              </a:rPr>
              <a:t>restricts nodes to </a:t>
            </a:r>
            <a:r>
              <a:rPr lang="en-IN" sz="2000" i="1" dirty="0" smtClean="0">
                <a:solidFill>
                  <a:srgbClr val="00B0F0"/>
                </a:solidFill>
                <a:latin typeface="Constantia" pitchFamily="18" charset="0"/>
              </a:rPr>
              <a:t>communicate only </a:t>
            </a:r>
            <a:r>
              <a:rPr lang="en-IN" sz="2000" i="1" dirty="0">
                <a:solidFill>
                  <a:srgbClr val="00B0F0"/>
                </a:solidFill>
                <a:latin typeface="Constantia" pitchFamily="18" charset="0"/>
              </a:rPr>
              <a:t>with their cluster head</a:t>
            </a:r>
            <a:r>
              <a:rPr lang="en-IN" sz="2000" dirty="0" smtClean="0">
                <a:latin typeface="Constantia" pitchFamily="18" charset="0"/>
              </a:rPr>
              <a:t>.</a:t>
            </a:r>
          </a:p>
          <a:p>
            <a:pPr algn="just">
              <a:lnSpc>
                <a:spcPct val="150000"/>
              </a:lnSpc>
            </a:pPr>
            <a:r>
              <a:rPr lang="en-IN" sz="2000" b="1" i="1" dirty="0" smtClean="0">
                <a:latin typeface="Constantia" pitchFamily="18" charset="0"/>
              </a:rPr>
              <a:t>Peer-to-Peer </a:t>
            </a:r>
            <a:r>
              <a:rPr lang="en-IN" sz="2000" b="1" i="1" dirty="0">
                <a:latin typeface="Constantia" pitchFamily="18" charset="0"/>
              </a:rPr>
              <a:t>communication </a:t>
            </a:r>
            <a:r>
              <a:rPr lang="en-IN" sz="2000" dirty="0" smtClean="0">
                <a:latin typeface="Constantia" pitchFamily="18" charset="0"/>
              </a:rPr>
              <a:t>cannot be </a:t>
            </a:r>
            <a:r>
              <a:rPr lang="en-IN" sz="2000" dirty="0">
                <a:latin typeface="Constantia" pitchFamily="18" charset="0"/>
              </a:rPr>
              <a:t>supported directly, unless nodes are </a:t>
            </a:r>
            <a:r>
              <a:rPr lang="en-IN" sz="2000" i="1" dirty="0">
                <a:solidFill>
                  <a:srgbClr val="C00000"/>
                </a:solidFill>
                <a:latin typeface="Constantia" pitchFamily="18" charset="0"/>
              </a:rPr>
              <a:t>required to listen during all time slots</a:t>
            </a:r>
            <a:r>
              <a:rPr lang="en-IN" sz="2000" dirty="0" smtClean="0">
                <a:latin typeface="Constantia" pitchFamily="18" charset="0"/>
              </a:rPr>
              <a:t>.</a:t>
            </a:r>
          </a:p>
          <a:p>
            <a:pPr algn="just">
              <a:lnSpc>
                <a:spcPct val="150000"/>
              </a:lnSpc>
            </a:pPr>
            <a:r>
              <a:rPr lang="en-IN" sz="2000" dirty="0" smtClean="0">
                <a:latin typeface="Constantia" pitchFamily="18" charset="0"/>
              </a:rPr>
              <a:t>Most of </a:t>
            </a:r>
            <a:r>
              <a:rPr lang="en-IN" sz="2000" dirty="0">
                <a:latin typeface="Constantia" pitchFamily="18" charset="0"/>
              </a:rPr>
              <a:t>the schedule-based schemes depend on distributed, fine-grained time </a:t>
            </a:r>
            <a:r>
              <a:rPr lang="en-IN" sz="2000" dirty="0" smtClean="0">
                <a:latin typeface="Constantia" pitchFamily="18" charset="0"/>
              </a:rPr>
              <a:t>synchronization to </a:t>
            </a:r>
            <a:r>
              <a:rPr lang="en-IN" sz="2000" dirty="0">
                <a:latin typeface="Constantia" pitchFamily="18" charset="0"/>
              </a:rPr>
              <a:t>align slot boundaries</a:t>
            </a:r>
            <a:r>
              <a:rPr lang="en-IN" sz="2000" dirty="0" smtClean="0">
                <a:latin typeface="Constantia" pitchFamily="18" charset="0"/>
              </a:rPr>
              <a:t>.</a:t>
            </a:r>
          </a:p>
          <a:p>
            <a:pPr algn="just">
              <a:lnSpc>
                <a:spcPct val="150000"/>
              </a:lnSpc>
            </a:pPr>
            <a:r>
              <a:rPr lang="en-IN" sz="2000" dirty="0">
                <a:latin typeface="Constantia" pitchFamily="18" charset="0"/>
              </a:rPr>
              <a:t>Achieving </a:t>
            </a:r>
            <a:r>
              <a:rPr lang="en-IN" sz="2000" b="1" i="1" dirty="0">
                <a:latin typeface="Constantia" pitchFamily="18" charset="0"/>
              </a:rPr>
              <a:t>time synchronization </a:t>
            </a:r>
            <a:r>
              <a:rPr lang="en-IN" sz="2000" dirty="0">
                <a:latin typeface="Constantia" pitchFamily="18" charset="0"/>
              </a:rPr>
              <a:t>among </a:t>
            </a:r>
            <a:r>
              <a:rPr lang="en-IN" sz="2000" dirty="0" smtClean="0">
                <a:latin typeface="Constantia" pitchFamily="18" charset="0"/>
              </a:rPr>
              <a:t>distributed sensor </a:t>
            </a:r>
            <a:r>
              <a:rPr lang="en-IN" sz="2000" dirty="0">
                <a:latin typeface="Constantia" pitchFamily="18" charset="0"/>
              </a:rPr>
              <a:t>nodes is </a:t>
            </a:r>
            <a:r>
              <a:rPr lang="en-IN" sz="2000" i="1" dirty="0">
                <a:solidFill>
                  <a:srgbClr val="C00000"/>
                </a:solidFill>
                <a:latin typeface="Constantia" pitchFamily="18" charset="0"/>
              </a:rPr>
              <a:t>difficult and </a:t>
            </a:r>
            <a:r>
              <a:rPr lang="en-IN" sz="2000" i="1" dirty="0" smtClean="0">
                <a:solidFill>
                  <a:srgbClr val="C00000"/>
                </a:solidFill>
                <a:latin typeface="Constantia" pitchFamily="18" charset="0"/>
              </a:rPr>
              <a:t>costly</a:t>
            </a:r>
            <a:r>
              <a:rPr lang="en-IN" sz="2000" dirty="0" smtClean="0">
                <a:latin typeface="Constantia" pitchFamily="18" charset="0"/>
              </a:rPr>
              <a:t>.</a:t>
            </a:r>
            <a:endParaRPr lang="en-IN" sz="2000" dirty="0">
              <a:latin typeface="Constantia" pitchFamily="18" charset="0"/>
            </a:endParaRPr>
          </a:p>
        </p:txBody>
      </p:sp>
    </p:spTree>
    <p:extLst>
      <p:ext uri="{BB962C8B-B14F-4D97-AF65-F5344CB8AC3E}">
        <p14:creationId xmlns:p14="http://schemas.microsoft.com/office/powerpoint/2010/main" val="2751039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Disadvantages of Schedule-based Protocol</a:t>
            </a:r>
            <a:endParaRPr lang="en-IN" dirty="0">
              <a:solidFill>
                <a:schemeClr val="accent1"/>
              </a:solidFill>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96</a:t>
            </a:fld>
            <a:endParaRPr kumimoji="0" lang="en-US" dirty="0"/>
          </a:p>
        </p:txBody>
      </p:sp>
      <p:sp>
        <p:nvSpPr>
          <p:cNvPr id="5" name="Content Placeholder 4"/>
          <p:cNvSpPr>
            <a:spLocks noGrp="1"/>
          </p:cNvSpPr>
          <p:nvPr>
            <p:ph sz="quarter" idx="1"/>
          </p:nvPr>
        </p:nvSpPr>
        <p:spPr/>
        <p:txBody>
          <a:bodyPr>
            <a:normAutofit/>
          </a:bodyPr>
          <a:lstStyle/>
          <a:p>
            <a:pPr algn="just">
              <a:lnSpc>
                <a:spcPct val="150000"/>
              </a:lnSpc>
            </a:pPr>
            <a:r>
              <a:rPr lang="en-IN" sz="2000" dirty="0">
                <a:latin typeface="Constantia" pitchFamily="18" charset="0"/>
              </a:rPr>
              <a:t>Schedule-based schemes also </a:t>
            </a:r>
            <a:r>
              <a:rPr lang="en-IN" sz="2000" b="1" i="1" dirty="0">
                <a:latin typeface="Constantia" pitchFamily="18" charset="0"/>
              </a:rPr>
              <a:t>require additional mechanisms </a:t>
            </a:r>
            <a:r>
              <a:rPr lang="en-IN" sz="2000" dirty="0">
                <a:latin typeface="Constantia" pitchFamily="18" charset="0"/>
              </a:rPr>
              <a:t>such as </a:t>
            </a:r>
            <a:r>
              <a:rPr lang="en-IN" sz="2000" dirty="0" smtClean="0">
                <a:latin typeface="Constantia" pitchFamily="18" charset="0"/>
              </a:rPr>
              <a:t>FDMA or </a:t>
            </a:r>
            <a:r>
              <a:rPr lang="en-IN" sz="2000" dirty="0">
                <a:latin typeface="Constantia" pitchFamily="18" charset="0"/>
              </a:rPr>
              <a:t>CDMA </a:t>
            </a:r>
            <a:r>
              <a:rPr lang="en-IN" sz="2000" i="1" dirty="0">
                <a:solidFill>
                  <a:srgbClr val="00B050"/>
                </a:solidFill>
                <a:latin typeface="Constantia" pitchFamily="18" charset="0"/>
              </a:rPr>
              <a:t>to overcome intercluster communications </a:t>
            </a:r>
            <a:r>
              <a:rPr lang="en-IN" sz="2000" dirty="0">
                <a:latin typeface="Constantia" pitchFamily="18" charset="0"/>
              </a:rPr>
              <a:t>and </a:t>
            </a:r>
            <a:r>
              <a:rPr lang="en-IN" sz="2000" i="1" dirty="0">
                <a:solidFill>
                  <a:srgbClr val="00B050"/>
                </a:solidFill>
                <a:latin typeface="Constantia" pitchFamily="18" charset="0"/>
              </a:rPr>
              <a:t>interference</a:t>
            </a:r>
            <a:r>
              <a:rPr lang="en-IN" sz="2000" dirty="0">
                <a:latin typeface="Constantia" pitchFamily="18" charset="0"/>
              </a:rPr>
              <a:t>. </a:t>
            </a:r>
            <a:endParaRPr lang="en-IN" sz="2000" dirty="0" smtClean="0">
              <a:latin typeface="Constantia" pitchFamily="18" charset="0"/>
            </a:endParaRPr>
          </a:p>
          <a:p>
            <a:pPr algn="just">
              <a:lnSpc>
                <a:spcPct val="150000"/>
              </a:lnSpc>
            </a:pPr>
            <a:r>
              <a:rPr lang="en-IN" sz="2000" dirty="0" smtClean="0">
                <a:latin typeface="Constantia" pitchFamily="18" charset="0"/>
              </a:rPr>
              <a:t>Finally, TDMA-based </a:t>
            </a:r>
            <a:r>
              <a:rPr lang="en-IN" sz="2000" dirty="0">
                <a:latin typeface="Constantia" pitchFamily="18" charset="0"/>
              </a:rPr>
              <a:t>MAC-layer protocols have </a:t>
            </a:r>
            <a:r>
              <a:rPr lang="en-IN" sz="2000" b="1" i="1" dirty="0">
                <a:latin typeface="Constantia" pitchFamily="18" charset="0"/>
              </a:rPr>
              <a:t>limited scalability </a:t>
            </a:r>
            <a:r>
              <a:rPr lang="en-IN" sz="2000" dirty="0">
                <a:latin typeface="Constantia" pitchFamily="18" charset="0"/>
              </a:rPr>
              <a:t>and are </a:t>
            </a:r>
            <a:r>
              <a:rPr lang="en-IN" sz="2000" b="1" i="1" dirty="0">
                <a:latin typeface="Constantia" pitchFamily="18" charset="0"/>
              </a:rPr>
              <a:t>not easily </a:t>
            </a:r>
            <a:r>
              <a:rPr lang="en-IN" sz="2000" b="1" i="1" dirty="0" smtClean="0">
                <a:latin typeface="Constantia" pitchFamily="18" charset="0"/>
              </a:rPr>
              <a:t>adaptable </a:t>
            </a:r>
            <a:r>
              <a:rPr lang="en-IN" sz="2000" dirty="0" smtClean="0">
                <a:latin typeface="Constantia" pitchFamily="18" charset="0"/>
              </a:rPr>
              <a:t>to </a:t>
            </a:r>
            <a:r>
              <a:rPr lang="en-IN" sz="2000" dirty="0">
                <a:latin typeface="Constantia" pitchFamily="18" charset="0"/>
              </a:rPr>
              <a:t>node mobility and changes in network traffic &amp;</a:t>
            </a:r>
            <a:r>
              <a:rPr lang="en-IN" sz="2000" dirty="0" smtClean="0">
                <a:latin typeface="Constantia" pitchFamily="18" charset="0"/>
              </a:rPr>
              <a:t> </a:t>
            </a:r>
            <a:r>
              <a:rPr lang="en-IN" sz="2000" dirty="0">
                <a:latin typeface="Constantia" pitchFamily="18" charset="0"/>
              </a:rPr>
              <a:t>topology. </a:t>
            </a:r>
            <a:endParaRPr lang="en-IN" sz="2000" dirty="0" smtClean="0">
              <a:latin typeface="Constantia" pitchFamily="18" charset="0"/>
            </a:endParaRPr>
          </a:p>
          <a:p>
            <a:pPr algn="just">
              <a:lnSpc>
                <a:spcPct val="150000"/>
              </a:lnSpc>
            </a:pPr>
            <a:r>
              <a:rPr lang="en-IN" sz="2000" dirty="0" smtClean="0">
                <a:latin typeface="Constantia" pitchFamily="18" charset="0"/>
              </a:rPr>
              <a:t>As </a:t>
            </a:r>
            <a:r>
              <a:rPr lang="en-IN" sz="2000" b="1" i="1" dirty="0">
                <a:latin typeface="Constantia" pitchFamily="18" charset="0"/>
              </a:rPr>
              <a:t>nodes join </a:t>
            </a:r>
            <a:r>
              <a:rPr lang="en-IN" sz="2000" b="1" i="1" dirty="0" smtClean="0">
                <a:latin typeface="Constantia" pitchFamily="18" charset="0"/>
              </a:rPr>
              <a:t>or leave </a:t>
            </a:r>
            <a:r>
              <a:rPr lang="en-IN" sz="2000" b="1" i="1" dirty="0">
                <a:latin typeface="Constantia" pitchFamily="18" charset="0"/>
              </a:rPr>
              <a:t>a cluster</a:t>
            </a:r>
            <a:r>
              <a:rPr lang="en-IN" sz="2000" dirty="0">
                <a:latin typeface="Constantia" pitchFamily="18" charset="0"/>
              </a:rPr>
              <a:t>, the f</a:t>
            </a:r>
            <a:r>
              <a:rPr lang="en-IN" sz="2000" i="1" dirty="0">
                <a:solidFill>
                  <a:srgbClr val="6600CC"/>
                </a:solidFill>
                <a:latin typeface="Constantia" pitchFamily="18" charset="0"/>
              </a:rPr>
              <a:t>rame length as well as the slot assignment must be adjusted</a:t>
            </a:r>
            <a:r>
              <a:rPr lang="en-IN" sz="2000" dirty="0">
                <a:latin typeface="Constantia" pitchFamily="18" charset="0"/>
              </a:rPr>
              <a:t>.</a:t>
            </a:r>
          </a:p>
          <a:p>
            <a:pPr algn="just">
              <a:lnSpc>
                <a:spcPct val="150000"/>
              </a:lnSpc>
            </a:pPr>
            <a:r>
              <a:rPr lang="en-IN" sz="2000" b="1" i="1" dirty="0">
                <a:latin typeface="Constantia" pitchFamily="18" charset="0"/>
              </a:rPr>
              <a:t>Frequent changes</a:t>
            </a:r>
            <a:r>
              <a:rPr lang="en-IN" sz="2000" dirty="0">
                <a:latin typeface="Constantia" pitchFamily="18" charset="0"/>
              </a:rPr>
              <a:t> may be </a:t>
            </a:r>
            <a:r>
              <a:rPr lang="en-IN" sz="2000" i="1" dirty="0">
                <a:solidFill>
                  <a:srgbClr val="FF0000"/>
                </a:solidFill>
                <a:latin typeface="Constantia" pitchFamily="18" charset="0"/>
              </a:rPr>
              <a:t>expensive or slow to take effect</a:t>
            </a:r>
            <a:r>
              <a:rPr lang="en-IN" sz="2000" dirty="0">
                <a:latin typeface="Constantia" pitchFamily="18" charset="0"/>
              </a:rPr>
              <a:t>.</a:t>
            </a:r>
          </a:p>
        </p:txBody>
      </p:sp>
    </p:spTree>
    <p:extLst>
      <p:ext uri="{BB962C8B-B14F-4D97-AF65-F5344CB8AC3E}">
        <p14:creationId xmlns:p14="http://schemas.microsoft.com/office/powerpoint/2010/main" val="3622587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7C8D44-3667-46F6-9772-CC52308E2A7F}" type="slidenum">
              <a:rPr kumimoji="0" lang="en-US" smtClean="0"/>
              <a:pPr/>
              <a:t>97</a:t>
            </a:fld>
            <a:endParaRPr kumimoji="0" lang="en-US"/>
          </a:p>
        </p:txBody>
      </p:sp>
      <p:sp>
        <p:nvSpPr>
          <p:cNvPr id="5" name="TextBox 4"/>
          <p:cNvSpPr txBox="1"/>
          <p:nvPr/>
        </p:nvSpPr>
        <p:spPr>
          <a:xfrm>
            <a:off x="155275" y="1490008"/>
            <a:ext cx="8964488" cy="2031325"/>
          </a:xfrm>
          <a:prstGeom prst="rect">
            <a:avLst/>
          </a:prstGeom>
          <a:noFill/>
        </p:spPr>
        <p:txBody>
          <a:bodyPr wrap="square" rtlCol="0">
            <a:spAutoFit/>
          </a:bodyPr>
          <a:lstStyle/>
          <a:p>
            <a:r>
              <a:rPr lang="en-IN" sz="6600" dirty="0" smtClean="0">
                <a:solidFill>
                  <a:schemeClr val="bg2">
                    <a:lumMod val="50000"/>
                  </a:schemeClr>
                </a:solidFill>
                <a:latin typeface="DigifaceWide" pitchFamily="2" charset="0"/>
              </a:rPr>
              <a:t>Random Access-Based Protocols</a:t>
            </a:r>
          </a:p>
          <a:p>
            <a:r>
              <a:rPr lang="en-IN" sz="6000" b="1" i="1" dirty="0" smtClean="0">
                <a:solidFill>
                  <a:schemeClr val="bg2">
                    <a:lumMod val="50000"/>
                  </a:schemeClr>
                </a:solidFill>
                <a:latin typeface="DigifaceWide" pitchFamily="2" charset="0"/>
              </a:rPr>
              <a:t>-contention-based </a:t>
            </a:r>
            <a:r>
              <a:rPr lang="en-IN" sz="6000" b="1" i="1" dirty="0">
                <a:solidFill>
                  <a:schemeClr val="bg2">
                    <a:lumMod val="50000"/>
                  </a:schemeClr>
                </a:solidFill>
                <a:latin typeface="DigifaceWide" pitchFamily="2" charset="0"/>
              </a:rPr>
              <a:t>protocols</a:t>
            </a:r>
            <a:endParaRPr lang="en-IN" sz="6000" i="1" dirty="0">
              <a:solidFill>
                <a:schemeClr val="bg2">
                  <a:lumMod val="50000"/>
                </a:schemeClr>
              </a:solidFill>
              <a:latin typeface="DigifaceWide" pitchFamily="2" charset="0"/>
            </a:endParaRPr>
          </a:p>
        </p:txBody>
      </p:sp>
    </p:spTree>
    <p:extLst>
      <p:ext uri="{BB962C8B-B14F-4D97-AF65-F5344CB8AC3E}">
        <p14:creationId xmlns:p14="http://schemas.microsoft.com/office/powerpoint/2010/main" val="37716082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 Access based MAC Protocols</a:t>
            </a:r>
            <a:endParaRPr lang="en-US" dirty="0"/>
          </a:p>
        </p:txBody>
      </p:sp>
      <p:sp>
        <p:nvSpPr>
          <p:cNvPr id="3" name="Content Placeholder 2"/>
          <p:cNvSpPr>
            <a:spLocks noGrp="1"/>
          </p:cNvSpPr>
          <p:nvPr>
            <p:ph idx="1"/>
          </p:nvPr>
        </p:nvSpPr>
        <p:spPr/>
        <p:txBody>
          <a:bodyPr/>
          <a:lstStyle/>
          <a:p>
            <a:r>
              <a:rPr lang="en-US" dirty="0" smtClean="0"/>
              <a:t>Power aware Multi Access protocol with signaling (PAMAS)</a:t>
            </a:r>
          </a:p>
          <a:p>
            <a:r>
              <a:rPr lang="en-US" dirty="0" smtClean="0"/>
              <a:t>Sparse Topology and Energy Management (STEM)</a:t>
            </a:r>
          </a:p>
          <a:p>
            <a:r>
              <a:rPr lang="en-US" dirty="0" smtClean="0"/>
              <a:t>Time-out MAC (T-MAC)</a:t>
            </a:r>
          </a:p>
          <a:p>
            <a:r>
              <a:rPr lang="en-US" dirty="0" err="1" smtClean="0"/>
              <a:t>Berkely</a:t>
            </a:r>
            <a:r>
              <a:rPr lang="en-US" dirty="0" smtClean="0"/>
              <a:t> Media Access Control (B-MAC)</a:t>
            </a:r>
          </a:p>
        </p:txBody>
      </p:sp>
    </p:spTree>
    <p:extLst>
      <p:ext uri="{BB962C8B-B14F-4D97-AF65-F5344CB8AC3E}">
        <p14:creationId xmlns:p14="http://schemas.microsoft.com/office/powerpoint/2010/main" val="2117258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Random Access-Based Protocols</a:t>
            </a:r>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99</a:t>
            </a:fld>
            <a:endParaRPr kumimoji="0" lang="en-US" dirty="0"/>
          </a:p>
        </p:txBody>
      </p:sp>
      <p:sp>
        <p:nvSpPr>
          <p:cNvPr id="6" name="Content Placeholder 5"/>
          <p:cNvSpPr>
            <a:spLocks noGrp="1"/>
          </p:cNvSpPr>
          <p:nvPr>
            <p:ph sz="quarter" idx="1"/>
          </p:nvPr>
        </p:nvSpPr>
        <p:spPr/>
        <p:txBody>
          <a:bodyPr>
            <a:normAutofit/>
          </a:bodyPr>
          <a:lstStyle/>
          <a:p>
            <a:pPr algn="just">
              <a:lnSpc>
                <a:spcPct val="150000"/>
              </a:lnSpc>
            </a:pPr>
            <a:r>
              <a:rPr lang="en-IN" sz="2000" i="1" dirty="0" smtClean="0">
                <a:solidFill>
                  <a:srgbClr val="0070C0"/>
                </a:solidFill>
                <a:latin typeface="Constantia" pitchFamily="18" charset="0"/>
              </a:rPr>
              <a:t>require </a:t>
            </a:r>
            <a:r>
              <a:rPr lang="en-IN" sz="2000" i="1" dirty="0">
                <a:solidFill>
                  <a:srgbClr val="0070C0"/>
                </a:solidFill>
                <a:latin typeface="Constantia" pitchFamily="18" charset="0"/>
              </a:rPr>
              <a:t>no coordination among the nodes accessing the </a:t>
            </a:r>
            <a:r>
              <a:rPr lang="en-IN" sz="2000" i="1" dirty="0" smtClean="0">
                <a:solidFill>
                  <a:srgbClr val="0070C0"/>
                </a:solidFill>
                <a:latin typeface="Constantia" pitchFamily="18" charset="0"/>
              </a:rPr>
              <a:t>channel</a:t>
            </a:r>
            <a:r>
              <a:rPr lang="en-IN" sz="2000" dirty="0" smtClean="0">
                <a:latin typeface="Constantia" pitchFamily="18" charset="0"/>
              </a:rPr>
              <a:t>.</a:t>
            </a:r>
          </a:p>
          <a:p>
            <a:pPr algn="just">
              <a:lnSpc>
                <a:spcPct val="150000"/>
              </a:lnSpc>
            </a:pPr>
            <a:r>
              <a:rPr lang="en-IN" sz="2000" i="1" dirty="0" smtClean="0">
                <a:solidFill>
                  <a:srgbClr val="A50021"/>
                </a:solidFill>
                <a:latin typeface="Constantia" pitchFamily="18" charset="0"/>
              </a:rPr>
              <a:t>Colliding nodes </a:t>
            </a:r>
            <a:r>
              <a:rPr lang="en-IN" sz="2000" i="1" dirty="0">
                <a:solidFill>
                  <a:srgbClr val="A50021"/>
                </a:solidFill>
                <a:latin typeface="Constantia" pitchFamily="18" charset="0"/>
              </a:rPr>
              <a:t>back off</a:t>
            </a:r>
            <a:r>
              <a:rPr lang="en-IN" sz="2000" dirty="0">
                <a:latin typeface="Constantia" pitchFamily="18" charset="0"/>
              </a:rPr>
              <a:t> for a random duration of time before again attempting to </a:t>
            </a:r>
            <a:r>
              <a:rPr lang="en-IN" sz="2000" dirty="0" smtClean="0">
                <a:latin typeface="Constantia" pitchFamily="18" charset="0"/>
              </a:rPr>
              <a:t>access the </a:t>
            </a:r>
            <a:r>
              <a:rPr lang="en-IN" sz="2000" dirty="0">
                <a:latin typeface="Constantia" pitchFamily="18" charset="0"/>
              </a:rPr>
              <a:t>channel</a:t>
            </a:r>
            <a:r>
              <a:rPr lang="en-IN" sz="2000" dirty="0" smtClean="0">
                <a:latin typeface="Constantia" pitchFamily="18" charset="0"/>
              </a:rPr>
              <a:t>.</a:t>
            </a:r>
          </a:p>
          <a:p>
            <a:pPr algn="just">
              <a:lnSpc>
                <a:spcPct val="150000"/>
              </a:lnSpc>
            </a:pPr>
            <a:r>
              <a:rPr lang="en-IN" sz="2000" dirty="0">
                <a:latin typeface="Constantia" pitchFamily="18" charset="0"/>
              </a:rPr>
              <a:t>These </a:t>
            </a:r>
            <a:r>
              <a:rPr lang="en-IN" sz="2000" dirty="0" smtClean="0">
                <a:latin typeface="Constantia" pitchFamily="18" charset="0"/>
              </a:rPr>
              <a:t>protocols are </a:t>
            </a:r>
            <a:r>
              <a:rPr lang="en-IN" sz="2000" b="1" dirty="0">
                <a:solidFill>
                  <a:srgbClr val="996600"/>
                </a:solidFill>
                <a:latin typeface="Constantia" pitchFamily="18" charset="0"/>
              </a:rPr>
              <a:t>not well suited </a:t>
            </a:r>
            <a:r>
              <a:rPr lang="en-IN" sz="2000" dirty="0">
                <a:latin typeface="Constantia" pitchFamily="18" charset="0"/>
              </a:rPr>
              <a:t>for WSN </a:t>
            </a:r>
            <a:r>
              <a:rPr lang="en-IN" sz="2000" dirty="0" smtClean="0">
                <a:latin typeface="Constantia" pitchFamily="18" charset="0"/>
              </a:rPr>
              <a:t>environments. </a:t>
            </a:r>
          </a:p>
          <a:p>
            <a:pPr algn="just">
              <a:lnSpc>
                <a:spcPct val="150000"/>
              </a:lnSpc>
            </a:pPr>
            <a:r>
              <a:rPr lang="en-IN" sz="2000" dirty="0" smtClean="0">
                <a:latin typeface="Constantia" pitchFamily="18" charset="0"/>
              </a:rPr>
              <a:t>The </a:t>
            </a:r>
            <a:r>
              <a:rPr lang="en-IN" sz="2000" i="1" u="sng" dirty="0">
                <a:latin typeface="Constantia" pitchFamily="18" charset="0"/>
              </a:rPr>
              <a:t>enhancement of these protocols</a:t>
            </a:r>
            <a:r>
              <a:rPr lang="en-IN" sz="2000" i="1" dirty="0">
                <a:latin typeface="Constantia" pitchFamily="18" charset="0"/>
              </a:rPr>
              <a:t> </a:t>
            </a:r>
            <a:r>
              <a:rPr lang="en-IN" sz="2000" dirty="0">
                <a:latin typeface="Constantia" pitchFamily="18" charset="0"/>
              </a:rPr>
              <a:t>with collision avoidance and </a:t>
            </a:r>
            <a:r>
              <a:rPr lang="en-IN" sz="2000" dirty="0" smtClean="0">
                <a:latin typeface="Constantia" pitchFamily="18" charset="0"/>
              </a:rPr>
              <a:t>request-to-send (RTS</a:t>
            </a:r>
            <a:r>
              <a:rPr lang="en-IN" sz="2000" dirty="0">
                <a:latin typeface="Constantia" pitchFamily="18" charset="0"/>
              </a:rPr>
              <a:t>) and clear-to-send (CTS) mechanisms </a:t>
            </a:r>
            <a:r>
              <a:rPr lang="en-IN" sz="2000" i="1" dirty="0">
                <a:solidFill>
                  <a:srgbClr val="98028D"/>
                </a:solidFill>
                <a:latin typeface="Constantia" pitchFamily="18" charset="0"/>
              </a:rPr>
              <a:t>improves their </a:t>
            </a:r>
            <a:r>
              <a:rPr lang="en-IN" sz="2000" b="1" i="1" dirty="0">
                <a:solidFill>
                  <a:srgbClr val="98028D"/>
                </a:solidFill>
                <a:latin typeface="Constantia" pitchFamily="18" charset="0"/>
              </a:rPr>
              <a:t>performance</a:t>
            </a:r>
            <a:r>
              <a:rPr lang="en-IN" sz="2000" b="1" dirty="0">
                <a:latin typeface="Constantia" pitchFamily="18" charset="0"/>
              </a:rPr>
              <a:t> </a:t>
            </a:r>
            <a:r>
              <a:rPr lang="en-IN" sz="2000" dirty="0">
                <a:latin typeface="Constantia" pitchFamily="18" charset="0"/>
              </a:rPr>
              <a:t>and </a:t>
            </a:r>
            <a:r>
              <a:rPr lang="en-IN" sz="2000" i="1" dirty="0" smtClean="0">
                <a:solidFill>
                  <a:srgbClr val="98028D"/>
                </a:solidFill>
                <a:latin typeface="Constantia" pitchFamily="18" charset="0"/>
              </a:rPr>
              <a:t>makes them </a:t>
            </a:r>
            <a:r>
              <a:rPr lang="en-IN" sz="2000" b="1" i="1" dirty="0">
                <a:solidFill>
                  <a:srgbClr val="98028D"/>
                </a:solidFill>
                <a:latin typeface="Constantia" pitchFamily="18" charset="0"/>
              </a:rPr>
              <a:t>more robust </a:t>
            </a:r>
            <a:r>
              <a:rPr lang="en-IN" sz="2000" i="1" dirty="0">
                <a:solidFill>
                  <a:srgbClr val="98028D"/>
                </a:solidFill>
                <a:latin typeface="Constantia" pitchFamily="18" charset="0"/>
              </a:rPr>
              <a:t>to the hidden terminal </a:t>
            </a:r>
            <a:r>
              <a:rPr lang="en-IN" sz="2000" i="1" dirty="0" smtClean="0">
                <a:solidFill>
                  <a:srgbClr val="98028D"/>
                </a:solidFill>
                <a:latin typeface="Constantia" pitchFamily="18" charset="0"/>
              </a:rPr>
              <a:t>problem.</a:t>
            </a:r>
            <a:endParaRPr lang="en-IN" sz="2000" i="1" dirty="0">
              <a:solidFill>
                <a:srgbClr val="98028D"/>
              </a:solidFill>
              <a:latin typeface="Constantia" pitchFamily="18" charset="0"/>
            </a:endParaRPr>
          </a:p>
        </p:txBody>
      </p:sp>
    </p:spTree>
    <p:extLst>
      <p:ext uri="{BB962C8B-B14F-4D97-AF65-F5344CB8AC3E}">
        <p14:creationId xmlns:p14="http://schemas.microsoft.com/office/powerpoint/2010/main" val="1607502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854</TotalTime>
  <Words>6778</Words>
  <Application>Microsoft Office PowerPoint</Application>
  <PresentationFormat>On-screen Show (4:3)</PresentationFormat>
  <Paragraphs>721</Paragraphs>
  <Slides>110</Slides>
  <Notes>17</Notes>
  <HiddenSlides>0</HiddenSlides>
  <MMClips>0</MMClip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MAC Protocols for WSN</vt:lpstr>
      <vt:lpstr>OSI Model and DLL Architecture</vt:lpstr>
      <vt:lpstr>Functions of DLL</vt:lpstr>
      <vt:lpstr>Performance Requirements</vt:lpstr>
      <vt:lpstr>Performance Requirements</vt:lpstr>
      <vt:lpstr>Performance Requirements</vt:lpstr>
      <vt:lpstr>Performance Requirements</vt:lpstr>
      <vt:lpstr>Performance Requirements</vt:lpstr>
      <vt:lpstr>Performance Requirements</vt:lpstr>
      <vt:lpstr>Classification of MAC Protocols</vt:lpstr>
      <vt:lpstr>FDMA</vt:lpstr>
      <vt:lpstr>FDMA</vt:lpstr>
      <vt:lpstr>Time Division Multiple Access (TDMA)</vt:lpstr>
      <vt:lpstr>TDMA</vt:lpstr>
      <vt:lpstr>TDMA Advantages &amp; Disadvantages  </vt:lpstr>
      <vt:lpstr>Code Division Multiple Access (CDMA) </vt:lpstr>
      <vt:lpstr>CDMA</vt:lpstr>
      <vt:lpstr>CDMA</vt:lpstr>
      <vt:lpstr>Spread Spectrum</vt:lpstr>
      <vt:lpstr>Spread Spectrum</vt:lpstr>
      <vt:lpstr>Frequency hopping spread spectrum (FHSS)</vt:lpstr>
      <vt:lpstr>Frequency Hoping Spread Spectrum (FHSS)</vt:lpstr>
      <vt:lpstr>Frequency Hoping Spread Spectrum</vt:lpstr>
      <vt:lpstr>Frequency Hoping Spread Spectrum</vt:lpstr>
      <vt:lpstr>PowerPoint Presentation</vt:lpstr>
      <vt:lpstr>Frequency Hopping Spread Spectrum (FHSS) </vt:lpstr>
      <vt:lpstr>Frequency Selection in FHSS</vt:lpstr>
      <vt:lpstr>Bandwidth Sharing</vt:lpstr>
      <vt:lpstr>Frequency Cycles</vt:lpstr>
      <vt:lpstr>FHSS Performance Considerations</vt:lpstr>
      <vt:lpstr>Direct Sequence Spread Spectrum (DSSS</vt:lpstr>
      <vt:lpstr>Direct Sequence Spread Spectrum (DSSS)</vt:lpstr>
      <vt:lpstr>DSSS</vt:lpstr>
      <vt:lpstr>DSSS Example</vt:lpstr>
      <vt:lpstr>Direct Sequence Spread Spectrum (DSSS)</vt:lpstr>
      <vt:lpstr>Demand Assignment Protocols </vt:lpstr>
      <vt:lpstr>Polling </vt:lpstr>
      <vt:lpstr>Polling </vt:lpstr>
      <vt:lpstr>Reservation </vt:lpstr>
      <vt:lpstr> Random Access </vt:lpstr>
      <vt:lpstr>Random Access</vt:lpstr>
      <vt:lpstr> ALOHA-based Random Access</vt:lpstr>
      <vt:lpstr>Pure-ALOHA</vt:lpstr>
      <vt:lpstr>Slotted ALOHA</vt:lpstr>
      <vt:lpstr>Slotted ALOHA</vt:lpstr>
      <vt:lpstr> Reservation ALOHA </vt:lpstr>
      <vt:lpstr>R-ALOHA</vt:lpstr>
      <vt:lpstr>Carrier Sense Multiple Access with Collision Detect (CSMA/CD) </vt:lpstr>
      <vt:lpstr>CSMA/CD Operation</vt:lpstr>
      <vt:lpstr>Carrier Sense Multiple Access (CSMA)</vt:lpstr>
      <vt:lpstr>Versions of CSMA</vt:lpstr>
      <vt:lpstr>Persistence Methods</vt:lpstr>
      <vt:lpstr>CSMA: Persistence Methods</vt:lpstr>
      <vt:lpstr>Persistence Methods</vt:lpstr>
      <vt:lpstr>Persistence Methods</vt:lpstr>
      <vt:lpstr>Flow diagram for 1-persistent, Nonpersistent, p-persistent method </vt:lpstr>
      <vt:lpstr>CSMA/CA (Collision Avoidance)</vt:lpstr>
      <vt:lpstr>CSMA / Collision Avoidance</vt:lpstr>
      <vt:lpstr>CSMA/CA Algorithm</vt:lpstr>
      <vt:lpstr>Example</vt:lpstr>
      <vt:lpstr>Problems in Wireless Network</vt:lpstr>
      <vt:lpstr>The Hidden Terminal Problem</vt:lpstr>
      <vt:lpstr>The Exposed Station Problem</vt:lpstr>
      <vt:lpstr>MACA Protocols</vt:lpstr>
      <vt:lpstr>PowerPoint Presentation</vt:lpstr>
      <vt:lpstr>Virtual Channel Sensing in CSMA/CA</vt:lpstr>
      <vt:lpstr>Failure of Collision Avoidance</vt:lpstr>
      <vt:lpstr>Failure of Collision Avoidance</vt:lpstr>
      <vt:lpstr>MAC For WSN</vt:lpstr>
      <vt:lpstr>Schedule based MAC Protocols</vt:lpstr>
      <vt:lpstr>Schedule based MAC Protocols</vt:lpstr>
      <vt:lpstr>Self-Organizing  Medium Access Control for Sensornets</vt:lpstr>
      <vt:lpstr>Self-Organizing  Medium Access Control for Sensornets</vt:lpstr>
      <vt:lpstr>Self-Organizing  Medium Access Control for Sensornets</vt:lpstr>
      <vt:lpstr>Bluetooth</vt:lpstr>
      <vt:lpstr>Bluetooth</vt:lpstr>
      <vt:lpstr>Bluetooth</vt:lpstr>
      <vt:lpstr>Bluetooth</vt:lpstr>
      <vt:lpstr>Bluetooth</vt:lpstr>
      <vt:lpstr>Bluetooth</vt:lpstr>
      <vt:lpstr>Bluetooth</vt:lpstr>
      <vt:lpstr>Bluetooth</vt:lpstr>
      <vt:lpstr>Bluetooth</vt:lpstr>
      <vt:lpstr>Bluetooth</vt:lpstr>
      <vt:lpstr>Bluetooth</vt:lpstr>
      <vt:lpstr>Bluetooth</vt:lpstr>
      <vt:lpstr>Bluetooth</vt:lpstr>
      <vt:lpstr>Bluetooth</vt:lpstr>
      <vt:lpstr>Bluetooth</vt:lpstr>
      <vt:lpstr>Low-Energy Adaptive Clustering Hierarchy</vt:lpstr>
      <vt:lpstr>Low-Energy Adaptive Clustering Hierarchy</vt:lpstr>
      <vt:lpstr>Low-Energy Adaptive Clustering Hierarchy</vt:lpstr>
      <vt:lpstr>Low-Energy Adaptive Clustering Hierarchy</vt:lpstr>
      <vt:lpstr>Advantages of Schedule-based Protocol</vt:lpstr>
      <vt:lpstr>Disadvantages of Schedule-based Protocol</vt:lpstr>
      <vt:lpstr>Disadvantages of Schedule-based Protocol</vt:lpstr>
      <vt:lpstr>PowerPoint Presentation</vt:lpstr>
      <vt:lpstr>Random Access based MAC Protocols</vt:lpstr>
      <vt:lpstr>Random Access-Based Protocols</vt:lpstr>
      <vt:lpstr>Random Access-Based Protocols</vt:lpstr>
      <vt:lpstr>Power Aware Multi Access protocol with Signalling</vt:lpstr>
      <vt:lpstr>Sparse Topology &amp; Energy Management Protocol</vt:lpstr>
      <vt:lpstr>Sparse Topology &amp; Energy Management Protocol</vt:lpstr>
      <vt:lpstr>Sparse Topology &amp; Energy Management Protocol</vt:lpstr>
      <vt:lpstr>IEEE 802.11-inspired contention-based protocols</vt:lpstr>
      <vt:lpstr>IEEE 802.11-inspired contention-based protocols</vt:lpstr>
      <vt:lpstr>Timeout-MAC</vt:lpstr>
      <vt:lpstr>Timeout-MAC</vt:lpstr>
      <vt:lpstr>Berkeley Media Access Control  (B-MAC)</vt:lpstr>
      <vt:lpstr>B-MAC</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 Protocols for WSN</dc:title>
  <dc:creator>sastra</dc:creator>
  <cp:lastModifiedBy>sastra</cp:lastModifiedBy>
  <cp:revision>44</cp:revision>
  <dcterms:created xsi:type="dcterms:W3CDTF">2006-08-16T00:00:00Z</dcterms:created>
  <dcterms:modified xsi:type="dcterms:W3CDTF">2017-01-23T03:49:39Z</dcterms:modified>
</cp:coreProperties>
</file>