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8" r:id="rId1"/>
  </p:sldMasterIdLst>
  <p:notesMasterIdLst>
    <p:notesMasterId r:id="rId66"/>
  </p:notesMasterIdLst>
  <p:handoutMasterIdLst>
    <p:handoutMasterId r:id="rId67"/>
  </p:handoutMasterIdLst>
  <p:sldIdLst>
    <p:sldId id="256" r:id="rId2"/>
    <p:sldId id="703" r:id="rId3"/>
    <p:sldId id="704" r:id="rId4"/>
    <p:sldId id="261" r:id="rId5"/>
    <p:sldId id="706" r:id="rId6"/>
    <p:sldId id="707" r:id="rId7"/>
    <p:sldId id="708" r:id="rId8"/>
    <p:sldId id="263" r:id="rId9"/>
    <p:sldId id="264" r:id="rId10"/>
    <p:sldId id="740" r:id="rId11"/>
    <p:sldId id="266" r:id="rId12"/>
    <p:sldId id="267" r:id="rId13"/>
    <p:sldId id="268" r:id="rId14"/>
    <p:sldId id="269" r:id="rId15"/>
    <p:sldId id="270" r:id="rId16"/>
    <p:sldId id="271" r:id="rId17"/>
    <p:sldId id="272" r:id="rId18"/>
    <p:sldId id="762" r:id="rId19"/>
    <p:sldId id="763" r:id="rId20"/>
    <p:sldId id="764" r:id="rId21"/>
    <p:sldId id="746" r:id="rId22"/>
    <p:sldId id="765" r:id="rId23"/>
    <p:sldId id="747" r:id="rId24"/>
    <p:sldId id="751" r:id="rId25"/>
    <p:sldId id="766" r:id="rId26"/>
    <p:sldId id="767" r:id="rId27"/>
    <p:sldId id="752" r:id="rId28"/>
    <p:sldId id="769" r:id="rId29"/>
    <p:sldId id="768" r:id="rId30"/>
    <p:sldId id="770" r:id="rId31"/>
    <p:sldId id="771" r:id="rId32"/>
    <p:sldId id="772" r:id="rId33"/>
    <p:sldId id="773" r:id="rId34"/>
    <p:sldId id="774" r:id="rId35"/>
    <p:sldId id="775" r:id="rId36"/>
    <p:sldId id="778" r:id="rId37"/>
    <p:sldId id="776" r:id="rId38"/>
    <p:sldId id="777" r:id="rId39"/>
    <p:sldId id="779" r:id="rId40"/>
    <p:sldId id="756" r:id="rId41"/>
    <p:sldId id="755" r:id="rId42"/>
    <p:sldId id="757" r:id="rId43"/>
    <p:sldId id="780" r:id="rId44"/>
    <p:sldId id="781" r:id="rId45"/>
    <p:sldId id="782" r:id="rId46"/>
    <p:sldId id="783" r:id="rId47"/>
    <p:sldId id="784" r:id="rId48"/>
    <p:sldId id="795" r:id="rId49"/>
    <p:sldId id="785" r:id="rId50"/>
    <p:sldId id="786" r:id="rId51"/>
    <p:sldId id="794" r:id="rId52"/>
    <p:sldId id="787" r:id="rId53"/>
    <p:sldId id="788" r:id="rId54"/>
    <p:sldId id="796" r:id="rId55"/>
    <p:sldId id="797" r:id="rId56"/>
    <p:sldId id="789" r:id="rId57"/>
    <p:sldId id="790" r:id="rId58"/>
    <p:sldId id="791" r:id="rId59"/>
    <p:sldId id="792" r:id="rId60"/>
    <p:sldId id="793" r:id="rId61"/>
    <p:sldId id="798" r:id="rId62"/>
    <p:sldId id="799" r:id="rId63"/>
    <p:sldId id="800" r:id="rId64"/>
    <p:sldId id="801" r:id="rId65"/>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FF"/>
    <a:srgbClr val="3399FF"/>
    <a:srgbClr val="000099"/>
    <a:srgbClr val="FFFF00"/>
    <a:srgbClr val="92D050"/>
    <a:srgbClr val="000000"/>
    <a:srgbClr val="009A4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23" autoAdjust="0"/>
  </p:normalViewPr>
  <p:slideViewPr>
    <p:cSldViewPr>
      <p:cViewPr>
        <p:scale>
          <a:sx n="66" d="100"/>
          <a:sy n="66" d="100"/>
        </p:scale>
        <p:origin x="-636" y="162"/>
      </p:cViewPr>
      <p:guideLst>
        <p:guide orient="horz" pos="2160"/>
        <p:guide pos="2880"/>
      </p:guideLst>
    </p:cSldViewPr>
  </p:slideViewPr>
  <p:outlineViewPr>
    <p:cViewPr>
      <p:scale>
        <a:sx n="33" d="100"/>
        <a:sy n="33" d="100"/>
      </p:scale>
      <p:origin x="0" y="60588"/>
    </p:cViewPr>
  </p:outlineViewPr>
  <p:notesTextViewPr>
    <p:cViewPr>
      <p:scale>
        <a:sx n="100" d="100"/>
        <a:sy n="100" d="100"/>
      </p:scale>
      <p:origin x="0" y="0"/>
    </p:cViewPr>
  </p:notesTextViewPr>
  <p:sorterViewPr>
    <p:cViewPr>
      <p:scale>
        <a:sx n="100" d="100"/>
        <a:sy n="100" d="100"/>
      </p:scale>
      <p:origin x="0" y="289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A679F43-C0F5-4D13-8A1D-ED46AD3588D0}" type="datetimeFigureOut">
              <a:rPr lang="zh-TW" altLang="en-US"/>
              <a:pPr>
                <a:defRPr/>
              </a:pPr>
              <a:t>2017/1/23</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CADB95A-F09D-4F3D-AC3F-B5400E5576E2}" type="slidenum">
              <a:rPr lang="zh-TW" altLang="en-US"/>
              <a:pPr>
                <a:defRPr/>
              </a:pPr>
              <a:t>‹#›</a:t>
            </a:fld>
            <a:endParaRPr lang="zh-TW" altLang="en-US"/>
          </a:p>
        </p:txBody>
      </p:sp>
    </p:spTree>
    <p:extLst>
      <p:ext uri="{BB962C8B-B14F-4D97-AF65-F5344CB8AC3E}">
        <p14:creationId xmlns:p14="http://schemas.microsoft.com/office/powerpoint/2010/main" val="84577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297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新細明體" pitchFamily="18" charset="-120"/>
              </a:defRPr>
            </a:lvl1pPr>
          </a:lstStyle>
          <a:p>
            <a:pPr>
              <a:defRPr/>
            </a:pPr>
            <a:fld id="{90985F4B-7E2B-4EA3-96FB-2F4BE430138A}" type="slidenum">
              <a:rPr lang="en-US" altLang="zh-TW"/>
              <a:pPr>
                <a:defRPr/>
              </a:pPr>
              <a:t>‹#›</a:t>
            </a:fld>
            <a:endParaRPr lang="en-US" altLang="zh-TW"/>
          </a:p>
        </p:txBody>
      </p:sp>
    </p:spTree>
    <p:extLst>
      <p:ext uri="{BB962C8B-B14F-4D97-AF65-F5344CB8AC3E}">
        <p14:creationId xmlns:p14="http://schemas.microsoft.com/office/powerpoint/2010/main" val="16261288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70000" lnSpcReduction="20000"/>
          </a:bodyPr>
          <a:lstStyle/>
          <a:p>
            <a:r>
              <a:rPr lang="en-US" altLang="zh-TW" sz="2800" dirty="0" smtClean="0"/>
              <a:t>Routing in WSNs is challenging due to the inherent characteristics that distinguish these networks from other wireless networks like mobile ad hoc networks or cellular networks.</a:t>
            </a:r>
          </a:p>
          <a:p>
            <a:pPr lvl="1"/>
            <a:r>
              <a:rPr lang="en-US" altLang="zh-TW" sz="2400" dirty="0" smtClean="0">
                <a:solidFill>
                  <a:schemeClr val="tx1"/>
                </a:solidFill>
              </a:rPr>
              <a:t>First, due to the relatively large number of sensor nodes, it is not possible to build a </a:t>
            </a:r>
            <a:r>
              <a:rPr lang="en-US" altLang="zh-TW" sz="2400" dirty="0" smtClean="0">
                <a:solidFill>
                  <a:srgbClr val="FF0000"/>
                </a:solidFill>
              </a:rPr>
              <a:t>global addressing scheme </a:t>
            </a:r>
            <a:r>
              <a:rPr lang="en-US" altLang="zh-TW" sz="2400" dirty="0" smtClean="0">
                <a:solidFill>
                  <a:schemeClr val="tx1"/>
                </a:solidFill>
              </a:rPr>
              <a:t>for the deployment of a large number of sensor nodes. Thus, traditional </a:t>
            </a:r>
            <a:r>
              <a:rPr lang="en-US" altLang="zh-TW" sz="2400" dirty="0" smtClean="0">
                <a:solidFill>
                  <a:srgbClr val="FF0000"/>
                </a:solidFill>
              </a:rPr>
              <a:t>IP-based</a:t>
            </a:r>
            <a:r>
              <a:rPr lang="en-US" altLang="zh-TW" sz="2400" dirty="0" smtClean="0">
                <a:solidFill>
                  <a:schemeClr val="tx1"/>
                </a:solidFill>
              </a:rPr>
              <a:t> protocols may not be applied to WSNs. In WSNs, sometimes getting the data is more important than knowing the IDs of which nodes sent the data.</a:t>
            </a:r>
          </a:p>
          <a:p>
            <a:pPr lvl="1"/>
            <a:r>
              <a:rPr lang="en-US" altLang="zh-TW" sz="2400" dirty="0" smtClean="0">
                <a:solidFill>
                  <a:schemeClr val="tx1"/>
                </a:solidFill>
              </a:rPr>
              <a:t>Second, in contrast to typical communication networks, almost all applications of sensor networks require the flow of sensed data from </a:t>
            </a:r>
            <a:r>
              <a:rPr lang="en-US" altLang="zh-TW" sz="2400" dirty="0" smtClean="0">
                <a:solidFill>
                  <a:srgbClr val="FF0000"/>
                </a:solidFill>
              </a:rPr>
              <a:t>multiple sources</a:t>
            </a:r>
            <a:r>
              <a:rPr lang="en-US" altLang="zh-TW" sz="2400" dirty="0" smtClean="0">
                <a:solidFill>
                  <a:schemeClr val="tx1"/>
                </a:solidFill>
              </a:rPr>
              <a:t> to a </a:t>
            </a:r>
            <a:r>
              <a:rPr lang="en-US" altLang="zh-TW" sz="2400" dirty="0" smtClean="0">
                <a:solidFill>
                  <a:srgbClr val="FF0000"/>
                </a:solidFill>
              </a:rPr>
              <a:t>particular BS</a:t>
            </a:r>
            <a:r>
              <a:rPr lang="en-US" altLang="zh-TW" sz="2400" dirty="0" smtClean="0"/>
              <a:t>.</a:t>
            </a:r>
          </a:p>
          <a:p>
            <a:endParaRPr lang="zh-TW" altLang="en-US" dirty="0"/>
          </a:p>
        </p:txBody>
      </p:sp>
      <p:sp>
        <p:nvSpPr>
          <p:cNvPr id="4" name="投影片編號版面配置區 3"/>
          <p:cNvSpPr>
            <a:spLocks noGrp="1"/>
          </p:cNvSpPr>
          <p:nvPr>
            <p:ph type="sldNum" sz="quarter" idx="10"/>
          </p:nvPr>
        </p:nvSpPr>
        <p:spPr/>
        <p:txBody>
          <a:bodyPr/>
          <a:lstStyle/>
          <a:p>
            <a:pPr>
              <a:defRPr/>
            </a:pPr>
            <a:fld id="{90985F4B-7E2B-4EA3-96FB-2F4BE430138A}" type="slidenum">
              <a:rPr lang="en-US" altLang="zh-TW" smtClean="0"/>
              <a:pPr>
                <a:defRPr/>
              </a:pPr>
              <a:t>2</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EB9BF9F5-612C-45DF-8624-70B1C0E88A33}" type="slidenum">
              <a:rPr lang="en-US" altLang="zh-TW" smtClean="0"/>
              <a:pPr/>
              <a:t>15</a:t>
            </a:fld>
            <a:endParaRPr lang="en-US" altLang="zh-TW" smtClean="0"/>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pPr eaLnBrk="1" hangingPunct="1"/>
            <a:r>
              <a:rPr lang="zh-TW" altLang="en-US" smtClean="0"/>
              <a:t>每一個</a:t>
            </a:r>
            <a:r>
              <a:rPr lang="en-US" altLang="zh-TW" smtClean="0"/>
              <a:t>Sensor</a:t>
            </a:r>
            <a:r>
              <a:rPr lang="zh-TW" altLang="en-US" smtClean="0"/>
              <a:t>都有自己的偵測範圍（受到物理條件的限制）</a:t>
            </a:r>
          </a:p>
          <a:p>
            <a:pPr eaLnBrk="1" hangingPunct="1"/>
            <a:endParaRPr lang="zh-TW" altLang="en-US" smtClean="0"/>
          </a:p>
          <a:p>
            <a:pPr eaLnBrk="1" hangingPunct="1"/>
            <a:r>
              <a:rPr kumimoji="0" lang="zh-TW" altLang="en-US" smtClean="0"/>
              <a:t>再</a:t>
            </a:r>
            <a:r>
              <a:rPr kumimoji="0" lang="en-US" altLang="zh-TW" smtClean="0"/>
              <a:t>routing</a:t>
            </a:r>
            <a:r>
              <a:rPr kumimoji="0" lang="zh-TW" altLang="en-US" smtClean="0"/>
              <a:t>的時候也會考量覆蓋率的部份</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D3305ABA-AD85-4055-9788-0BB79C87861E}" type="slidenum">
              <a:rPr lang="en-US" altLang="zh-TW" smtClean="0"/>
              <a:pPr/>
              <a:t>16</a:t>
            </a:fld>
            <a:endParaRPr lang="en-US" altLang="zh-TW" smtClean="0"/>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p:spPr>
        <p:txBody>
          <a:bodyPr/>
          <a:lstStyle/>
          <a:p>
            <a:pPr eaLnBrk="1" hangingPunct="1"/>
            <a:r>
              <a:rPr lang="en-US" altLang="zh-TW" smtClean="0"/>
              <a:t>Data aggaregation</a:t>
            </a:r>
            <a:r>
              <a:rPr lang="zh-TW" altLang="en-US" smtClean="0"/>
              <a:t>會把多餘（重複性質的</a:t>
            </a:r>
            <a:r>
              <a:rPr lang="en-US" altLang="zh-TW" smtClean="0"/>
              <a:t>data</a:t>
            </a:r>
            <a:r>
              <a:rPr lang="zh-TW" altLang="en-US" smtClean="0"/>
              <a:t>）從不同的</a:t>
            </a:r>
            <a:r>
              <a:rPr lang="en-US" altLang="zh-TW" smtClean="0"/>
              <a:t>Sensor</a:t>
            </a:r>
            <a:r>
              <a:rPr lang="zh-TW" altLang="en-US" smtClean="0"/>
              <a:t>收集　可以減少傳送次數</a:t>
            </a:r>
          </a:p>
          <a:p>
            <a:pPr eaLnBrk="1" hangingPunct="1"/>
            <a:endParaRPr lang="zh-TW" altLang="en-US" smtClean="0"/>
          </a:p>
          <a:p>
            <a:pPr eaLnBrk="1" hangingPunct="1"/>
            <a:r>
              <a:rPr lang="en-US" altLang="zh-TW" smtClean="0"/>
              <a:t>Covergast</a:t>
            </a:r>
            <a:r>
              <a:rPr lang="zh-TW" altLang="en-US" smtClean="0"/>
              <a:t>利用</a:t>
            </a:r>
            <a:r>
              <a:rPr lang="en-US" altLang="zh-TW" smtClean="0"/>
              <a:t>Spanning tree</a:t>
            </a:r>
            <a:r>
              <a:rPr lang="zh-TW" altLang="en-US" smtClean="0"/>
              <a:t>把收集到的資料向上傳，所以</a:t>
            </a:r>
            <a:r>
              <a:rPr lang="en-US" altLang="zh-TW" smtClean="0"/>
              <a:t>Route</a:t>
            </a:r>
            <a:r>
              <a:rPr lang="zh-TW" altLang="en-US" smtClean="0"/>
              <a:t>的結構就非常重要</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4FF22BAE-0A4D-4608-99A0-5FF544B191FF}" type="slidenum">
              <a:rPr lang="en-US" altLang="zh-TW" smtClean="0"/>
              <a:pPr/>
              <a:t>17</a:t>
            </a:fld>
            <a:endParaRPr lang="en-US" altLang="zh-TW"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r>
              <a:rPr lang="zh-TW" altLang="en-US" smtClean="0"/>
              <a:t>為了讓能量的消耗降低，有時後會把通訊品質下降，同時延長整體網路壽命</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0985F4B-7E2B-4EA3-96FB-2F4BE430138A}" type="slidenum">
              <a:rPr lang="en-US" altLang="zh-TW" smtClean="0"/>
              <a:pPr>
                <a:defRPr/>
              </a:pPr>
              <a:t>58</a:t>
            </a:fld>
            <a:endParaRPr lang="en-US" altLang="zh-TW"/>
          </a:p>
        </p:txBody>
      </p:sp>
    </p:spTree>
    <p:extLst>
      <p:ext uri="{BB962C8B-B14F-4D97-AF65-F5344CB8AC3E}">
        <p14:creationId xmlns:p14="http://schemas.microsoft.com/office/powerpoint/2010/main" val="4259785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0985F4B-7E2B-4EA3-96FB-2F4BE430138A}" type="slidenum">
              <a:rPr lang="en-US" altLang="zh-TW" smtClean="0"/>
              <a:pPr>
                <a:defRPr/>
              </a:pPr>
              <a:t>62</a:t>
            </a:fld>
            <a:endParaRPr lang="en-US" altLang="zh-TW"/>
          </a:p>
        </p:txBody>
      </p:sp>
    </p:spTree>
    <p:extLst>
      <p:ext uri="{BB962C8B-B14F-4D97-AF65-F5344CB8AC3E}">
        <p14:creationId xmlns:p14="http://schemas.microsoft.com/office/powerpoint/2010/main" val="1654872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0985F4B-7E2B-4EA3-96FB-2F4BE430138A}" type="slidenum">
              <a:rPr lang="en-US" altLang="zh-TW" smtClean="0"/>
              <a:pPr>
                <a:defRPr/>
              </a:pPr>
              <a:t>63</a:t>
            </a:fld>
            <a:endParaRPr lang="en-US" altLang="zh-TW"/>
          </a:p>
        </p:txBody>
      </p:sp>
    </p:spTree>
    <p:extLst>
      <p:ext uri="{BB962C8B-B14F-4D97-AF65-F5344CB8AC3E}">
        <p14:creationId xmlns:p14="http://schemas.microsoft.com/office/powerpoint/2010/main" val="65615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Node deployment in WSNs is </a:t>
            </a:r>
            <a:r>
              <a:rPr lang="en-US" altLang="zh-TW" dirty="0" smtClean="0">
                <a:solidFill>
                  <a:srgbClr val="FF0000"/>
                </a:solidFill>
              </a:rPr>
              <a:t>application dependent </a:t>
            </a:r>
            <a:r>
              <a:rPr lang="en-US" altLang="zh-TW" dirty="0" smtClean="0"/>
              <a:t>and affects the performance of the routing protocol.</a:t>
            </a:r>
          </a:p>
          <a:p>
            <a:r>
              <a:rPr lang="en-US" altLang="zh-TW" dirty="0" smtClean="0"/>
              <a:t>The deployment can be either </a:t>
            </a:r>
            <a:r>
              <a:rPr lang="en-US" altLang="zh-TW" dirty="0" smtClean="0">
                <a:solidFill>
                  <a:srgbClr val="FF0000"/>
                </a:solidFill>
              </a:rPr>
              <a:t>deterministic</a:t>
            </a:r>
            <a:r>
              <a:rPr lang="en-US" altLang="zh-TW" dirty="0" smtClean="0"/>
              <a:t> or </a:t>
            </a:r>
            <a:r>
              <a:rPr lang="en-US" altLang="zh-TW" dirty="0" smtClean="0">
                <a:solidFill>
                  <a:srgbClr val="FF0000"/>
                </a:solidFill>
              </a:rPr>
              <a:t>randomized</a:t>
            </a:r>
            <a:r>
              <a:rPr lang="en-US" altLang="zh-TW" dirty="0" smtClean="0"/>
              <a:t>.</a:t>
            </a:r>
          </a:p>
          <a:p>
            <a:r>
              <a:rPr lang="en-US" altLang="zh-TW" dirty="0" smtClean="0"/>
              <a:t>In deterministic deployment, the sensors are manually placed and data is routed through pre-determined paths.</a:t>
            </a:r>
          </a:p>
          <a:p>
            <a:r>
              <a:rPr lang="en-US" altLang="zh-TW" dirty="0" smtClean="0"/>
              <a:t>In random node deployment, the sensor nodes are scattered randomly creating an infrastructure in an ad hoc manner. If the resultant distribution of nodes is not uniform, </a:t>
            </a:r>
            <a:r>
              <a:rPr lang="en-US" altLang="zh-TW" dirty="0" smtClean="0">
                <a:solidFill>
                  <a:srgbClr val="FF0000"/>
                </a:solidFill>
              </a:rPr>
              <a:t>optimal clustering</a:t>
            </a:r>
            <a:r>
              <a:rPr lang="en-US" altLang="zh-TW" dirty="0" smtClean="0"/>
              <a:t> becomes necessary to allow connectivity and enable energy efficient network operation.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90985F4B-7E2B-4EA3-96FB-2F4BE430138A}" type="slidenum">
              <a:rPr lang="en-US" altLang="zh-TW" smtClean="0"/>
              <a:pPr>
                <a:defRPr/>
              </a:pPr>
              <a:t>6</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AFCB9BB0-AD1E-4BCE-AD95-8B34B0BC8CFC}" type="slidenum">
              <a:rPr lang="en-US" altLang="zh-TW" smtClean="0"/>
              <a:pPr/>
              <a:t>8</a:t>
            </a:fld>
            <a:endParaRPr lang="en-US" altLang="zh-TW" smtClean="0"/>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pPr eaLnBrk="1" hangingPunct="1"/>
            <a:r>
              <a:rPr lang="zh-TW" altLang="en-US" dirty="0" smtClean="0"/>
              <a:t>資料回報可以分成三個種類</a:t>
            </a:r>
          </a:p>
          <a:p>
            <a:pPr eaLnBrk="1" hangingPunct="1"/>
            <a:r>
              <a:rPr lang="en-US" altLang="zh-TW" dirty="0" smtClean="0"/>
              <a:t>1</a:t>
            </a:r>
            <a:r>
              <a:rPr lang="zh-TW" altLang="en-US" dirty="0" smtClean="0"/>
              <a:t>定時週期的回報</a:t>
            </a:r>
          </a:p>
          <a:p>
            <a:pPr eaLnBrk="1" hangingPunct="1"/>
            <a:r>
              <a:rPr lang="en-US" altLang="zh-TW" dirty="0" smtClean="0"/>
              <a:t>2.</a:t>
            </a:r>
            <a:r>
              <a:rPr lang="zh-TW" altLang="en-US" dirty="0" smtClean="0"/>
              <a:t>偵測到事件回報</a:t>
            </a:r>
          </a:p>
          <a:p>
            <a:pPr eaLnBrk="1" hangingPunct="1"/>
            <a:r>
              <a:rPr lang="en-US" altLang="zh-TW" dirty="0" smtClean="0"/>
              <a:t>3.</a:t>
            </a:r>
            <a:r>
              <a:rPr lang="zh-TW" altLang="en-US" dirty="0" smtClean="0"/>
              <a:t>由</a:t>
            </a:r>
            <a:r>
              <a:rPr lang="en-US" altLang="zh-TW" dirty="0" smtClean="0"/>
              <a:t>BS</a:t>
            </a:r>
            <a:r>
              <a:rPr lang="zh-TW" altLang="en-US" dirty="0" smtClean="0"/>
              <a:t>發出要求、再回報</a:t>
            </a:r>
          </a:p>
          <a:p>
            <a:pPr eaLnBrk="1" hangingPunct="1"/>
            <a:endParaRPr lang="zh-TW" altLang="en-US" dirty="0" smtClean="0"/>
          </a:p>
          <a:p>
            <a:pPr eaLnBrk="1" hangingPunct="1"/>
            <a:r>
              <a:rPr lang="zh-TW" altLang="en-US" dirty="0" smtClean="0"/>
              <a:t>這三種回報的方式都會被能源消耗、和</a:t>
            </a:r>
            <a:r>
              <a:rPr lang="en-US" altLang="zh-TW" dirty="0" smtClean="0"/>
              <a:t>Routing</a:t>
            </a:r>
            <a:r>
              <a:rPr lang="zh-TW" altLang="en-US" dirty="0" smtClean="0"/>
              <a:t>的計算影響</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80156544-8A72-4F33-8523-138BB912B98B}" type="slidenum">
              <a:rPr lang="en-US" altLang="zh-TW" smtClean="0"/>
              <a:pPr/>
              <a:t>9</a:t>
            </a:fld>
            <a:endParaRPr lang="en-US" altLang="zh-TW" smtClean="0"/>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pPr eaLnBrk="1" hangingPunct="1"/>
            <a:r>
              <a:rPr lang="zh-TW" altLang="en-US" smtClean="0"/>
              <a:t>根據用途的不同、</a:t>
            </a:r>
            <a:r>
              <a:rPr lang="en-US" altLang="zh-TW" smtClean="0"/>
              <a:t>Sensor</a:t>
            </a:r>
            <a:r>
              <a:rPr lang="zh-TW" altLang="en-US" smtClean="0"/>
              <a:t>會有不同的性質和不同能力</a:t>
            </a:r>
          </a:p>
          <a:p>
            <a:pPr eaLnBrk="1" hangingPunct="1"/>
            <a:endParaRPr lang="zh-TW" altLang="en-US" smtClean="0"/>
          </a:p>
          <a:p>
            <a:pPr eaLnBrk="1" hangingPunct="1"/>
            <a:r>
              <a:rPr lang="zh-TW" altLang="en-US" smtClean="0"/>
              <a:t>但異質性的感測節點，再傳輸的過程當中（</a:t>
            </a:r>
            <a:r>
              <a:rPr lang="en-US" altLang="zh-TW" smtClean="0"/>
              <a:t>Routing</a:t>
            </a:r>
            <a:r>
              <a:rPr lang="zh-TW" altLang="en-US" smtClean="0"/>
              <a:t>方面），也衍生出了一些問題，</a:t>
            </a:r>
          </a:p>
          <a:p>
            <a:pPr eaLnBrk="1" hangingPunct="1"/>
            <a:r>
              <a:rPr lang="zh-TW" altLang="en-US" smtClean="0"/>
              <a:t>例：因為不同性質節點會有不同的</a:t>
            </a:r>
            <a:r>
              <a:rPr lang="en-US" altLang="zh-TW" smtClean="0"/>
              <a:t>QoS</a:t>
            </a:r>
            <a:r>
              <a:rPr lang="zh-TW" altLang="en-US" smtClean="0"/>
              <a:t>限制</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eaLnBrk="1" hangingPunct="1"/>
            <a:r>
              <a:rPr lang="zh-TW" altLang="en-US" dirty="0" smtClean="0"/>
              <a:t>有些能源會因為能源不足，或是損壞、環境的因素而失效，</a:t>
            </a:r>
          </a:p>
          <a:p>
            <a:pPr eaLnBrk="1" hangingPunct="1"/>
            <a:endParaRPr lang="zh-TW" altLang="en-US" dirty="0" smtClean="0"/>
          </a:p>
          <a:p>
            <a:pPr eaLnBrk="1" hangingPunct="1"/>
            <a:r>
              <a:rPr lang="en-US" altLang="zh-TW" dirty="0" smtClean="0"/>
              <a:t>1.</a:t>
            </a:r>
            <a:r>
              <a:rPr lang="zh-TW" altLang="en-US" dirty="0" smtClean="0"/>
              <a:t>調整傳輸功率、頻率去減少能源讓費</a:t>
            </a:r>
          </a:p>
          <a:p>
            <a:pPr eaLnBrk="1" hangingPunct="1"/>
            <a:r>
              <a:rPr lang="en-US" altLang="zh-TW" dirty="0" smtClean="0"/>
              <a:t>2.</a:t>
            </a:r>
            <a:r>
              <a:rPr lang="zh-TW" altLang="en-US" dirty="0" smtClean="0"/>
              <a:t>重新改變傳送的</a:t>
            </a:r>
            <a:r>
              <a:rPr lang="en-US" altLang="zh-TW" dirty="0" smtClean="0"/>
              <a:t>packet</a:t>
            </a:r>
            <a:endParaRPr lang="zh-TW" altLang="en-US" dirty="0"/>
          </a:p>
        </p:txBody>
      </p:sp>
      <p:sp>
        <p:nvSpPr>
          <p:cNvPr id="4" name="投影片編號版面配置區 3"/>
          <p:cNvSpPr>
            <a:spLocks noGrp="1"/>
          </p:cNvSpPr>
          <p:nvPr>
            <p:ph type="sldNum" sz="quarter" idx="10"/>
          </p:nvPr>
        </p:nvSpPr>
        <p:spPr/>
        <p:txBody>
          <a:bodyPr/>
          <a:lstStyle/>
          <a:p>
            <a:pPr>
              <a:defRPr/>
            </a:pPr>
            <a:fld id="{90985F4B-7E2B-4EA3-96FB-2F4BE430138A}" type="slidenum">
              <a:rPr lang="en-US" altLang="zh-TW" smtClean="0"/>
              <a:pPr>
                <a:defRPr/>
              </a:pPr>
              <a:t>10</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B2E8B4F2-2883-462E-B38D-6FBD4C8135FD}" type="slidenum">
              <a:rPr lang="en-US" altLang="zh-TW" smtClean="0"/>
              <a:pPr/>
              <a:t>11</a:t>
            </a:fld>
            <a:endParaRPr lang="en-US" altLang="zh-TW" smtClean="0"/>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pPr eaLnBrk="1" hangingPunct="1"/>
            <a:r>
              <a:rPr lang="zh-TW" altLang="en-US" smtClean="0"/>
              <a:t>因為</a:t>
            </a:r>
            <a:r>
              <a:rPr lang="en-US" altLang="zh-TW" smtClean="0"/>
              <a:t>Sensor</a:t>
            </a:r>
            <a:r>
              <a:rPr lang="zh-TW" altLang="en-US" smtClean="0"/>
              <a:t>的數量可以從幾百個～幾千個，</a:t>
            </a:r>
          </a:p>
          <a:p>
            <a:pPr eaLnBrk="1" hangingPunct="1"/>
            <a:r>
              <a:rPr kumimoji="0" lang="zh-TW" altLang="en-US" smtClean="0"/>
              <a:t>再</a:t>
            </a:r>
            <a:r>
              <a:rPr kumimoji="0" lang="en-US" altLang="zh-TW" smtClean="0"/>
              <a:t>Routing</a:t>
            </a:r>
            <a:r>
              <a:rPr kumimoji="0" lang="zh-TW" altLang="en-US" smtClean="0"/>
              <a:t>的設計方面必須要考量到大數量的以及適應相對的環境。</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C4D48EF5-ECAE-493F-8E92-3FABFC375E45}" type="slidenum">
              <a:rPr lang="en-US" altLang="zh-TW" smtClean="0"/>
              <a:pPr/>
              <a:t>12</a:t>
            </a:fld>
            <a:endParaRPr lang="en-US" altLang="zh-TW" smtClean="0"/>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pPr eaLnBrk="1" hangingPunct="1"/>
            <a:r>
              <a:rPr lang="zh-TW" altLang="en-US" dirty="0" smtClean="0"/>
              <a:t>移動節點導致拓樸的動態改變，也是一個議題</a:t>
            </a:r>
          </a:p>
          <a:p>
            <a:pPr eaLnBrk="1" hangingPunct="1"/>
            <a:endParaRPr lang="zh-TW" altLang="en-US" dirty="0" smtClean="0"/>
          </a:p>
          <a:p>
            <a:pPr eaLnBrk="1" hangingPunct="1"/>
            <a:r>
              <a:rPr kumimoji="0" lang="en-US" altLang="zh-TW" dirty="0" smtClean="0"/>
              <a:t>Table detection</a:t>
            </a:r>
          </a:p>
          <a:p>
            <a:pPr eaLnBrk="1" hangingPunct="1"/>
            <a:r>
              <a:rPr kumimoji="0" lang="en-US" altLang="zh-TW" dirty="0" smtClean="0"/>
              <a:t>Tracking          </a:t>
            </a:r>
            <a:r>
              <a:rPr kumimoji="0" lang="zh-TW" altLang="en-US" dirty="0" smtClean="0"/>
              <a:t>都視為可以移動的現象</a:t>
            </a:r>
          </a:p>
          <a:p>
            <a:pPr eaLnBrk="1" hangingPunct="1"/>
            <a:endParaRPr kumimoji="0" lang="zh-TW" altLang="en-US" dirty="0" smtClean="0"/>
          </a:p>
          <a:p>
            <a:pPr eaLnBrk="1" hangingPunct="1"/>
            <a:endParaRPr kumimoji="0" lang="zh-TW" altLang="en-US" dirty="0" smtClean="0"/>
          </a:p>
          <a:p>
            <a:pPr eaLnBrk="1" hangingPunct="1"/>
            <a:r>
              <a:rPr kumimoji="0" lang="zh-TW" altLang="en-US" dirty="0" smtClean="0"/>
              <a:t>所以</a:t>
            </a:r>
            <a:r>
              <a:rPr kumimoji="0" lang="en-US" altLang="zh-TW" dirty="0" smtClean="0"/>
              <a:t>Routing</a:t>
            </a:r>
            <a:r>
              <a:rPr kumimoji="0" lang="zh-TW" altLang="en-US" dirty="0" smtClean="0"/>
              <a:t>對於這方面也要能夠有相對應的調整。</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0A4CE02A-E6FC-4311-B9D6-ACF6327ED408}" type="slidenum">
              <a:rPr lang="en-US" altLang="zh-TW" smtClean="0"/>
              <a:pPr/>
              <a:t>13</a:t>
            </a:fld>
            <a:endParaRPr lang="en-US" altLang="zh-TW" smtClean="0"/>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pPr eaLnBrk="1" hangingPunct="1"/>
            <a:r>
              <a:rPr lang="zh-TW" altLang="en-US" dirty="0" smtClean="0"/>
              <a:t>再無線傳輸頻道的部份，也會影響到</a:t>
            </a:r>
            <a:r>
              <a:rPr lang="en-US" altLang="zh-TW" dirty="0" smtClean="0"/>
              <a:t>routing</a:t>
            </a:r>
          </a:p>
          <a:p>
            <a:pPr eaLnBrk="1" hangingPunct="1"/>
            <a:endParaRPr lang="en-US" altLang="zh-TW" dirty="0" smtClean="0"/>
          </a:p>
          <a:p>
            <a:pPr eaLnBrk="1" hangingPunct="1"/>
            <a:r>
              <a:rPr lang="zh-TW" altLang="en-US" dirty="0" smtClean="0"/>
              <a:t>所以在</a:t>
            </a:r>
            <a:r>
              <a:rPr lang="en-US" altLang="zh-TW" dirty="0" smtClean="0"/>
              <a:t>MAC</a:t>
            </a:r>
            <a:r>
              <a:rPr lang="zh-TW" altLang="en-US" dirty="0" smtClean="0"/>
              <a:t>層也有相對應的設計 </a:t>
            </a:r>
            <a:r>
              <a:rPr lang="en-US" altLang="zh-TW" dirty="0" smtClean="0"/>
              <a:t>TDMA   CSMA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449CC6B5-E75F-4867-8F2C-2E1138920A30}" type="slidenum">
              <a:rPr lang="en-US" altLang="zh-TW" smtClean="0"/>
              <a:pPr/>
              <a:t>14</a:t>
            </a:fld>
            <a:endParaRPr lang="en-US" altLang="zh-TW" smtClean="0"/>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p:spPr>
        <p:txBody>
          <a:bodyPr/>
          <a:lstStyle/>
          <a:p>
            <a:pPr eaLnBrk="1" hangingPunct="1"/>
            <a:r>
              <a:rPr lang="zh-TW" altLang="en-US" smtClean="0"/>
              <a:t>為了讓連接性有一定的程度（避免某些節點孤立）</a:t>
            </a:r>
          </a:p>
          <a:p>
            <a:pPr eaLnBrk="1" hangingPunct="1"/>
            <a:r>
              <a:rPr lang="zh-TW" altLang="en-US" smtClean="0"/>
              <a:t>會需要高密度的節點數量，</a:t>
            </a:r>
          </a:p>
          <a:p>
            <a:pPr eaLnBrk="1" hangingPunct="1"/>
            <a:r>
              <a:rPr kumimoji="0" lang="zh-TW" altLang="en-US" smtClean="0"/>
              <a:t>但高密度的節點，會無法避免</a:t>
            </a:r>
            <a:r>
              <a:rPr kumimoji="0" lang="en-US" altLang="zh-TW" smtClean="0"/>
              <a:t>node</a:t>
            </a:r>
            <a:r>
              <a:rPr kumimoji="0" lang="zh-TW" altLang="en-US" smtClean="0"/>
              <a:t>的失效所帶來的拓樸變化，</a:t>
            </a:r>
          </a:p>
          <a:p>
            <a:pPr eaLnBrk="1" hangingPunct="1"/>
            <a:r>
              <a:rPr kumimoji="0" lang="zh-TW" altLang="en-US" smtClean="0"/>
              <a:t>此外、連接性也會依靠這些隨機分佈的節點來建立。</a:t>
            </a:r>
            <a:endParaRPr kumimoji="0" lang="zh-TW"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107518782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39636279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182603159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281715304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28630962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18726120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138187858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186622103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32503533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11095604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E9A8405-63D0-4728-B438-81DD7A5A1069}" type="datetime1">
              <a:rPr lang="zh-TW" altLang="en-US" smtClean="0"/>
              <a:pPr>
                <a:defRPr/>
              </a:pPr>
              <a:t>2017/1/23</a:t>
            </a:fld>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1322130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E9A8405-63D0-4728-B438-81DD7A5A1069}" type="datetime1">
              <a:rPr lang="zh-TW" altLang="en-US" smtClean="0"/>
              <a:pPr>
                <a:defRPr/>
              </a:pPr>
              <a:t>2017/1/23</a:t>
            </a:fld>
            <a:endParaRPr lang="en-US" altLang="zh-T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55D192-92FC-4EE7-9E3E-3B6A9A2E01F7}" type="slidenum">
              <a:rPr lang="en-US" altLang="zh-TW" smtClean="0"/>
              <a:pPr>
                <a:defRPr/>
              </a:pPr>
              <a:t>‹#›</a:t>
            </a:fld>
            <a:endParaRPr lang="en-US" altLang="zh-TW"/>
          </a:p>
        </p:txBody>
      </p:sp>
    </p:spTree>
    <p:extLst>
      <p:ext uri="{BB962C8B-B14F-4D97-AF65-F5344CB8AC3E}">
        <p14:creationId xmlns:p14="http://schemas.microsoft.com/office/powerpoint/2010/main" val="1594869279"/>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539552" y="620688"/>
            <a:ext cx="7858125" cy="1933947"/>
          </a:xfrm>
        </p:spPr>
        <p:txBody>
          <a:bodyPr>
            <a:normAutofit fontScale="90000"/>
          </a:bodyPr>
          <a:lstStyle/>
          <a:p>
            <a:pPr eaLnBrk="1" hangingPunct="1"/>
            <a:r>
              <a:rPr lang="en-US" altLang="zh-TW" sz="4400" dirty="0" smtClean="0">
                <a:solidFill>
                  <a:srgbClr val="0000CC"/>
                </a:solidFill>
              </a:rPr>
              <a:t>Routing Protocols</a:t>
            </a:r>
            <a:br>
              <a:rPr lang="en-US" altLang="zh-TW" sz="4400" dirty="0" smtClean="0">
                <a:solidFill>
                  <a:srgbClr val="0000CC"/>
                </a:solidFill>
              </a:rPr>
            </a:br>
            <a:r>
              <a:rPr lang="en-US" altLang="zh-TW" sz="4400" dirty="0" smtClean="0">
                <a:solidFill>
                  <a:srgbClr val="0000CC"/>
                </a:solidFill>
              </a:rPr>
              <a:t>In </a:t>
            </a:r>
            <a:br>
              <a:rPr lang="en-US" altLang="zh-TW" sz="4400" dirty="0" smtClean="0">
                <a:solidFill>
                  <a:srgbClr val="0000CC"/>
                </a:solidFill>
              </a:rPr>
            </a:br>
            <a:r>
              <a:rPr lang="en-US" altLang="zh-TW" sz="4400" dirty="0" smtClean="0">
                <a:solidFill>
                  <a:srgbClr val="0000CC"/>
                </a:solidFill>
              </a:rPr>
              <a:t>Wireless Sensor Network</a:t>
            </a:r>
          </a:p>
        </p:txBody>
      </p:sp>
      <p:sp>
        <p:nvSpPr>
          <p:cNvPr id="44036"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6088DFE8-49B2-4A06-B2EA-9CB276AA65EA}" type="slidenum">
              <a:rPr lang="en-US" altLang="zh-TW" smtClean="0"/>
              <a:pPr fontAlgn="base">
                <a:spcBef>
                  <a:spcPct val="0"/>
                </a:spcBef>
                <a:spcAft>
                  <a:spcPct val="0"/>
                </a:spcAft>
              </a:pPr>
              <a:t>1</a:t>
            </a:fld>
            <a:endParaRPr lang="en-US" altLang="zh-TW"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52400"/>
            <a:ext cx="8229600" cy="828328"/>
          </a:xfrm>
        </p:spPr>
        <p:txBody>
          <a:bodyPr/>
          <a:lstStyle/>
          <a:p>
            <a:r>
              <a:rPr lang="en-US" altLang="zh-TW" sz="3600" dirty="0" smtClean="0">
                <a:solidFill>
                  <a:schemeClr val="tx1"/>
                </a:solidFill>
              </a:rPr>
              <a:t>Fault Tolerance</a:t>
            </a:r>
            <a:endParaRPr lang="zh-TW" altLang="en-US" sz="3600" dirty="0">
              <a:solidFill>
                <a:schemeClr val="tx1"/>
              </a:solidFill>
            </a:endParaRPr>
          </a:p>
        </p:txBody>
      </p:sp>
      <p:sp>
        <p:nvSpPr>
          <p:cNvPr id="3" name="內容版面配置區 2"/>
          <p:cNvSpPr>
            <a:spLocks noGrp="1"/>
          </p:cNvSpPr>
          <p:nvPr>
            <p:ph idx="1"/>
          </p:nvPr>
        </p:nvSpPr>
        <p:spPr>
          <a:xfrm>
            <a:off x="457200" y="1484784"/>
            <a:ext cx="8229600" cy="4672176"/>
          </a:xfrm>
        </p:spPr>
        <p:txBody>
          <a:bodyPr/>
          <a:lstStyle/>
          <a:p>
            <a:pPr eaLnBrk="1" hangingPunct="1"/>
            <a:r>
              <a:rPr lang="en-US" altLang="zh-TW" sz="2800" dirty="0" smtClean="0"/>
              <a:t>Some sensor nodes may fail or be blocked due to lack of power, physical damage, or environmental interferences</a:t>
            </a:r>
          </a:p>
          <a:p>
            <a:pPr eaLnBrk="1" hangingPunct="1"/>
            <a:r>
              <a:rPr lang="en-US" altLang="zh-TW" sz="2800" dirty="0" smtClean="0"/>
              <a:t>It may require actively adjusting </a:t>
            </a:r>
            <a:r>
              <a:rPr lang="en-US" altLang="zh-TW" sz="2800" dirty="0" smtClean="0">
                <a:solidFill>
                  <a:srgbClr val="FF0000"/>
                </a:solidFill>
              </a:rPr>
              <a:t>transmission powers </a:t>
            </a:r>
            <a:r>
              <a:rPr lang="en-US" altLang="zh-TW" sz="2800" dirty="0" smtClean="0"/>
              <a:t>and signaling rates on the existing links to reduce energy consumption, or rerouting packets through regions of the network where more energy is available</a:t>
            </a:r>
            <a:endParaRPr lang="zh-TW" altLang="en-US" sz="2800" dirty="0"/>
          </a:p>
        </p:txBody>
      </p:sp>
      <p:sp>
        <p:nvSpPr>
          <p:cNvPr id="4" name="投影片編號版面配置區 3"/>
          <p:cNvSpPr>
            <a:spLocks noGrp="1"/>
          </p:cNvSpPr>
          <p:nvPr>
            <p:ph type="sldNum" sz="quarter" idx="12"/>
          </p:nvPr>
        </p:nvSpPr>
        <p:spPr/>
        <p:txBody>
          <a:bodyPr/>
          <a:lstStyle/>
          <a:p>
            <a:pPr>
              <a:defRPr/>
            </a:pPr>
            <a:fld id="{BE513A71-049F-4876-80DD-C59B71D7CD13}" type="slidenum">
              <a:rPr lang="en-US" altLang="zh-TW" smtClean="0"/>
              <a:pPr>
                <a:defRPr/>
              </a:pPr>
              <a:t>10</a:t>
            </a:fld>
            <a:endParaRPr lang="en-US" altLang="zh-TW"/>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2400"/>
            <a:ext cx="8229600" cy="828328"/>
          </a:xfrm>
        </p:spPr>
        <p:txBody>
          <a:bodyPr/>
          <a:lstStyle/>
          <a:p>
            <a:pPr eaLnBrk="1" hangingPunct="1"/>
            <a:r>
              <a:rPr lang="en-US" altLang="zh-TW" sz="3600" dirty="0" smtClean="0">
                <a:solidFill>
                  <a:schemeClr val="tx1"/>
                </a:solidFill>
              </a:rPr>
              <a:t>Scalability</a:t>
            </a:r>
          </a:p>
        </p:txBody>
      </p:sp>
      <p:sp>
        <p:nvSpPr>
          <p:cNvPr id="56323" name="Rectangle 3"/>
          <p:cNvSpPr>
            <a:spLocks noGrp="1" noChangeArrowheads="1"/>
          </p:cNvSpPr>
          <p:nvPr>
            <p:ph idx="1"/>
          </p:nvPr>
        </p:nvSpPr>
        <p:spPr>
          <a:xfrm>
            <a:off x="457200" y="1412776"/>
            <a:ext cx="8229600" cy="4743549"/>
          </a:xfrm>
        </p:spPr>
        <p:txBody>
          <a:bodyPr/>
          <a:lstStyle/>
          <a:p>
            <a:pPr eaLnBrk="1" hangingPunct="1"/>
            <a:r>
              <a:rPr lang="en-US" altLang="zh-TW" sz="2800" dirty="0" smtClean="0"/>
              <a:t>The number of sensor nodes deployed in the sensing area may be on the order of hundreds or thousands, or more.</a:t>
            </a:r>
          </a:p>
          <a:p>
            <a:pPr eaLnBrk="1" hangingPunct="1"/>
            <a:r>
              <a:rPr lang="en-US" altLang="zh-TW" sz="2800" dirty="0" smtClean="0"/>
              <a:t>Any routing scheme must be able to work with this huge number of sensor nodes.</a:t>
            </a:r>
          </a:p>
          <a:p>
            <a:pPr eaLnBrk="1" hangingPunct="1"/>
            <a:r>
              <a:rPr lang="en-US" altLang="zh-TW" sz="2800" dirty="0" smtClean="0"/>
              <a:t>In addition, sensor network routing protocols should be scalable enough to respond to events in the environment.</a:t>
            </a:r>
          </a:p>
        </p:txBody>
      </p:sp>
      <p:sp>
        <p:nvSpPr>
          <p:cNvPr id="56324"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00703380-23C7-44BB-AAEB-7A34C4E40367}" type="slidenum">
              <a:rPr lang="en-US" altLang="zh-TW" smtClean="0"/>
              <a:pPr fontAlgn="base">
                <a:spcBef>
                  <a:spcPct val="0"/>
                </a:spcBef>
                <a:spcAft>
                  <a:spcPct val="0"/>
                </a:spcAft>
              </a:pPr>
              <a:t>11</a:t>
            </a:fld>
            <a:endParaRPr lang="en-US" altLang="zh-TW"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52400"/>
            <a:ext cx="8229600" cy="828328"/>
          </a:xfrm>
        </p:spPr>
        <p:txBody>
          <a:bodyPr/>
          <a:lstStyle/>
          <a:p>
            <a:pPr eaLnBrk="1" hangingPunct="1"/>
            <a:r>
              <a:rPr lang="en-US" altLang="zh-TW" sz="3600" dirty="0" smtClean="0">
                <a:solidFill>
                  <a:schemeClr val="tx1"/>
                </a:solidFill>
              </a:rPr>
              <a:t>Network Dynamics </a:t>
            </a:r>
          </a:p>
        </p:txBody>
      </p:sp>
      <p:sp>
        <p:nvSpPr>
          <p:cNvPr id="57347" name="Rectangle 3"/>
          <p:cNvSpPr>
            <a:spLocks noGrp="1" noChangeArrowheads="1"/>
          </p:cNvSpPr>
          <p:nvPr>
            <p:ph idx="1"/>
          </p:nvPr>
        </p:nvSpPr>
        <p:spPr>
          <a:xfrm>
            <a:off x="457200" y="1412776"/>
            <a:ext cx="8229600" cy="4743549"/>
          </a:xfrm>
        </p:spPr>
        <p:txBody>
          <a:bodyPr/>
          <a:lstStyle/>
          <a:p>
            <a:pPr eaLnBrk="1" hangingPunct="1"/>
            <a:r>
              <a:rPr lang="en-US" altLang="zh-TW" sz="2800" dirty="0" smtClean="0"/>
              <a:t>Routing messages from or to moving nodes is more challenging since route and topology stability become important issues</a:t>
            </a:r>
          </a:p>
          <a:p>
            <a:pPr eaLnBrk="1" hangingPunct="1"/>
            <a:r>
              <a:rPr lang="en-US" altLang="zh-TW" sz="2800" dirty="0" smtClean="0"/>
              <a:t>Moreover, the phenomenon can be mobile (e.g., a target detection/ tracking application).</a:t>
            </a:r>
          </a:p>
        </p:txBody>
      </p:sp>
      <p:sp>
        <p:nvSpPr>
          <p:cNvPr id="57348"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EEE1128A-FA49-46A6-B23A-E99D6DB26D48}" type="slidenum">
              <a:rPr lang="en-US" altLang="zh-TW" smtClean="0"/>
              <a:pPr fontAlgn="base">
                <a:spcBef>
                  <a:spcPct val="0"/>
                </a:spcBef>
                <a:spcAft>
                  <a:spcPct val="0"/>
                </a:spcAft>
              </a:pPr>
              <a:t>12</a:t>
            </a:fld>
            <a:endParaRPr lang="en-US" altLang="zh-TW"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7544" y="260648"/>
            <a:ext cx="8229600" cy="828328"/>
          </a:xfrm>
        </p:spPr>
        <p:txBody>
          <a:bodyPr/>
          <a:lstStyle/>
          <a:p>
            <a:pPr eaLnBrk="1" hangingPunct="1"/>
            <a:r>
              <a:rPr lang="en-US" altLang="zh-TW" sz="3600" dirty="0" smtClean="0">
                <a:solidFill>
                  <a:schemeClr val="tx1"/>
                </a:solidFill>
              </a:rPr>
              <a:t>Transmission Media</a:t>
            </a:r>
          </a:p>
        </p:txBody>
      </p:sp>
      <p:sp>
        <p:nvSpPr>
          <p:cNvPr id="58371" name="Rectangle 3"/>
          <p:cNvSpPr>
            <a:spLocks noGrp="1" noChangeArrowheads="1"/>
          </p:cNvSpPr>
          <p:nvPr>
            <p:ph idx="1"/>
          </p:nvPr>
        </p:nvSpPr>
        <p:spPr/>
        <p:txBody>
          <a:bodyPr/>
          <a:lstStyle/>
          <a:p>
            <a:pPr eaLnBrk="1" hangingPunct="1"/>
            <a:r>
              <a:rPr lang="en-US" altLang="zh-TW" sz="2800" dirty="0" smtClean="0"/>
              <a:t>In general, the required bandwidth of sensor data will be low, on the order of 1-100 kb/s. Related to the transmission media is the design of MAC.</a:t>
            </a:r>
          </a:p>
          <a:p>
            <a:pPr lvl="1" eaLnBrk="1" hangingPunct="1"/>
            <a:r>
              <a:rPr lang="en-US" altLang="zh-TW" sz="2400" dirty="0" smtClean="0">
                <a:solidFill>
                  <a:schemeClr val="tx1"/>
                </a:solidFill>
              </a:rPr>
              <a:t>TDMA (time-division multiple access)</a:t>
            </a:r>
          </a:p>
          <a:p>
            <a:pPr lvl="1" eaLnBrk="1" hangingPunct="1"/>
            <a:r>
              <a:rPr lang="en-US" altLang="zh-TW" sz="2400" dirty="0" smtClean="0">
                <a:solidFill>
                  <a:schemeClr val="tx1"/>
                </a:solidFill>
              </a:rPr>
              <a:t>CSMA (carrier sense multiple access)</a:t>
            </a:r>
          </a:p>
        </p:txBody>
      </p:sp>
      <p:sp>
        <p:nvSpPr>
          <p:cNvPr id="58372"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6F526948-1CC1-4155-828F-4A62D9D41973}" type="slidenum">
              <a:rPr lang="en-US" altLang="zh-TW" smtClean="0"/>
              <a:pPr fontAlgn="base">
                <a:spcBef>
                  <a:spcPct val="0"/>
                </a:spcBef>
                <a:spcAft>
                  <a:spcPct val="0"/>
                </a:spcAft>
              </a:pPr>
              <a:t>13</a:t>
            </a:fld>
            <a:endParaRPr lang="en-US" altLang="zh-TW"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52400"/>
            <a:ext cx="8229600" cy="828328"/>
          </a:xfrm>
        </p:spPr>
        <p:txBody>
          <a:bodyPr/>
          <a:lstStyle/>
          <a:p>
            <a:pPr eaLnBrk="1" hangingPunct="1"/>
            <a:r>
              <a:rPr lang="en-US" altLang="zh-TW" sz="3600" dirty="0" smtClean="0">
                <a:solidFill>
                  <a:schemeClr val="tx1"/>
                </a:solidFill>
              </a:rPr>
              <a:t>Connectivity</a:t>
            </a:r>
          </a:p>
        </p:txBody>
      </p:sp>
      <p:sp>
        <p:nvSpPr>
          <p:cNvPr id="59395" name="Rectangle 3"/>
          <p:cNvSpPr>
            <a:spLocks noGrp="1" noChangeArrowheads="1"/>
          </p:cNvSpPr>
          <p:nvPr>
            <p:ph idx="1"/>
          </p:nvPr>
        </p:nvSpPr>
        <p:spPr>
          <a:xfrm>
            <a:off x="457200" y="1340768"/>
            <a:ext cx="8229600" cy="4815557"/>
          </a:xfrm>
        </p:spPr>
        <p:txBody>
          <a:bodyPr/>
          <a:lstStyle/>
          <a:p>
            <a:pPr eaLnBrk="1" hangingPunct="1"/>
            <a:r>
              <a:rPr lang="en-US" altLang="zh-TW" sz="2800" dirty="0" smtClean="0"/>
              <a:t>High node density in sensor networks precludes them from being completely isolated from each other.</a:t>
            </a:r>
          </a:p>
          <a:p>
            <a:pPr eaLnBrk="1" hangingPunct="1"/>
            <a:r>
              <a:rPr lang="en-US" altLang="zh-TW" sz="2800" dirty="0" smtClean="0"/>
              <a:t>However, may not prevent the network topology from being variable and the network size from shrinking due to sensor node failures.</a:t>
            </a:r>
          </a:p>
          <a:p>
            <a:pPr eaLnBrk="1" hangingPunct="1"/>
            <a:r>
              <a:rPr lang="en-US" altLang="zh-TW" sz="2800" dirty="0" smtClean="0"/>
              <a:t>In addition, connectivity depends on the possibly random distribution of nodes.</a:t>
            </a:r>
          </a:p>
        </p:txBody>
      </p:sp>
      <p:sp>
        <p:nvSpPr>
          <p:cNvPr id="59396"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1B6E1B03-A9B2-4A40-AC19-0BC081938540}" type="slidenum">
              <a:rPr lang="en-US" altLang="zh-TW" smtClean="0"/>
              <a:pPr fontAlgn="base">
                <a:spcBef>
                  <a:spcPct val="0"/>
                </a:spcBef>
                <a:spcAft>
                  <a:spcPct val="0"/>
                </a:spcAft>
              </a:pPr>
              <a:t>14</a:t>
            </a:fld>
            <a:endParaRPr lang="en-US" altLang="zh-TW"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828328"/>
          </a:xfrm>
        </p:spPr>
        <p:txBody>
          <a:bodyPr/>
          <a:lstStyle/>
          <a:p>
            <a:pPr eaLnBrk="1" hangingPunct="1"/>
            <a:r>
              <a:rPr lang="en-US" altLang="zh-TW" sz="3600" dirty="0" smtClean="0">
                <a:solidFill>
                  <a:schemeClr val="tx1"/>
                </a:solidFill>
              </a:rPr>
              <a:t>Coverage</a:t>
            </a:r>
          </a:p>
        </p:txBody>
      </p:sp>
      <p:sp>
        <p:nvSpPr>
          <p:cNvPr id="60419" name="Rectangle 3"/>
          <p:cNvSpPr>
            <a:spLocks noGrp="1" noChangeArrowheads="1"/>
          </p:cNvSpPr>
          <p:nvPr>
            <p:ph idx="1"/>
          </p:nvPr>
        </p:nvSpPr>
        <p:spPr/>
        <p:txBody>
          <a:bodyPr/>
          <a:lstStyle/>
          <a:p>
            <a:pPr eaLnBrk="1" hangingPunct="1"/>
            <a:r>
              <a:rPr lang="en-US" altLang="zh-TW" sz="2800" dirty="0" smtClean="0"/>
              <a:t>In WSNs, each sensor node obtains a certain view of the environment.</a:t>
            </a:r>
          </a:p>
          <a:p>
            <a:pPr eaLnBrk="1" hangingPunct="1"/>
            <a:r>
              <a:rPr lang="en-US" altLang="zh-TW" sz="2800" dirty="0" smtClean="0"/>
              <a:t>A given sensor’s view of the environment is limited in both range and accuracy.</a:t>
            </a:r>
          </a:p>
          <a:p>
            <a:pPr eaLnBrk="1" hangingPunct="1"/>
            <a:r>
              <a:rPr lang="en-US" altLang="zh-TW" sz="2800" dirty="0" smtClean="0"/>
              <a:t>It can only cover a limited physical area of the environment.</a:t>
            </a:r>
          </a:p>
        </p:txBody>
      </p:sp>
      <p:sp>
        <p:nvSpPr>
          <p:cNvPr id="60420"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8DE23979-2E29-49F7-8677-86D0CC37E4FD}" type="slidenum">
              <a:rPr lang="en-US" altLang="zh-TW" smtClean="0"/>
              <a:pPr fontAlgn="base">
                <a:spcBef>
                  <a:spcPct val="0"/>
                </a:spcBef>
                <a:spcAft>
                  <a:spcPct val="0"/>
                </a:spcAft>
              </a:pPr>
              <a:t>15</a:t>
            </a:fld>
            <a:endParaRPr lang="en-US" altLang="zh-TW"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828328"/>
          </a:xfrm>
        </p:spPr>
        <p:txBody>
          <a:bodyPr/>
          <a:lstStyle/>
          <a:p>
            <a:pPr eaLnBrk="1" hangingPunct="1"/>
            <a:r>
              <a:rPr lang="en-US" altLang="zh-TW" dirty="0" smtClean="0">
                <a:solidFill>
                  <a:schemeClr val="tx1"/>
                </a:solidFill>
              </a:rPr>
              <a:t>Data Aggregation/</a:t>
            </a:r>
            <a:r>
              <a:rPr lang="en-US" altLang="zh-TW" dirty="0" err="1" smtClean="0">
                <a:solidFill>
                  <a:schemeClr val="tx1"/>
                </a:solidFill>
              </a:rPr>
              <a:t>Convergecast</a:t>
            </a:r>
            <a:endParaRPr lang="en-US" altLang="zh-TW" dirty="0" smtClean="0">
              <a:solidFill>
                <a:schemeClr val="tx1"/>
              </a:solidFill>
            </a:endParaRPr>
          </a:p>
        </p:txBody>
      </p:sp>
      <p:sp>
        <p:nvSpPr>
          <p:cNvPr id="61443" name="Rectangle 3"/>
          <p:cNvSpPr>
            <a:spLocks noGrp="1" noChangeArrowheads="1"/>
          </p:cNvSpPr>
          <p:nvPr>
            <p:ph idx="1"/>
          </p:nvPr>
        </p:nvSpPr>
        <p:spPr>
          <a:xfrm>
            <a:off x="457200" y="1412776"/>
            <a:ext cx="8229600" cy="4743549"/>
          </a:xfrm>
        </p:spPr>
        <p:txBody>
          <a:bodyPr/>
          <a:lstStyle/>
          <a:p>
            <a:pPr eaLnBrk="1" hangingPunct="1"/>
            <a:r>
              <a:rPr lang="en-US" altLang="zh-TW" sz="2800" dirty="0" smtClean="0"/>
              <a:t>Since sensor nodes may generate significant redundant data, similar packets from multiple nodes can be aggregated to reduce the number of transmissions.</a:t>
            </a:r>
          </a:p>
          <a:p>
            <a:pPr eaLnBrk="1" hangingPunct="1"/>
            <a:r>
              <a:rPr lang="en-US" altLang="zh-TW" sz="2800" dirty="0" smtClean="0"/>
              <a:t>Data aggregation is the combination of data from different sources according to a certain aggregation function.</a:t>
            </a:r>
          </a:p>
          <a:p>
            <a:pPr eaLnBrk="1" hangingPunct="1"/>
            <a:r>
              <a:rPr lang="en-US" altLang="zh-TW" sz="2800" dirty="0" err="1" smtClean="0"/>
              <a:t>Convergecasting</a:t>
            </a:r>
            <a:r>
              <a:rPr lang="en-US" altLang="zh-TW" sz="2800" dirty="0" smtClean="0"/>
              <a:t> is collecting information “upwards” from the spanning tree after a broadcast.</a:t>
            </a:r>
          </a:p>
        </p:txBody>
      </p:sp>
      <p:sp>
        <p:nvSpPr>
          <p:cNvPr id="61444"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DAAF2B26-BC1C-436E-8E83-14BAA63B263F}" type="slidenum">
              <a:rPr lang="en-US" altLang="zh-TW" smtClean="0"/>
              <a:pPr fontAlgn="base">
                <a:spcBef>
                  <a:spcPct val="0"/>
                </a:spcBef>
                <a:spcAft>
                  <a:spcPct val="0"/>
                </a:spcAft>
              </a:pPr>
              <a:t>16</a:t>
            </a:fld>
            <a:endParaRPr lang="en-US" altLang="zh-TW"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52400"/>
            <a:ext cx="8229600" cy="756320"/>
          </a:xfrm>
        </p:spPr>
        <p:txBody>
          <a:bodyPr>
            <a:normAutofit fontScale="90000"/>
          </a:bodyPr>
          <a:lstStyle/>
          <a:p>
            <a:pPr eaLnBrk="1" hangingPunct="1"/>
            <a:r>
              <a:rPr lang="en-US" altLang="zh-TW" dirty="0" smtClean="0"/>
              <a:t>Quality of Service</a:t>
            </a:r>
          </a:p>
        </p:txBody>
      </p:sp>
      <p:sp>
        <p:nvSpPr>
          <p:cNvPr id="62467" name="Rectangle 3"/>
          <p:cNvSpPr>
            <a:spLocks noGrp="1" noChangeArrowheads="1"/>
          </p:cNvSpPr>
          <p:nvPr>
            <p:ph idx="1"/>
          </p:nvPr>
        </p:nvSpPr>
        <p:spPr/>
        <p:txBody>
          <a:bodyPr/>
          <a:lstStyle/>
          <a:p>
            <a:pPr eaLnBrk="1" hangingPunct="1"/>
            <a:r>
              <a:rPr lang="en-US" altLang="zh-TW" sz="2800" dirty="0" smtClean="0"/>
              <a:t>In many applications, </a:t>
            </a:r>
            <a:r>
              <a:rPr lang="en-US" altLang="zh-TW" sz="2800" dirty="0" smtClean="0">
                <a:solidFill>
                  <a:srgbClr val="FF0000"/>
                </a:solidFill>
              </a:rPr>
              <a:t>conservation of energy</a:t>
            </a:r>
            <a:r>
              <a:rPr lang="en-US" altLang="zh-TW" sz="2800" dirty="0" smtClean="0"/>
              <a:t>, which is directly related to network lifetime.</a:t>
            </a:r>
          </a:p>
          <a:p>
            <a:pPr eaLnBrk="1" hangingPunct="1"/>
            <a:r>
              <a:rPr lang="en-US" altLang="zh-TW" sz="2800" dirty="0" smtClean="0"/>
              <a:t>As energy is depleted, the network may be required to reduce the quality of results in order to reduce energy dissipation in the nodes and hence lengthen the total network lifetime.</a:t>
            </a:r>
          </a:p>
        </p:txBody>
      </p:sp>
      <p:sp>
        <p:nvSpPr>
          <p:cNvPr id="62468"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21EB45C9-A489-4F93-A330-277BA0B3092B}" type="slidenum">
              <a:rPr lang="en-US" altLang="zh-TW" smtClean="0"/>
              <a:pPr fontAlgn="base">
                <a:spcBef>
                  <a:spcPct val="0"/>
                </a:spcBef>
                <a:spcAft>
                  <a:spcPct val="0"/>
                </a:spcAft>
              </a:pPr>
              <a:t>17</a:t>
            </a:fld>
            <a:endParaRPr lang="en-US" altLang="zh-TW"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Data-Centric Routing</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18</a:t>
            </a:fld>
            <a:endParaRPr lang="en-US" altLang="zh-TW"/>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8205394" cy="5064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244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19</a:t>
            </a:fld>
            <a:endParaRPr lang="en-US" altLang="zh-TW"/>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2649" y="620688"/>
            <a:ext cx="7919791" cy="561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613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p:cNvSpPr>
          <p:nvPr>
            <p:ph type="title"/>
          </p:nvPr>
        </p:nvSpPr>
        <p:spPr>
          <a:xfrm>
            <a:off x="457200" y="152400"/>
            <a:ext cx="8229600" cy="828328"/>
          </a:xfrm>
        </p:spPr>
        <p:txBody>
          <a:bodyPr>
            <a:normAutofit fontScale="90000"/>
          </a:bodyPr>
          <a:lstStyle/>
          <a:p>
            <a:r>
              <a:rPr lang="en-US" altLang="zh-TW" sz="3600" dirty="0" smtClean="0"/>
              <a:t>Difference between Routing Protocols of Wireless Networks and WSN</a:t>
            </a:r>
            <a:endParaRPr lang="zh-TW" altLang="en-US" sz="3600" dirty="0" smtClean="0"/>
          </a:p>
        </p:txBody>
      </p:sp>
      <p:sp>
        <p:nvSpPr>
          <p:cNvPr id="45059" name="內容版面配置區 2"/>
          <p:cNvSpPr>
            <a:spLocks noGrp="1"/>
          </p:cNvSpPr>
          <p:nvPr>
            <p:ph idx="1"/>
          </p:nvPr>
        </p:nvSpPr>
        <p:spPr>
          <a:xfrm>
            <a:off x="251520" y="1219200"/>
            <a:ext cx="8568952" cy="5234136"/>
          </a:xfrm>
        </p:spPr>
        <p:txBody>
          <a:bodyPr>
            <a:normAutofit fontScale="70000" lnSpcReduction="20000"/>
          </a:bodyPr>
          <a:lstStyle/>
          <a:p>
            <a:pPr>
              <a:lnSpc>
                <a:spcPct val="120000"/>
              </a:lnSpc>
            </a:pPr>
            <a:r>
              <a:rPr lang="en-US" altLang="zh-TW" dirty="0" smtClean="0">
                <a:solidFill>
                  <a:schemeClr val="tx1"/>
                </a:solidFill>
              </a:rPr>
              <a:t>No  </a:t>
            </a:r>
            <a:r>
              <a:rPr lang="en-US" altLang="zh-TW" dirty="0" smtClean="0">
                <a:solidFill>
                  <a:srgbClr val="FF0000"/>
                </a:solidFill>
              </a:rPr>
              <a:t>global addressing scheme - </a:t>
            </a:r>
            <a:r>
              <a:rPr lang="en-US" altLang="zh-TW" sz="3100" dirty="0" smtClean="0">
                <a:solidFill>
                  <a:srgbClr val="FF0000"/>
                </a:solidFill>
              </a:rPr>
              <a:t>IP-based</a:t>
            </a:r>
            <a:r>
              <a:rPr lang="en-US" altLang="zh-TW" sz="3100" dirty="0" smtClean="0">
                <a:solidFill>
                  <a:schemeClr val="tx1"/>
                </a:solidFill>
              </a:rPr>
              <a:t> protocols may not be applied </a:t>
            </a:r>
          </a:p>
          <a:p>
            <a:pPr>
              <a:lnSpc>
                <a:spcPct val="120000"/>
              </a:lnSpc>
            </a:pPr>
            <a:r>
              <a:rPr lang="en-US" altLang="zh-TW" dirty="0" smtClean="0">
                <a:solidFill>
                  <a:schemeClr val="tx1"/>
                </a:solidFill>
              </a:rPr>
              <a:t>Getting the data is more important than knowing the IDs of which nodes sent the data.</a:t>
            </a:r>
          </a:p>
          <a:p>
            <a:pPr>
              <a:lnSpc>
                <a:spcPct val="120000"/>
              </a:lnSpc>
            </a:pPr>
            <a:r>
              <a:rPr lang="en-US" altLang="zh-TW" dirty="0" smtClean="0">
                <a:solidFill>
                  <a:schemeClr val="tx1"/>
                </a:solidFill>
              </a:rPr>
              <a:t>Flow of sensed data from </a:t>
            </a:r>
            <a:r>
              <a:rPr lang="en-US" altLang="zh-TW" dirty="0" smtClean="0">
                <a:solidFill>
                  <a:srgbClr val="FF0000"/>
                </a:solidFill>
              </a:rPr>
              <a:t>multiple sources</a:t>
            </a:r>
            <a:r>
              <a:rPr lang="en-US" altLang="zh-TW" dirty="0" smtClean="0">
                <a:solidFill>
                  <a:schemeClr val="tx1"/>
                </a:solidFill>
              </a:rPr>
              <a:t> to a </a:t>
            </a:r>
            <a:r>
              <a:rPr lang="en-US" altLang="zh-TW" dirty="0" smtClean="0">
                <a:solidFill>
                  <a:srgbClr val="FF0000"/>
                </a:solidFill>
              </a:rPr>
              <a:t>particular BS</a:t>
            </a:r>
            <a:r>
              <a:rPr lang="en-US" altLang="zh-TW" dirty="0" smtClean="0"/>
              <a:t>.</a:t>
            </a:r>
          </a:p>
          <a:p>
            <a:pPr>
              <a:lnSpc>
                <a:spcPct val="120000"/>
              </a:lnSpc>
            </a:pPr>
            <a:r>
              <a:rPr lang="en-US" altLang="zh-TW" dirty="0" smtClean="0"/>
              <a:t>Low energy, processing and storage capacities</a:t>
            </a:r>
          </a:p>
          <a:p>
            <a:pPr>
              <a:lnSpc>
                <a:spcPct val="120000"/>
              </a:lnSpc>
            </a:pPr>
            <a:r>
              <a:rPr lang="en-US" altLang="zh-TW" dirty="0" smtClean="0"/>
              <a:t>Once deployed mostly the sensors are immobile</a:t>
            </a:r>
          </a:p>
          <a:p>
            <a:pPr>
              <a:lnSpc>
                <a:spcPct val="120000"/>
              </a:lnSpc>
            </a:pPr>
            <a:r>
              <a:rPr lang="en-US" altLang="zh-TW" dirty="0" smtClean="0"/>
              <a:t>Sensor networks are application specific – design requirement changes with application</a:t>
            </a:r>
          </a:p>
          <a:p>
            <a:pPr>
              <a:lnSpc>
                <a:spcPct val="120000"/>
              </a:lnSpc>
            </a:pPr>
            <a:r>
              <a:rPr lang="en-US" altLang="zh-TW" dirty="0" smtClean="0"/>
              <a:t>Position awareness is important since data collection is based on location</a:t>
            </a:r>
          </a:p>
          <a:p>
            <a:pPr>
              <a:lnSpc>
                <a:spcPct val="120000"/>
              </a:lnSpc>
            </a:pPr>
            <a:r>
              <a:rPr lang="en-US" altLang="zh-TW" dirty="0" smtClean="0"/>
              <a:t>Data collected has high probability of redundancy since the data is collected based on some common phenomena (Data aggregation is necessary)</a:t>
            </a:r>
          </a:p>
          <a:p>
            <a:pPr>
              <a:lnSpc>
                <a:spcPts val="3200"/>
              </a:lnSpc>
            </a:pPr>
            <a:endParaRPr lang="en-US" altLang="zh-TW" dirty="0" smtClean="0"/>
          </a:p>
          <a:p>
            <a:pPr>
              <a:lnSpc>
                <a:spcPts val="3200"/>
              </a:lnSpc>
            </a:pPr>
            <a:endParaRPr lang="en-US" altLang="zh-TW" dirty="0" smtClean="0"/>
          </a:p>
        </p:txBody>
      </p:sp>
      <p:sp>
        <p:nvSpPr>
          <p:cNvPr id="45060" name="投影片編號版面配置區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E6396DB-1F9F-41B6-A5E0-2520DCB8FB77}" type="slidenum">
              <a:rPr lang="en-US" altLang="zh-TW" smtClean="0"/>
              <a:pPr fontAlgn="base">
                <a:spcBef>
                  <a:spcPct val="0"/>
                </a:spcBef>
                <a:spcAft>
                  <a:spcPct val="0"/>
                </a:spcAft>
              </a:pPr>
              <a:t>2</a:t>
            </a:fld>
            <a:endParaRPr lang="en-US" altLang="zh-TW"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Protocols that apply Data-Centric Principle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Flooding </a:t>
            </a:r>
          </a:p>
          <a:p>
            <a:r>
              <a:rPr lang="en-US" dirty="0" smtClean="0"/>
              <a:t>Gossiping </a:t>
            </a:r>
          </a:p>
          <a:p>
            <a:r>
              <a:rPr lang="en-US" dirty="0" smtClean="0"/>
              <a:t>Sensor Protocols for Information via Negotiation (SPIN)</a:t>
            </a:r>
            <a:endParaRPr lang="en-US" dirty="0"/>
          </a:p>
          <a:p>
            <a:r>
              <a:rPr lang="en-US" dirty="0" smtClean="0"/>
              <a:t>Directed </a:t>
            </a:r>
            <a:r>
              <a:rPr lang="en-US" dirty="0"/>
              <a:t>D</a:t>
            </a:r>
            <a:r>
              <a:rPr lang="en-US" dirty="0" smtClean="0"/>
              <a:t>iffusion </a:t>
            </a:r>
          </a:p>
          <a:p>
            <a:r>
              <a:rPr lang="en-US" dirty="0" smtClean="0"/>
              <a:t>Energy-aware Routing protocol</a:t>
            </a:r>
          </a:p>
          <a:p>
            <a:r>
              <a:rPr lang="en-US" dirty="0" smtClean="0"/>
              <a:t>Rumor routing</a:t>
            </a:r>
          </a:p>
          <a:p>
            <a:r>
              <a:rPr lang="en-US" dirty="0" smtClean="0"/>
              <a:t>Gradient-based Routing </a:t>
            </a:r>
          </a:p>
          <a:p>
            <a:r>
              <a:rPr lang="en-US" dirty="0" smtClean="0"/>
              <a:t>CADR </a:t>
            </a:r>
          </a:p>
          <a:p>
            <a:r>
              <a:rPr lang="en-US" dirty="0" smtClean="0"/>
              <a:t>COUGAR </a:t>
            </a:r>
          </a:p>
          <a:p>
            <a:r>
              <a:rPr lang="en-US" dirty="0" smtClean="0"/>
              <a:t>ACQUIRE </a:t>
            </a:r>
          </a:p>
          <a:p>
            <a:r>
              <a:rPr lang="en-US" dirty="0" smtClean="0"/>
              <a:t>Shortest </a:t>
            </a:r>
            <a:r>
              <a:rPr lang="en-US" dirty="0"/>
              <a:t>Path Minded SPIN (SPMS) </a:t>
            </a:r>
          </a:p>
          <a:p>
            <a:r>
              <a:rPr lang="en-US" dirty="0" smtClean="0"/>
              <a:t>Solar-aware Routing</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20</a:t>
            </a:fld>
            <a:endParaRPr lang="en-US" altLang="zh-TW"/>
          </a:p>
        </p:txBody>
      </p:sp>
    </p:spTree>
    <p:extLst>
      <p:ext uri="{BB962C8B-B14F-4D97-AF65-F5344CB8AC3E}">
        <p14:creationId xmlns:p14="http://schemas.microsoft.com/office/powerpoint/2010/main" val="2044595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Flooding</a:t>
            </a:r>
            <a:endParaRPr lang="en-US" b="1" dirty="0"/>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r>
              <a:rPr lang="en-US" sz="2800" dirty="0" smtClean="0"/>
              <a:t>Reactive Protocol</a:t>
            </a:r>
          </a:p>
          <a:p>
            <a:r>
              <a:rPr lang="en-US" sz="2800" dirty="0" smtClean="0"/>
              <a:t>Each node Which receives a packet broadcasts it, if the maximum hop count of the packet is not reached.</a:t>
            </a:r>
          </a:p>
          <a:p>
            <a:r>
              <a:rPr lang="en-US" sz="2800" dirty="0" smtClean="0"/>
              <a:t>Advantages: </a:t>
            </a:r>
          </a:p>
          <a:p>
            <a:pPr lvl="1"/>
            <a:r>
              <a:rPr lang="en-US" sz="2400" dirty="0" smtClean="0"/>
              <a:t>Simplicity</a:t>
            </a:r>
          </a:p>
          <a:p>
            <a:pPr lvl="1"/>
            <a:r>
              <a:rPr lang="en-US" sz="2400" dirty="0" smtClean="0"/>
              <a:t>Does not require complex topology maintenance</a:t>
            </a:r>
          </a:p>
          <a:p>
            <a:pPr lvl="1"/>
            <a:r>
              <a:rPr lang="en-US" sz="2400" dirty="0" smtClean="0"/>
              <a:t>Does not require complex route discovery algorithms</a:t>
            </a:r>
          </a:p>
          <a:p>
            <a:r>
              <a:rPr lang="en-US" sz="2800" dirty="0" smtClean="0"/>
              <a:t>The disadvantages of flooding are :</a:t>
            </a:r>
          </a:p>
          <a:p>
            <a:pPr lvl="1"/>
            <a:r>
              <a:rPr lang="en-US" sz="2400" dirty="0" smtClean="0"/>
              <a:t>Implosion – Many copies of the same message through different routes</a:t>
            </a:r>
          </a:p>
          <a:p>
            <a:pPr lvl="1"/>
            <a:r>
              <a:rPr lang="en-US" sz="2400" dirty="0" smtClean="0"/>
              <a:t>Overlap – If two nodes have overlapping sensing regions, both will sense the same stimuli and hence neighbouring nodes receive the duplicate messages</a:t>
            </a:r>
          </a:p>
          <a:p>
            <a:pPr lvl="1"/>
            <a:r>
              <a:rPr lang="en-US" sz="2400" dirty="0" smtClean="0"/>
              <a:t>Resource Blindness – Never considers the </a:t>
            </a:r>
            <a:r>
              <a:rPr lang="en-US" sz="2400" dirty="0"/>
              <a:t>a</a:t>
            </a:r>
            <a:r>
              <a:rPr lang="en-US" sz="2400" dirty="0" smtClean="0"/>
              <a:t>bout the limited availability of energy</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Flooding</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22</a:t>
            </a:fld>
            <a:endParaRPr lang="en-US" altLang="zh-TW"/>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389284"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299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Gossiping</a:t>
            </a:r>
            <a:endParaRPr lang="en-US" b="1" dirty="0"/>
          </a:p>
        </p:txBody>
      </p:sp>
      <p:sp>
        <p:nvSpPr>
          <p:cNvPr id="3" name="Content Placeholder 2"/>
          <p:cNvSpPr>
            <a:spLocks noGrp="1"/>
          </p:cNvSpPr>
          <p:nvPr>
            <p:ph idx="1"/>
          </p:nvPr>
        </p:nvSpPr>
        <p:spPr/>
        <p:txBody>
          <a:bodyPr>
            <a:normAutofit lnSpcReduction="10000"/>
          </a:bodyPr>
          <a:lstStyle/>
          <a:p>
            <a:r>
              <a:rPr lang="en-US" sz="2800" dirty="0" smtClean="0"/>
              <a:t>Gossiping is modified version of flooding.</a:t>
            </a:r>
          </a:p>
          <a:p>
            <a:r>
              <a:rPr lang="en-US" sz="2800" dirty="0" smtClean="0"/>
              <a:t>The nodes send packets to a randomly selected neighbor to avoid  Implosion.</a:t>
            </a:r>
          </a:p>
          <a:p>
            <a:r>
              <a:rPr lang="en-US" sz="2800" dirty="0" smtClean="0"/>
              <a:t>Advantages:</a:t>
            </a:r>
          </a:p>
          <a:p>
            <a:pPr lvl="1"/>
            <a:r>
              <a:rPr lang="en-US" sz="2400" dirty="0" smtClean="0"/>
              <a:t>Avoids implosion</a:t>
            </a:r>
          </a:p>
          <a:p>
            <a:pPr lvl="1"/>
            <a:r>
              <a:rPr lang="en-US" sz="2400" dirty="0" smtClean="0"/>
              <a:t>Energy consumption is less than flooding</a:t>
            </a:r>
          </a:p>
          <a:p>
            <a:r>
              <a:rPr lang="en-US" sz="2800" dirty="0" smtClean="0"/>
              <a:t>Disadvantages:</a:t>
            </a:r>
          </a:p>
          <a:p>
            <a:pPr lvl="1"/>
            <a:r>
              <a:rPr lang="en-US" sz="2400" dirty="0" smtClean="0"/>
              <a:t>Less Reachability - does not guarantee that all the nodes of the network  will receive the message.</a:t>
            </a:r>
          </a:p>
          <a:p>
            <a:pPr lvl="1"/>
            <a:r>
              <a:rPr lang="en-US" sz="2400" dirty="0" smtClean="0"/>
              <a:t>Higher Latency to propagate throughout the network</a:t>
            </a:r>
            <a:r>
              <a:rPr lang="en-US" sz="2800" dirty="0" smtClean="0"/>
              <a:t>.</a:t>
            </a:r>
          </a:p>
          <a:p>
            <a:endParaRPr lang="en-US" sz="2800" dirty="0" smtClean="0"/>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a:t>
            </a:r>
            <a:endParaRPr lang="en-US" dirty="0"/>
          </a:p>
        </p:txBody>
      </p:sp>
      <p:sp>
        <p:nvSpPr>
          <p:cNvPr id="3" name="Content Placeholder 2"/>
          <p:cNvSpPr>
            <a:spLocks noGrp="1"/>
          </p:cNvSpPr>
          <p:nvPr>
            <p:ph idx="1"/>
          </p:nvPr>
        </p:nvSpPr>
        <p:spPr>
          <a:xfrm>
            <a:off x="395536" y="1447800"/>
            <a:ext cx="8568952" cy="4861520"/>
          </a:xfrm>
        </p:spPr>
        <p:txBody>
          <a:bodyPr>
            <a:normAutofit/>
          </a:bodyPr>
          <a:lstStyle/>
          <a:p>
            <a:r>
              <a:rPr lang="en-US" dirty="0" smtClean="0"/>
              <a:t>SPIN stands for Sensor Protocol for Information via Negotiation.</a:t>
            </a:r>
          </a:p>
          <a:p>
            <a:r>
              <a:rPr lang="en-US" dirty="0" smtClean="0"/>
              <a:t>SPIN uses negotiation and resources adaption to address the deficiencies of flooding.</a:t>
            </a:r>
          </a:p>
          <a:p>
            <a:r>
              <a:rPr lang="en-US" dirty="0" smtClean="0"/>
              <a:t>Negotiation reduces overlap and implosion.</a:t>
            </a:r>
          </a:p>
          <a:p>
            <a:r>
              <a:rPr lang="en-US" dirty="0" smtClean="0"/>
              <a:t>Meta-data is transmitted instead of actual data.</a:t>
            </a:r>
          </a:p>
          <a:p>
            <a:r>
              <a:rPr lang="en-US" dirty="0" smtClean="0"/>
              <a:t>SPIN has three types of messages :  ADV, REQ  and DATA.</a:t>
            </a:r>
          </a:p>
          <a:p>
            <a:endParaRPr lang="en-US"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Protocol</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25</a:t>
            </a:fld>
            <a:endParaRPr lang="en-US" altLang="zh-TW"/>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920879" cy="4955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1257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Advantages:</a:t>
            </a:r>
          </a:p>
          <a:p>
            <a:pPr lvl="1"/>
            <a:r>
              <a:rPr lang="en-US" dirty="0" smtClean="0"/>
              <a:t>Avoids implosion, less energy consumption than flooding, Scalable</a:t>
            </a:r>
          </a:p>
          <a:p>
            <a:r>
              <a:rPr lang="en-US" dirty="0" smtClean="0"/>
              <a:t>Disadvantages</a:t>
            </a:r>
          </a:p>
          <a:p>
            <a:pPr lvl="1"/>
            <a:r>
              <a:rPr lang="en-US" dirty="0" smtClean="0"/>
              <a:t>Does not address Resource blindness problem, Higher latency</a:t>
            </a:r>
            <a:endParaRPr lang="en-US" dirty="0"/>
          </a:p>
          <a:p>
            <a:r>
              <a:rPr lang="en-US" dirty="0" smtClean="0"/>
              <a:t>Types</a:t>
            </a:r>
          </a:p>
          <a:p>
            <a:pPr lvl="1"/>
            <a:r>
              <a:rPr lang="en-US" dirty="0" smtClean="0"/>
              <a:t>SPIN(PP)-Point-to-Point</a:t>
            </a:r>
          </a:p>
          <a:p>
            <a:pPr lvl="1"/>
            <a:r>
              <a:rPr lang="en-US" dirty="0" smtClean="0"/>
              <a:t>SPIN(EC)-Low energy sensors does not participate in Negotiation</a:t>
            </a:r>
          </a:p>
          <a:p>
            <a:pPr lvl="1"/>
            <a:r>
              <a:rPr lang="en-US" dirty="0" smtClean="0"/>
              <a:t>SPIN(BC)- with randomized back off mechanism - If any one REQ packet is heard, others will not send REQ packet, but waits for DATA packet</a:t>
            </a:r>
          </a:p>
          <a:p>
            <a:pPr lvl="1"/>
            <a:r>
              <a:rPr lang="en-US" dirty="0" smtClean="0"/>
              <a:t>SPIN(RL)-If ADV packet is heard but no DATA packet is followed by it, retransmission of DATA packet is requested from the neighborhood that may have already received the DATA packet</a:t>
            </a:r>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26</a:t>
            </a:fld>
            <a:endParaRPr lang="en-US" altLang="zh-TW"/>
          </a:p>
        </p:txBody>
      </p:sp>
    </p:spTree>
    <p:extLst>
      <p:ext uri="{BB962C8B-B14F-4D97-AF65-F5344CB8AC3E}">
        <p14:creationId xmlns:p14="http://schemas.microsoft.com/office/powerpoint/2010/main" val="2431850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Diffusion</a:t>
            </a:r>
            <a:endParaRPr lang="en-US" dirty="0"/>
          </a:p>
        </p:txBody>
      </p:sp>
      <p:sp>
        <p:nvSpPr>
          <p:cNvPr id="3" name="Content Placeholder 2"/>
          <p:cNvSpPr>
            <a:spLocks noGrp="1"/>
          </p:cNvSpPr>
          <p:nvPr>
            <p:ph idx="1"/>
          </p:nvPr>
        </p:nvSpPr>
        <p:spPr>
          <a:xfrm>
            <a:off x="395536" y="1196752"/>
            <a:ext cx="8568952" cy="5397624"/>
          </a:xfrm>
        </p:spPr>
        <p:txBody>
          <a:bodyPr>
            <a:normAutofit fontScale="62500" lnSpcReduction="20000"/>
          </a:bodyPr>
          <a:lstStyle/>
          <a:p>
            <a:r>
              <a:rPr lang="en-US" dirty="0" smtClean="0"/>
              <a:t>Useful where the sensor nodes themselves generate requests/queries for data sensed by other nodes.</a:t>
            </a:r>
          </a:p>
          <a:p>
            <a:r>
              <a:rPr lang="en-US" dirty="0" smtClean="0"/>
              <a:t>Stages : Interest Propagation, Gradient Set up, Reinforcement, Data Delivery</a:t>
            </a:r>
          </a:p>
          <a:p>
            <a:r>
              <a:rPr lang="en-US" dirty="0" smtClean="0"/>
              <a:t>Each sensor node names its data with one or more attributes and other nodes express their interest depending on these attributes.</a:t>
            </a:r>
          </a:p>
          <a:p>
            <a:r>
              <a:rPr lang="en-US" dirty="0" smtClean="0"/>
              <a:t>Data is propagated along the reverse path of the interest propagation. </a:t>
            </a:r>
          </a:p>
          <a:p>
            <a:r>
              <a:rPr lang="en-US" dirty="0" smtClean="0"/>
              <a:t>Each path is associated with a gradient that is formed at the time of interest propagation.</a:t>
            </a:r>
          </a:p>
          <a:p>
            <a:r>
              <a:rPr lang="en-US" dirty="0" smtClean="0"/>
              <a:t>The interest cache has </a:t>
            </a:r>
            <a:r>
              <a:rPr lang="en-US" i="1" dirty="0" smtClean="0"/>
              <a:t>timestamp, gradient, interval and duration</a:t>
            </a:r>
          </a:p>
          <a:p>
            <a:pPr lvl="1"/>
            <a:r>
              <a:rPr lang="en-US" i="1" dirty="0" smtClean="0"/>
              <a:t>Timestamp-</a:t>
            </a:r>
            <a:r>
              <a:rPr lang="en-US" dirty="0" smtClean="0"/>
              <a:t>Local time when the interest is received</a:t>
            </a:r>
          </a:p>
          <a:p>
            <a:pPr lvl="1"/>
            <a:r>
              <a:rPr lang="en-US" i="1" dirty="0" smtClean="0"/>
              <a:t>Gradient-</a:t>
            </a:r>
            <a:r>
              <a:rPr lang="en-US" dirty="0" smtClean="0"/>
              <a:t>The node from which the interest is received</a:t>
            </a:r>
          </a:p>
          <a:p>
            <a:pPr lvl="1"/>
            <a:r>
              <a:rPr lang="en-US" i="1" dirty="0" smtClean="0"/>
              <a:t>Interval and duration- </a:t>
            </a:r>
            <a:r>
              <a:rPr lang="en-US" dirty="0" smtClean="0"/>
              <a:t>How long the interest need to be stored</a:t>
            </a:r>
            <a:endParaRPr lang="en-US" i="1" dirty="0" smtClean="0"/>
          </a:p>
          <a:p>
            <a:r>
              <a:rPr lang="en-US" dirty="0" smtClean="0"/>
              <a:t>The gradient corresponding to an interest is derived from the interval/data-rate field specified in the interest.</a:t>
            </a:r>
          </a:p>
          <a:p>
            <a:r>
              <a:rPr lang="en-US" dirty="0" smtClean="0"/>
              <a:t>This model uses data naming by attributes and local data transformation to reflect the data centric nature of sensor network operations.</a:t>
            </a:r>
          </a:p>
          <a:p>
            <a:endParaRPr lang="en-US" dirty="0" smtClean="0"/>
          </a:p>
          <a:p>
            <a:endParaRPr lang="en-US"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Diffusion</a:t>
            </a:r>
            <a:endParaRPr lang="en-US" dirty="0"/>
          </a:p>
        </p:txBody>
      </p:sp>
      <p:sp>
        <p:nvSpPr>
          <p:cNvPr id="3" name="Content Placeholder 2"/>
          <p:cNvSpPr>
            <a:spLocks noGrp="1"/>
          </p:cNvSpPr>
          <p:nvPr>
            <p:ph idx="1"/>
          </p:nvPr>
        </p:nvSpPr>
        <p:spPr>
          <a:xfrm>
            <a:off x="457200" y="1340768"/>
            <a:ext cx="8229600" cy="4785395"/>
          </a:xfrm>
        </p:spPr>
        <p:txBody>
          <a:bodyPr>
            <a:normAutofit fontScale="62500" lnSpcReduction="20000"/>
          </a:bodyPr>
          <a:lstStyle/>
          <a:p>
            <a:r>
              <a:rPr lang="en-US" dirty="0"/>
              <a:t>Since the gradient setup phase does not limit the number of gradients that a node may have, the </a:t>
            </a:r>
            <a:r>
              <a:rPr lang="en-US" dirty="0" smtClean="0"/>
              <a:t>source node </a:t>
            </a:r>
            <a:r>
              <a:rPr lang="en-US" dirty="0"/>
              <a:t>may have several gradients for the same interest. </a:t>
            </a:r>
          </a:p>
          <a:p>
            <a:r>
              <a:rPr lang="en-US" dirty="0" smtClean="0"/>
              <a:t>The </a:t>
            </a:r>
            <a:r>
              <a:rPr lang="en-US" dirty="0"/>
              <a:t>data can be sent through </a:t>
            </a:r>
            <a:r>
              <a:rPr lang="en-US" dirty="0" smtClean="0"/>
              <a:t>multiple routes </a:t>
            </a:r>
            <a:r>
              <a:rPr lang="en-US" dirty="0"/>
              <a:t>to the sink. </a:t>
            </a:r>
            <a:endParaRPr lang="en-US" dirty="0" smtClean="0"/>
          </a:p>
          <a:p>
            <a:r>
              <a:rPr lang="en-US" dirty="0" smtClean="0"/>
              <a:t>In </a:t>
            </a:r>
            <a:r>
              <a:rPr lang="en-US" dirty="0"/>
              <a:t>this case, the sink can </a:t>
            </a:r>
            <a:r>
              <a:rPr lang="en-US" i="1" dirty="0"/>
              <a:t>reinforce a particular path by resending the interest </a:t>
            </a:r>
            <a:r>
              <a:rPr lang="en-US" i="1" dirty="0" smtClean="0"/>
              <a:t>through </a:t>
            </a:r>
            <a:r>
              <a:rPr lang="en-US" dirty="0" smtClean="0"/>
              <a:t>the </a:t>
            </a:r>
            <a:r>
              <a:rPr lang="en-US" dirty="0"/>
              <a:t>speciﬁed node in that </a:t>
            </a:r>
            <a:r>
              <a:rPr lang="en-US" dirty="0" smtClean="0"/>
              <a:t>path.</a:t>
            </a:r>
          </a:p>
          <a:p>
            <a:r>
              <a:rPr lang="en-US" dirty="0" smtClean="0"/>
              <a:t>Path selection may be </a:t>
            </a:r>
            <a:r>
              <a:rPr lang="en-US" dirty="0"/>
              <a:t>according to </a:t>
            </a:r>
            <a:endParaRPr lang="en-US" dirty="0" smtClean="0"/>
          </a:p>
          <a:p>
            <a:pPr lvl="1"/>
            <a:r>
              <a:rPr lang="en-US" dirty="0" smtClean="0"/>
              <a:t>best </a:t>
            </a:r>
            <a:r>
              <a:rPr lang="en-US" dirty="0"/>
              <a:t>link quality, </a:t>
            </a:r>
            <a:endParaRPr lang="en-US" dirty="0" smtClean="0"/>
          </a:p>
          <a:p>
            <a:pPr lvl="1"/>
            <a:r>
              <a:rPr lang="en-US" dirty="0" smtClean="0"/>
              <a:t>number </a:t>
            </a:r>
            <a:r>
              <a:rPr lang="en-US" dirty="0"/>
              <a:t>of packets received from a neighbor, or </a:t>
            </a:r>
            <a:endParaRPr lang="en-US" dirty="0" smtClean="0"/>
          </a:p>
          <a:p>
            <a:pPr lvl="1"/>
            <a:r>
              <a:rPr lang="en-US" dirty="0" smtClean="0"/>
              <a:t>lowest </a:t>
            </a:r>
            <a:r>
              <a:rPr lang="en-US" dirty="0"/>
              <a:t>delay. </a:t>
            </a:r>
            <a:endParaRPr lang="en-US" dirty="0" smtClean="0"/>
          </a:p>
          <a:p>
            <a:r>
              <a:rPr lang="en-US" dirty="0" smtClean="0"/>
              <a:t>Once </a:t>
            </a:r>
            <a:r>
              <a:rPr lang="en-US" dirty="0"/>
              <a:t>speciﬁed node is selected, the interest is sent only to that node to reinforce the path associated with </a:t>
            </a:r>
            <a:r>
              <a:rPr lang="en-US" dirty="0" smtClean="0"/>
              <a:t>the node</a:t>
            </a:r>
            <a:r>
              <a:rPr lang="en-US" dirty="0"/>
              <a:t>. Each node along this path forwards the reinforcement to its next hop. </a:t>
            </a:r>
            <a:endParaRPr lang="en-US" dirty="0" smtClean="0"/>
          </a:p>
          <a:p>
            <a:r>
              <a:rPr lang="en-US" dirty="0" smtClean="0"/>
              <a:t>Finally</a:t>
            </a:r>
            <a:r>
              <a:rPr lang="en-US" dirty="0"/>
              <a:t>, a route between </a:t>
            </a:r>
            <a:r>
              <a:rPr lang="en-US" dirty="0" smtClean="0"/>
              <a:t>source </a:t>
            </a:r>
            <a:r>
              <a:rPr lang="en-US" dirty="0"/>
              <a:t>and sink </a:t>
            </a:r>
            <a:r>
              <a:rPr lang="en-US" dirty="0" smtClean="0"/>
              <a:t>is established</a:t>
            </a:r>
          </a:p>
          <a:p>
            <a:r>
              <a:rPr lang="en-US" dirty="0" smtClean="0"/>
              <a:t>Sink may also select multiple paths during reinforcement – Multipath delivery</a:t>
            </a:r>
          </a:p>
          <a:p>
            <a:r>
              <a:rPr lang="en-US" dirty="0" smtClean="0"/>
              <a:t>Two-phase pull diffusion vs Push-Diffusion</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28</a:t>
            </a:fld>
            <a:endParaRPr lang="en-US" altLang="zh-TW"/>
          </a:p>
        </p:txBody>
      </p:sp>
    </p:spTree>
    <p:extLst>
      <p:ext uri="{BB962C8B-B14F-4D97-AF65-F5344CB8AC3E}">
        <p14:creationId xmlns:p14="http://schemas.microsoft.com/office/powerpoint/2010/main" val="85924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Diffusion</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29</a:t>
            </a:fld>
            <a:endParaRPr lang="en-US" altLang="zh-TW"/>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599" y="1484783"/>
            <a:ext cx="8322857" cy="4692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8576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內容版面配置區 2"/>
          <p:cNvSpPr>
            <a:spLocks noGrp="1"/>
          </p:cNvSpPr>
          <p:nvPr>
            <p:ph idx="1"/>
          </p:nvPr>
        </p:nvSpPr>
        <p:spPr>
          <a:xfrm>
            <a:off x="457200" y="692696"/>
            <a:ext cx="8229600" cy="5688632"/>
          </a:xfrm>
        </p:spPr>
        <p:txBody>
          <a:bodyPr>
            <a:normAutofit/>
          </a:bodyPr>
          <a:lstStyle/>
          <a:p>
            <a:r>
              <a:rPr lang="en-US" altLang="zh-TW" sz="2800" dirty="0" smtClean="0"/>
              <a:t>The task of finding and maintaining </a:t>
            </a:r>
            <a:r>
              <a:rPr lang="en-US" altLang="zh-TW" sz="2800" dirty="0" smtClean="0">
                <a:solidFill>
                  <a:srgbClr val="FF0000"/>
                </a:solidFill>
              </a:rPr>
              <a:t>routes</a:t>
            </a:r>
            <a:r>
              <a:rPr lang="en-US" altLang="zh-TW" sz="2800" dirty="0" smtClean="0"/>
              <a:t> in WSNs is nontrivial since energy restrictions and sudden changes in node status (e.g., failure) cause frequent and unpredictable topological changes.</a:t>
            </a:r>
          </a:p>
          <a:p>
            <a:r>
              <a:rPr lang="en-US" altLang="zh-TW" sz="2800" dirty="0" smtClean="0"/>
              <a:t>To minimize </a:t>
            </a:r>
            <a:r>
              <a:rPr lang="en-US" altLang="zh-TW" sz="2800" dirty="0" smtClean="0">
                <a:solidFill>
                  <a:srgbClr val="FF0000"/>
                </a:solidFill>
              </a:rPr>
              <a:t>energy consumption</a:t>
            </a:r>
            <a:r>
              <a:rPr lang="en-US" altLang="zh-TW" sz="2800" dirty="0" smtClean="0"/>
              <a:t>, </a:t>
            </a:r>
          </a:p>
          <a:p>
            <a:pPr lvl="1"/>
            <a:r>
              <a:rPr lang="en-US" altLang="zh-TW" dirty="0" smtClean="0"/>
              <a:t>routing strategies employed are: </a:t>
            </a:r>
          </a:p>
          <a:p>
            <a:pPr lvl="2"/>
            <a:r>
              <a:rPr lang="en-US" altLang="zh-TW" dirty="0" smtClean="0">
                <a:solidFill>
                  <a:srgbClr val="FF0000"/>
                </a:solidFill>
              </a:rPr>
              <a:t>data aggregation </a:t>
            </a:r>
          </a:p>
          <a:p>
            <a:pPr lvl="2"/>
            <a:r>
              <a:rPr lang="en-US" altLang="zh-TW" dirty="0" smtClean="0">
                <a:solidFill>
                  <a:srgbClr val="FF0000"/>
                </a:solidFill>
              </a:rPr>
              <a:t>in-network processing</a:t>
            </a:r>
            <a:r>
              <a:rPr lang="en-US" altLang="zh-TW" dirty="0" smtClean="0"/>
              <a:t>, </a:t>
            </a:r>
          </a:p>
          <a:p>
            <a:pPr lvl="2"/>
            <a:r>
              <a:rPr lang="en-US" altLang="zh-TW" dirty="0" smtClean="0">
                <a:solidFill>
                  <a:srgbClr val="FF0000"/>
                </a:solidFill>
              </a:rPr>
              <a:t>clustering</a:t>
            </a:r>
            <a:r>
              <a:rPr lang="en-US" altLang="zh-TW" dirty="0" smtClean="0"/>
              <a:t>, </a:t>
            </a:r>
          </a:p>
          <a:p>
            <a:pPr lvl="2"/>
            <a:r>
              <a:rPr lang="en-US" altLang="zh-TW" dirty="0" smtClean="0"/>
              <a:t>different node role assignment, </a:t>
            </a:r>
          </a:p>
          <a:p>
            <a:pPr lvl="2"/>
            <a:r>
              <a:rPr lang="en-US" altLang="zh-TW" dirty="0" smtClean="0"/>
              <a:t>and </a:t>
            </a:r>
            <a:r>
              <a:rPr lang="en-US" altLang="zh-TW" dirty="0" smtClean="0">
                <a:solidFill>
                  <a:srgbClr val="FF0000"/>
                </a:solidFill>
              </a:rPr>
              <a:t>data-centric</a:t>
            </a:r>
            <a:r>
              <a:rPr lang="en-US" altLang="zh-TW" dirty="0" smtClean="0"/>
              <a:t> methods.</a:t>
            </a:r>
          </a:p>
        </p:txBody>
      </p:sp>
      <p:sp>
        <p:nvSpPr>
          <p:cNvPr id="47108" name="投影片編號版面配置區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0EDABC29-92A6-48B2-9062-3FFB5D92F650}" type="slidenum">
              <a:rPr lang="en-US" altLang="zh-TW" smtClean="0"/>
              <a:pPr fontAlgn="base">
                <a:spcBef>
                  <a:spcPct val="0"/>
                </a:spcBef>
                <a:spcAft>
                  <a:spcPct val="0"/>
                </a:spcAft>
              </a:pPr>
              <a:t>3</a:t>
            </a:fld>
            <a:endParaRPr lang="en-US" altLang="zh-TW"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Evaluation- Advantages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Data-centric routing protocols provide application-dependent routes based on the interests of the </a:t>
            </a:r>
            <a:r>
              <a:rPr lang="en-US" dirty="0" smtClean="0"/>
              <a:t>user. </a:t>
            </a:r>
          </a:p>
          <a:p>
            <a:r>
              <a:rPr lang="en-US" dirty="0" smtClean="0"/>
              <a:t>A </a:t>
            </a:r>
            <a:r>
              <a:rPr lang="en-US" dirty="0"/>
              <a:t>data-centric mechanism is used to determine end-points in the network, which results in a </a:t>
            </a:r>
            <a:r>
              <a:rPr lang="en-US" dirty="0" smtClean="0"/>
              <a:t>dynamic operation</a:t>
            </a:r>
            <a:r>
              <a:rPr lang="en-US" dirty="0"/>
              <a:t>. </a:t>
            </a:r>
            <a:endParaRPr lang="en-US" dirty="0" smtClean="0"/>
          </a:p>
          <a:p>
            <a:r>
              <a:rPr lang="en-US" dirty="0" smtClean="0"/>
              <a:t>Whenever </a:t>
            </a:r>
            <a:r>
              <a:rPr lang="en-US" dirty="0"/>
              <a:t>the sensor readings change, the network routes are adapted to these changes </a:t>
            </a:r>
            <a:r>
              <a:rPr lang="en-US" dirty="0" smtClean="0"/>
              <a:t>to satisfy </a:t>
            </a:r>
            <a:r>
              <a:rPr lang="en-US" dirty="0"/>
              <a:t>the user’s requests. </a:t>
            </a:r>
            <a:endParaRPr lang="en-US" dirty="0" smtClean="0"/>
          </a:p>
          <a:p>
            <a:r>
              <a:rPr lang="en-US" dirty="0" smtClean="0"/>
              <a:t>Since </a:t>
            </a:r>
            <a:r>
              <a:rPr lang="en-US" dirty="0"/>
              <a:t>a data-centric mechanism is used, a global node </a:t>
            </a:r>
            <a:r>
              <a:rPr lang="en-US" dirty="0" smtClean="0"/>
              <a:t>addressing mechanism </a:t>
            </a:r>
            <a:r>
              <a:rPr lang="en-US" dirty="0"/>
              <a:t>is not required. This provides energy efﬁciency since the routes are constructed </a:t>
            </a:r>
            <a:r>
              <a:rPr lang="en-US" dirty="0" smtClean="0"/>
              <a:t>only when </a:t>
            </a:r>
            <a:r>
              <a:rPr lang="en-US" dirty="0"/>
              <a:t>there is an interest and there is no need to maintain a global network topology. </a:t>
            </a:r>
            <a:endParaRPr lang="en-US" dirty="0" smtClean="0"/>
          </a:p>
          <a:p>
            <a:r>
              <a:rPr lang="en-US" dirty="0" smtClean="0"/>
              <a:t>Data-centric solutions </a:t>
            </a:r>
            <a:r>
              <a:rPr lang="en-US" dirty="0"/>
              <a:t>also decrease energy consumption in the network by specifying selected routes for a </a:t>
            </a:r>
            <a:r>
              <a:rPr lang="en-US" dirty="0" smtClean="0"/>
              <a:t>speciﬁc interest </a:t>
            </a:r>
            <a:r>
              <a:rPr lang="en-US" dirty="0"/>
              <a:t>from the sink. </a:t>
            </a:r>
            <a:r>
              <a:rPr lang="en-US" dirty="0" smtClean="0"/>
              <a:t>Hence, </a:t>
            </a:r>
            <a:r>
              <a:rPr lang="en-US" dirty="0"/>
              <a:t>only those nodes that have matching information are involved </a:t>
            </a:r>
            <a:r>
              <a:rPr lang="en-US" dirty="0" smtClean="0"/>
              <a:t>in information </a:t>
            </a:r>
            <a:r>
              <a:rPr lang="en-US" dirty="0"/>
              <a:t>generation.</a:t>
            </a:r>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30</a:t>
            </a:fld>
            <a:endParaRPr lang="en-US" altLang="zh-TW"/>
          </a:p>
        </p:txBody>
      </p:sp>
    </p:spTree>
    <p:extLst>
      <p:ext uri="{BB962C8B-B14F-4D97-AF65-F5344CB8AC3E}">
        <p14:creationId xmlns:p14="http://schemas.microsoft.com/office/powerpoint/2010/main" val="1582768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Qualitative </a:t>
            </a:r>
            <a:r>
              <a:rPr lang="en-US" dirty="0" smtClean="0"/>
              <a:t>Evaluation-Disadvantages</a:t>
            </a:r>
            <a:endParaRPr lang="en-US" dirty="0"/>
          </a:p>
        </p:txBody>
      </p:sp>
      <p:sp>
        <p:nvSpPr>
          <p:cNvPr id="3" name="Content Placeholder 2"/>
          <p:cNvSpPr>
            <a:spLocks noGrp="1"/>
          </p:cNvSpPr>
          <p:nvPr>
            <p:ph idx="1"/>
          </p:nvPr>
        </p:nvSpPr>
        <p:spPr>
          <a:xfrm>
            <a:off x="457200" y="1340768"/>
            <a:ext cx="8229600" cy="5112568"/>
          </a:xfrm>
        </p:spPr>
        <p:txBody>
          <a:bodyPr>
            <a:normAutofit fontScale="70000" lnSpcReduction="20000"/>
          </a:bodyPr>
          <a:lstStyle/>
          <a:p>
            <a:r>
              <a:rPr lang="en-US" dirty="0" smtClean="0"/>
              <a:t>Data-centric </a:t>
            </a:r>
            <a:r>
              <a:rPr lang="en-US" dirty="0"/>
              <a:t>routing protocols </a:t>
            </a:r>
            <a:r>
              <a:rPr lang="en-US" dirty="0" smtClean="0"/>
              <a:t>are </a:t>
            </a:r>
            <a:r>
              <a:rPr lang="en-US" dirty="0"/>
              <a:t>generally based on a </a:t>
            </a:r>
            <a:r>
              <a:rPr lang="en-US" dirty="0" smtClean="0"/>
              <a:t>ﬂat topology</a:t>
            </a:r>
            <a:r>
              <a:rPr lang="en-US" dirty="0"/>
              <a:t>. This causes scalability problems as well as increased congestion among the nodes closer </a:t>
            </a:r>
            <a:r>
              <a:rPr lang="en-US" dirty="0" smtClean="0"/>
              <a:t>to the </a:t>
            </a:r>
            <a:r>
              <a:rPr lang="en-US" dirty="0"/>
              <a:t>sink. </a:t>
            </a:r>
            <a:endParaRPr lang="en-US" dirty="0" smtClean="0"/>
          </a:p>
          <a:p>
            <a:r>
              <a:rPr lang="en-US" dirty="0" smtClean="0"/>
              <a:t>Distributed </a:t>
            </a:r>
            <a:r>
              <a:rPr lang="en-US" dirty="0"/>
              <a:t>aggregation mechanisms are necessary to decrease the information content </a:t>
            </a:r>
            <a:r>
              <a:rPr lang="en-US" dirty="0" smtClean="0"/>
              <a:t>ﬂowing in </a:t>
            </a:r>
            <a:r>
              <a:rPr lang="en-US" dirty="0"/>
              <a:t>each part of the network. </a:t>
            </a:r>
            <a:endParaRPr lang="en-US" dirty="0" smtClean="0"/>
          </a:p>
          <a:p>
            <a:r>
              <a:rPr lang="en-US" dirty="0" smtClean="0"/>
              <a:t>Protocols </a:t>
            </a:r>
            <a:r>
              <a:rPr lang="en-US" dirty="0"/>
              <a:t>such as directed diffusion are applicable to a subset </a:t>
            </a:r>
            <a:r>
              <a:rPr lang="en-US" dirty="0" smtClean="0"/>
              <a:t>of applications </a:t>
            </a:r>
            <a:r>
              <a:rPr lang="en-US" dirty="0"/>
              <a:t>in WSNs, since the communication is initiated by queries generated from the sink. This </a:t>
            </a:r>
            <a:r>
              <a:rPr lang="en-US" dirty="0" smtClean="0"/>
              <a:t>also makes </a:t>
            </a:r>
            <a:r>
              <a:rPr lang="en-US" dirty="0"/>
              <a:t>directed diffusion not a good choice for dynamic applications, where continuous data delivery </a:t>
            </a:r>
            <a:r>
              <a:rPr lang="en-US" dirty="0" smtClean="0"/>
              <a:t>is important</a:t>
            </a:r>
            <a:r>
              <a:rPr lang="en-US" dirty="0"/>
              <a:t>. </a:t>
            </a:r>
            <a:endParaRPr lang="en-US" dirty="0" smtClean="0"/>
          </a:p>
          <a:p>
            <a:r>
              <a:rPr lang="en-US" dirty="0" smtClean="0"/>
              <a:t>The </a:t>
            </a:r>
            <a:r>
              <a:rPr lang="en-US" dirty="0"/>
              <a:t>query types as well as the interest matching procedures need to be </a:t>
            </a:r>
            <a:r>
              <a:rPr lang="en-US" dirty="0" smtClean="0"/>
              <a:t>deﬁned for </a:t>
            </a:r>
            <a:r>
              <a:rPr lang="en-US" dirty="0"/>
              <a:t>each application. </a:t>
            </a:r>
            <a:endParaRPr lang="en-US" dirty="0" smtClean="0"/>
          </a:p>
          <a:p>
            <a:r>
              <a:rPr lang="en-US" dirty="0" smtClean="0"/>
              <a:t>The </a:t>
            </a:r>
            <a:r>
              <a:rPr lang="en-US" dirty="0"/>
              <a:t>data-centric approach results in application-dependent </a:t>
            </a:r>
            <a:r>
              <a:rPr lang="en-US" dirty="0" smtClean="0"/>
              <a:t>naming schemes</a:t>
            </a:r>
            <a:r>
              <a:rPr lang="en-US" dirty="0"/>
              <a:t>. Accordingly, for each change in the application, these schemes should be deﬁned a priori.</a:t>
            </a:r>
          </a:p>
          <a:p>
            <a:r>
              <a:rPr lang="en-US" dirty="0"/>
              <a:t>Finally, the matching process for data and queries causes some overhead at the sensors.</a:t>
            </a:r>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31</a:t>
            </a:fld>
            <a:endParaRPr lang="en-US" altLang="zh-TW"/>
          </a:p>
        </p:txBody>
      </p:sp>
    </p:spTree>
    <p:extLst>
      <p:ext uri="{BB962C8B-B14F-4D97-AF65-F5344CB8AC3E}">
        <p14:creationId xmlns:p14="http://schemas.microsoft.com/office/powerpoint/2010/main" val="2037603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Flat-architecture Protocols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data-centric and ﬂat-architecture protocols result in the majority of the information generated </a:t>
            </a:r>
            <a:r>
              <a:rPr lang="en-US" dirty="0" smtClean="0"/>
              <a:t>at the </a:t>
            </a:r>
            <a:r>
              <a:rPr lang="en-US" dirty="0"/>
              <a:t>sensors being concentrated near the sink. </a:t>
            </a:r>
            <a:endParaRPr lang="en-US" dirty="0" smtClean="0"/>
          </a:p>
          <a:p>
            <a:r>
              <a:rPr lang="en-US" dirty="0" smtClean="0"/>
              <a:t>Flat-architecture </a:t>
            </a:r>
            <a:r>
              <a:rPr lang="en-US" dirty="0"/>
              <a:t>protocols suffer from </a:t>
            </a:r>
            <a:r>
              <a:rPr lang="en-US" dirty="0" smtClean="0"/>
              <a:t>data overload </a:t>
            </a:r>
            <a:r>
              <a:rPr lang="en-US" dirty="0"/>
              <a:t>close to the sink as the density increases. The nodes which are located near the sink route </a:t>
            </a:r>
            <a:r>
              <a:rPr lang="en-US" dirty="0" smtClean="0"/>
              <a:t>more information </a:t>
            </a:r>
            <a:r>
              <a:rPr lang="en-US" dirty="0"/>
              <a:t>than nodes in other parts of the network. </a:t>
            </a:r>
            <a:r>
              <a:rPr lang="en-US" dirty="0" smtClean="0"/>
              <a:t>Hence </a:t>
            </a:r>
            <a:r>
              <a:rPr lang="en-US" dirty="0"/>
              <a:t>these nodes die faster and produce </a:t>
            </a:r>
            <a:r>
              <a:rPr lang="en-US" dirty="0" smtClean="0"/>
              <a:t>a disconnection </a:t>
            </a:r>
            <a:r>
              <a:rPr lang="en-US" dirty="0"/>
              <a:t>between the sink and the WSN. </a:t>
            </a:r>
            <a:endParaRPr lang="en-US" dirty="0" smtClean="0"/>
          </a:p>
          <a:p>
            <a:r>
              <a:rPr lang="en-US" dirty="0" smtClean="0"/>
              <a:t>Flat-architecture </a:t>
            </a:r>
            <a:r>
              <a:rPr lang="en-US" dirty="0"/>
              <a:t>protocols result in </a:t>
            </a:r>
            <a:r>
              <a:rPr lang="en-US" dirty="0" smtClean="0"/>
              <a:t>uneven energy </a:t>
            </a:r>
            <a:r>
              <a:rPr lang="en-US" dirty="0"/>
              <a:t>consumption throughout the network and limit the scalability of the protocols.</a:t>
            </a:r>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32</a:t>
            </a:fld>
            <a:endParaRPr lang="en-US" altLang="zh-TW"/>
          </a:p>
        </p:txBody>
      </p:sp>
    </p:spTree>
    <p:extLst>
      <p:ext uri="{BB962C8B-B14F-4D97-AF65-F5344CB8AC3E}">
        <p14:creationId xmlns:p14="http://schemas.microsoft.com/office/powerpoint/2010/main" val="3521574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Protocols</a:t>
            </a:r>
            <a:endParaRPr lang="en-US" dirty="0"/>
          </a:p>
        </p:txBody>
      </p:sp>
      <p:sp>
        <p:nvSpPr>
          <p:cNvPr id="3" name="Content Placeholder 2"/>
          <p:cNvSpPr>
            <a:spLocks noGrp="1"/>
          </p:cNvSpPr>
          <p:nvPr>
            <p:ph idx="1"/>
          </p:nvPr>
        </p:nvSpPr>
        <p:spPr>
          <a:xfrm>
            <a:off x="457200" y="1412776"/>
            <a:ext cx="8435280" cy="5040560"/>
          </a:xfrm>
        </p:spPr>
        <p:txBody>
          <a:bodyPr>
            <a:normAutofit fontScale="77500" lnSpcReduction="20000"/>
          </a:bodyPr>
          <a:lstStyle/>
          <a:p>
            <a:r>
              <a:rPr lang="en-US" dirty="0" smtClean="0"/>
              <a:t>The </a:t>
            </a:r>
            <a:r>
              <a:rPr lang="en-US" dirty="0"/>
              <a:t>nodes are grouped in </a:t>
            </a:r>
            <a:r>
              <a:rPr lang="en-US" i="1" dirty="0"/>
              <a:t>clusters and the local interactions between cluster </a:t>
            </a:r>
            <a:r>
              <a:rPr lang="en-US" i="1" dirty="0" smtClean="0"/>
              <a:t>members </a:t>
            </a:r>
            <a:r>
              <a:rPr lang="en-US" dirty="0" smtClean="0"/>
              <a:t>are </a:t>
            </a:r>
            <a:r>
              <a:rPr lang="en-US" dirty="0"/>
              <a:t>controlled through a </a:t>
            </a:r>
            <a:r>
              <a:rPr lang="en-US" i="1" dirty="0"/>
              <a:t>cluster </a:t>
            </a:r>
            <a:r>
              <a:rPr lang="en-US" i="1" dirty="0" smtClean="0"/>
              <a:t>head</a:t>
            </a:r>
          </a:p>
          <a:p>
            <a:r>
              <a:rPr lang="en-US" i="1" dirty="0" smtClean="0"/>
              <a:t>A</a:t>
            </a:r>
            <a:r>
              <a:rPr lang="en-US" dirty="0" smtClean="0"/>
              <a:t>ddresses </a:t>
            </a:r>
            <a:r>
              <a:rPr lang="en-US" dirty="0"/>
              <a:t>the scalability and energy </a:t>
            </a:r>
            <a:r>
              <a:rPr lang="en-US" dirty="0" smtClean="0"/>
              <a:t>consumption challenges </a:t>
            </a:r>
            <a:r>
              <a:rPr lang="en-US" dirty="0"/>
              <a:t>of WSNs. </a:t>
            </a:r>
            <a:endParaRPr lang="en-US" dirty="0" smtClean="0"/>
          </a:p>
          <a:p>
            <a:r>
              <a:rPr lang="en-US" dirty="0" smtClean="0"/>
              <a:t>Sensor </a:t>
            </a:r>
            <a:r>
              <a:rPr lang="en-US" dirty="0"/>
              <a:t>nodes form clusters where the cluster heads aggregate and fuse data </a:t>
            </a:r>
            <a:r>
              <a:rPr lang="en-US" dirty="0" smtClean="0"/>
              <a:t>to conserve </a:t>
            </a:r>
            <a:r>
              <a:rPr lang="en-US" dirty="0"/>
              <a:t>energy. The cluster heads can also form another layer of clusters among themselves </a:t>
            </a:r>
            <a:r>
              <a:rPr lang="en-US" dirty="0" smtClean="0"/>
              <a:t>before reaching </a:t>
            </a:r>
            <a:r>
              <a:rPr lang="en-US" dirty="0"/>
              <a:t>the sink. </a:t>
            </a:r>
            <a:endParaRPr lang="en-US" dirty="0" smtClean="0"/>
          </a:p>
          <a:p>
            <a:r>
              <a:rPr lang="en-US" dirty="0" smtClean="0"/>
              <a:t>Examples</a:t>
            </a:r>
          </a:p>
          <a:p>
            <a:pPr lvl="1"/>
            <a:r>
              <a:rPr lang="en-US" dirty="0" smtClean="0"/>
              <a:t>Low-energy adaptive </a:t>
            </a:r>
            <a:r>
              <a:rPr lang="en-US" dirty="0"/>
              <a:t>clustering hierarchy (LEACH) </a:t>
            </a:r>
            <a:endParaRPr lang="en-US" dirty="0" smtClean="0"/>
          </a:p>
          <a:p>
            <a:pPr lvl="1"/>
            <a:r>
              <a:rPr lang="en-US" dirty="0" smtClean="0"/>
              <a:t>Power-efﬁcient </a:t>
            </a:r>
            <a:r>
              <a:rPr lang="en-US" dirty="0"/>
              <a:t>gathering in sensor information </a:t>
            </a:r>
            <a:r>
              <a:rPr lang="en-US" dirty="0" smtClean="0"/>
              <a:t>systems (PEGASIS</a:t>
            </a:r>
            <a:r>
              <a:rPr lang="en-US" dirty="0"/>
              <a:t>) </a:t>
            </a:r>
            <a:endParaRPr lang="en-US" dirty="0" smtClean="0"/>
          </a:p>
          <a:p>
            <a:pPr lvl="1"/>
            <a:r>
              <a:rPr lang="en-US" dirty="0" smtClean="0"/>
              <a:t>Threshold-sensitive </a:t>
            </a:r>
            <a:r>
              <a:rPr lang="en-US" dirty="0"/>
              <a:t>energy-efﬁcient sensor network (TEEN) </a:t>
            </a:r>
            <a:endParaRPr lang="en-US" dirty="0" smtClean="0"/>
          </a:p>
          <a:p>
            <a:pPr lvl="1"/>
            <a:r>
              <a:rPr lang="en-US" dirty="0" smtClean="0"/>
              <a:t>Adaptive threshold-sensitive </a:t>
            </a:r>
            <a:r>
              <a:rPr lang="en-US" dirty="0"/>
              <a:t>energy-efﬁcient sensor </a:t>
            </a:r>
            <a:r>
              <a:rPr lang="en-US" dirty="0" smtClean="0"/>
              <a:t>network (APTEEN)</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33</a:t>
            </a:fld>
            <a:endParaRPr lang="en-US" altLang="zh-TW"/>
          </a:p>
        </p:txBody>
      </p:sp>
    </p:spTree>
    <p:extLst>
      <p:ext uri="{BB962C8B-B14F-4D97-AF65-F5344CB8AC3E}">
        <p14:creationId xmlns:p14="http://schemas.microsoft.com/office/powerpoint/2010/main" val="32533859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LEACH</a:t>
            </a:r>
            <a:endParaRPr lang="en-US" dirty="0"/>
          </a:p>
        </p:txBody>
      </p:sp>
      <p:sp>
        <p:nvSpPr>
          <p:cNvPr id="3" name="Content Placeholder 2"/>
          <p:cNvSpPr>
            <a:spLocks noGrp="1"/>
          </p:cNvSpPr>
          <p:nvPr>
            <p:ph idx="1"/>
          </p:nvPr>
        </p:nvSpPr>
        <p:spPr>
          <a:xfrm>
            <a:off x="457200" y="1124744"/>
            <a:ext cx="8229600" cy="5328592"/>
          </a:xfrm>
        </p:spPr>
        <p:txBody>
          <a:bodyPr>
            <a:noAutofit/>
          </a:bodyPr>
          <a:lstStyle/>
          <a:p>
            <a:pPr algn="just"/>
            <a:r>
              <a:rPr lang="en-US" sz="2000" dirty="0" smtClean="0"/>
              <a:t>Aims </a:t>
            </a:r>
            <a:r>
              <a:rPr lang="en-US" sz="2000" dirty="0"/>
              <a:t>to minimize energy </a:t>
            </a:r>
            <a:r>
              <a:rPr lang="en-US" sz="2000" dirty="0" smtClean="0"/>
              <a:t>consumption through </a:t>
            </a:r>
            <a:r>
              <a:rPr lang="en-US" sz="2000" dirty="0"/>
              <a:t>a </a:t>
            </a:r>
            <a:r>
              <a:rPr lang="en-US" sz="2000" dirty="0" smtClean="0"/>
              <a:t>cluster-based operation. </a:t>
            </a:r>
          </a:p>
          <a:p>
            <a:pPr algn="just"/>
            <a:r>
              <a:rPr lang="en-US" sz="2000" dirty="0" smtClean="0"/>
              <a:t>Goal - </a:t>
            </a:r>
            <a:r>
              <a:rPr lang="en-US" sz="2000" dirty="0"/>
              <a:t>T</a:t>
            </a:r>
            <a:r>
              <a:rPr lang="en-US" sz="2000" dirty="0" smtClean="0"/>
              <a:t>o </a:t>
            </a:r>
            <a:r>
              <a:rPr lang="en-US" sz="2000" dirty="0"/>
              <a:t>dynamically select sensor nodes as cluster heads and </a:t>
            </a:r>
            <a:r>
              <a:rPr lang="en-US" sz="2000" dirty="0" smtClean="0"/>
              <a:t>form clusters </a:t>
            </a:r>
            <a:r>
              <a:rPr lang="en-US" sz="2000" dirty="0"/>
              <a:t>in the network. The communications inside the clusters are directed to the cluster head, </a:t>
            </a:r>
            <a:r>
              <a:rPr lang="en-US" sz="2000" dirty="0" smtClean="0"/>
              <a:t>which performs </a:t>
            </a:r>
            <a:r>
              <a:rPr lang="en-US" sz="2000" dirty="0"/>
              <a:t>aggregation. </a:t>
            </a:r>
            <a:endParaRPr lang="en-US" sz="2000" dirty="0" smtClean="0"/>
          </a:p>
          <a:p>
            <a:pPr algn="just"/>
            <a:r>
              <a:rPr lang="en-US" sz="2000" dirty="0" smtClean="0"/>
              <a:t>Cluster heads </a:t>
            </a:r>
            <a:r>
              <a:rPr lang="en-US" sz="2000" dirty="0"/>
              <a:t>directly communicate with the sink to relay the </a:t>
            </a:r>
            <a:r>
              <a:rPr lang="en-US" sz="2000" dirty="0" smtClean="0"/>
              <a:t>collected information </a:t>
            </a:r>
            <a:r>
              <a:rPr lang="en-US" sz="2000" dirty="0"/>
              <a:t>from each cluster. </a:t>
            </a:r>
            <a:endParaRPr lang="en-US" sz="2000" dirty="0" smtClean="0"/>
          </a:p>
          <a:p>
            <a:pPr algn="just"/>
            <a:r>
              <a:rPr lang="en-US" sz="2000" dirty="0" smtClean="0"/>
              <a:t>Changes </a:t>
            </a:r>
            <a:r>
              <a:rPr lang="en-US" sz="2000" dirty="0"/>
              <a:t>the cluster head role dynamically such that </a:t>
            </a:r>
            <a:r>
              <a:rPr lang="en-US" sz="2000" dirty="0" smtClean="0"/>
              <a:t>the high-energy </a:t>
            </a:r>
            <a:r>
              <a:rPr lang="en-US" sz="2000" dirty="0"/>
              <a:t>consumption in communicating with the sink is spread to all sensor nodes in the network</a:t>
            </a:r>
            <a:r>
              <a:rPr lang="en-US" sz="2000" dirty="0" smtClean="0"/>
              <a:t>.</a:t>
            </a:r>
          </a:p>
          <a:p>
            <a:pPr algn="just"/>
            <a:r>
              <a:rPr lang="en-US" sz="2000" dirty="0"/>
              <a:t>The operation of LEACH is controlled through </a:t>
            </a:r>
            <a:r>
              <a:rPr lang="en-US" sz="2000" i="1" dirty="0"/>
              <a:t>rounds, which consist of several phases. </a:t>
            </a:r>
            <a:endParaRPr lang="en-US" sz="2000" i="1" dirty="0" smtClean="0"/>
          </a:p>
          <a:p>
            <a:pPr algn="just"/>
            <a:r>
              <a:rPr lang="en-US" sz="2000" i="1" dirty="0" smtClean="0"/>
              <a:t>During each </a:t>
            </a:r>
            <a:r>
              <a:rPr lang="en-US" sz="2000" dirty="0" smtClean="0"/>
              <a:t>round</a:t>
            </a:r>
            <a:r>
              <a:rPr lang="en-US" sz="2000" dirty="0"/>
              <a:t>, each cluster formation stays the same, and the cluster heads are selected at the beginning </a:t>
            </a:r>
            <a:r>
              <a:rPr lang="en-US" sz="2000" dirty="0" smtClean="0"/>
              <a:t>of each </a:t>
            </a:r>
            <a:r>
              <a:rPr lang="en-US" sz="2000" dirty="0"/>
              <a:t>round. </a:t>
            </a:r>
            <a:endParaRPr lang="en-US" sz="2000" dirty="0" smtClean="0"/>
          </a:p>
          <a:p>
            <a:pPr algn="just"/>
            <a:r>
              <a:rPr lang="en-US" sz="2000" dirty="0" smtClean="0"/>
              <a:t>A </a:t>
            </a:r>
            <a:r>
              <a:rPr lang="en-US" sz="2000" dirty="0"/>
              <a:t>round is separated into two phases, the </a:t>
            </a:r>
            <a:r>
              <a:rPr lang="en-US" sz="2000" i="1" dirty="0"/>
              <a:t>setup phase and steady state phase. </a:t>
            </a:r>
            <a:endParaRPr lang="en-US" sz="2000" i="1" dirty="0" smtClean="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34</a:t>
            </a:fld>
            <a:endParaRPr lang="en-US" altLang="zh-TW"/>
          </a:p>
        </p:txBody>
      </p:sp>
    </p:spTree>
    <p:extLst>
      <p:ext uri="{BB962C8B-B14F-4D97-AF65-F5344CB8AC3E}">
        <p14:creationId xmlns:p14="http://schemas.microsoft.com/office/powerpoint/2010/main" val="3763385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76672"/>
            <a:ext cx="8229600" cy="5904656"/>
          </a:xfrm>
        </p:spPr>
        <p:txBody>
          <a:bodyPr>
            <a:normAutofit fontScale="85000" lnSpcReduction="10000"/>
          </a:bodyPr>
          <a:lstStyle/>
          <a:p>
            <a:r>
              <a:rPr lang="en-US" i="1" dirty="0" smtClean="0"/>
              <a:t>S</a:t>
            </a:r>
            <a:r>
              <a:rPr lang="en-US" dirty="0" smtClean="0"/>
              <a:t>etup phase – Cluster </a:t>
            </a:r>
            <a:r>
              <a:rPr lang="en-US" dirty="0"/>
              <a:t>heads </a:t>
            </a:r>
            <a:r>
              <a:rPr lang="en-US" dirty="0" smtClean="0"/>
              <a:t>Selection and cluster formation, </a:t>
            </a:r>
            <a:r>
              <a:rPr lang="en-US" dirty="0"/>
              <a:t>C</a:t>
            </a:r>
            <a:r>
              <a:rPr lang="en-US" dirty="0" smtClean="0"/>
              <a:t>luster Communication Schedule Determination. </a:t>
            </a:r>
            <a:endParaRPr lang="en-US" dirty="0"/>
          </a:p>
          <a:p>
            <a:r>
              <a:rPr lang="en-US" dirty="0" smtClean="0"/>
              <a:t>Steady </a:t>
            </a:r>
            <a:r>
              <a:rPr lang="en-US" dirty="0"/>
              <a:t>state phase </a:t>
            </a:r>
            <a:r>
              <a:rPr lang="en-US" dirty="0" smtClean="0"/>
              <a:t> - Data </a:t>
            </a:r>
            <a:r>
              <a:rPr lang="en-US" dirty="0"/>
              <a:t>communication </a:t>
            </a:r>
            <a:r>
              <a:rPr lang="en-US" dirty="0" smtClean="0"/>
              <a:t>between  </a:t>
            </a:r>
            <a:r>
              <a:rPr lang="en-US" dirty="0"/>
              <a:t>cluster members and the cluster </a:t>
            </a:r>
            <a:r>
              <a:rPr lang="en-US" dirty="0" smtClean="0"/>
              <a:t>head</a:t>
            </a:r>
            <a:endParaRPr lang="en-US" dirty="0"/>
          </a:p>
          <a:p>
            <a:r>
              <a:rPr lang="en-US" dirty="0" smtClean="0"/>
              <a:t>To minimize overhead </a:t>
            </a:r>
            <a:r>
              <a:rPr lang="en-US" dirty="0" smtClean="0">
                <a:sym typeface="Wingdings" panose="05000000000000000000" pitchFamily="2" charset="2"/>
              </a:rPr>
              <a:t> </a:t>
            </a:r>
            <a:r>
              <a:rPr lang="en-US" dirty="0" smtClean="0"/>
              <a:t>Duration </a:t>
            </a:r>
            <a:r>
              <a:rPr lang="en-US" dirty="0"/>
              <a:t>of the steady state phase is longer than the duration of the setup </a:t>
            </a:r>
            <a:r>
              <a:rPr lang="en-US" dirty="0" smtClean="0"/>
              <a:t>phase</a:t>
            </a:r>
            <a:endParaRPr lang="en-US" dirty="0"/>
          </a:p>
          <a:p>
            <a:r>
              <a:rPr lang="en-US" dirty="0" smtClean="0"/>
              <a:t>Setup </a:t>
            </a:r>
            <a:r>
              <a:rPr lang="en-US" dirty="0"/>
              <a:t>phase </a:t>
            </a:r>
            <a:r>
              <a:rPr lang="en-US" dirty="0" smtClean="0"/>
              <a:t>consists </a:t>
            </a:r>
            <a:r>
              <a:rPr lang="en-US" dirty="0"/>
              <a:t>of three phases: advertisement, cluster setup, and </a:t>
            </a:r>
            <a:r>
              <a:rPr lang="en-US" dirty="0" smtClean="0"/>
              <a:t>schedule creation.</a:t>
            </a:r>
          </a:p>
          <a:p>
            <a:r>
              <a:rPr lang="en-US" dirty="0" smtClean="0"/>
              <a:t>Randomly selects </a:t>
            </a:r>
            <a:r>
              <a:rPr lang="en-US" dirty="0"/>
              <a:t>sensors as cluster heads during the beginning of each round.</a:t>
            </a:r>
          </a:p>
          <a:p>
            <a:r>
              <a:rPr lang="en-US" dirty="0" smtClean="0"/>
              <a:t>Cluster </a:t>
            </a:r>
            <a:r>
              <a:rPr lang="en-US" dirty="0"/>
              <a:t>head selection is performed through the advertisement </a:t>
            </a:r>
            <a:r>
              <a:rPr lang="en-US" dirty="0" smtClean="0"/>
              <a:t>phase </a:t>
            </a:r>
            <a:r>
              <a:rPr lang="en-US" dirty="0" smtClean="0">
                <a:sym typeface="Wingdings" panose="05000000000000000000" pitchFamily="2" charset="2"/>
              </a:rPr>
              <a:t> S</a:t>
            </a:r>
            <a:r>
              <a:rPr lang="en-US" dirty="0" smtClean="0"/>
              <a:t>ensor nodes broadcast </a:t>
            </a:r>
            <a:r>
              <a:rPr lang="en-US" dirty="0"/>
              <a:t>a cluster head advertisement message. </a:t>
            </a:r>
            <a:endParaRPr lang="en-US" dirty="0" smtClean="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35</a:t>
            </a:fld>
            <a:endParaRPr lang="en-US" altLang="zh-TW"/>
          </a:p>
        </p:txBody>
      </p:sp>
    </p:spTree>
    <p:extLst>
      <p:ext uri="{BB962C8B-B14F-4D97-AF65-F5344CB8AC3E}">
        <p14:creationId xmlns:p14="http://schemas.microsoft.com/office/powerpoint/2010/main" val="3857220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60640"/>
          </a:xfrm>
        </p:spPr>
        <p:txBody>
          <a:bodyPr>
            <a:normAutofit fontScale="70000" lnSpcReduction="20000"/>
          </a:bodyPr>
          <a:lstStyle/>
          <a:p>
            <a:r>
              <a:rPr lang="en-US" dirty="0" smtClean="0"/>
              <a:t>Sensor </a:t>
            </a:r>
            <a:r>
              <a:rPr lang="en-US" dirty="0"/>
              <a:t>node chooses a random number </a:t>
            </a:r>
            <a:r>
              <a:rPr lang="en-US" dirty="0" smtClean="0"/>
              <a:t>(</a:t>
            </a:r>
            <a:r>
              <a:rPr lang="en-US" dirty="0" err="1" smtClean="0"/>
              <a:t>rno</a:t>
            </a:r>
            <a:r>
              <a:rPr lang="en-US" dirty="0" smtClean="0"/>
              <a:t>) between </a:t>
            </a:r>
            <a:r>
              <a:rPr lang="en-US" dirty="0"/>
              <a:t>0 and 1. </a:t>
            </a:r>
          </a:p>
          <a:p>
            <a:r>
              <a:rPr lang="en-US" dirty="0"/>
              <a:t>If </a:t>
            </a:r>
            <a:r>
              <a:rPr lang="en-US" dirty="0" err="1" smtClean="0"/>
              <a:t>rno</a:t>
            </a:r>
            <a:r>
              <a:rPr lang="en-US" dirty="0" smtClean="0"/>
              <a:t> &lt; T(n) (threshold), sensor </a:t>
            </a:r>
            <a:r>
              <a:rPr lang="en-US" dirty="0"/>
              <a:t>node becomes a cluster head. </a:t>
            </a:r>
          </a:p>
          <a:p>
            <a:endParaRPr lang="en-US" dirty="0"/>
          </a:p>
          <a:p>
            <a:endParaRPr lang="en-US" dirty="0"/>
          </a:p>
          <a:p>
            <a:endParaRPr lang="en-US" dirty="0"/>
          </a:p>
          <a:p>
            <a:endParaRPr lang="en-US" dirty="0"/>
          </a:p>
          <a:p>
            <a:pPr marL="406400" indent="0">
              <a:buNone/>
            </a:pPr>
            <a:r>
              <a:rPr lang="en-US" dirty="0" smtClean="0"/>
              <a:t>P - Desired % to </a:t>
            </a:r>
            <a:r>
              <a:rPr lang="en-US" dirty="0"/>
              <a:t>become a cluster head, </a:t>
            </a:r>
            <a:endParaRPr lang="en-US" dirty="0" smtClean="0"/>
          </a:p>
          <a:p>
            <a:pPr marL="406400" indent="0">
              <a:buNone/>
            </a:pPr>
            <a:r>
              <a:rPr lang="en-US" dirty="0" smtClean="0"/>
              <a:t>r – Round No., </a:t>
            </a:r>
          </a:p>
          <a:p>
            <a:pPr marL="406400" indent="0">
              <a:buNone/>
            </a:pPr>
            <a:r>
              <a:rPr lang="en-US" dirty="0" smtClean="0"/>
              <a:t>G - Set </a:t>
            </a:r>
            <a:r>
              <a:rPr lang="en-US" dirty="0"/>
              <a:t>of nodes that have not been selected as a cluster head in the last 1/P </a:t>
            </a:r>
            <a:r>
              <a:rPr lang="en-US" dirty="0" smtClean="0"/>
              <a:t>rounds</a:t>
            </a:r>
            <a:endParaRPr lang="en-US" dirty="0"/>
          </a:p>
          <a:p>
            <a:r>
              <a:rPr lang="en-US" dirty="0" smtClean="0"/>
              <a:t>Selected </a:t>
            </a:r>
            <a:r>
              <a:rPr lang="en-US" dirty="0"/>
              <a:t>cluster heads advertise to their neighbors in the network that they are the new cluster heads.  (Uses CSMA)</a:t>
            </a:r>
          </a:p>
          <a:p>
            <a:r>
              <a:rPr lang="en-US" dirty="0" smtClean="0"/>
              <a:t>Sensor </a:t>
            </a:r>
            <a:r>
              <a:rPr lang="en-US" dirty="0"/>
              <a:t>nodes upon receiving the advertisement, determine the cluster that they belong to. </a:t>
            </a:r>
          </a:p>
          <a:p>
            <a:pPr lvl="1"/>
            <a:r>
              <a:rPr lang="en-US" dirty="0" smtClean="0"/>
              <a:t>Receives from </a:t>
            </a:r>
            <a:r>
              <a:rPr lang="en-US" dirty="0"/>
              <a:t>a single cluster </a:t>
            </a:r>
            <a:r>
              <a:rPr lang="en-US" dirty="0" smtClean="0"/>
              <a:t>head </a:t>
            </a:r>
            <a:r>
              <a:rPr lang="en-US" dirty="0" smtClean="0">
                <a:sym typeface="Wingdings" panose="05000000000000000000" pitchFamily="2" charset="2"/>
              </a:rPr>
              <a:t>B</a:t>
            </a:r>
            <a:r>
              <a:rPr lang="en-US" dirty="0" smtClean="0"/>
              <a:t>ecomes </a:t>
            </a:r>
            <a:r>
              <a:rPr lang="en-US" dirty="0"/>
              <a:t>a member of that cluster. </a:t>
            </a:r>
          </a:p>
          <a:p>
            <a:pPr lvl="1"/>
            <a:r>
              <a:rPr lang="en-US" dirty="0" smtClean="0"/>
              <a:t>Receives from </a:t>
            </a:r>
            <a:r>
              <a:rPr lang="en-US" dirty="0"/>
              <a:t>multiple cluster </a:t>
            </a:r>
            <a:r>
              <a:rPr lang="en-US" dirty="0" smtClean="0"/>
              <a:t>heads </a:t>
            </a:r>
            <a:r>
              <a:rPr lang="en-US" dirty="0" smtClean="0">
                <a:sym typeface="Wingdings" panose="05000000000000000000" pitchFamily="2" charset="2"/>
              </a:rPr>
              <a:t></a:t>
            </a:r>
            <a:r>
              <a:rPr lang="en-US" dirty="0" smtClean="0"/>
              <a:t> Chooses the </a:t>
            </a:r>
            <a:r>
              <a:rPr lang="en-US" dirty="0"/>
              <a:t>cluster head with the highest signal </a:t>
            </a:r>
            <a:r>
              <a:rPr lang="en-US" dirty="0" smtClean="0"/>
              <a:t>strength</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36</a:t>
            </a:fld>
            <a:endParaRPr lang="en-US" altLang="zh-TW"/>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075" y="1268760"/>
            <a:ext cx="4426144"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89334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normAutofit fontScale="77500" lnSpcReduction="20000"/>
          </a:bodyPr>
          <a:lstStyle/>
          <a:p>
            <a:r>
              <a:rPr lang="en-US" dirty="0" smtClean="0"/>
              <a:t>In cluster setup </a:t>
            </a:r>
            <a:r>
              <a:rPr lang="en-US" dirty="0"/>
              <a:t>phase, the sensor nodes inform the associate cluster head that they will </a:t>
            </a:r>
            <a:r>
              <a:rPr lang="en-US" dirty="0" smtClean="0"/>
              <a:t>be members </a:t>
            </a:r>
            <a:r>
              <a:rPr lang="en-US" dirty="0"/>
              <a:t>of the </a:t>
            </a:r>
            <a:r>
              <a:rPr lang="en-US" dirty="0" smtClean="0"/>
              <a:t>cluster</a:t>
            </a:r>
          </a:p>
          <a:p>
            <a:r>
              <a:rPr lang="en-US" dirty="0" smtClean="0"/>
              <a:t>In schedule creation </a:t>
            </a:r>
            <a:r>
              <a:rPr lang="en-US" dirty="0"/>
              <a:t>phase </a:t>
            </a:r>
            <a:r>
              <a:rPr lang="en-US" dirty="0" smtClean="0"/>
              <a:t>the </a:t>
            </a:r>
            <a:r>
              <a:rPr lang="en-US" dirty="0"/>
              <a:t>cluster heads assign the time during which the sensor </a:t>
            </a:r>
            <a:r>
              <a:rPr lang="en-US" dirty="0" smtClean="0"/>
              <a:t>nodes can </a:t>
            </a:r>
            <a:r>
              <a:rPr lang="en-US" dirty="0"/>
              <a:t>send data to the cluster </a:t>
            </a:r>
            <a:r>
              <a:rPr lang="en-US" dirty="0" smtClean="0"/>
              <a:t>heads based on a </a:t>
            </a:r>
            <a:r>
              <a:rPr lang="en-US" dirty="0"/>
              <a:t>time division multiple access (</a:t>
            </a:r>
            <a:r>
              <a:rPr lang="en-US" dirty="0" smtClean="0"/>
              <a:t>TDMA) approach</a:t>
            </a:r>
          </a:p>
          <a:p>
            <a:r>
              <a:rPr lang="en-US" dirty="0" smtClean="0"/>
              <a:t>Then it  goes into steady </a:t>
            </a:r>
            <a:r>
              <a:rPr lang="en-US" dirty="0"/>
              <a:t>state </a:t>
            </a:r>
            <a:r>
              <a:rPr lang="en-US" dirty="0" smtClean="0"/>
              <a:t>phase  in which </a:t>
            </a:r>
            <a:r>
              <a:rPr lang="en-US" dirty="0"/>
              <a:t>the sensor nodes can begin sensing and transmitting data to the cluster heads. </a:t>
            </a:r>
            <a:endParaRPr lang="en-US" dirty="0" smtClean="0"/>
          </a:p>
          <a:p>
            <a:r>
              <a:rPr lang="en-US" dirty="0" smtClean="0"/>
              <a:t>The cluster </a:t>
            </a:r>
            <a:r>
              <a:rPr lang="en-US" dirty="0"/>
              <a:t>heads </a:t>
            </a:r>
            <a:r>
              <a:rPr lang="en-US" dirty="0" smtClean="0"/>
              <a:t>aggregate </a:t>
            </a:r>
            <a:r>
              <a:rPr lang="en-US" dirty="0"/>
              <a:t>data from the nodes in their cluster before sending these data to the sink. </a:t>
            </a:r>
            <a:endParaRPr lang="en-US" dirty="0" smtClean="0"/>
          </a:p>
          <a:p>
            <a:r>
              <a:rPr lang="en-US" dirty="0" smtClean="0"/>
              <a:t>At the </a:t>
            </a:r>
            <a:r>
              <a:rPr lang="en-US" dirty="0"/>
              <a:t>end of the steady state phase, the network goes into the setup phase again to enter into another </a:t>
            </a:r>
            <a:r>
              <a:rPr lang="en-US" dirty="0" smtClean="0"/>
              <a:t>round of </a:t>
            </a:r>
            <a:r>
              <a:rPr lang="en-US" dirty="0"/>
              <a:t>selecting the cluster heads. </a:t>
            </a:r>
            <a:endParaRPr lang="en-US" dirty="0" smtClean="0"/>
          </a:p>
          <a:p>
            <a:r>
              <a:rPr lang="en-US" dirty="0" smtClean="0"/>
              <a:t>Energy </a:t>
            </a:r>
            <a:r>
              <a:rPr lang="en-US" dirty="0"/>
              <a:t>consumption due to the cluster head duty is </a:t>
            </a:r>
            <a:r>
              <a:rPr lang="en-US" dirty="0" smtClean="0"/>
              <a:t>equally  distributed </a:t>
            </a:r>
            <a:r>
              <a:rPr lang="en-US" dirty="0"/>
              <a:t>among sensor nodes.</a:t>
            </a:r>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37</a:t>
            </a:fld>
            <a:endParaRPr lang="en-US" altLang="zh-TW"/>
          </a:p>
        </p:txBody>
      </p:sp>
    </p:spTree>
    <p:extLst>
      <p:ext uri="{BB962C8B-B14F-4D97-AF65-F5344CB8AC3E}">
        <p14:creationId xmlns:p14="http://schemas.microsoft.com/office/powerpoint/2010/main" val="1924064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cluster-based operation of LEACH improves the energy efﬁciency of WSNs. </a:t>
            </a:r>
            <a:endParaRPr lang="en-US" dirty="0" smtClean="0"/>
          </a:p>
          <a:p>
            <a:r>
              <a:rPr lang="en-US" dirty="0" smtClean="0"/>
              <a:t>During </a:t>
            </a:r>
            <a:r>
              <a:rPr lang="en-US" dirty="0"/>
              <a:t>the </a:t>
            </a:r>
            <a:r>
              <a:rPr lang="en-US" dirty="0" smtClean="0"/>
              <a:t>steady state </a:t>
            </a:r>
            <a:r>
              <a:rPr lang="en-US" dirty="0"/>
              <a:t>phase, only the cluster heads are active all the time. </a:t>
            </a:r>
            <a:endParaRPr lang="en-US" dirty="0" smtClean="0"/>
          </a:p>
          <a:p>
            <a:r>
              <a:rPr lang="en-US" dirty="0" smtClean="0"/>
              <a:t>A </a:t>
            </a:r>
            <a:r>
              <a:rPr lang="en-US" dirty="0"/>
              <a:t>cluster member in a cluster is active </a:t>
            </a:r>
            <a:r>
              <a:rPr lang="en-US" dirty="0" smtClean="0"/>
              <a:t>only during </a:t>
            </a:r>
            <a:r>
              <a:rPr lang="en-US" dirty="0"/>
              <a:t>its allocated time slot and the setup phase. </a:t>
            </a:r>
            <a:endParaRPr lang="en-US" dirty="0" smtClean="0"/>
          </a:p>
          <a:p>
            <a:r>
              <a:rPr lang="en-US" dirty="0" smtClean="0"/>
              <a:t>Hence </a:t>
            </a:r>
            <a:r>
              <a:rPr lang="en-US" dirty="0"/>
              <a:t>the energy consumption of a </a:t>
            </a:r>
            <a:r>
              <a:rPr lang="en-US" dirty="0" smtClean="0"/>
              <a:t>regular node </a:t>
            </a:r>
            <a:r>
              <a:rPr lang="en-US" dirty="0"/>
              <a:t>is minimized signiﬁcantly. </a:t>
            </a:r>
            <a:endParaRPr lang="en-US" dirty="0" smtClean="0"/>
          </a:p>
          <a:p>
            <a:r>
              <a:rPr lang="en-US" dirty="0" smtClean="0"/>
              <a:t>Because of periodic </a:t>
            </a:r>
            <a:r>
              <a:rPr lang="en-US" dirty="0"/>
              <a:t>cluster head selection, the </a:t>
            </a:r>
            <a:r>
              <a:rPr lang="en-US" dirty="0" smtClean="0"/>
              <a:t>energy consumption </a:t>
            </a:r>
            <a:r>
              <a:rPr lang="en-US" dirty="0"/>
              <a:t>burden of the cluster head nodes is also shared. </a:t>
            </a:r>
            <a:endParaRPr lang="en-US" dirty="0" smtClean="0"/>
          </a:p>
          <a:p>
            <a:r>
              <a:rPr lang="en-US" dirty="0"/>
              <a:t>P</a:t>
            </a:r>
            <a:r>
              <a:rPr lang="en-US" dirty="0" smtClean="0"/>
              <a:t>rovides </a:t>
            </a:r>
            <a:r>
              <a:rPr lang="en-US" dirty="0"/>
              <a:t>a factor </a:t>
            </a:r>
            <a:r>
              <a:rPr lang="en-US" dirty="0" smtClean="0"/>
              <a:t>of 4–8 </a:t>
            </a:r>
            <a:r>
              <a:rPr lang="en-US" dirty="0"/>
              <a:t>reduction in energy consumption compared to a ﬂat-architecture routing protocol.</a:t>
            </a:r>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38</a:t>
            </a:fld>
            <a:endParaRPr lang="en-US" altLang="zh-TW"/>
          </a:p>
        </p:txBody>
      </p:sp>
    </p:spTree>
    <p:extLst>
      <p:ext uri="{BB962C8B-B14F-4D97-AF65-F5344CB8AC3E}">
        <p14:creationId xmlns:p14="http://schemas.microsoft.com/office/powerpoint/2010/main" val="694350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PEGASIS</a:t>
            </a:r>
            <a:endParaRPr lang="en-US" dirty="0"/>
          </a:p>
        </p:txBody>
      </p:sp>
      <p:sp>
        <p:nvSpPr>
          <p:cNvPr id="3" name="Content Placeholder 2"/>
          <p:cNvSpPr>
            <a:spLocks noGrp="1"/>
          </p:cNvSpPr>
          <p:nvPr>
            <p:ph idx="1"/>
          </p:nvPr>
        </p:nvSpPr>
        <p:spPr>
          <a:xfrm>
            <a:off x="457200" y="1484784"/>
            <a:ext cx="8229600" cy="4896544"/>
          </a:xfrm>
        </p:spPr>
        <p:txBody>
          <a:bodyPr>
            <a:normAutofit fontScale="70000" lnSpcReduction="20000"/>
          </a:bodyPr>
          <a:lstStyle/>
          <a:p>
            <a:r>
              <a:rPr lang="en-US" dirty="0" smtClean="0"/>
              <a:t>Aims </a:t>
            </a:r>
            <a:r>
              <a:rPr lang="en-US" dirty="0"/>
              <a:t>to </a:t>
            </a:r>
            <a:r>
              <a:rPr lang="en-US" dirty="0" smtClean="0"/>
              <a:t>address </a:t>
            </a:r>
            <a:r>
              <a:rPr lang="en-US" dirty="0"/>
              <a:t>the overhead caused by the cluster formation in LEACH by constructing chains of </a:t>
            </a:r>
            <a:r>
              <a:rPr lang="en-US" dirty="0" smtClean="0"/>
              <a:t>nodes instead </a:t>
            </a:r>
            <a:r>
              <a:rPr lang="en-US" dirty="0"/>
              <a:t>of clusters </a:t>
            </a:r>
            <a:endParaRPr lang="en-US" dirty="0" smtClean="0"/>
          </a:p>
          <a:p>
            <a:r>
              <a:rPr lang="en-US" dirty="0" smtClean="0"/>
              <a:t>The </a:t>
            </a:r>
            <a:r>
              <a:rPr lang="en-US" dirty="0"/>
              <a:t>chain construction is performed according to a </a:t>
            </a:r>
            <a:r>
              <a:rPr lang="en-US" dirty="0" smtClean="0"/>
              <a:t>greedy algorithm</a:t>
            </a:r>
            <a:r>
              <a:rPr lang="en-US" dirty="0"/>
              <a:t>, where nodes select their closest neighbors as next hops in the chain. </a:t>
            </a:r>
            <a:endParaRPr lang="en-US" dirty="0" smtClean="0"/>
          </a:p>
          <a:p>
            <a:r>
              <a:rPr lang="en-US" dirty="0" smtClean="0"/>
              <a:t>The nodes </a:t>
            </a:r>
            <a:r>
              <a:rPr lang="en-US" dirty="0"/>
              <a:t>have a global knowledge of the network and the chain construction starts from the nodes </a:t>
            </a:r>
            <a:r>
              <a:rPr lang="en-US" dirty="0" smtClean="0"/>
              <a:t>that are </a:t>
            </a:r>
            <a:r>
              <a:rPr lang="en-US" dirty="0"/>
              <a:t>farthest from the sink. </a:t>
            </a:r>
            <a:endParaRPr lang="en-US" dirty="0" smtClean="0"/>
          </a:p>
          <a:p>
            <a:r>
              <a:rPr lang="en-US" dirty="0" smtClean="0"/>
              <a:t>Each </a:t>
            </a:r>
            <a:r>
              <a:rPr lang="en-US" dirty="0"/>
              <a:t>node only keeps track of its previous and next neighbor in the chain.</a:t>
            </a:r>
          </a:p>
          <a:p>
            <a:r>
              <a:rPr lang="en-US" dirty="0"/>
              <a:t>Communication in the chain is performed sequentially such that each node within a chain </a:t>
            </a:r>
            <a:r>
              <a:rPr lang="en-US" dirty="0" smtClean="0"/>
              <a:t>aggregates data </a:t>
            </a:r>
            <a:r>
              <a:rPr lang="en-US" dirty="0"/>
              <a:t>from its neighbor until all the data are aggregated at one of the sensor nodes, i.e., chain leader. </a:t>
            </a:r>
            <a:endParaRPr lang="en-US" dirty="0" smtClean="0"/>
          </a:p>
          <a:p>
            <a:r>
              <a:rPr lang="en-US" dirty="0" smtClean="0"/>
              <a:t>The chain </a:t>
            </a:r>
            <a:r>
              <a:rPr lang="en-US" dirty="0"/>
              <a:t>leader controls the communication order by passing a token among the nodes.</a:t>
            </a:r>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39</a:t>
            </a:fld>
            <a:endParaRPr lang="en-US" altLang="zh-TW"/>
          </a:p>
        </p:txBody>
      </p:sp>
    </p:spTree>
    <p:extLst>
      <p:ext uri="{BB962C8B-B14F-4D97-AF65-F5344CB8AC3E}">
        <p14:creationId xmlns:p14="http://schemas.microsoft.com/office/powerpoint/2010/main" val="3000180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500063" y="2060849"/>
            <a:ext cx="7858125" cy="2011090"/>
          </a:xfrm>
        </p:spPr>
        <p:txBody>
          <a:bodyPr/>
          <a:lstStyle/>
          <a:p>
            <a:pPr eaLnBrk="1" hangingPunct="1"/>
            <a:r>
              <a:rPr lang="en-US" altLang="zh-TW" dirty="0" smtClean="0">
                <a:solidFill>
                  <a:srgbClr val="FF0000"/>
                </a:solidFill>
                <a:latin typeface="Arial Narrow" pitchFamily="34" charset="0"/>
              </a:rPr>
              <a:t>Routing Challenges and Design Issues in WSNs </a:t>
            </a:r>
          </a:p>
        </p:txBody>
      </p:sp>
      <p:sp>
        <p:nvSpPr>
          <p:cNvPr id="49156"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C1EC4EB6-922F-4C62-9FCA-A56FCAC882B9}" type="slidenum">
              <a:rPr lang="en-US" altLang="zh-TW" smtClean="0"/>
              <a:pPr fontAlgn="base">
                <a:spcBef>
                  <a:spcPct val="0"/>
                </a:spcBef>
                <a:spcAft>
                  <a:spcPct val="0"/>
                </a:spcAft>
              </a:pPr>
              <a:t>4</a:t>
            </a:fld>
            <a:endParaRPr lang="en-US" altLang="zh-TW"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548680"/>
            <a:ext cx="5112568"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580112" y="908720"/>
            <a:ext cx="3240360" cy="5016758"/>
          </a:xfrm>
          <a:prstGeom prst="rect">
            <a:avLst/>
          </a:prstGeom>
          <a:noFill/>
        </p:spPr>
        <p:txBody>
          <a:bodyPr wrap="square" rtlCol="0">
            <a:spAutoFit/>
          </a:bodyPr>
          <a:lstStyle/>
          <a:p>
            <a:r>
              <a:rPr lang="en-US" sz="2000" dirty="0" smtClean="0"/>
              <a:t>Chain </a:t>
            </a:r>
            <a:r>
              <a:rPr lang="en-US" sz="2000" dirty="0"/>
              <a:t>leader </a:t>
            </a:r>
            <a:r>
              <a:rPr lang="en-US" sz="2000" dirty="0" smtClean="0"/>
              <a:t>- </a:t>
            </a:r>
            <a:r>
              <a:rPr lang="en-US" sz="2000" dirty="0"/>
              <a:t>Node 2 </a:t>
            </a:r>
            <a:endParaRPr lang="en-US" sz="2000" dirty="0" smtClean="0"/>
          </a:p>
          <a:p>
            <a:r>
              <a:rPr lang="en-US" sz="2000" dirty="0" smtClean="0"/>
              <a:t>Node 2  </a:t>
            </a:r>
            <a:r>
              <a:rPr lang="en-US" sz="2000" dirty="0"/>
              <a:t>passes the token to node 0 to initiate communication. </a:t>
            </a:r>
            <a:endParaRPr lang="en-US" sz="2000" dirty="0" smtClean="0"/>
          </a:p>
          <a:p>
            <a:r>
              <a:rPr lang="en-US" sz="2000" dirty="0" smtClean="0"/>
              <a:t>Node </a:t>
            </a:r>
            <a:r>
              <a:rPr lang="en-US" sz="2000" dirty="0"/>
              <a:t>0 </a:t>
            </a:r>
            <a:r>
              <a:rPr lang="en-US" sz="2000" dirty="0" smtClean="0">
                <a:sym typeface="Wingdings" panose="05000000000000000000" pitchFamily="2" charset="2"/>
              </a:rPr>
              <a:t> </a:t>
            </a:r>
            <a:r>
              <a:rPr lang="en-US" sz="2000" dirty="0" smtClean="0"/>
              <a:t>data </a:t>
            </a:r>
            <a:r>
              <a:rPr lang="en-US" sz="2000" dirty="0" smtClean="0">
                <a:sym typeface="Wingdings" panose="05000000000000000000" pitchFamily="2" charset="2"/>
              </a:rPr>
              <a:t>N</a:t>
            </a:r>
            <a:r>
              <a:rPr lang="en-US" sz="2000" dirty="0" smtClean="0"/>
              <a:t>ode </a:t>
            </a:r>
            <a:r>
              <a:rPr lang="en-US" sz="2000" dirty="0"/>
              <a:t>1, </a:t>
            </a:r>
            <a:r>
              <a:rPr lang="en-US" sz="2000" dirty="0" smtClean="0"/>
              <a:t>Node 1 </a:t>
            </a:r>
            <a:r>
              <a:rPr lang="en-US" sz="2000" dirty="0" smtClean="0">
                <a:sym typeface="Wingdings" panose="05000000000000000000" pitchFamily="2" charset="2"/>
              </a:rPr>
              <a:t> a</a:t>
            </a:r>
            <a:r>
              <a:rPr lang="en-US" sz="2000" dirty="0" smtClean="0"/>
              <a:t>ggregates with </a:t>
            </a:r>
            <a:r>
              <a:rPr lang="en-US" sz="2000" dirty="0"/>
              <a:t>its own </a:t>
            </a:r>
            <a:r>
              <a:rPr lang="en-US" sz="2000" dirty="0" smtClean="0"/>
              <a:t>data </a:t>
            </a:r>
            <a:r>
              <a:rPr lang="en-US" sz="2000" dirty="0" smtClean="0">
                <a:sym typeface="Wingdings" panose="05000000000000000000" pitchFamily="2" charset="2"/>
              </a:rPr>
              <a:t> N</a:t>
            </a:r>
            <a:r>
              <a:rPr lang="en-US" sz="2000" dirty="0" smtClean="0"/>
              <a:t>ode </a:t>
            </a:r>
            <a:r>
              <a:rPr lang="en-US" sz="2000" dirty="0"/>
              <a:t>2. </a:t>
            </a:r>
            <a:endParaRPr lang="en-US" sz="2000" dirty="0" smtClean="0"/>
          </a:p>
          <a:p>
            <a:r>
              <a:rPr lang="en-US" sz="2000" dirty="0" smtClean="0"/>
              <a:t>Node </a:t>
            </a:r>
            <a:r>
              <a:rPr lang="en-US" sz="2000" dirty="0"/>
              <a:t>2 </a:t>
            </a:r>
            <a:r>
              <a:rPr lang="en-US" sz="2000" dirty="0" smtClean="0"/>
              <a:t>passes </a:t>
            </a:r>
            <a:r>
              <a:rPr lang="en-US" sz="2000" dirty="0"/>
              <a:t>the</a:t>
            </a:r>
          </a:p>
          <a:p>
            <a:r>
              <a:rPr lang="en-US" sz="2000" dirty="0"/>
              <a:t>token to the other end of the chain, </a:t>
            </a:r>
            <a:r>
              <a:rPr lang="en-US" sz="2000" dirty="0" smtClean="0"/>
              <a:t>Node </a:t>
            </a:r>
            <a:r>
              <a:rPr lang="en-US" sz="2000" dirty="0"/>
              <a:t>6. Information from nodes 6, 5, 4, and 3 is </a:t>
            </a:r>
            <a:r>
              <a:rPr lang="en-US" sz="2000" dirty="0" smtClean="0"/>
              <a:t>aggregated </a:t>
            </a:r>
            <a:r>
              <a:rPr lang="en-US" sz="2000" dirty="0"/>
              <a:t>and sent to node 2 </a:t>
            </a:r>
            <a:endParaRPr lang="en-US" sz="2000" dirty="0" smtClean="0"/>
          </a:p>
          <a:p>
            <a:r>
              <a:rPr lang="en-US" sz="2000" dirty="0" smtClean="0"/>
              <a:t>Node </a:t>
            </a:r>
            <a:r>
              <a:rPr lang="en-US" sz="2000" dirty="0"/>
              <a:t>2 uses a single hop communication to transmit the data to the sink.</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PEGASIS</a:t>
            </a:r>
            <a:endParaRPr lang="en-US" dirty="0"/>
          </a:p>
        </p:txBody>
      </p:sp>
      <p:sp>
        <p:nvSpPr>
          <p:cNvPr id="3" name="Content Placeholder 2"/>
          <p:cNvSpPr>
            <a:spLocks noGrp="1"/>
          </p:cNvSpPr>
          <p:nvPr>
            <p:ph idx="1"/>
          </p:nvPr>
        </p:nvSpPr>
        <p:spPr>
          <a:xfrm>
            <a:off x="611560" y="1268760"/>
            <a:ext cx="8153400" cy="5410200"/>
          </a:xfrm>
        </p:spPr>
        <p:txBody>
          <a:bodyPr>
            <a:normAutofit fontScale="92500" lnSpcReduction="20000"/>
          </a:bodyPr>
          <a:lstStyle/>
          <a:p>
            <a:r>
              <a:rPr lang="en-US" dirty="0" smtClean="0"/>
              <a:t>Assumes that all sensor nodes know the location of every other node.</a:t>
            </a:r>
          </a:p>
          <a:p>
            <a:r>
              <a:rPr lang="en-US" dirty="0" smtClean="0"/>
              <a:t>Any node has the required transmission range to reach the BS in one-hop, when it is select as a leader.</a:t>
            </a:r>
          </a:p>
          <a:p>
            <a:r>
              <a:rPr lang="en-US" dirty="0" smtClean="0"/>
              <a:t>Goals </a:t>
            </a:r>
          </a:p>
          <a:p>
            <a:pPr lvl="1"/>
            <a:r>
              <a:rPr lang="en-US" dirty="0" smtClean="0"/>
              <a:t>Minimize the distance over which each node transmits.</a:t>
            </a:r>
          </a:p>
          <a:p>
            <a:pPr lvl="1"/>
            <a:r>
              <a:rPr lang="en-US" dirty="0" smtClean="0"/>
              <a:t>Minimize the broadcasting overhead.</a:t>
            </a:r>
          </a:p>
          <a:p>
            <a:pPr lvl="1"/>
            <a:r>
              <a:rPr lang="en-US" dirty="0" smtClean="0"/>
              <a:t>Minimize the number of messages that need to be sent to the BS.</a:t>
            </a:r>
          </a:p>
          <a:p>
            <a:pPr lvl="1"/>
            <a:r>
              <a:rPr lang="en-US" dirty="0" smtClean="0"/>
              <a:t>Distribute the energy consumption equally across all nodes.</a:t>
            </a:r>
          </a:p>
          <a:p>
            <a:pPr lvl="1">
              <a:buFont typeface="Wingdings" pitchFamily="2" charset="2"/>
              <a:buChar char="Ø"/>
            </a:pPr>
            <a:endParaRPr lang="en-US"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3568" y="692696"/>
            <a:ext cx="8153400" cy="5410200"/>
          </a:xfrm>
        </p:spPr>
        <p:txBody>
          <a:bodyPr>
            <a:normAutofit lnSpcReduction="10000"/>
          </a:bodyPr>
          <a:lstStyle/>
          <a:p>
            <a:r>
              <a:rPr lang="en-US" sz="3000" dirty="0" smtClean="0"/>
              <a:t>A greedy algorithm is used to construct a chain of sensor nodes, starting from the node farthest from the sink.</a:t>
            </a:r>
          </a:p>
          <a:p>
            <a:r>
              <a:rPr lang="en-US" sz="3000" dirty="0" smtClean="0"/>
              <a:t>At each step, the nearest neighbor which has not been visited is added to the chain.</a:t>
            </a:r>
          </a:p>
          <a:p>
            <a:r>
              <a:rPr lang="en-US" sz="3000" dirty="0" smtClean="0"/>
              <a:t>At every node, data fusion is carried out so that only one message is passed on from one node to next.</a:t>
            </a:r>
          </a:p>
          <a:p>
            <a:r>
              <a:rPr lang="en-US" sz="3000" dirty="0" smtClean="0"/>
              <a:t>The leader finally transmits one message to sink.</a:t>
            </a:r>
          </a:p>
          <a:p>
            <a:r>
              <a:rPr lang="en-US" sz="2800" dirty="0" smtClean="0"/>
              <a:t>The delay involved in message reaching the sink is O(N), where N is the total number of nodes in the network.</a:t>
            </a:r>
          </a:p>
          <a:p>
            <a:pPr>
              <a:buNone/>
            </a:pPr>
            <a:endParaRPr lang="en-US" sz="3000" dirty="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TEEN and APTEEN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Provides event-based communication</a:t>
            </a:r>
          </a:p>
          <a:p>
            <a:r>
              <a:rPr lang="en-US" dirty="0" smtClean="0"/>
              <a:t>Thresholds</a:t>
            </a:r>
          </a:p>
          <a:p>
            <a:pPr lvl="1"/>
            <a:r>
              <a:rPr lang="en-US" dirty="0" smtClean="0"/>
              <a:t>Soft Threshold (S</a:t>
            </a:r>
            <a:r>
              <a:rPr lang="en-US" baseline="-25000" dirty="0" smtClean="0"/>
              <a:t>T</a:t>
            </a:r>
            <a:r>
              <a:rPr lang="en-US" dirty="0" smtClean="0"/>
              <a:t>)</a:t>
            </a:r>
          </a:p>
          <a:p>
            <a:pPr lvl="1"/>
            <a:r>
              <a:rPr lang="en-US" dirty="0" smtClean="0"/>
              <a:t>Hard Threshold (H</a:t>
            </a:r>
            <a:r>
              <a:rPr lang="en-US" baseline="-25000" dirty="0" smtClean="0"/>
              <a:t>T</a:t>
            </a:r>
            <a:r>
              <a:rPr lang="en-US" dirty="0" smtClean="0"/>
              <a:t>)</a:t>
            </a:r>
          </a:p>
          <a:p>
            <a:r>
              <a:rPr lang="en-US" dirty="0" smtClean="0"/>
              <a:t>Sensed value is compared with H</a:t>
            </a:r>
            <a:r>
              <a:rPr lang="en-US" baseline="-25000" dirty="0" smtClean="0"/>
              <a:t>T. </a:t>
            </a:r>
            <a:r>
              <a:rPr lang="en-US" dirty="0" smtClean="0"/>
              <a:t>If exceeds the value is transmitted to cluster head</a:t>
            </a:r>
          </a:p>
          <a:p>
            <a:r>
              <a:rPr lang="en-US" dirty="0" smtClean="0"/>
              <a:t>To reduce redundancy, if difference between consecutive observations exceeds S</a:t>
            </a:r>
            <a:r>
              <a:rPr lang="en-US" baseline="-25000" dirty="0" smtClean="0"/>
              <a:t>T </a:t>
            </a:r>
            <a:r>
              <a:rPr lang="en-US" dirty="0" smtClean="0"/>
              <a:t>then transmit </a:t>
            </a:r>
          </a:p>
          <a:p>
            <a:r>
              <a:rPr lang="en-US" dirty="0" smtClean="0"/>
              <a:t>TEEN uses fixed thresholds, APTEEN uses both periodical and threshold s for transmission</a:t>
            </a:r>
          </a:p>
          <a:p>
            <a:r>
              <a:rPr lang="en-US" dirty="0" smtClean="0"/>
              <a:t>APTEEN follows TDMA based structure for transmission</a:t>
            </a:r>
          </a:p>
          <a:p>
            <a:r>
              <a:rPr lang="en-US" dirty="0" smtClean="0"/>
              <a:t>Soft and hard thresholds determines how frequently the data has to be sent</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43</a:t>
            </a:fld>
            <a:endParaRPr lang="en-US" altLang="zh-TW"/>
          </a:p>
        </p:txBody>
      </p:sp>
    </p:spTree>
    <p:extLst>
      <p:ext uri="{BB962C8B-B14F-4D97-AF65-F5344CB8AC3E}">
        <p14:creationId xmlns:p14="http://schemas.microsoft.com/office/powerpoint/2010/main" val="41837628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Hierarchical Structure of TEEN and APTEEN</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44</a:t>
            </a:fld>
            <a:endParaRPr lang="en-US" altLang="zh-TW"/>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389316"/>
            <a:ext cx="6120680" cy="5128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7021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Evaluation</a:t>
            </a:r>
            <a:endParaRPr lang="en-US" dirty="0"/>
          </a:p>
        </p:txBody>
      </p:sp>
      <p:sp>
        <p:nvSpPr>
          <p:cNvPr id="3" name="Content Placeholder 2"/>
          <p:cNvSpPr>
            <a:spLocks noGrp="1"/>
          </p:cNvSpPr>
          <p:nvPr>
            <p:ph idx="1"/>
          </p:nvPr>
        </p:nvSpPr>
        <p:spPr>
          <a:xfrm>
            <a:off x="457200" y="1268760"/>
            <a:ext cx="8229600" cy="5040560"/>
          </a:xfrm>
        </p:spPr>
        <p:txBody>
          <a:bodyPr>
            <a:normAutofit fontScale="62500" lnSpcReduction="20000"/>
          </a:bodyPr>
          <a:lstStyle/>
          <a:p>
            <a:r>
              <a:rPr lang="en-US" dirty="0" smtClean="0"/>
              <a:t>Advantages</a:t>
            </a:r>
          </a:p>
          <a:p>
            <a:pPr lvl="1"/>
            <a:r>
              <a:rPr lang="en-US" dirty="0" smtClean="0"/>
              <a:t>Provides </a:t>
            </a:r>
            <a:r>
              <a:rPr lang="en-US" dirty="0"/>
              <a:t>scalability in the network by limiting most of the </a:t>
            </a:r>
            <a:r>
              <a:rPr lang="en-US" dirty="0" smtClean="0"/>
              <a:t>communication inside </a:t>
            </a:r>
            <a:r>
              <a:rPr lang="en-US" dirty="0"/>
              <a:t>the clusters. </a:t>
            </a:r>
            <a:endParaRPr lang="en-US" dirty="0" smtClean="0"/>
          </a:p>
          <a:p>
            <a:pPr lvl="1"/>
            <a:r>
              <a:rPr lang="en-US" dirty="0" smtClean="0"/>
              <a:t>Trafﬁc </a:t>
            </a:r>
            <a:r>
              <a:rPr lang="en-US" dirty="0"/>
              <a:t>generated in the network can be limited by the </a:t>
            </a:r>
            <a:r>
              <a:rPr lang="en-US" dirty="0" smtClean="0"/>
              <a:t>cluster heads</a:t>
            </a:r>
            <a:r>
              <a:rPr lang="en-US" dirty="0"/>
              <a:t>. </a:t>
            </a:r>
            <a:endParaRPr lang="en-US" dirty="0" smtClean="0"/>
          </a:p>
          <a:p>
            <a:pPr lvl="1"/>
            <a:r>
              <a:rPr lang="en-US" dirty="0"/>
              <a:t>D</a:t>
            </a:r>
            <a:r>
              <a:rPr lang="en-US" dirty="0" smtClean="0"/>
              <a:t>ynamic </a:t>
            </a:r>
            <a:r>
              <a:rPr lang="en-US" dirty="0"/>
              <a:t>clustering mechanisms result in better energy efﬁciency compared to </a:t>
            </a:r>
            <a:r>
              <a:rPr lang="en-US" dirty="0" smtClean="0"/>
              <a:t>ﬂat topology protocols</a:t>
            </a:r>
            <a:r>
              <a:rPr lang="en-US" dirty="0"/>
              <a:t>. </a:t>
            </a:r>
            <a:endParaRPr lang="en-US" dirty="0" smtClean="0"/>
          </a:p>
          <a:p>
            <a:pPr lvl="1"/>
            <a:r>
              <a:rPr lang="en-US" dirty="0" smtClean="0"/>
              <a:t>In </a:t>
            </a:r>
            <a:r>
              <a:rPr lang="en-US" dirty="0"/>
              <a:t>event-based WSNs, </a:t>
            </a:r>
            <a:r>
              <a:rPr lang="en-US" dirty="0" smtClean="0"/>
              <a:t>most </a:t>
            </a:r>
            <a:r>
              <a:rPr lang="en-US" dirty="0"/>
              <a:t>of the sensors </a:t>
            </a:r>
            <a:r>
              <a:rPr lang="en-US" dirty="0" smtClean="0"/>
              <a:t>can be </a:t>
            </a:r>
            <a:r>
              <a:rPr lang="en-US" dirty="0"/>
              <a:t>put to sleep with the help of the cluster heads. </a:t>
            </a:r>
            <a:endParaRPr lang="en-US" dirty="0" smtClean="0"/>
          </a:p>
          <a:p>
            <a:pPr lvl="1"/>
            <a:r>
              <a:rPr lang="en-US" dirty="0" smtClean="0"/>
              <a:t>Intelligence </a:t>
            </a:r>
            <a:r>
              <a:rPr lang="en-US" dirty="0"/>
              <a:t>is passed to </a:t>
            </a:r>
            <a:r>
              <a:rPr lang="en-US" dirty="0" smtClean="0"/>
              <a:t>a small </a:t>
            </a:r>
            <a:r>
              <a:rPr lang="en-US" dirty="0"/>
              <a:t>number of cluster heads and the rest of the nodes perform simple tasks. This improves the </a:t>
            </a:r>
            <a:r>
              <a:rPr lang="en-US" dirty="0" smtClean="0"/>
              <a:t>overall network </a:t>
            </a:r>
            <a:r>
              <a:rPr lang="en-US" dirty="0"/>
              <a:t>lifetime.</a:t>
            </a:r>
          </a:p>
          <a:p>
            <a:r>
              <a:rPr lang="en-US" dirty="0" smtClean="0"/>
              <a:t>Disadvantages</a:t>
            </a:r>
          </a:p>
          <a:p>
            <a:pPr lvl="1"/>
            <a:r>
              <a:rPr lang="en-US" dirty="0" smtClean="0"/>
              <a:t>Single point of failure</a:t>
            </a:r>
          </a:p>
          <a:p>
            <a:pPr lvl="1"/>
            <a:r>
              <a:rPr lang="en-US" dirty="0" smtClean="0"/>
              <a:t>Tradeoff </a:t>
            </a:r>
            <a:r>
              <a:rPr lang="en-US" dirty="0"/>
              <a:t>between increased energy consumption of the cluster heads </a:t>
            </a:r>
            <a:r>
              <a:rPr lang="en-US" dirty="0" smtClean="0"/>
              <a:t>and the </a:t>
            </a:r>
            <a:r>
              <a:rPr lang="en-US" dirty="0"/>
              <a:t>overhead in cluster formation needs to be considered for efﬁcient operation. </a:t>
            </a:r>
            <a:endParaRPr lang="en-US" dirty="0" smtClean="0"/>
          </a:p>
          <a:p>
            <a:pPr lvl="1"/>
            <a:r>
              <a:rPr lang="en-US" dirty="0"/>
              <a:t>I</a:t>
            </a:r>
            <a:r>
              <a:rPr lang="en-US" dirty="0" smtClean="0"/>
              <a:t>nter cluster communication </a:t>
            </a:r>
            <a:r>
              <a:rPr lang="en-US" dirty="0"/>
              <a:t>is </a:t>
            </a:r>
            <a:r>
              <a:rPr lang="en-US" dirty="0" smtClean="0"/>
              <a:t>a </a:t>
            </a:r>
            <a:r>
              <a:rPr lang="en-US" dirty="0"/>
              <a:t>major challenge </a:t>
            </a:r>
            <a:endParaRPr lang="en-US" dirty="0" smtClean="0"/>
          </a:p>
          <a:p>
            <a:pPr lvl="1"/>
            <a:r>
              <a:rPr lang="en-US" dirty="0" smtClean="0"/>
              <a:t>Cluster heads </a:t>
            </a:r>
            <a:r>
              <a:rPr lang="en-US" dirty="0"/>
              <a:t>are assumed to directly communicate with the sink using higher transmit power. This limits </a:t>
            </a:r>
            <a:r>
              <a:rPr lang="en-US" dirty="0" smtClean="0"/>
              <a:t>the applicability </a:t>
            </a:r>
            <a:r>
              <a:rPr lang="en-US" dirty="0"/>
              <a:t>of these protocols to large-scale networks, where single hop communication with the sink </a:t>
            </a:r>
            <a:r>
              <a:rPr lang="en-US" dirty="0" smtClean="0"/>
              <a:t>is infeasible</a:t>
            </a:r>
            <a:r>
              <a:rPr lang="en-US" dirty="0"/>
              <a:t>. </a:t>
            </a:r>
            <a:endParaRPr lang="en-US" dirty="0" smtClean="0"/>
          </a:p>
          <a:p>
            <a:pPr lvl="1"/>
            <a:r>
              <a:rPr lang="en-US" dirty="0" smtClean="0"/>
              <a:t>Multi-hop inter cluster communication</a:t>
            </a:r>
            <a:r>
              <a:rPr lang="en-US" dirty="0"/>
              <a:t> </a:t>
            </a:r>
            <a:r>
              <a:rPr lang="en-US" dirty="0" smtClean="0"/>
              <a:t>mechanism is needed</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45</a:t>
            </a:fld>
            <a:endParaRPr lang="en-US" altLang="zh-TW"/>
          </a:p>
        </p:txBody>
      </p:sp>
    </p:spTree>
    <p:extLst>
      <p:ext uri="{BB962C8B-B14F-4D97-AF65-F5344CB8AC3E}">
        <p14:creationId xmlns:p14="http://schemas.microsoft.com/office/powerpoint/2010/main" val="20046833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p:cNvSpPr>
            <a:spLocks noGrp="1"/>
          </p:cNvSpPr>
          <p:nvPr>
            <p:ph type="title"/>
          </p:nvPr>
        </p:nvSpPr>
        <p:spPr/>
        <p:txBody>
          <a:bodyPr/>
          <a:lstStyle/>
          <a:p>
            <a:pPr eaLnBrk="1" hangingPunct="1"/>
            <a:r>
              <a:rPr lang="en-US" altLang="zh-TW" dirty="0" smtClean="0">
                <a:latin typeface="Calibri" pitchFamily="34" charset="0"/>
                <a:ea typeface="新細明體" charset="-120"/>
                <a:cs typeface="Calibri" pitchFamily="34" charset="0"/>
              </a:rPr>
              <a:t>Geographical-Routing Protocols</a:t>
            </a:r>
            <a:endParaRPr lang="zh-TW" altLang="en-US" dirty="0" smtClean="0">
              <a:latin typeface="Calibri" pitchFamily="34" charset="0"/>
              <a:ea typeface="新細明體" charset="-120"/>
              <a:cs typeface="Calibri" pitchFamily="34" charset="0"/>
            </a:endParaRPr>
          </a:p>
        </p:txBody>
      </p:sp>
      <p:sp>
        <p:nvSpPr>
          <p:cNvPr id="49155" name="內容版面配置區 2"/>
          <p:cNvSpPr>
            <a:spLocks noGrp="1"/>
          </p:cNvSpPr>
          <p:nvPr>
            <p:ph idx="1"/>
          </p:nvPr>
        </p:nvSpPr>
        <p:spPr/>
        <p:txBody>
          <a:bodyPr/>
          <a:lstStyle/>
          <a:p>
            <a:pPr eaLnBrk="1" hangingPunct="1"/>
            <a:r>
              <a:rPr lang="en-US" altLang="zh-TW" b="0" dirty="0" smtClean="0">
                <a:latin typeface="Calibri" pitchFamily="34" charset="0"/>
                <a:ea typeface="新細明體" charset="-120"/>
                <a:cs typeface="Calibri" pitchFamily="34" charset="0"/>
              </a:rPr>
              <a:t>Along with sensed data, location information is also needed </a:t>
            </a:r>
            <a:r>
              <a:rPr lang="en-US" altLang="zh-TW" dirty="0" smtClean="0">
                <a:latin typeface="Calibri" pitchFamily="34" charset="0"/>
                <a:ea typeface="新細明體" charset="-120"/>
                <a:cs typeface="Calibri" pitchFamily="34" charset="0"/>
              </a:rPr>
              <a:t>for many </a:t>
            </a:r>
            <a:r>
              <a:rPr lang="en-US" altLang="zh-TW" b="0" dirty="0" smtClean="0">
                <a:latin typeface="Calibri" pitchFamily="34" charset="0"/>
                <a:ea typeface="新細明體" charset="-120"/>
                <a:cs typeface="Calibri" pitchFamily="34" charset="0"/>
              </a:rPr>
              <a:t>WSN applications.</a:t>
            </a:r>
          </a:p>
          <a:p>
            <a:pPr eaLnBrk="1" hangingPunct="1"/>
            <a:r>
              <a:rPr lang="en-US" altLang="zh-TW" dirty="0" smtClean="0">
                <a:latin typeface="Calibri" pitchFamily="34" charset="0"/>
                <a:ea typeface="新細明體" charset="-120"/>
                <a:cs typeface="Calibri" pitchFamily="34" charset="0"/>
              </a:rPr>
              <a:t>GPS devices are integrated in the board and is used to get location information</a:t>
            </a:r>
          </a:p>
          <a:p>
            <a:pPr eaLnBrk="1" hangingPunct="1"/>
            <a:r>
              <a:rPr lang="en-US" altLang="zh-TW" dirty="0" smtClean="0">
                <a:latin typeface="Calibri" pitchFamily="34" charset="0"/>
                <a:ea typeface="新細明體" charset="-120"/>
                <a:cs typeface="Calibri" pitchFamily="34" charset="0"/>
              </a:rPr>
              <a:t>Location information may be used in routing protocol for improving energy efficiency and reducing the latency</a:t>
            </a:r>
          </a:p>
          <a:p>
            <a:pPr eaLnBrk="1" hangingPunct="1"/>
            <a:r>
              <a:rPr lang="en-US" altLang="zh-TW" dirty="0" smtClean="0">
                <a:latin typeface="Calibri" pitchFamily="34" charset="0"/>
                <a:ea typeface="新細明體" charset="-120"/>
                <a:cs typeface="Calibri" pitchFamily="34" charset="0"/>
              </a:rPr>
              <a:t>Better for static topology</a:t>
            </a:r>
          </a:p>
          <a:p>
            <a:pPr eaLnBrk="1" hangingPunct="1"/>
            <a:endParaRPr lang="en-US" altLang="zh-TW" sz="2400" dirty="0" smtClean="0">
              <a:latin typeface="Calibri" pitchFamily="34" charset="0"/>
              <a:ea typeface="新細明體" charset="-120"/>
              <a:cs typeface="Calibri" pitchFamily="34" charset="0"/>
            </a:endParaRPr>
          </a:p>
          <a:p>
            <a:pPr eaLnBrk="1" hangingPunct="1"/>
            <a:endParaRPr lang="en-US" altLang="zh-TW" sz="2400" dirty="0" smtClean="0">
              <a:latin typeface="Calibri" pitchFamily="34" charset="0"/>
              <a:ea typeface="新細明體" charset="-120"/>
              <a:cs typeface="Calibri" pitchFamily="34" charset="0"/>
            </a:endParaRPr>
          </a:p>
          <a:p>
            <a:pPr eaLnBrk="1" hangingPunct="1"/>
            <a:endParaRPr lang="en-US" altLang="zh-TW" sz="2400" b="0" dirty="0" smtClean="0">
              <a:latin typeface="Calibri" pitchFamily="34" charset="0"/>
              <a:ea typeface="新細明體" charset="-120"/>
              <a:cs typeface="Calibri" pitchFamily="34" charset="0"/>
            </a:endParaRPr>
          </a:p>
        </p:txBody>
      </p:sp>
      <p:sp>
        <p:nvSpPr>
          <p:cNvPr id="40964"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AF2B2E5-ED38-4511-91A9-634EB13BF8C1}" type="slidenum">
              <a:rPr kumimoji="0" lang="en-US" altLang="zh-TW">
                <a:latin typeface="Verdana" pitchFamily="34" charset="0"/>
              </a:rPr>
              <a:pPr eaLnBrk="1" hangingPunct="1"/>
              <a:t>46</a:t>
            </a:fld>
            <a:endParaRPr kumimoji="0" lang="en-US" altLang="zh-TW" dirty="0">
              <a:latin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標題 1"/>
          <p:cNvSpPr>
            <a:spLocks noGrp="1"/>
          </p:cNvSpPr>
          <p:nvPr>
            <p:ph type="title"/>
          </p:nvPr>
        </p:nvSpPr>
        <p:spPr/>
        <p:txBody>
          <a:bodyPr/>
          <a:lstStyle/>
          <a:p>
            <a:pPr eaLnBrk="1" hangingPunct="1"/>
            <a:r>
              <a:rPr lang="en-US" altLang="zh-TW" dirty="0" smtClean="0">
                <a:latin typeface="Calibri" pitchFamily="34" charset="0"/>
                <a:ea typeface="新細明體" charset="-120"/>
                <a:cs typeface="Calibri" pitchFamily="34" charset="0"/>
              </a:rPr>
              <a:t>MECN</a:t>
            </a:r>
            <a:endParaRPr lang="zh-TW" altLang="en-US" dirty="0" smtClean="0">
              <a:latin typeface="Calibri" pitchFamily="34" charset="0"/>
              <a:ea typeface="新細明體" charset="-120"/>
              <a:cs typeface="Calibri" pitchFamily="34" charset="0"/>
            </a:endParaRPr>
          </a:p>
        </p:txBody>
      </p:sp>
      <p:sp>
        <p:nvSpPr>
          <p:cNvPr id="50179" name="內容版面配置區 2"/>
          <p:cNvSpPr>
            <a:spLocks noGrp="1"/>
          </p:cNvSpPr>
          <p:nvPr>
            <p:ph idx="1"/>
          </p:nvPr>
        </p:nvSpPr>
        <p:spPr/>
        <p:txBody>
          <a:bodyPr/>
          <a:lstStyle/>
          <a:p>
            <a:pPr eaLnBrk="1" hangingPunct="1"/>
            <a:r>
              <a:rPr lang="en-US" altLang="zh-TW" sz="2400" b="0" dirty="0" smtClean="0">
                <a:latin typeface="Calibri" pitchFamily="34" charset="0"/>
                <a:ea typeface="新細明體" charset="-120"/>
                <a:cs typeface="Calibri" pitchFamily="34" charset="0"/>
              </a:rPr>
              <a:t>Minimum energy communication network (MECN) sets up and maintains a minimum energy network by utilizing low power GPS.</a:t>
            </a:r>
          </a:p>
          <a:p>
            <a:pPr eaLnBrk="1" hangingPunct="1"/>
            <a:r>
              <a:rPr lang="en-US" altLang="zh-TW" sz="2400" b="0" dirty="0" smtClean="0">
                <a:latin typeface="Calibri" pitchFamily="34" charset="0"/>
                <a:ea typeface="新細明體" charset="-120"/>
                <a:cs typeface="Calibri" pitchFamily="34" charset="0"/>
              </a:rPr>
              <a:t>Minimum power topology for stationary nodes including a master node is found.</a:t>
            </a:r>
          </a:p>
          <a:p>
            <a:pPr eaLnBrk="1" hangingPunct="1"/>
            <a:r>
              <a:rPr lang="en-US" altLang="zh-TW" sz="2400" b="0" dirty="0" smtClean="0">
                <a:latin typeface="Calibri" pitchFamily="34" charset="0"/>
                <a:ea typeface="新細明體" charset="-120"/>
                <a:cs typeface="Calibri" pitchFamily="34" charset="0"/>
              </a:rPr>
              <a:t>The relay region consists of nodes in a surrounding area where transmitting through those nodes is more energy eﬃcient than direct transmission.</a:t>
            </a:r>
          </a:p>
          <a:p>
            <a:pPr eaLnBrk="1" hangingPunct="1"/>
            <a:r>
              <a:rPr lang="en-US" altLang="zh-TW" sz="2400" b="0" dirty="0" smtClean="0">
                <a:latin typeface="Calibri" pitchFamily="34" charset="0"/>
                <a:ea typeface="新細明體" charset="-120"/>
                <a:cs typeface="Calibri" pitchFamily="34" charset="0"/>
              </a:rPr>
              <a:t>To ﬁnd a sub-network, which will have less number of nodes and require less power for transmission between any two particular nodes.</a:t>
            </a:r>
            <a:endParaRPr lang="zh-TW" altLang="en-US" sz="2400" b="0" dirty="0" smtClean="0">
              <a:latin typeface="Calibri" pitchFamily="34" charset="0"/>
              <a:ea typeface="新細明體" charset="-120"/>
              <a:cs typeface="Calibri" pitchFamily="34" charset="0"/>
            </a:endParaRPr>
          </a:p>
        </p:txBody>
      </p:sp>
      <p:sp>
        <p:nvSpPr>
          <p:cNvPr id="41988"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A9A45611-209C-48EB-9AF0-9F4654758378}" type="slidenum">
              <a:rPr kumimoji="0" lang="en-US" altLang="zh-TW">
                <a:latin typeface="Verdana" pitchFamily="34" charset="0"/>
              </a:rPr>
              <a:pPr eaLnBrk="1" hangingPunct="1"/>
              <a:t>47</a:t>
            </a:fld>
            <a:endParaRPr kumimoji="0" lang="en-US" altLang="zh-TW" dirty="0">
              <a:latin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361183" y="6261383"/>
            <a:ext cx="2133600" cy="365125"/>
          </a:xfrm>
        </p:spPr>
        <p:txBody>
          <a:bodyPr/>
          <a:lstStyle/>
          <a:p>
            <a:pPr algn="ctr">
              <a:defRPr/>
            </a:pPr>
            <a:fld id="{3F55D192-92FC-4EE7-9E3E-3B6A9A2E01F7}" type="slidenum">
              <a:rPr kumimoji="0" lang="en-US" altLang="zh-TW">
                <a:solidFill>
                  <a:schemeClr val="tx1"/>
                </a:solidFill>
                <a:latin typeface="Verdana" pitchFamily="34" charset="0"/>
                <a:ea typeface="新細明體" charset="-120"/>
              </a:rPr>
              <a:pPr algn="ctr">
                <a:defRPr/>
              </a:pPr>
              <a:t>48</a:t>
            </a:fld>
            <a:endParaRPr kumimoji="0" lang="en-US" altLang="zh-TW" dirty="0">
              <a:solidFill>
                <a:schemeClr val="tx1"/>
              </a:solidFill>
              <a:latin typeface="Verdana" pitchFamily="34" charset="0"/>
              <a:ea typeface="新細明體" charset="-12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836712"/>
            <a:ext cx="8093195"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564868"/>
            <a:ext cx="5760639" cy="167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011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1"/>
          <p:cNvSpPr>
            <a:spLocks noGrp="1"/>
          </p:cNvSpPr>
          <p:nvPr>
            <p:ph type="title"/>
          </p:nvPr>
        </p:nvSpPr>
        <p:spPr>
          <a:xfrm>
            <a:off x="457200" y="274638"/>
            <a:ext cx="8229600" cy="994122"/>
          </a:xfrm>
        </p:spPr>
        <p:txBody>
          <a:bodyPr>
            <a:normAutofit/>
          </a:bodyPr>
          <a:lstStyle/>
          <a:p>
            <a:pPr eaLnBrk="1" hangingPunct="1"/>
            <a:r>
              <a:rPr lang="en-US" altLang="zh-TW" dirty="0" smtClean="0">
                <a:latin typeface="Calibri" pitchFamily="34" charset="0"/>
                <a:ea typeface="新細明體" charset="-120"/>
                <a:cs typeface="Calibri" pitchFamily="34" charset="0"/>
              </a:rPr>
              <a:t>MECN</a:t>
            </a:r>
            <a:endParaRPr lang="zh-TW" altLang="en-US" dirty="0" smtClean="0">
              <a:ea typeface="新細明體" charset="-120"/>
              <a:cs typeface="Calibri" pitchFamily="34" charset="0"/>
            </a:endParaRPr>
          </a:p>
        </p:txBody>
      </p:sp>
      <p:sp>
        <p:nvSpPr>
          <p:cNvPr id="43011"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4C1E315-02DB-4940-9B3A-E0621699317D}" type="slidenum">
              <a:rPr kumimoji="0" lang="en-US" altLang="zh-TW">
                <a:latin typeface="Verdana" pitchFamily="34" charset="0"/>
              </a:rPr>
              <a:pPr eaLnBrk="1" hangingPunct="1"/>
              <a:t>49</a:t>
            </a:fld>
            <a:endParaRPr kumimoji="0" lang="en-US" altLang="zh-TW">
              <a:latin typeface="Verdana"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4" y="1414463"/>
            <a:ext cx="6281118" cy="459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標題 1"/>
          <p:cNvSpPr>
            <a:spLocks noGrp="1"/>
          </p:cNvSpPr>
          <p:nvPr>
            <p:ph type="title"/>
          </p:nvPr>
        </p:nvSpPr>
        <p:spPr>
          <a:xfrm>
            <a:off x="457200" y="332656"/>
            <a:ext cx="8229600" cy="720080"/>
          </a:xfrm>
        </p:spPr>
        <p:txBody>
          <a:bodyPr/>
          <a:lstStyle/>
          <a:p>
            <a:r>
              <a:rPr lang="en-US" altLang="zh-TW" sz="3600" dirty="0" smtClean="0">
                <a:solidFill>
                  <a:schemeClr val="tx1"/>
                </a:solidFill>
              </a:rPr>
              <a:t>Overview</a:t>
            </a:r>
            <a:endParaRPr lang="zh-TW" altLang="en-US" sz="3600" dirty="0" smtClean="0">
              <a:solidFill>
                <a:schemeClr val="tx1"/>
              </a:solidFill>
            </a:endParaRPr>
          </a:p>
        </p:txBody>
      </p:sp>
      <p:sp>
        <p:nvSpPr>
          <p:cNvPr id="50179" name="內容版面配置區 2"/>
          <p:cNvSpPr>
            <a:spLocks noGrp="1"/>
          </p:cNvSpPr>
          <p:nvPr>
            <p:ph idx="1"/>
          </p:nvPr>
        </p:nvSpPr>
        <p:spPr>
          <a:xfrm>
            <a:off x="457200" y="1268760"/>
            <a:ext cx="8229600" cy="5112568"/>
          </a:xfrm>
        </p:spPr>
        <p:txBody>
          <a:bodyPr>
            <a:normAutofit fontScale="92500" lnSpcReduction="20000"/>
          </a:bodyPr>
          <a:lstStyle/>
          <a:p>
            <a:pPr>
              <a:lnSpc>
                <a:spcPct val="90000"/>
              </a:lnSpc>
            </a:pPr>
            <a:r>
              <a:rPr lang="en-US" altLang="zh-TW" b="1" dirty="0" smtClean="0">
                <a:solidFill>
                  <a:srgbClr val="000099"/>
                </a:solidFill>
              </a:rPr>
              <a:t>Node deployment</a:t>
            </a:r>
          </a:p>
          <a:p>
            <a:pPr>
              <a:lnSpc>
                <a:spcPct val="90000"/>
              </a:lnSpc>
            </a:pPr>
            <a:r>
              <a:rPr lang="en-US" altLang="zh-TW" b="1" dirty="0" smtClean="0">
                <a:solidFill>
                  <a:srgbClr val="000099"/>
                </a:solidFill>
              </a:rPr>
              <a:t>Energy considerations</a:t>
            </a:r>
          </a:p>
          <a:p>
            <a:pPr>
              <a:lnSpc>
                <a:spcPct val="90000"/>
              </a:lnSpc>
            </a:pPr>
            <a:r>
              <a:rPr lang="en-US" altLang="zh-TW" b="1" dirty="0" smtClean="0">
                <a:solidFill>
                  <a:srgbClr val="000099"/>
                </a:solidFill>
              </a:rPr>
              <a:t>Data delivery model </a:t>
            </a:r>
          </a:p>
          <a:p>
            <a:pPr>
              <a:lnSpc>
                <a:spcPct val="90000"/>
              </a:lnSpc>
            </a:pPr>
            <a:r>
              <a:rPr lang="en-US" altLang="zh-TW" b="1" dirty="0" smtClean="0">
                <a:solidFill>
                  <a:srgbClr val="000099"/>
                </a:solidFill>
              </a:rPr>
              <a:t>Node/link heterogeneity</a:t>
            </a:r>
          </a:p>
          <a:p>
            <a:pPr>
              <a:lnSpc>
                <a:spcPct val="90000"/>
              </a:lnSpc>
            </a:pPr>
            <a:r>
              <a:rPr lang="en-US" altLang="zh-TW" b="1" dirty="0" smtClean="0">
                <a:solidFill>
                  <a:srgbClr val="000099"/>
                </a:solidFill>
              </a:rPr>
              <a:t>Fault tolerance</a:t>
            </a:r>
          </a:p>
          <a:p>
            <a:pPr>
              <a:lnSpc>
                <a:spcPct val="90000"/>
              </a:lnSpc>
            </a:pPr>
            <a:r>
              <a:rPr lang="en-US" altLang="zh-TW" b="1" dirty="0" smtClean="0">
                <a:solidFill>
                  <a:srgbClr val="000099"/>
                </a:solidFill>
              </a:rPr>
              <a:t>Scalability</a:t>
            </a:r>
          </a:p>
          <a:p>
            <a:pPr>
              <a:lnSpc>
                <a:spcPct val="90000"/>
              </a:lnSpc>
            </a:pPr>
            <a:r>
              <a:rPr lang="en-US" altLang="zh-TW" b="1" dirty="0" smtClean="0">
                <a:solidFill>
                  <a:srgbClr val="000099"/>
                </a:solidFill>
              </a:rPr>
              <a:t>Network dynamics </a:t>
            </a:r>
          </a:p>
          <a:p>
            <a:pPr>
              <a:lnSpc>
                <a:spcPct val="90000"/>
              </a:lnSpc>
            </a:pPr>
            <a:r>
              <a:rPr lang="en-US" altLang="zh-TW" b="1" dirty="0" smtClean="0">
                <a:solidFill>
                  <a:srgbClr val="000099"/>
                </a:solidFill>
              </a:rPr>
              <a:t>Transmission media </a:t>
            </a:r>
          </a:p>
          <a:p>
            <a:pPr>
              <a:lnSpc>
                <a:spcPct val="90000"/>
              </a:lnSpc>
            </a:pPr>
            <a:r>
              <a:rPr lang="en-US" altLang="zh-TW" b="1" dirty="0" smtClean="0">
                <a:solidFill>
                  <a:srgbClr val="000099"/>
                </a:solidFill>
              </a:rPr>
              <a:t>Connectivity </a:t>
            </a:r>
          </a:p>
          <a:p>
            <a:pPr>
              <a:lnSpc>
                <a:spcPct val="90000"/>
              </a:lnSpc>
            </a:pPr>
            <a:r>
              <a:rPr lang="en-US" altLang="zh-TW" b="1" dirty="0" smtClean="0">
                <a:solidFill>
                  <a:srgbClr val="000099"/>
                </a:solidFill>
              </a:rPr>
              <a:t>Coverage </a:t>
            </a:r>
          </a:p>
          <a:p>
            <a:pPr>
              <a:lnSpc>
                <a:spcPct val="90000"/>
              </a:lnSpc>
            </a:pPr>
            <a:r>
              <a:rPr lang="en-US" altLang="zh-TW" b="1" dirty="0" smtClean="0">
                <a:solidFill>
                  <a:srgbClr val="000099"/>
                </a:solidFill>
              </a:rPr>
              <a:t>Data aggregation/</a:t>
            </a:r>
            <a:r>
              <a:rPr lang="en-US" altLang="zh-TW" b="1" dirty="0" err="1" smtClean="0">
                <a:solidFill>
                  <a:srgbClr val="000099"/>
                </a:solidFill>
              </a:rPr>
              <a:t>convergecast</a:t>
            </a:r>
            <a:endParaRPr lang="en-US" altLang="zh-TW" b="1" dirty="0" smtClean="0">
              <a:solidFill>
                <a:srgbClr val="000099"/>
              </a:solidFill>
            </a:endParaRPr>
          </a:p>
          <a:p>
            <a:pPr>
              <a:lnSpc>
                <a:spcPct val="90000"/>
              </a:lnSpc>
            </a:pPr>
            <a:r>
              <a:rPr lang="en-US" altLang="zh-TW" b="1" dirty="0" smtClean="0">
                <a:solidFill>
                  <a:srgbClr val="000099"/>
                </a:solidFill>
              </a:rPr>
              <a:t>Quality of service</a:t>
            </a:r>
          </a:p>
        </p:txBody>
      </p:sp>
      <p:sp>
        <p:nvSpPr>
          <p:cNvPr id="50180" name="投影片編號版面配置區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01D7605E-961C-465D-8E3D-A159F5F5255C}" type="slidenum">
              <a:rPr lang="en-US" altLang="zh-TW" smtClean="0"/>
              <a:pPr fontAlgn="base">
                <a:spcBef>
                  <a:spcPct val="0"/>
                </a:spcBef>
                <a:spcAft>
                  <a:spcPct val="0"/>
                </a:spcAft>
              </a:pPr>
              <a:t>5</a:t>
            </a:fld>
            <a:endParaRPr lang="en-US" altLang="zh-TW"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p:cNvSpPr>
            <a:spLocks noGrp="1"/>
          </p:cNvSpPr>
          <p:nvPr>
            <p:ph type="title"/>
          </p:nvPr>
        </p:nvSpPr>
        <p:spPr/>
        <p:txBody>
          <a:bodyPr/>
          <a:lstStyle/>
          <a:p>
            <a:pPr eaLnBrk="1" hangingPunct="1"/>
            <a:r>
              <a:rPr lang="en-US" altLang="zh-TW" dirty="0" smtClean="0">
                <a:latin typeface="Calibri" pitchFamily="34" charset="0"/>
                <a:ea typeface="新細明體" charset="-120"/>
                <a:cs typeface="Calibri" pitchFamily="34" charset="0"/>
              </a:rPr>
              <a:t>MECN</a:t>
            </a:r>
            <a:endParaRPr lang="zh-TW" altLang="en-US" dirty="0" smtClean="0">
              <a:ea typeface="新細明體" charset="-120"/>
              <a:cs typeface="Calibri" pitchFamily="34" charset="0"/>
            </a:endParaRPr>
          </a:p>
        </p:txBody>
      </p:sp>
      <p:sp>
        <p:nvSpPr>
          <p:cNvPr id="52227" name="內容版面配置區 2"/>
          <p:cNvSpPr>
            <a:spLocks noGrp="1"/>
          </p:cNvSpPr>
          <p:nvPr>
            <p:ph idx="1"/>
          </p:nvPr>
        </p:nvSpPr>
        <p:spPr/>
        <p:txBody>
          <a:bodyPr/>
          <a:lstStyle/>
          <a:p>
            <a:pPr eaLnBrk="1" hangingPunct="1"/>
            <a:r>
              <a:rPr lang="en-US" altLang="zh-TW" sz="2400" b="0" dirty="0" smtClean="0">
                <a:latin typeface="Calibri" pitchFamily="34" charset="0"/>
                <a:ea typeface="新細明體" charset="-120"/>
                <a:cs typeface="Calibri" pitchFamily="34" charset="0"/>
              </a:rPr>
              <a:t>Global minimum power paths are found without considering all the nodes in the network.</a:t>
            </a:r>
          </a:p>
          <a:p>
            <a:pPr eaLnBrk="1" hangingPunct="1"/>
            <a:r>
              <a:rPr lang="en-US" altLang="zh-TW" sz="2400" b="0" dirty="0" smtClean="0">
                <a:latin typeface="Calibri" pitchFamily="34" charset="0"/>
                <a:ea typeface="新細明體" charset="-120"/>
                <a:cs typeface="Calibri" pitchFamily="34" charset="0"/>
              </a:rPr>
              <a:t>Two phases:</a:t>
            </a:r>
          </a:p>
          <a:p>
            <a:pPr lvl="1" eaLnBrk="1" hangingPunct="1"/>
            <a:r>
              <a:rPr lang="en-US" altLang="zh-TW" sz="2400" dirty="0" smtClean="0">
                <a:latin typeface="Calibri" pitchFamily="34" charset="0"/>
                <a:ea typeface="新細明體" charset="-120"/>
                <a:cs typeface="Calibri" pitchFamily="34" charset="0"/>
              </a:rPr>
              <a:t>Constructs a sparse graph (enclosure graph), which consists of all the enclosures of each transmit node in the graph.</a:t>
            </a:r>
          </a:p>
          <a:p>
            <a:pPr lvl="1" eaLnBrk="1" hangingPunct="1"/>
            <a:r>
              <a:rPr lang="en-US" altLang="zh-TW" sz="2400" dirty="0" smtClean="0">
                <a:latin typeface="Calibri" pitchFamily="34" charset="0"/>
                <a:ea typeface="新細明體" charset="-120"/>
                <a:cs typeface="Calibri" pitchFamily="34" charset="0"/>
              </a:rPr>
              <a:t>Finds optimal links on the enclosure graph by using distributed Bellman–Ford shortest path algorithm with power consumption as the cost metric.</a:t>
            </a:r>
            <a:endParaRPr lang="zh-TW" altLang="en-US" sz="2400" dirty="0" smtClean="0">
              <a:latin typeface="Calibri" pitchFamily="34" charset="0"/>
              <a:ea typeface="新細明體" charset="-120"/>
              <a:cs typeface="Calibri" pitchFamily="34" charset="0"/>
            </a:endParaRPr>
          </a:p>
        </p:txBody>
      </p:sp>
      <p:sp>
        <p:nvSpPr>
          <p:cNvPr id="44036"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8A3F2DE-7833-45C6-82D9-02EF6A036A43}" type="slidenum">
              <a:rPr kumimoji="0" lang="en-US" altLang="zh-TW">
                <a:latin typeface="Verdana" pitchFamily="34" charset="0"/>
              </a:rPr>
              <a:pPr eaLnBrk="1" hangingPunct="1"/>
              <a:t>50</a:t>
            </a:fld>
            <a:endParaRPr kumimoji="0" lang="en-US" altLang="zh-TW">
              <a:latin typeface="Verdana"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51</a:t>
            </a:fld>
            <a:endParaRPr lang="en-US" altLang="zh-TW"/>
          </a:p>
        </p:txBody>
      </p:sp>
    </p:spTree>
    <p:extLst>
      <p:ext uri="{BB962C8B-B14F-4D97-AF65-F5344CB8AC3E}">
        <p14:creationId xmlns:p14="http://schemas.microsoft.com/office/powerpoint/2010/main" val="3567275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1"/>
          <p:cNvSpPr>
            <a:spLocks noGrp="1"/>
          </p:cNvSpPr>
          <p:nvPr>
            <p:ph type="title"/>
          </p:nvPr>
        </p:nvSpPr>
        <p:spPr/>
        <p:txBody>
          <a:bodyPr/>
          <a:lstStyle/>
          <a:p>
            <a:pPr eaLnBrk="1" hangingPunct="1"/>
            <a:r>
              <a:rPr lang="en-US" altLang="zh-TW" dirty="0" smtClean="0">
                <a:latin typeface="Calibri" pitchFamily="34" charset="0"/>
                <a:ea typeface="新細明體" charset="-120"/>
                <a:cs typeface="Calibri" pitchFamily="34" charset="0"/>
              </a:rPr>
              <a:t>SMECN</a:t>
            </a:r>
            <a:endParaRPr lang="zh-TW" altLang="en-US" dirty="0" smtClean="0">
              <a:ea typeface="新細明體" charset="-120"/>
              <a:cs typeface="Calibri" pitchFamily="34" charset="0"/>
            </a:endParaRPr>
          </a:p>
        </p:txBody>
      </p:sp>
      <p:sp>
        <p:nvSpPr>
          <p:cNvPr id="53251" name="內容版面配置區 2"/>
          <p:cNvSpPr>
            <a:spLocks noGrp="1"/>
          </p:cNvSpPr>
          <p:nvPr>
            <p:ph idx="1"/>
          </p:nvPr>
        </p:nvSpPr>
        <p:spPr/>
        <p:txBody>
          <a:bodyPr/>
          <a:lstStyle/>
          <a:p>
            <a:pPr eaLnBrk="1" hangingPunct="1"/>
            <a:r>
              <a:rPr lang="en-US" altLang="zh-TW" sz="2400" b="0" dirty="0" smtClean="0">
                <a:latin typeface="Calibri" pitchFamily="34" charset="0"/>
                <a:ea typeface="新細明體" charset="-120"/>
                <a:cs typeface="Calibri" pitchFamily="34" charset="0"/>
              </a:rPr>
              <a:t>Small Minimum </a:t>
            </a:r>
            <a:r>
              <a:rPr lang="en-US" altLang="zh-TW" sz="2400" dirty="0">
                <a:latin typeface="Calibri" pitchFamily="34" charset="0"/>
                <a:ea typeface="新細明體" charset="-120"/>
                <a:cs typeface="Calibri" pitchFamily="34" charset="0"/>
              </a:rPr>
              <a:t>E</a:t>
            </a:r>
            <a:r>
              <a:rPr lang="en-US" altLang="zh-TW" sz="2400" b="0" dirty="0" smtClean="0">
                <a:latin typeface="Calibri" pitchFamily="34" charset="0"/>
                <a:ea typeface="新細明體" charset="-120"/>
                <a:cs typeface="Calibri" pitchFamily="34" charset="0"/>
              </a:rPr>
              <a:t>nergy </a:t>
            </a:r>
            <a:r>
              <a:rPr lang="en-US" altLang="zh-TW" sz="2400" dirty="0">
                <a:latin typeface="Calibri" pitchFamily="34" charset="0"/>
                <a:ea typeface="新細明體" charset="-120"/>
                <a:cs typeface="Calibri" pitchFamily="34" charset="0"/>
              </a:rPr>
              <a:t>C</a:t>
            </a:r>
            <a:r>
              <a:rPr lang="en-US" altLang="zh-TW" sz="2400" b="0" dirty="0" smtClean="0">
                <a:latin typeface="Calibri" pitchFamily="34" charset="0"/>
                <a:ea typeface="新細明體" charset="-120"/>
                <a:cs typeface="Calibri" pitchFamily="34" charset="0"/>
              </a:rPr>
              <a:t>ommunication Network (SMECN) is an extension to MECN.</a:t>
            </a:r>
          </a:p>
          <a:p>
            <a:pPr eaLnBrk="1" hangingPunct="1"/>
            <a:r>
              <a:rPr lang="en-US" altLang="zh-TW" sz="2400" b="0" dirty="0" smtClean="0">
                <a:latin typeface="Calibri" pitchFamily="34" charset="0"/>
                <a:ea typeface="新細明體" charset="-120"/>
                <a:cs typeface="Calibri" pitchFamily="34" charset="0"/>
              </a:rPr>
              <a:t>In SMECN possible obstacles between any pair of nodes are considered. The network is assumed to be fully connected as in the case of MECN.</a:t>
            </a:r>
          </a:p>
          <a:p>
            <a:pPr eaLnBrk="1" hangingPunct="1"/>
            <a:r>
              <a:rPr lang="en-US" altLang="zh-TW" sz="2400" b="0" dirty="0" smtClean="0">
                <a:latin typeface="Calibri" pitchFamily="34" charset="0"/>
                <a:ea typeface="新細明體" charset="-120"/>
                <a:cs typeface="Calibri" pitchFamily="34" charset="0"/>
              </a:rPr>
              <a:t>The sub-network constructed by SMECN for minimum energy  relaying is provably smaller (in terms of number of edges) than the one constructed in MECN if broadcasts are able to reach to all nodes in a circular region around the broadcaster.</a:t>
            </a:r>
            <a:endParaRPr lang="zh-TW" altLang="en-US" sz="2400" b="0" dirty="0" smtClean="0">
              <a:latin typeface="Calibri" pitchFamily="34" charset="0"/>
              <a:ea typeface="新細明體" charset="-120"/>
              <a:cs typeface="Calibri" pitchFamily="34" charset="0"/>
            </a:endParaRPr>
          </a:p>
        </p:txBody>
      </p:sp>
      <p:sp>
        <p:nvSpPr>
          <p:cNvPr id="45060"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FA2E826-37B4-4041-AB1A-40BF17C543B0}" type="slidenum">
              <a:rPr kumimoji="0" lang="en-US" altLang="zh-TW">
                <a:latin typeface="Verdana" pitchFamily="34" charset="0"/>
              </a:rPr>
              <a:pPr eaLnBrk="1" hangingPunct="1"/>
              <a:t>52</a:t>
            </a:fld>
            <a:endParaRPr kumimoji="0" lang="en-US" altLang="zh-TW">
              <a:latin typeface="Verdana"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p:cNvSpPr>
            <a:spLocks noGrp="1"/>
          </p:cNvSpPr>
          <p:nvPr>
            <p:ph type="title"/>
          </p:nvPr>
        </p:nvSpPr>
        <p:spPr/>
        <p:txBody>
          <a:bodyPr>
            <a:noAutofit/>
          </a:bodyPr>
          <a:lstStyle/>
          <a:p>
            <a:r>
              <a:rPr lang="en-US" sz="4000" dirty="0"/>
              <a:t>Geographical Forwarding Schemes for </a:t>
            </a:r>
            <a:r>
              <a:rPr lang="en-US" sz="4000" dirty="0" err="1"/>
              <a:t>Lossy</a:t>
            </a:r>
            <a:r>
              <a:rPr lang="en-US" sz="4000" dirty="0"/>
              <a:t> Links</a:t>
            </a:r>
            <a:endParaRPr lang="zh-TW" altLang="en-US" sz="4000" dirty="0" smtClean="0">
              <a:latin typeface="Calibri" pitchFamily="34" charset="0"/>
              <a:ea typeface="新細明體" charset="-120"/>
              <a:cs typeface="Calibri" pitchFamily="34" charset="0"/>
            </a:endParaRPr>
          </a:p>
        </p:txBody>
      </p:sp>
      <p:sp>
        <p:nvSpPr>
          <p:cNvPr id="54275" name="內容版面配置區 2"/>
          <p:cNvSpPr>
            <a:spLocks noGrp="1"/>
          </p:cNvSpPr>
          <p:nvPr>
            <p:ph idx="1"/>
          </p:nvPr>
        </p:nvSpPr>
        <p:spPr>
          <a:xfrm>
            <a:off x="457200" y="1412776"/>
            <a:ext cx="8229600" cy="4896544"/>
          </a:xfrm>
        </p:spPr>
        <p:txBody>
          <a:bodyPr>
            <a:noAutofit/>
          </a:bodyPr>
          <a:lstStyle/>
          <a:p>
            <a:r>
              <a:rPr lang="en-US" sz="2400" dirty="0" smtClean="0"/>
              <a:t>Wireless </a:t>
            </a:r>
            <a:r>
              <a:rPr lang="en-US" sz="2400" dirty="0"/>
              <a:t>channel is prone to failures and packet </a:t>
            </a:r>
            <a:r>
              <a:rPr lang="en-US" sz="2400" dirty="0" smtClean="0"/>
              <a:t>errors</a:t>
            </a:r>
          </a:p>
          <a:p>
            <a:r>
              <a:rPr lang="en-US" sz="2400" dirty="0" smtClean="0"/>
              <a:t>MECN </a:t>
            </a:r>
            <a:r>
              <a:rPr lang="en-US" sz="2400" dirty="0"/>
              <a:t>or SMECN </a:t>
            </a:r>
            <a:r>
              <a:rPr lang="en-US" sz="2400" dirty="0" smtClean="0"/>
              <a:t>requires frequent reconstruction of </a:t>
            </a:r>
            <a:r>
              <a:rPr lang="en-US" sz="2400" dirty="0"/>
              <a:t>the graph. </a:t>
            </a:r>
            <a:endParaRPr lang="en-US" sz="2400" dirty="0" smtClean="0"/>
          </a:p>
          <a:p>
            <a:r>
              <a:rPr lang="en-US" sz="2400" dirty="0" smtClean="0"/>
              <a:t>To reduce overhead</a:t>
            </a:r>
            <a:r>
              <a:rPr lang="en-US" sz="2400" dirty="0"/>
              <a:t>, </a:t>
            </a:r>
            <a:r>
              <a:rPr lang="en-US" sz="2400" dirty="0" smtClean="0"/>
              <a:t>by deﬁning </a:t>
            </a:r>
            <a:r>
              <a:rPr lang="en-US" sz="2400" dirty="0"/>
              <a:t>localized rules, </a:t>
            </a:r>
            <a:r>
              <a:rPr lang="en-US" sz="2400" dirty="0" smtClean="0"/>
              <a:t>all </a:t>
            </a:r>
            <a:r>
              <a:rPr lang="en-US" sz="2400" dirty="0"/>
              <a:t>nodes </a:t>
            </a:r>
            <a:r>
              <a:rPr lang="en-US" sz="2400" dirty="0" smtClean="0"/>
              <a:t>in the </a:t>
            </a:r>
            <a:r>
              <a:rPr lang="en-US" sz="2400" dirty="0"/>
              <a:t>network follow to </a:t>
            </a:r>
            <a:r>
              <a:rPr lang="en-US" sz="2400" dirty="0" smtClean="0"/>
              <a:t>the rule to forward </a:t>
            </a:r>
            <a:r>
              <a:rPr lang="en-US" sz="2400" dirty="0"/>
              <a:t>packets. </a:t>
            </a:r>
            <a:endParaRPr lang="en-US" sz="2400" dirty="0" smtClean="0"/>
          </a:p>
          <a:p>
            <a:r>
              <a:rPr lang="en-US" sz="2400" dirty="0" smtClean="0"/>
              <a:t>Based </a:t>
            </a:r>
            <a:r>
              <a:rPr lang="en-US" sz="2400" dirty="0"/>
              <a:t>on the information used, </a:t>
            </a:r>
            <a:r>
              <a:rPr lang="en-US" sz="2400" dirty="0" smtClean="0"/>
              <a:t>localized </a:t>
            </a:r>
            <a:r>
              <a:rPr lang="en-US" sz="2400" dirty="0"/>
              <a:t>forwarding schemes can be classiﬁed </a:t>
            </a:r>
            <a:r>
              <a:rPr lang="en-US" sz="2400" dirty="0" smtClean="0"/>
              <a:t>into two classes</a:t>
            </a:r>
            <a:r>
              <a:rPr lang="en-US" sz="2400" dirty="0"/>
              <a:t>: </a:t>
            </a:r>
            <a:endParaRPr lang="en-US" sz="2400" dirty="0" smtClean="0"/>
          </a:p>
          <a:p>
            <a:pPr lvl="1"/>
            <a:r>
              <a:rPr lang="en-US" sz="2400" dirty="0"/>
              <a:t>D</a:t>
            </a:r>
            <a:r>
              <a:rPr lang="en-US" sz="2400" dirty="0" smtClean="0"/>
              <a:t>istance-based forwarding </a:t>
            </a:r>
          </a:p>
          <a:p>
            <a:pPr lvl="1"/>
            <a:r>
              <a:rPr lang="en-US" sz="2400" dirty="0" smtClean="0"/>
              <a:t>Reception-based forwarding -state of the channel is also incorporated into route decisio</a:t>
            </a:r>
            <a:r>
              <a:rPr lang="en-US" sz="2400" dirty="0"/>
              <a:t>ns. </a:t>
            </a:r>
            <a:endParaRPr lang="en-US" sz="2400" dirty="0" smtClean="0"/>
          </a:p>
          <a:p>
            <a:r>
              <a:rPr lang="en-US" sz="2400" dirty="0" smtClean="0"/>
              <a:t>Selects </a:t>
            </a:r>
            <a:r>
              <a:rPr lang="en-US" sz="2400" dirty="0"/>
              <a:t>one of the feasible nodes as the next hop to </a:t>
            </a:r>
            <a:r>
              <a:rPr lang="en-US" sz="2400" dirty="0" smtClean="0"/>
              <a:t>advance the </a:t>
            </a:r>
            <a:r>
              <a:rPr lang="en-US" sz="2400" dirty="0"/>
              <a:t>packet toward the destination. </a:t>
            </a:r>
          </a:p>
        </p:txBody>
      </p:sp>
      <p:sp>
        <p:nvSpPr>
          <p:cNvPr id="46084"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5C256362-4700-481F-82E4-5983C06480A2}" type="slidenum">
              <a:rPr kumimoji="0" lang="en-US" altLang="zh-TW">
                <a:latin typeface="Verdana" pitchFamily="34" charset="0"/>
              </a:rPr>
              <a:pPr eaLnBrk="1" hangingPunct="1"/>
              <a:t>53</a:t>
            </a:fld>
            <a:endParaRPr kumimoji="0" lang="en-US" altLang="zh-TW">
              <a:latin typeface="Verdana"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Feasible and Infeasible Regions / Nodes</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54</a:t>
            </a:fld>
            <a:endParaRPr lang="en-US" altLang="zh-TW"/>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877" y="1772816"/>
            <a:ext cx="7298515" cy="4046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981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Greedy Strategies</a:t>
            </a:r>
            <a:br>
              <a:rPr lang="en-US" dirty="0"/>
            </a:br>
            <a:endParaRPr lang="en-US" dirty="0"/>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r>
              <a:rPr lang="en-US" dirty="0" smtClean="0"/>
              <a:t>Greedy Forwarding</a:t>
            </a:r>
          </a:p>
          <a:p>
            <a:pPr lvl="1"/>
            <a:r>
              <a:rPr lang="en-US" dirty="0" smtClean="0"/>
              <a:t>Selects the closest node to destination</a:t>
            </a:r>
          </a:p>
          <a:p>
            <a:pPr lvl="2"/>
            <a:r>
              <a:rPr lang="en-US" dirty="0" smtClean="0"/>
              <a:t>Most Forward within Radius (MFR)</a:t>
            </a:r>
          </a:p>
          <a:p>
            <a:pPr lvl="3"/>
            <a:r>
              <a:rPr lang="en-US" sz="2400" dirty="0" smtClean="0"/>
              <a:t>The node with largest advancement on the line connecting source and destination – (Node M)</a:t>
            </a:r>
          </a:p>
          <a:p>
            <a:pPr lvl="2"/>
            <a:r>
              <a:rPr lang="en-US" dirty="0" smtClean="0"/>
              <a:t>Nearest Forward Progress (NFP)</a:t>
            </a:r>
          </a:p>
          <a:p>
            <a:pPr lvl="3"/>
            <a:r>
              <a:rPr lang="en-US" sz="2400" dirty="0" smtClean="0"/>
              <a:t>Closest to source that is closer to destination -</a:t>
            </a:r>
            <a:r>
              <a:rPr lang="en-US" sz="2400" dirty="0"/>
              <a:t> (Node </a:t>
            </a:r>
            <a:r>
              <a:rPr lang="en-US" sz="2400" dirty="0" smtClean="0"/>
              <a:t>N)</a:t>
            </a:r>
          </a:p>
          <a:p>
            <a:pPr lvl="2"/>
            <a:r>
              <a:rPr lang="en-US" dirty="0" smtClean="0"/>
              <a:t>Greedy Routing Scheme (GRS)</a:t>
            </a:r>
          </a:p>
          <a:p>
            <a:pPr lvl="3"/>
            <a:r>
              <a:rPr lang="en-US" sz="2400" dirty="0" smtClean="0"/>
              <a:t>Node closest to destination - (</a:t>
            </a:r>
            <a:r>
              <a:rPr lang="en-US" sz="2400" dirty="0"/>
              <a:t>Node </a:t>
            </a:r>
            <a:r>
              <a:rPr lang="en-US" sz="2400" dirty="0" smtClean="0"/>
              <a:t>G)</a:t>
            </a:r>
          </a:p>
          <a:p>
            <a:pPr lvl="2"/>
            <a:r>
              <a:rPr lang="en-US" dirty="0" smtClean="0"/>
              <a:t>Compass </a:t>
            </a:r>
          </a:p>
          <a:p>
            <a:pPr lvl="3"/>
            <a:r>
              <a:rPr lang="en-US" sz="2400" dirty="0" smtClean="0"/>
              <a:t>Closest to the straight line between source and destination - </a:t>
            </a:r>
            <a:r>
              <a:rPr lang="en-US" sz="2400" dirty="0"/>
              <a:t>(Node </a:t>
            </a:r>
            <a:r>
              <a:rPr lang="en-US" sz="2400" dirty="0" smtClean="0"/>
              <a:t>C)</a:t>
            </a:r>
          </a:p>
          <a:p>
            <a:pPr lvl="1"/>
            <a:r>
              <a:rPr lang="en-US" sz="3200" dirty="0" smtClean="0"/>
              <a:t>Disadvantage – Did not consider the channel quality</a:t>
            </a:r>
            <a:endParaRPr lang="en-US" sz="3200"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55</a:t>
            </a:fld>
            <a:endParaRPr lang="en-US" altLang="zh-TW"/>
          </a:p>
        </p:txBody>
      </p:sp>
    </p:spTree>
    <p:extLst>
      <p:ext uri="{BB962C8B-B14F-4D97-AF65-F5344CB8AC3E}">
        <p14:creationId xmlns:p14="http://schemas.microsoft.com/office/powerpoint/2010/main" val="4229801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a:xfrm>
            <a:off x="457200" y="274638"/>
            <a:ext cx="8229600" cy="706090"/>
          </a:xfrm>
        </p:spPr>
        <p:txBody>
          <a:bodyPr>
            <a:normAutofit fontScale="90000"/>
          </a:bodyPr>
          <a:lstStyle/>
          <a:p>
            <a:pPr eaLnBrk="1" hangingPunct="1"/>
            <a:r>
              <a:rPr lang="en-US" altLang="zh-TW" dirty="0" smtClean="0">
                <a:ea typeface="新細明體" charset="-120"/>
                <a:cs typeface="Calibri" pitchFamily="34" charset="0"/>
              </a:rPr>
              <a:t>Greedy Strategies</a:t>
            </a:r>
            <a:endParaRPr lang="zh-TW" altLang="en-US" dirty="0" smtClean="0">
              <a:ea typeface="新細明體" charset="-120"/>
              <a:cs typeface="Calibri" pitchFamily="34" charset="0"/>
            </a:endParaRPr>
          </a:p>
        </p:txBody>
      </p:sp>
      <p:sp>
        <p:nvSpPr>
          <p:cNvPr id="47107"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116F1DA-BBFC-48E7-99E7-9EBB1835427B}" type="slidenum">
              <a:rPr kumimoji="0" lang="en-US" altLang="zh-TW">
                <a:latin typeface="Verdana" pitchFamily="34" charset="0"/>
              </a:rPr>
              <a:pPr eaLnBrk="1" hangingPunct="1"/>
              <a:t>56</a:t>
            </a:fld>
            <a:endParaRPr kumimoji="0" lang="en-US" altLang="zh-TW">
              <a:latin typeface="Verdana"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59417"/>
            <a:ext cx="7623528" cy="4661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p:cNvSpPr>
            <a:spLocks noGrp="1"/>
          </p:cNvSpPr>
          <p:nvPr>
            <p:ph type="title"/>
          </p:nvPr>
        </p:nvSpPr>
        <p:spPr/>
        <p:txBody>
          <a:bodyPr/>
          <a:lstStyle/>
          <a:p>
            <a:pPr eaLnBrk="1" hangingPunct="1"/>
            <a:r>
              <a:rPr lang="en-US" altLang="zh-TW" dirty="0" smtClean="0">
                <a:ea typeface="新細明體" charset="-120"/>
                <a:cs typeface="Calibri" pitchFamily="34" charset="0"/>
              </a:rPr>
              <a:t>Distance based Black-listing</a:t>
            </a:r>
            <a:endParaRPr lang="zh-TW" altLang="en-US" dirty="0" smtClean="0">
              <a:ea typeface="新細明體" charset="-120"/>
              <a:cs typeface="Calibri" pitchFamily="34" charset="0"/>
            </a:endParaRPr>
          </a:p>
        </p:txBody>
      </p:sp>
      <p:sp>
        <p:nvSpPr>
          <p:cNvPr id="48132"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DD29E7C-8A64-42BC-B4C5-6793DAF228CB}" type="slidenum">
              <a:rPr kumimoji="0" lang="en-US" altLang="zh-TW">
                <a:latin typeface="Verdana" pitchFamily="34" charset="0"/>
              </a:rPr>
              <a:pPr eaLnBrk="1" hangingPunct="1"/>
              <a:t>57</a:t>
            </a:fld>
            <a:endParaRPr kumimoji="0" lang="en-US" altLang="zh-TW" dirty="0">
              <a:latin typeface="Verdana"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708920"/>
            <a:ext cx="5328592" cy="3240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4294967295"/>
          </p:nvPr>
        </p:nvSpPr>
        <p:spPr/>
        <p:txBody>
          <a:bodyPr/>
          <a:lstStyle/>
          <a:p>
            <a:r>
              <a:rPr lang="en-US" dirty="0" smtClean="0"/>
              <a:t>Considers nodes that are within a threshold distance from source</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標題 1"/>
          <p:cNvSpPr>
            <a:spLocks noGrp="1"/>
          </p:cNvSpPr>
          <p:nvPr>
            <p:ph type="title"/>
          </p:nvPr>
        </p:nvSpPr>
        <p:spPr/>
        <p:txBody>
          <a:bodyPr/>
          <a:lstStyle/>
          <a:p>
            <a:pPr eaLnBrk="1" hangingPunct="1"/>
            <a:r>
              <a:rPr lang="en-US" altLang="zh-TW" dirty="0" smtClean="0">
                <a:latin typeface="Calibri" pitchFamily="34" charset="0"/>
                <a:ea typeface="新細明體" charset="-120"/>
                <a:cs typeface="Calibri" pitchFamily="34" charset="0"/>
              </a:rPr>
              <a:t>Reception based Black-listing</a:t>
            </a:r>
            <a:endParaRPr lang="zh-TW" altLang="en-US" dirty="0" smtClean="0">
              <a:latin typeface="Calibri" pitchFamily="34" charset="0"/>
              <a:ea typeface="新細明體" charset="-120"/>
              <a:cs typeface="Calibri" pitchFamily="34" charset="0"/>
            </a:endParaRPr>
          </a:p>
        </p:txBody>
      </p:sp>
      <p:sp>
        <p:nvSpPr>
          <p:cNvPr id="57347" name="內容版面配置區 2"/>
          <p:cNvSpPr>
            <a:spLocks noGrp="1"/>
          </p:cNvSpPr>
          <p:nvPr>
            <p:ph idx="1"/>
          </p:nvPr>
        </p:nvSpPr>
        <p:spPr>
          <a:xfrm>
            <a:off x="457200" y="1340768"/>
            <a:ext cx="8229600" cy="4525963"/>
          </a:xfrm>
        </p:spPr>
        <p:txBody>
          <a:bodyPr>
            <a:normAutofit/>
          </a:bodyPr>
          <a:lstStyle/>
          <a:p>
            <a:pPr eaLnBrk="1" hangingPunct="1"/>
            <a:r>
              <a:rPr lang="en-US" altLang="zh-TW" sz="2800" dirty="0" smtClean="0">
                <a:latin typeface="Calibri" pitchFamily="34" charset="0"/>
                <a:ea typeface="新細明體" charset="-120"/>
                <a:cs typeface="Calibri" pitchFamily="34" charset="0"/>
              </a:rPr>
              <a:t>Prevents selection of nodes with poor channel quality</a:t>
            </a:r>
          </a:p>
          <a:p>
            <a:pPr lvl="1"/>
            <a:r>
              <a:rPr lang="en-US" altLang="zh-TW" sz="2400" dirty="0" smtClean="0">
                <a:latin typeface="Calibri" pitchFamily="34" charset="0"/>
                <a:ea typeface="新細明體" charset="-120"/>
                <a:cs typeface="Calibri" pitchFamily="34" charset="0"/>
              </a:rPr>
              <a:t>Nodes having poor Packet Reception </a:t>
            </a:r>
            <a:r>
              <a:rPr lang="en-US" altLang="zh-TW" sz="2400" dirty="0">
                <a:latin typeface="Calibri" pitchFamily="34" charset="0"/>
                <a:ea typeface="新細明體" charset="-120"/>
                <a:cs typeface="Calibri" pitchFamily="34" charset="0"/>
              </a:rPr>
              <a:t>R</a:t>
            </a:r>
            <a:r>
              <a:rPr lang="en-US" altLang="zh-TW" sz="2400" dirty="0" smtClean="0">
                <a:latin typeface="Calibri" pitchFamily="34" charset="0"/>
                <a:ea typeface="新細明體" charset="-120"/>
                <a:cs typeface="Calibri" pitchFamily="34" charset="0"/>
              </a:rPr>
              <a:t>atio (PRR)</a:t>
            </a:r>
          </a:p>
          <a:p>
            <a:pPr lvl="1"/>
            <a:r>
              <a:rPr lang="en-US" altLang="zh-TW" sz="2400" dirty="0" smtClean="0">
                <a:latin typeface="Calibri" pitchFamily="34" charset="0"/>
                <a:ea typeface="新細明體" charset="-120"/>
                <a:cs typeface="Calibri" pitchFamily="34" charset="0"/>
              </a:rPr>
              <a:t>Absolute PRR</a:t>
            </a:r>
          </a:p>
          <a:p>
            <a:pPr lvl="2"/>
            <a:r>
              <a:rPr lang="en-US" altLang="zh-TW" sz="1800" dirty="0" smtClean="0">
                <a:latin typeface="Calibri" pitchFamily="34" charset="0"/>
                <a:ea typeface="新細明體" charset="-120"/>
                <a:cs typeface="Calibri" pitchFamily="34" charset="0"/>
              </a:rPr>
              <a:t>Kee</a:t>
            </a:r>
            <a:r>
              <a:rPr lang="en-US" altLang="zh-TW" sz="1800" dirty="0" smtClean="0">
                <a:latin typeface="Calibri" pitchFamily="34" charset="0"/>
                <a:ea typeface="新細明體" charset="-120"/>
                <a:cs typeface="Calibri" pitchFamily="34" charset="0"/>
              </a:rPr>
              <a:t>ps track of PRR with each of its neighbors and is exchanged periodically</a:t>
            </a:r>
          </a:p>
          <a:p>
            <a:pPr lvl="1"/>
            <a:r>
              <a:rPr lang="en-US" altLang="zh-TW" sz="2400" dirty="0" smtClean="0">
                <a:latin typeface="Calibri" pitchFamily="34" charset="0"/>
                <a:ea typeface="新細明體" charset="-120"/>
                <a:cs typeface="Calibri" pitchFamily="34" charset="0"/>
              </a:rPr>
              <a:t>Relative PRR</a:t>
            </a:r>
          </a:p>
          <a:p>
            <a:pPr lvl="2"/>
            <a:r>
              <a:rPr lang="en-US" altLang="zh-TW" sz="1800" dirty="0" smtClean="0">
                <a:latin typeface="Calibri" pitchFamily="34" charset="0"/>
                <a:ea typeface="新細明體" charset="-120"/>
                <a:cs typeface="Calibri" pitchFamily="34" charset="0"/>
              </a:rPr>
              <a:t>Orders the neighbors based on PRR and nodes with worst PRR are blacklisted</a:t>
            </a:r>
          </a:p>
          <a:p>
            <a:r>
              <a:rPr lang="en-US" altLang="zh-TW" sz="2800" dirty="0" smtClean="0">
                <a:latin typeface="Calibri" pitchFamily="34" charset="0"/>
                <a:ea typeface="新細明體" charset="-120"/>
                <a:cs typeface="Calibri" pitchFamily="34" charset="0"/>
              </a:rPr>
              <a:t>Best Reception Neighbor Algorithm</a:t>
            </a:r>
          </a:p>
          <a:p>
            <a:pPr lvl="1"/>
            <a:r>
              <a:rPr lang="en-US" altLang="zh-TW" sz="2400" dirty="0" smtClean="0">
                <a:latin typeface="Calibri" pitchFamily="34" charset="0"/>
                <a:ea typeface="新細明體" charset="-120"/>
                <a:cs typeface="Calibri" pitchFamily="34" charset="0"/>
              </a:rPr>
              <a:t>Node with highest PRR is selected</a:t>
            </a:r>
          </a:p>
        </p:txBody>
      </p:sp>
      <p:sp>
        <p:nvSpPr>
          <p:cNvPr id="49156"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F4FCD26-070F-489D-ABE5-1E5599FDA5FA}" type="slidenum">
              <a:rPr kumimoji="0" lang="en-US" altLang="zh-TW">
                <a:latin typeface="Verdana" pitchFamily="34" charset="0"/>
              </a:rPr>
              <a:pPr eaLnBrk="1" hangingPunct="1"/>
              <a:t>58</a:t>
            </a:fld>
            <a:endParaRPr kumimoji="0" lang="en-US" altLang="zh-TW">
              <a:latin typeface="Verdana"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E17C6D0-6BD4-40F1-9EF6-B53811E041B4}" type="slidenum">
              <a:rPr kumimoji="0" lang="en-US" altLang="zh-TW">
                <a:latin typeface="Verdana" pitchFamily="34" charset="0"/>
              </a:rPr>
              <a:pPr eaLnBrk="1" hangingPunct="1"/>
              <a:t>59</a:t>
            </a:fld>
            <a:endParaRPr kumimoji="0" lang="en-US" altLang="zh-TW">
              <a:latin typeface="Verdana"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428" y="1124744"/>
            <a:ext cx="8265522" cy="5006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1"/>
          <p:cNvSpPr>
            <a:spLocks noGrp="1"/>
          </p:cNvSpPr>
          <p:nvPr>
            <p:ph type="title"/>
          </p:nvPr>
        </p:nvSpPr>
        <p:spPr>
          <a:xfrm>
            <a:off x="457200" y="332656"/>
            <a:ext cx="8229600" cy="648072"/>
          </a:xfrm>
        </p:spPr>
        <p:txBody>
          <a:bodyPr/>
          <a:lstStyle/>
          <a:p>
            <a:r>
              <a:rPr lang="en-US" altLang="zh-TW" sz="3600" dirty="0" smtClean="0">
                <a:solidFill>
                  <a:schemeClr val="tx1"/>
                </a:solidFill>
              </a:rPr>
              <a:t>Node Deployment</a:t>
            </a:r>
            <a:endParaRPr lang="zh-TW" altLang="en-US" sz="3600" dirty="0" smtClean="0">
              <a:solidFill>
                <a:schemeClr val="tx1"/>
              </a:solidFill>
            </a:endParaRPr>
          </a:p>
        </p:txBody>
      </p:sp>
      <p:sp>
        <p:nvSpPr>
          <p:cNvPr id="51203" name="內容版面配置區 2"/>
          <p:cNvSpPr>
            <a:spLocks noGrp="1"/>
          </p:cNvSpPr>
          <p:nvPr>
            <p:ph idx="1"/>
          </p:nvPr>
        </p:nvSpPr>
        <p:spPr/>
        <p:txBody>
          <a:bodyPr>
            <a:normAutofit lnSpcReduction="10000"/>
          </a:bodyPr>
          <a:lstStyle/>
          <a:p>
            <a:r>
              <a:rPr lang="en-US" altLang="zh-TW" sz="2800" dirty="0" smtClean="0"/>
              <a:t>Node deployment in WSNs is </a:t>
            </a:r>
            <a:r>
              <a:rPr lang="en-US" altLang="zh-TW" sz="2800" dirty="0" smtClean="0">
                <a:solidFill>
                  <a:srgbClr val="FF0000"/>
                </a:solidFill>
              </a:rPr>
              <a:t>application dependent </a:t>
            </a:r>
            <a:r>
              <a:rPr lang="en-US" altLang="zh-TW" sz="2800" dirty="0" smtClean="0"/>
              <a:t>and affects the performance of the routing protocol.</a:t>
            </a:r>
          </a:p>
          <a:p>
            <a:r>
              <a:rPr lang="en-US" altLang="zh-TW" sz="2800" dirty="0" smtClean="0"/>
              <a:t>The deployment can be either </a:t>
            </a:r>
            <a:r>
              <a:rPr lang="en-US" altLang="zh-TW" sz="2800" dirty="0" smtClean="0">
                <a:solidFill>
                  <a:srgbClr val="FF0000"/>
                </a:solidFill>
              </a:rPr>
              <a:t>deterministic</a:t>
            </a:r>
            <a:r>
              <a:rPr lang="en-US" altLang="zh-TW" sz="2800" dirty="0" smtClean="0"/>
              <a:t> or </a:t>
            </a:r>
            <a:r>
              <a:rPr lang="en-US" altLang="zh-TW" sz="2800" dirty="0" smtClean="0">
                <a:solidFill>
                  <a:srgbClr val="FF0000"/>
                </a:solidFill>
              </a:rPr>
              <a:t>randomized</a:t>
            </a:r>
            <a:r>
              <a:rPr lang="en-US" altLang="zh-TW" sz="2800" dirty="0" smtClean="0"/>
              <a:t>.</a:t>
            </a:r>
          </a:p>
          <a:p>
            <a:r>
              <a:rPr lang="en-US" altLang="zh-TW" sz="2800" dirty="0" smtClean="0"/>
              <a:t>In deterministic deployment, the sensors are manually placed and data is routed through pre-determined paths.</a:t>
            </a:r>
          </a:p>
          <a:p>
            <a:r>
              <a:rPr lang="en-US" altLang="zh-TW" sz="2800" dirty="0" smtClean="0"/>
              <a:t>In random node deployment, the sensor nodes are scattered randomly creating an infrastructure in an ad hoc manner. </a:t>
            </a:r>
            <a:endParaRPr lang="zh-TW" altLang="en-US" sz="2800" dirty="0" smtClean="0"/>
          </a:p>
        </p:txBody>
      </p:sp>
      <p:sp>
        <p:nvSpPr>
          <p:cNvPr id="51204" name="投影片編號版面配置區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53B72DAD-BA8E-49E0-A9B0-0F5465EAD6D6}" type="slidenum">
              <a:rPr lang="en-US" altLang="zh-TW" smtClean="0"/>
              <a:pPr fontAlgn="base">
                <a:spcBef>
                  <a:spcPct val="0"/>
                </a:spcBef>
                <a:spcAft>
                  <a:spcPct val="0"/>
                </a:spcAft>
              </a:pPr>
              <a:t>6</a:t>
            </a:fld>
            <a:endParaRPr lang="en-US" altLang="zh-TW"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1"/>
          <p:cNvSpPr>
            <a:spLocks noGrp="1"/>
          </p:cNvSpPr>
          <p:nvPr>
            <p:ph type="title"/>
          </p:nvPr>
        </p:nvSpPr>
        <p:spPr/>
        <p:txBody>
          <a:bodyPr/>
          <a:lstStyle/>
          <a:p>
            <a:r>
              <a:rPr lang="en-US" dirty="0"/>
              <a:t>Best PRR x Distance</a:t>
            </a:r>
            <a:endParaRPr lang="en-US" dirty="0"/>
          </a:p>
        </p:txBody>
      </p:sp>
      <p:sp>
        <p:nvSpPr>
          <p:cNvPr id="51203" name="投影片編號版面配置區 3"/>
          <p:cNvSpPr>
            <a:spLocks noGrp="1"/>
          </p:cNvSpPr>
          <p:nvPr>
            <p:ph type="sldNum" sz="quarter" idx="11"/>
          </p:nvPr>
        </p:nvSpPr>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24C027D-98E4-499F-B919-EFCE0819A9C8}" type="slidenum">
              <a:rPr kumimoji="0" lang="en-US" altLang="zh-TW">
                <a:latin typeface="Verdana" pitchFamily="34" charset="0"/>
              </a:rPr>
              <a:pPr eaLnBrk="1" hangingPunct="1"/>
              <a:t>60</a:t>
            </a:fld>
            <a:endParaRPr kumimoji="0" lang="en-US" altLang="zh-TW">
              <a:latin typeface="Verdana" pitchFamily="34" charset="0"/>
            </a:endParaRPr>
          </a:p>
        </p:txBody>
      </p:sp>
      <p:sp>
        <p:nvSpPr>
          <p:cNvPr id="2" name="Content Placeholder 1"/>
          <p:cNvSpPr>
            <a:spLocks noGrp="1"/>
          </p:cNvSpPr>
          <p:nvPr>
            <p:ph idx="1"/>
          </p:nvPr>
        </p:nvSpPr>
        <p:spPr/>
        <p:txBody>
          <a:bodyPr/>
          <a:lstStyle/>
          <a:p>
            <a:pPr rtl="0" eaLnBrk="1" latinLnBrk="0" hangingPunct="1"/>
            <a:r>
              <a:rPr lang="en-US" sz="3200" kern="1200" dirty="0" smtClean="0">
                <a:solidFill>
                  <a:schemeClr val="tx1"/>
                </a:solidFill>
                <a:effectLst/>
                <a:latin typeface="+mn-lt"/>
                <a:ea typeface="+mn-ea"/>
                <a:cs typeface="+mn-cs"/>
              </a:rPr>
              <a:t>PRR </a:t>
            </a:r>
            <a:r>
              <a:rPr lang="en-US" sz="3200" kern="1200" dirty="0" smtClean="0">
                <a:solidFill>
                  <a:schemeClr val="tx1"/>
                </a:solidFill>
                <a:effectLst/>
                <a:latin typeface="+mn-lt"/>
                <a:ea typeface="+mn-ea"/>
                <a:cs typeface="+mn-cs"/>
                <a:sym typeface="Wingdings"/>
              </a:rPr>
              <a:t></a:t>
            </a:r>
            <a:r>
              <a:rPr lang="en-US" sz="3200" kern="1200" dirty="0" smtClean="0">
                <a:solidFill>
                  <a:schemeClr val="tx1"/>
                </a:solidFill>
                <a:effectLst/>
                <a:latin typeface="+mn-lt"/>
                <a:ea typeface="+mn-ea"/>
                <a:cs typeface="+mn-cs"/>
              </a:rPr>
              <a:t> Selection of closest node to source </a:t>
            </a:r>
            <a:r>
              <a:rPr lang="en-US" sz="3200" kern="1200" dirty="0" smtClean="0">
                <a:solidFill>
                  <a:schemeClr val="tx1"/>
                </a:solidFill>
                <a:effectLst/>
                <a:latin typeface="+mn-lt"/>
                <a:ea typeface="+mn-ea"/>
                <a:cs typeface="+mn-cs"/>
                <a:sym typeface="Wingdings"/>
              </a:rPr>
              <a:t></a:t>
            </a:r>
            <a:r>
              <a:rPr lang="en-US" sz="3200" kern="1200" dirty="0" smtClean="0">
                <a:solidFill>
                  <a:schemeClr val="tx1"/>
                </a:solidFill>
                <a:effectLst/>
                <a:latin typeface="+mn-lt"/>
                <a:ea typeface="+mn-ea"/>
                <a:cs typeface="+mn-cs"/>
              </a:rPr>
              <a:t> increased no. of hops </a:t>
            </a:r>
            <a:r>
              <a:rPr lang="en-US" sz="3200" kern="1200" dirty="0" smtClean="0">
                <a:solidFill>
                  <a:schemeClr val="tx1"/>
                </a:solidFill>
                <a:effectLst/>
                <a:latin typeface="+mn-lt"/>
                <a:ea typeface="+mn-ea"/>
                <a:cs typeface="+mn-cs"/>
                <a:sym typeface="Wingdings"/>
              </a:rPr>
              <a:t></a:t>
            </a:r>
            <a:r>
              <a:rPr lang="en-US" sz="3200" kern="1200" dirty="0" smtClean="0">
                <a:solidFill>
                  <a:schemeClr val="tx1"/>
                </a:solidFill>
                <a:effectLst/>
                <a:latin typeface="+mn-lt"/>
                <a:ea typeface="+mn-ea"/>
                <a:cs typeface="+mn-cs"/>
              </a:rPr>
              <a:t> increased latency</a:t>
            </a:r>
            <a:endParaRPr lang="en-US" dirty="0" smtClean="0">
              <a:effectLst/>
            </a:endParaRPr>
          </a:p>
          <a:p>
            <a:pPr rtl="0" eaLnBrk="1" latinLnBrk="0" hangingPunct="1"/>
            <a:r>
              <a:rPr lang="en-US" sz="3200" kern="1200" dirty="0" smtClean="0">
                <a:solidFill>
                  <a:schemeClr val="tx1"/>
                </a:solidFill>
                <a:effectLst/>
                <a:latin typeface="+mn-lt"/>
                <a:ea typeface="+mn-ea"/>
                <a:cs typeface="+mn-cs"/>
              </a:rPr>
              <a:t>Selection based on maximum of PRR x distance.</a:t>
            </a:r>
          </a:p>
          <a:p>
            <a:pPr rtl="0" eaLnBrk="1" latinLnBrk="0" hangingPunct="1"/>
            <a:r>
              <a:rPr lang="en-US" dirty="0" smtClean="0"/>
              <a:t>Distance is calculated as </a:t>
            </a:r>
            <a:endParaRPr lang="en-US" dirty="0" smtClean="0">
              <a:effectLst/>
            </a:endParaRP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3410559" cy="1631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61</a:t>
            </a:fld>
            <a:endParaRPr lang="en-US" altLang="zh-TW"/>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8334790" cy="4886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51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PRADA</a:t>
            </a:r>
            <a:endParaRPr lang="en-US" dirty="0"/>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r>
              <a:rPr lang="en-US" dirty="0" smtClean="0"/>
              <a:t>Probe based Distributed protocol for knowledge range adjustment</a:t>
            </a:r>
          </a:p>
          <a:p>
            <a:r>
              <a:rPr lang="en-US" dirty="0" smtClean="0"/>
              <a:t>Global topology </a:t>
            </a:r>
            <a:r>
              <a:rPr lang="en-US" dirty="0" smtClean="0">
                <a:sym typeface="Wingdings" panose="05000000000000000000" pitchFamily="2" charset="2"/>
              </a:rPr>
              <a:t> costly  higher overhead  increased precision in routing decisions and less energy consumption in data communication</a:t>
            </a:r>
          </a:p>
          <a:p>
            <a:r>
              <a:rPr lang="en-US" dirty="0" smtClean="0">
                <a:sym typeface="Wingdings" panose="05000000000000000000" pitchFamily="2" charset="2"/>
              </a:rPr>
              <a:t>PRADA based on Partial Topology Knowledge Forwarding (PTKF)</a:t>
            </a:r>
          </a:p>
          <a:p>
            <a:r>
              <a:rPr lang="en-US" dirty="0" smtClean="0">
                <a:sym typeface="Wingdings" panose="05000000000000000000" pitchFamily="2" charset="2"/>
              </a:rPr>
              <a:t>Minimizes the cost for topology knowledge gain as well as cost for data communication</a:t>
            </a:r>
          </a:p>
          <a:p>
            <a:r>
              <a:rPr lang="en-US" dirty="0" smtClean="0"/>
              <a:t>Each </a:t>
            </a:r>
            <a:r>
              <a:rPr lang="en-US" dirty="0"/>
              <a:t>node constructs a route based on a weighted shortest </a:t>
            </a:r>
            <a:r>
              <a:rPr lang="en-US" dirty="0" smtClean="0"/>
              <a:t>path algorithm </a:t>
            </a:r>
            <a:r>
              <a:rPr lang="en-US" dirty="0"/>
              <a:t>with the link cost given as the energy consumption. </a:t>
            </a:r>
            <a:endParaRPr lang="en-US" dirty="0" smtClean="0"/>
          </a:p>
          <a:p>
            <a:r>
              <a:rPr lang="en-US" dirty="0" smtClean="0"/>
              <a:t>In PTKF next hop is </a:t>
            </a:r>
            <a:r>
              <a:rPr lang="en-US" dirty="0"/>
              <a:t>selected </a:t>
            </a:r>
            <a:r>
              <a:rPr lang="en-US" dirty="0" smtClean="0"/>
              <a:t>by calculating </a:t>
            </a:r>
            <a:r>
              <a:rPr lang="en-US" dirty="0"/>
              <a:t>the route according to </a:t>
            </a:r>
            <a:r>
              <a:rPr lang="en-US" i="1" dirty="0"/>
              <a:t>its topology knowledge. </a:t>
            </a:r>
            <a:endParaRPr lang="en-US" i="1" dirty="0" smtClean="0"/>
          </a:p>
          <a:p>
            <a:r>
              <a:rPr lang="en-US" dirty="0" smtClean="0"/>
              <a:t>Finds the </a:t>
            </a:r>
            <a:r>
              <a:rPr lang="en-US" dirty="0"/>
              <a:t>optimum set of knowledge range values, R, of each node to minimize the overall energy consumption.</a:t>
            </a:r>
          </a:p>
          <a:p>
            <a:endParaRPr lang="en-US" dirty="0" smtClean="0"/>
          </a:p>
          <a:p>
            <a:pPr marL="0" indent="0">
              <a:buNone/>
            </a:pPr>
            <a:r>
              <a:rPr lang="en-US" dirty="0" smtClean="0"/>
              <a:t>                      Minimize</a:t>
            </a:r>
          </a:p>
          <a:p>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62</a:t>
            </a:fld>
            <a:endParaRPr lang="en-US" altLang="zh-TW"/>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429" y="5733256"/>
            <a:ext cx="28098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5370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4543"/>
            <a:ext cx="8229600" cy="5514777"/>
          </a:xfrm>
        </p:spPr>
        <p:txBody>
          <a:bodyPr>
            <a:normAutofit fontScale="77500" lnSpcReduction="20000"/>
          </a:bodyPr>
          <a:lstStyle/>
          <a:p>
            <a:r>
              <a:rPr lang="en-US" dirty="0"/>
              <a:t>PRADA is a distributed version of </a:t>
            </a:r>
            <a:r>
              <a:rPr lang="en-US" dirty="0" smtClean="0"/>
              <a:t>PTKF</a:t>
            </a:r>
          </a:p>
          <a:p>
            <a:r>
              <a:rPr lang="en-US" dirty="0" smtClean="0"/>
              <a:t>Each </a:t>
            </a:r>
            <a:r>
              <a:rPr lang="en-US" dirty="0"/>
              <a:t>node adjusts its knowledge range </a:t>
            </a:r>
            <a:r>
              <a:rPr lang="en-US" dirty="0" smtClean="0"/>
              <a:t>according to </a:t>
            </a:r>
            <a:r>
              <a:rPr lang="en-US" dirty="0"/>
              <a:t>the feedback information it receives from neighbor nodes. </a:t>
            </a:r>
            <a:endParaRPr lang="en-US" dirty="0" smtClean="0"/>
          </a:p>
          <a:p>
            <a:r>
              <a:rPr lang="en-US" dirty="0" smtClean="0"/>
              <a:t>First </a:t>
            </a:r>
            <a:r>
              <a:rPr lang="en-US" dirty="0"/>
              <a:t>selects a random </a:t>
            </a:r>
            <a:r>
              <a:rPr lang="en-US" dirty="0" smtClean="0"/>
              <a:t>knowledge range </a:t>
            </a:r>
            <a:r>
              <a:rPr lang="en-US" dirty="0"/>
              <a:t>(KR), </a:t>
            </a:r>
            <a:r>
              <a:rPr lang="en-US" dirty="0" err="1" smtClean="0"/>
              <a:t>r</a:t>
            </a:r>
            <a:r>
              <a:rPr lang="en-US" baseline="-25000" dirty="0" err="1" smtClean="0"/>
              <a:t>current</a:t>
            </a:r>
            <a:endParaRPr lang="en-US" dirty="0" smtClean="0"/>
          </a:p>
          <a:p>
            <a:r>
              <a:rPr lang="en-US" dirty="0" smtClean="0"/>
              <a:t>Constructs </a:t>
            </a:r>
            <a:r>
              <a:rPr lang="en-US" dirty="0"/>
              <a:t>a route to the sink according to its current KR. </a:t>
            </a:r>
            <a:endParaRPr lang="en-US" dirty="0" smtClean="0"/>
          </a:p>
          <a:p>
            <a:r>
              <a:rPr lang="en-US" dirty="0" smtClean="0"/>
              <a:t>Then</a:t>
            </a:r>
            <a:r>
              <a:rPr lang="en-US" dirty="0"/>
              <a:t>, each </a:t>
            </a:r>
            <a:r>
              <a:rPr lang="en-US" dirty="0" smtClean="0"/>
              <a:t>node periodically </a:t>
            </a:r>
            <a:r>
              <a:rPr lang="en-US" dirty="0"/>
              <a:t>selects a certain KR, </a:t>
            </a:r>
            <a:r>
              <a:rPr lang="en-US" dirty="0" err="1" smtClean="0"/>
              <a:t>r</a:t>
            </a:r>
            <a:r>
              <a:rPr lang="en-US" i="1" baseline="-25000" dirty="0" err="1" smtClean="0"/>
              <a:t>probe</a:t>
            </a:r>
            <a:r>
              <a:rPr lang="en-US" i="1" baseline="-25000" dirty="0"/>
              <a:t> </a:t>
            </a:r>
            <a:r>
              <a:rPr lang="en-US" dirty="0" smtClean="0"/>
              <a:t>to </a:t>
            </a:r>
            <a:r>
              <a:rPr lang="en-US" dirty="0"/>
              <a:t>be probed and </a:t>
            </a:r>
            <a:r>
              <a:rPr lang="en-US" dirty="0" smtClean="0"/>
              <a:t>calculates </a:t>
            </a:r>
          </a:p>
          <a:p>
            <a:endParaRPr lang="en-US" dirty="0"/>
          </a:p>
          <a:p>
            <a:endParaRPr lang="en-US" dirty="0" smtClean="0"/>
          </a:p>
          <a:p>
            <a:endParaRPr lang="en-US" dirty="0"/>
          </a:p>
          <a:p>
            <a:r>
              <a:rPr lang="en-US" dirty="0" smtClean="0"/>
              <a:t>If 					 then </a:t>
            </a:r>
          </a:p>
          <a:p>
            <a:pPr marL="0" indent="0">
              <a:buNone/>
            </a:pPr>
            <a:r>
              <a:rPr lang="en-US" dirty="0" smtClean="0"/>
              <a:t>		</a:t>
            </a:r>
            <a:r>
              <a:rPr lang="en-US" dirty="0" err="1" smtClean="0"/>
              <a:t>r</a:t>
            </a:r>
            <a:r>
              <a:rPr lang="en-US" baseline="-25000" dirty="0" err="1" smtClean="0"/>
              <a:t>current</a:t>
            </a:r>
            <a:r>
              <a:rPr lang="en-US" dirty="0" smtClean="0"/>
              <a:t> = </a:t>
            </a:r>
            <a:r>
              <a:rPr lang="en-US" dirty="0" err="1" smtClean="0"/>
              <a:t>r</a:t>
            </a:r>
            <a:r>
              <a:rPr lang="en-US" baseline="-25000" dirty="0" err="1" smtClean="0"/>
              <a:t>probe</a:t>
            </a:r>
            <a:r>
              <a:rPr lang="en-US" dirty="0"/>
              <a:t>	</a:t>
            </a:r>
            <a:endParaRPr lang="en-US" dirty="0" smtClean="0"/>
          </a:p>
          <a:p>
            <a:pPr marL="0" indent="0">
              <a:buNone/>
            </a:pPr>
            <a:endParaRPr lang="en-US" dirty="0" smtClean="0"/>
          </a:p>
          <a:p>
            <a:r>
              <a:rPr lang="en-US" dirty="0" smtClean="0"/>
              <a:t>Faster convergence to optimum route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63</a:t>
            </a:fld>
            <a:endParaRPr lang="en-US" altLang="zh-TW"/>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429000"/>
            <a:ext cx="5940272" cy="1055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293096"/>
            <a:ext cx="38862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8299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Evaluation</a:t>
            </a:r>
            <a:endParaRPr lang="en-US" dirty="0"/>
          </a:p>
        </p:txBody>
      </p:sp>
      <p:sp>
        <p:nvSpPr>
          <p:cNvPr id="3" name="Content Placeholder 2"/>
          <p:cNvSpPr>
            <a:spLocks noGrp="1"/>
          </p:cNvSpPr>
          <p:nvPr>
            <p:ph idx="1"/>
          </p:nvPr>
        </p:nvSpPr>
        <p:spPr>
          <a:xfrm>
            <a:off x="457200" y="1340768"/>
            <a:ext cx="8229600" cy="5256584"/>
          </a:xfrm>
        </p:spPr>
        <p:txBody>
          <a:bodyPr>
            <a:normAutofit fontScale="77500" lnSpcReduction="20000"/>
          </a:bodyPr>
          <a:lstStyle/>
          <a:p>
            <a:r>
              <a:rPr lang="en-US" dirty="0" smtClean="0"/>
              <a:t>Advantages:</a:t>
            </a:r>
          </a:p>
          <a:p>
            <a:pPr lvl="1"/>
            <a:r>
              <a:rPr lang="en-US" dirty="0" smtClean="0"/>
              <a:t>Scalable - </a:t>
            </a:r>
            <a:r>
              <a:rPr lang="en-US" dirty="0"/>
              <a:t>neighborhood information is implicitly inferred from the physical placement of nodes.</a:t>
            </a:r>
            <a:endParaRPr lang="en-US" dirty="0" smtClean="0"/>
          </a:p>
          <a:p>
            <a:pPr lvl="1"/>
            <a:r>
              <a:rPr lang="en-US" dirty="0"/>
              <a:t>L</a:t>
            </a:r>
            <a:r>
              <a:rPr lang="en-US" dirty="0" smtClean="0"/>
              <a:t>ow </a:t>
            </a:r>
            <a:r>
              <a:rPr lang="en-US" dirty="0"/>
              <a:t>complexity since the next hops can be selected based on local </a:t>
            </a:r>
            <a:r>
              <a:rPr lang="en-US" dirty="0" smtClean="0"/>
              <a:t>information. </a:t>
            </a:r>
          </a:p>
          <a:p>
            <a:pPr lvl="1"/>
            <a:r>
              <a:rPr lang="en-US" dirty="0" smtClean="0"/>
              <a:t>Performance depends </a:t>
            </a:r>
            <a:r>
              <a:rPr lang="en-US" dirty="0"/>
              <a:t>on </a:t>
            </a:r>
            <a:r>
              <a:rPr lang="en-US" dirty="0" smtClean="0"/>
              <a:t>accuracy of </a:t>
            </a:r>
            <a:r>
              <a:rPr lang="en-US" dirty="0"/>
              <a:t>knowledge </a:t>
            </a:r>
            <a:r>
              <a:rPr lang="en-US" dirty="0" smtClean="0"/>
              <a:t>about the location. </a:t>
            </a:r>
          </a:p>
          <a:p>
            <a:r>
              <a:rPr lang="en-US" dirty="0" smtClean="0"/>
              <a:t>Disadvantages:</a:t>
            </a:r>
          </a:p>
          <a:p>
            <a:pPr lvl="1"/>
            <a:r>
              <a:rPr lang="en-US" dirty="0" smtClean="0"/>
              <a:t>Error </a:t>
            </a:r>
            <a:r>
              <a:rPr lang="en-US" dirty="0"/>
              <a:t>in location detection can cause an error in routing. </a:t>
            </a:r>
            <a:endParaRPr lang="en-US" dirty="0" smtClean="0"/>
          </a:p>
          <a:p>
            <a:pPr lvl="1"/>
            <a:r>
              <a:rPr lang="en-US" dirty="0" smtClean="0"/>
              <a:t>If </a:t>
            </a:r>
            <a:r>
              <a:rPr lang="en-US" dirty="0"/>
              <a:t>the GPS or location device is </a:t>
            </a:r>
            <a:r>
              <a:rPr lang="en-US" dirty="0" smtClean="0"/>
              <a:t>damaged, sensor </a:t>
            </a:r>
            <a:r>
              <a:rPr lang="en-US" dirty="0"/>
              <a:t>nodes that depend on the device are rendered useless. </a:t>
            </a:r>
            <a:endParaRPr lang="en-US" dirty="0" smtClean="0"/>
          </a:p>
          <a:p>
            <a:pPr lvl="1"/>
            <a:r>
              <a:rPr lang="en-US" dirty="0" smtClean="0"/>
              <a:t>Monetary </a:t>
            </a:r>
            <a:r>
              <a:rPr lang="en-US" dirty="0"/>
              <a:t>cost for the </a:t>
            </a:r>
            <a:r>
              <a:rPr lang="en-US" dirty="0" smtClean="0"/>
              <a:t>GPS may </a:t>
            </a:r>
            <a:r>
              <a:rPr lang="en-US" dirty="0"/>
              <a:t>be expensive for some applications. </a:t>
            </a:r>
            <a:endParaRPr lang="en-US" dirty="0" smtClean="0"/>
          </a:p>
          <a:p>
            <a:pPr lvl="1"/>
            <a:r>
              <a:rPr lang="en-US" dirty="0" smtClean="0"/>
              <a:t>Power </a:t>
            </a:r>
            <a:r>
              <a:rPr lang="en-US" dirty="0"/>
              <a:t>consumption and size of the GPS may not </a:t>
            </a:r>
            <a:r>
              <a:rPr lang="en-US" dirty="0" smtClean="0"/>
              <a:t>be appropriate </a:t>
            </a:r>
            <a:r>
              <a:rPr lang="en-US" dirty="0"/>
              <a:t>if sensor nodes are operated by batteries and deployed in their thousands.</a:t>
            </a:r>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64</a:t>
            </a:fld>
            <a:endParaRPr lang="en-US" altLang="zh-TW"/>
          </a:p>
        </p:txBody>
      </p:sp>
    </p:spTree>
    <p:extLst>
      <p:ext uri="{BB962C8B-B14F-4D97-AF65-F5344CB8AC3E}">
        <p14:creationId xmlns:p14="http://schemas.microsoft.com/office/powerpoint/2010/main" val="242005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p:cNvSpPr>
            <a:spLocks noGrp="1"/>
          </p:cNvSpPr>
          <p:nvPr>
            <p:ph type="title"/>
          </p:nvPr>
        </p:nvSpPr>
        <p:spPr>
          <a:xfrm>
            <a:off x="457200" y="152400"/>
            <a:ext cx="8229600" cy="900336"/>
          </a:xfrm>
        </p:spPr>
        <p:txBody>
          <a:bodyPr/>
          <a:lstStyle/>
          <a:p>
            <a:r>
              <a:rPr lang="en-US" altLang="zh-TW" sz="3600" dirty="0" smtClean="0">
                <a:solidFill>
                  <a:schemeClr val="tx1"/>
                </a:solidFill>
              </a:rPr>
              <a:t>Energy Considerations</a:t>
            </a:r>
            <a:endParaRPr lang="zh-TW" altLang="en-US" sz="3600" dirty="0" smtClean="0">
              <a:solidFill>
                <a:schemeClr val="tx1"/>
              </a:solidFill>
            </a:endParaRPr>
          </a:p>
        </p:txBody>
      </p:sp>
      <p:sp>
        <p:nvSpPr>
          <p:cNvPr id="52227" name="內容版面配置區 2"/>
          <p:cNvSpPr>
            <a:spLocks noGrp="1"/>
          </p:cNvSpPr>
          <p:nvPr>
            <p:ph idx="1"/>
          </p:nvPr>
        </p:nvSpPr>
        <p:spPr>
          <a:xfrm>
            <a:off x="323528" y="1600200"/>
            <a:ext cx="8363272" cy="4525963"/>
          </a:xfrm>
        </p:spPr>
        <p:txBody>
          <a:bodyPr>
            <a:normAutofit/>
          </a:bodyPr>
          <a:lstStyle/>
          <a:p>
            <a:r>
              <a:rPr lang="en-US" altLang="zh-TW" sz="2800" dirty="0" smtClean="0"/>
              <a:t>Because of limited supply of energy, energy-conserving forms of communication and computation are essential.</a:t>
            </a:r>
          </a:p>
          <a:p>
            <a:r>
              <a:rPr lang="en-US" altLang="zh-TW" sz="2800" dirty="0" smtClean="0"/>
              <a:t>In a multi-hop WSN, each node plays a dual role as </a:t>
            </a:r>
            <a:r>
              <a:rPr lang="en-US" altLang="zh-TW" sz="2800" dirty="0" smtClean="0">
                <a:solidFill>
                  <a:srgbClr val="FF0000"/>
                </a:solidFill>
              </a:rPr>
              <a:t>data sender and data router</a:t>
            </a:r>
            <a:r>
              <a:rPr lang="en-US" altLang="zh-TW" sz="2800" dirty="0" smtClean="0"/>
              <a:t>. The malfunctioning of some sensor nodes due to power failure can cause significant topological changes and might require rerouting of packets and reorganization of the network.</a:t>
            </a:r>
            <a:endParaRPr lang="zh-TW" altLang="en-US" sz="2800" dirty="0" smtClean="0"/>
          </a:p>
        </p:txBody>
      </p:sp>
      <p:sp>
        <p:nvSpPr>
          <p:cNvPr id="52228" name="投影片編號版面配置區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27A93FAA-A4BA-49EF-BB87-8E8D1FFEF77A}" type="slidenum">
              <a:rPr lang="en-US" altLang="zh-TW" smtClean="0"/>
              <a:pPr fontAlgn="base">
                <a:spcBef>
                  <a:spcPct val="0"/>
                </a:spcBef>
                <a:spcAft>
                  <a:spcPct val="0"/>
                </a:spcAft>
              </a:pPr>
              <a:t>7</a:t>
            </a:fld>
            <a:endParaRPr lang="en-US" altLang="zh-TW"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552" y="188640"/>
            <a:ext cx="8229600" cy="792088"/>
          </a:xfrm>
        </p:spPr>
        <p:txBody>
          <a:bodyPr>
            <a:normAutofit fontScale="90000"/>
          </a:bodyPr>
          <a:lstStyle/>
          <a:p>
            <a:pPr eaLnBrk="1" hangingPunct="1"/>
            <a:r>
              <a:rPr lang="en-US" altLang="zh-TW" sz="3800" dirty="0" smtClean="0"/>
              <a:t/>
            </a:r>
            <a:br>
              <a:rPr lang="en-US" altLang="zh-TW" sz="3800" dirty="0" smtClean="0"/>
            </a:br>
            <a:r>
              <a:rPr lang="en-US" altLang="zh-TW" sz="3800" dirty="0" smtClean="0"/>
              <a:t/>
            </a:r>
            <a:br>
              <a:rPr lang="en-US" altLang="zh-TW" sz="3800" dirty="0" smtClean="0"/>
            </a:br>
            <a:r>
              <a:rPr lang="en-US" altLang="zh-TW" dirty="0" smtClean="0"/>
              <a:t> </a:t>
            </a:r>
            <a:r>
              <a:rPr lang="en-US" altLang="zh-TW" sz="3600" dirty="0" smtClean="0">
                <a:solidFill>
                  <a:schemeClr val="tx1"/>
                </a:solidFill>
              </a:rPr>
              <a:t>Data Delivery Model</a:t>
            </a:r>
          </a:p>
        </p:txBody>
      </p:sp>
      <p:sp>
        <p:nvSpPr>
          <p:cNvPr id="53251" name="Rectangle 3"/>
          <p:cNvSpPr>
            <a:spLocks noGrp="1" noChangeArrowheads="1"/>
          </p:cNvSpPr>
          <p:nvPr>
            <p:ph idx="1"/>
          </p:nvPr>
        </p:nvSpPr>
        <p:spPr/>
        <p:txBody>
          <a:bodyPr>
            <a:normAutofit lnSpcReduction="10000"/>
          </a:bodyPr>
          <a:lstStyle/>
          <a:p>
            <a:pPr eaLnBrk="1" hangingPunct="1">
              <a:lnSpc>
                <a:spcPct val="90000"/>
              </a:lnSpc>
            </a:pPr>
            <a:r>
              <a:rPr lang="en-US" altLang="zh-TW" sz="2800" dirty="0" smtClean="0"/>
              <a:t>Time-driven (continuous)</a:t>
            </a:r>
          </a:p>
          <a:p>
            <a:pPr lvl="1" eaLnBrk="1" hangingPunct="1">
              <a:lnSpc>
                <a:spcPct val="90000"/>
              </a:lnSpc>
            </a:pPr>
            <a:r>
              <a:rPr lang="en-US" altLang="zh-TW" sz="2400" dirty="0" smtClean="0">
                <a:solidFill>
                  <a:schemeClr val="tx1"/>
                </a:solidFill>
              </a:rPr>
              <a:t>Suitable for applications that require periodic data monitoring</a:t>
            </a:r>
          </a:p>
          <a:p>
            <a:pPr eaLnBrk="1" hangingPunct="1">
              <a:lnSpc>
                <a:spcPct val="90000"/>
              </a:lnSpc>
            </a:pPr>
            <a:r>
              <a:rPr lang="en-US" altLang="zh-TW" sz="2800" dirty="0" smtClean="0"/>
              <a:t>Event-driven</a:t>
            </a:r>
          </a:p>
          <a:p>
            <a:pPr lvl="1" eaLnBrk="1" hangingPunct="1">
              <a:lnSpc>
                <a:spcPct val="90000"/>
              </a:lnSpc>
            </a:pPr>
            <a:r>
              <a:rPr lang="en-US" altLang="zh-TW" sz="2400" dirty="0" smtClean="0">
                <a:solidFill>
                  <a:schemeClr val="tx1"/>
                </a:solidFill>
              </a:rPr>
              <a:t>React immediately to sudden and drastic changes</a:t>
            </a:r>
          </a:p>
          <a:p>
            <a:pPr eaLnBrk="1" hangingPunct="1">
              <a:lnSpc>
                <a:spcPct val="90000"/>
              </a:lnSpc>
            </a:pPr>
            <a:r>
              <a:rPr lang="en-US" altLang="zh-TW" sz="2800" dirty="0" smtClean="0"/>
              <a:t>Query-driven</a:t>
            </a:r>
          </a:p>
          <a:p>
            <a:pPr lvl="1" eaLnBrk="1" hangingPunct="1">
              <a:lnSpc>
                <a:spcPct val="90000"/>
              </a:lnSpc>
            </a:pPr>
            <a:r>
              <a:rPr lang="en-US" altLang="zh-TW" sz="2400" dirty="0" smtClean="0">
                <a:solidFill>
                  <a:schemeClr val="tx1"/>
                </a:solidFill>
              </a:rPr>
              <a:t>Respond to a query generated by the BS or another node in the network</a:t>
            </a:r>
          </a:p>
          <a:p>
            <a:pPr eaLnBrk="1" hangingPunct="1">
              <a:lnSpc>
                <a:spcPct val="90000"/>
              </a:lnSpc>
            </a:pPr>
            <a:r>
              <a:rPr lang="en-US" altLang="zh-TW" sz="2800" dirty="0" smtClean="0"/>
              <a:t>Hybrid</a:t>
            </a:r>
            <a:endParaRPr lang="en-US" altLang="zh-TW" dirty="0" smtClean="0"/>
          </a:p>
          <a:p>
            <a:pPr eaLnBrk="1" hangingPunct="1">
              <a:lnSpc>
                <a:spcPct val="90000"/>
              </a:lnSpc>
            </a:pPr>
            <a:r>
              <a:rPr lang="en-US" altLang="zh-TW" sz="2800" dirty="0" smtClean="0"/>
              <a:t>The routing protocol is highly influenced by the data reporting method</a:t>
            </a:r>
          </a:p>
        </p:txBody>
      </p:sp>
      <p:sp>
        <p:nvSpPr>
          <p:cNvPr id="53252"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2040DAB8-2187-490A-9D94-F41387E8D216}" type="slidenum">
              <a:rPr lang="en-US" altLang="zh-TW" smtClean="0"/>
              <a:pPr fontAlgn="base">
                <a:spcBef>
                  <a:spcPct val="0"/>
                </a:spcBef>
                <a:spcAft>
                  <a:spcPct val="0"/>
                </a:spcAft>
              </a:pPr>
              <a:t>8</a:t>
            </a:fld>
            <a:endParaRPr lang="en-US" altLang="zh-TW"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828328"/>
          </a:xfrm>
        </p:spPr>
        <p:txBody>
          <a:bodyPr/>
          <a:lstStyle/>
          <a:p>
            <a:pPr eaLnBrk="1" hangingPunct="1"/>
            <a:r>
              <a:rPr lang="en-US" altLang="zh-TW" sz="3600" dirty="0" smtClean="0">
                <a:solidFill>
                  <a:schemeClr val="tx1"/>
                </a:solidFill>
              </a:rPr>
              <a:t>Node/Link Heterogeneity</a:t>
            </a:r>
          </a:p>
        </p:txBody>
      </p:sp>
      <p:sp>
        <p:nvSpPr>
          <p:cNvPr id="54275" name="Rectangle 3"/>
          <p:cNvSpPr>
            <a:spLocks noGrp="1" noChangeArrowheads="1"/>
          </p:cNvSpPr>
          <p:nvPr>
            <p:ph idx="1"/>
          </p:nvPr>
        </p:nvSpPr>
        <p:spPr>
          <a:xfrm>
            <a:off x="457200" y="1412776"/>
            <a:ext cx="8229600" cy="4743549"/>
          </a:xfrm>
        </p:spPr>
        <p:txBody>
          <a:bodyPr/>
          <a:lstStyle/>
          <a:p>
            <a:pPr eaLnBrk="1" hangingPunct="1"/>
            <a:r>
              <a:rPr lang="en-US" altLang="zh-TW" sz="2800" dirty="0" smtClean="0"/>
              <a:t>Depending on the application, a sensor node can have a different role or capability.</a:t>
            </a:r>
          </a:p>
          <a:p>
            <a:pPr eaLnBrk="1" hangingPunct="1"/>
            <a:r>
              <a:rPr lang="en-US" altLang="zh-TW" sz="2800" dirty="0" smtClean="0"/>
              <a:t>The existence of a </a:t>
            </a:r>
            <a:r>
              <a:rPr lang="en-US" altLang="zh-TW" sz="2800" dirty="0" smtClean="0">
                <a:solidFill>
                  <a:srgbClr val="FF0000"/>
                </a:solidFill>
              </a:rPr>
              <a:t>heterogeneous set of sensors </a:t>
            </a:r>
            <a:r>
              <a:rPr lang="en-US" altLang="zh-TW" sz="2800" dirty="0" smtClean="0"/>
              <a:t>raises many technical issues related to data routing.</a:t>
            </a:r>
          </a:p>
          <a:p>
            <a:pPr eaLnBrk="1" hangingPunct="1"/>
            <a:r>
              <a:rPr lang="en-US" altLang="zh-TW" sz="2800" dirty="0" smtClean="0"/>
              <a:t>Even data reading and reporting can be generated from these sensors at different rates, subject to diverse </a:t>
            </a:r>
            <a:r>
              <a:rPr lang="en-US" altLang="zh-TW" sz="2800" dirty="0" err="1" smtClean="0"/>
              <a:t>QoS</a:t>
            </a:r>
            <a:r>
              <a:rPr lang="en-US" altLang="zh-TW" sz="2800" dirty="0" smtClean="0"/>
              <a:t> constraints, and can follow multiple data reporting models.</a:t>
            </a:r>
          </a:p>
        </p:txBody>
      </p:sp>
      <p:sp>
        <p:nvSpPr>
          <p:cNvPr id="54276" name="投影片編號版面配置區 8"/>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E5EEA18C-9CA6-4866-81A2-A1F6461176A6}" type="slidenum">
              <a:rPr lang="en-US" altLang="zh-TW" smtClean="0"/>
              <a:pPr fontAlgn="base">
                <a:spcBef>
                  <a:spcPct val="0"/>
                </a:spcBef>
                <a:spcAft>
                  <a:spcPct val="0"/>
                </a:spcAft>
              </a:pPr>
              <a:t>9</a:t>
            </a:fld>
            <a:endParaRPr lang="en-US" altLang="zh-TW"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6031</TotalTime>
  <Words>4875</Words>
  <Application>Microsoft Office PowerPoint</Application>
  <PresentationFormat>On-screen Show (4:3)</PresentationFormat>
  <Paragraphs>480</Paragraphs>
  <Slides>64</Slides>
  <Notes>15</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Routing Protocols In  Wireless Sensor Network</vt:lpstr>
      <vt:lpstr>Difference between Routing Protocols of Wireless Networks and WSN</vt:lpstr>
      <vt:lpstr>PowerPoint Presentation</vt:lpstr>
      <vt:lpstr>Routing Challenges and Design Issues in WSNs </vt:lpstr>
      <vt:lpstr>Overview</vt:lpstr>
      <vt:lpstr>Node Deployment</vt:lpstr>
      <vt:lpstr>Energy Considerations</vt:lpstr>
      <vt:lpstr>   Data Delivery Model</vt:lpstr>
      <vt:lpstr>Node/Link Heterogeneity</vt:lpstr>
      <vt:lpstr>Fault Tolerance</vt:lpstr>
      <vt:lpstr>Scalability</vt:lpstr>
      <vt:lpstr>Network Dynamics </vt:lpstr>
      <vt:lpstr>Transmission Media</vt:lpstr>
      <vt:lpstr>Connectivity</vt:lpstr>
      <vt:lpstr>Coverage</vt:lpstr>
      <vt:lpstr>Data Aggregation/Convergecast</vt:lpstr>
      <vt:lpstr>Quality of Service</vt:lpstr>
      <vt:lpstr>Example for Data-Centric Routing</vt:lpstr>
      <vt:lpstr>PowerPoint Presentation</vt:lpstr>
      <vt:lpstr>Examples of Protocols that apply Data-Centric Principle</vt:lpstr>
      <vt:lpstr>Flooding</vt:lpstr>
      <vt:lpstr>Disadvantages of Flooding</vt:lpstr>
      <vt:lpstr>Gossiping</vt:lpstr>
      <vt:lpstr>SPIN</vt:lpstr>
      <vt:lpstr>SPIN Protocol</vt:lpstr>
      <vt:lpstr>PowerPoint Presentation</vt:lpstr>
      <vt:lpstr>Direct Diffusion</vt:lpstr>
      <vt:lpstr>Directed Diffusion</vt:lpstr>
      <vt:lpstr>Directed Diffusion</vt:lpstr>
      <vt:lpstr>Qualitative Evaluation- Advantages</vt:lpstr>
      <vt:lpstr>Qualitative Evaluation-Disadvantages</vt:lpstr>
      <vt:lpstr>Disadvantages of Flat-architecture Protocols</vt:lpstr>
      <vt:lpstr>Hierarchical Protocols</vt:lpstr>
      <vt:lpstr>LEACH</vt:lpstr>
      <vt:lpstr>PowerPoint Presentation</vt:lpstr>
      <vt:lpstr>PowerPoint Presentation</vt:lpstr>
      <vt:lpstr>PowerPoint Presentation</vt:lpstr>
      <vt:lpstr>Advantages and Disadvantages</vt:lpstr>
      <vt:lpstr>PEGASIS</vt:lpstr>
      <vt:lpstr>PowerPoint Presentation</vt:lpstr>
      <vt:lpstr>PEGASIS</vt:lpstr>
      <vt:lpstr>PowerPoint Presentation</vt:lpstr>
      <vt:lpstr>TEEN and APTEEN</vt:lpstr>
      <vt:lpstr>Hierarchical Structure of TEEN and APTEEN</vt:lpstr>
      <vt:lpstr>Qualitative Evaluation</vt:lpstr>
      <vt:lpstr>Geographical-Routing Protocols</vt:lpstr>
      <vt:lpstr>MECN</vt:lpstr>
      <vt:lpstr>PowerPoint Presentation</vt:lpstr>
      <vt:lpstr>MECN</vt:lpstr>
      <vt:lpstr>MECN</vt:lpstr>
      <vt:lpstr>PowerPoint Presentation</vt:lpstr>
      <vt:lpstr>SMECN</vt:lpstr>
      <vt:lpstr>Geographical Forwarding Schemes for Lossy Links</vt:lpstr>
      <vt:lpstr>Feasible and Infeasible Regions / Nodes</vt:lpstr>
      <vt:lpstr>Greedy Strategies </vt:lpstr>
      <vt:lpstr>Greedy Strategies</vt:lpstr>
      <vt:lpstr>Distance based Black-listing</vt:lpstr>
      <vt:lpstr>Reception based Black-listing</vt:lpstr>
      <vt:lpstr>PowerPoint Presentation</vt:lpstr>
      <vt:lpstr>Best PRR x Distance</vt:lpstr>
      <vt:lpstr>PowerPoint Presentation</vt:lpstr>
      <vt:lpstr>PRADA</vt:lpstr>
      <vt:lpstr>PowerPoint Presentation</vt:lpstr>
      <vt:lpstr>Qualitative Evaluation</vt:lpstr>
    </vt:vector>
  </TitlesOfParts>
  <Company>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Routing Protocols</dc:title>
  <dc:creator>Sensor</dc:creator>
  <cp:lastModifiedBy>sastra</cp:lastModifiedBy>
  <cp:revision>633</cp:revision>
  <dcterms:created xsi:type="dcterms:W3CDTF">2010-02-04T06:18:00Z</dcterms:created>
  <dcterms:modified xsi:type="dcterms:W3CDTF">2017-01-23T11:24:51Z</dcterms:modified>
</cp:coreProperties>
</file>