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4" r:id="rId9"/>
    <p:sldId id="263" r:id="rId10"/>
    <p:sldId id="265" r:id="rId11"/>
    <p:sldId id="270" r:id="rId12"/>
    <p:sldId id="271" r:id="rId13"/>
    <p:sldId id="266" r:id="rId14"/>
    <p:sldId id="267" r:id="rId15"/>
    <p:sldId id="268" r:id="rId16"/>
    <p:sldId id="26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6" r:id="rId41"/>
    <p:sldId id="307" r:id="rId42"/>
    <p:sldId id="308" r:id="rId43"/>
    <p:sldId id="309" r:id="rId44"/>
    <p:sldId id="310" r:id="rId45"/>
    <p:sldId id="311" r:id="rId46"/>
    <p:sldId id="312" r:id="rId47"/>
    <p:sldId id="313" r:id="rId48"/>
    <p:sldId id="314" r:id="rId49"/>
    <p:sldId id="296"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3169F1-32E7-4906-BB0A-B720BFF3375D}" type="datetimeFigureOut">
              <a:rPr lang="en-US" smtClean="0"/>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70294-78D3-446C-9BEF-2F9A92C5CC43}" type="slidenum">
              <a:rPr lang="en-US" smtClean="0"/>
              <a:t>‹#›</a:t>
            </a:fld>
            <a:endParaRPr lang="en-US"/>
          </a:p>
        </p:txBody>
      </p:sp>
    </p:spTree>
    <p:extLst>
      <p:ext uri="{BB962C8B-B14F-4D97-AF65-F5344CB8AC3E}">
        <p14:creationId xmlns:p14="http://schemas.microsoft.com/office/powerpoint/2010/main" val="1914634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270294-78D3-446C-9BEF-2F9A92C5CC43}" type="slidenum">
              <a:rPr lang="en-US" smtClean="0"/>
              <a:t>17</a:t>
            </a:fld>
            <a:endParaRPr lang="en-US"/>
          </a:p>
        </p:txBody>
      </p:sp>
    </p:spTree>
    <p:extLst>
      <p:ext uri="{BB962C8B-B14F-4D97-AF65-F5344CB8AC3E}">
        <p14:creationId xmlns:p14="http://schemas.microsoft.com/office/powerpoint/2010/main" val="194212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Transport Layer in WSN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81211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RMST</a:t>
            </a:r>
            <a:endParaRPr lang="en-US" dirty="0"/>
          </a:p>
        </p:txBody>
      </p:sp>
      <p:sp>
        <p:nvSpPr>
          <p:cNvPr id="3" name="Content Placeholder 2"/>
          <p:cNvSpPr>
            <a:spLocks noGrp="1"/>
          </p:cNvSpPr>
          <p:nvPr>
            <p:ph idx="1"/>
          </p:nvPr>
        </p:nvSpPr>
        <p:spPr>
          <a:xfrm>
            <a:off x="457200" y="1295400"/>
            <a:ext cx="8229600" cy="5181600"/>
          </a:xfrm>
        </p:spPr>
        <p:txBody>
          <a:bodyPr>
            <a:normAutofit fontScale="62500" lnSpcReduction="20000"/>
          </a:bodyPr>
          <a:lstStyle/>
          <a:p>
            <a:r>
              <a:rPr lang="en-US" dirty="0"/>
              <a:t>Implemented as a filter for Directed </a:t>
            </a:r>
            <a:r>
              <a:rPr lang="en-US" dirty="0" smtClean="0"/>
              <a:t>Diffusion</a:t>
            </a:r>
            <a:r>
              <a:rPr lang="en-US" dirty="0"/>
              <a:t> </a:t>
            </a:r>
          </a:p>
          <a:p>
            <a:r>
              <a:rPr lang="en-US" dirty="0" smtClean="0"/>
              <a:t>Takes </a:t>
            </a:r>
            <a:r>
              <a:rPr lang="en-US" dirty="0"/>
              <a:t>advantage of Directed Diffusion for</a:t>
            </a:r>
          </a:p>
          <a:p>
            <a:pPr lvl="1"/>
            <a:r>
              <a:rPr lang="en-US" dirty="0" smtClean="0"/>
              <a:t>Routing</a:t>
            </a:r>
            <a:endParaRPr lang="en-US" dirty="0"/>
          </a:p>
          <a:p>
            <a:pPr lvl="1"/>
            <a:r>
              <a:rPr lang="en-US" dirty="0" smtClean="0"/>
              <a:t>Path </a:t>
            </a:r>
            <a:r>
              <a:rPr lang="en-US" dirty="0"/>
              <a:t>recovery and repair</a:t>
            </a:r>
          </a:p>
          <a:p>
            <a:r>
              <a:rPr lang="en-US" dirty="0"/>
              <a:t> </a:t>
            </a:r>
            <a:r>
              <a:rPr lang="en-US" dirty="0" smtClean="0"/>
              <a:t>Adds </a:t>
            </a:r>
            <a:r>
              <a:rPr lang="en-US" dirty="0"/>
              <a:t>to Directed Diffusion</a:t>
            </a:r>
          </a:p>
          <a:p>
            <a:pPr lvl="1"/>
            <a:r>
              <a:rPr lang="en-US" dirty="0" smtClean="0"/>
              <a:t>Fragmentation/reassembly </a:t>
            </a:r>
            <a:r>
              <a:rPr lang="en-US" dirty="0"/>
              <a:t>management</a:t>
            </a:r>
          </a:p>
          <a:p>
            <a:pPr lvl="1"/>
            <a:r>
              <a:rPr lang="en-US" dirty="0" smtClean="0"/>
              <a:t>Guaranteed </a:t>
            </a:r>
            <a:r>
              <a:rPr lang="en-US" dirty="0"/>
              <a:t>delivery</a:t>
            </a:r>
          </a:p>
          <a:p>
            <a:r>
              <a:rPr lang="en-US" dirty="0"/>
              <a:t>Receivers responsible for fragment retransmissions</a:t>
            </a:r>
          </a:p>
          <a:p>
            <a:pPr lvl="1"/>
            <a:r>
              <a:rPr lang="en-US" dirty="0" smtClean="0"/>
              <a:t>Receivers </a:t>
            </a:r>
            <a:r>
              <a:rPr lang="en-US" dirty="0"/>
              <a:t>are not necessarily end </a:t>
            </a:r>
            <a:r>
              <a:rPr lang="en-US" dirty="0" smtClean="0"/>
              <a:t>points</a:t>
            </a:r>
          </a:p>
          <a:p>
            <a:pPr lvl="1"/>
            <a:r>
              <a:rPr lang="en-US" dirty="0" smtClean="0"/>
              <a:t>Caching </a:t>
            </a:r>
            <a:r>
              <a:rPr lang="en-US" dirty="0"/>
              <a:t>or non-caching mode determines classification of node</a:t>
            </a:r>
          </a:p>
          <a:p>
            <a:r>
              <a:rPr lang="en-US" dirty="0"/>
              <a:t> </a:t>
            </a:r>
            <a:r>
              <a:rPr lang="en-US" dirty="0" smtClean="0"/>
              <a:t>Two </a:t>
            </a:r>
            <a:r>
              <a:rPr lang="en-US" dirty="0"/>
              <a:t>types of loss detected by a “receiver”</a:t>
            </a:r>
          </a:p>
          <a:p>
            <a:pPr lvl="1"/>
            <a:r>
              <a:rPr lang="en-US" dirty="0" smtClean="0"/>
              <a:t>A </a:t>
            </a:r>
            <a:r>
              <a:rPr lang="en-US" dirty="0"/>
              <a:t>“hole” in a sequence of </a:t>
            </a:r>
            <a:r>
              <a:rPr lang="en-US" dirty="0" smtClean="0"/>
              <a:t>fragments</a:t>
            </a:r>
          </a:p>
          <a:p>
            <a:pPr lvl="1"/>
            <a:r>
              <a:rPr lang="en-US" dirty="0" smtClean="0"/>
              <a:t>A </a:t>
            </a:r>
            <a:r>
              <a:rPr lang="en-US" dirty="0"/>
              <a:t>truncated sequence</a:t>
            </a:r>
          </a:p>
          <a:p>
            <a:r>
              <a:rPr lang="en-US" dirty="0"/>
              <a:t> </a:t>
            </a:r>
            <a:r>
              <a:rPr lang="en-US" dirty="0" smtClean="0"/>
              <a:t>RMST </a:t>
            </a:r>
            <a:r>
              <a:rPr lang="en-US" dirty="0"/>
              <a:t>considers 3 </a:t>
            </a:r>
            <a:r>
              <a:rPr lang="en-US" dirty="0" smtClean="0"/>
              <a:t>layers</a:t>
            </a:r>
            <a:endParaRPr lang="en-US" dirty="0"/>
          </a:p>
          <a:p>
            <a:pPr lvl="1"/>
            <a:r>
              <a:rPr lang="en-US" dirty="0" smtClean="0"/>
              <a:t>MAC</a:t>
            </a:r>
            <a:endParaRPr lang="en-US" dirty="0"/>
          </a:p>
          <a:p>
            <a:pPr lvl="1"/>
            <a:r>
              <a:rPr lang="en-US" dirty="0" smtClean="0"/>
              <a:t>Transport</a:t>
            </a:r>
            <a:endParaRPr lang="en-US" dirty="0"/>
          </a:p>
          <a:p>
            <a:pPr lvl="1"/>
            <a:r>
              <a:rPr lang="en-US" dirty="0" smtClean="0"/>
              <a:t>Application</a:t>
            </a:r>
            <a:r>
              <a:rPr lang="en-US" dirty="0"/>
              <a:t/>
            </a:r>
            <a:br>
              <a:rPr lang="en-US" dirty="0"/>
            </a:br>
            <a:endParaRPr lang="en-US" dirty="0"/>
          </a:p>
        </p:txBody>
      </p:sp>
    </p:spTree>
    <p:extLst>
      <p:ext uri="{BB962C8B-B14F-4D97-AF65-F5344CB8AC3E}">
        <p14:creationId xmlns:p14="http://schemas.microsoft.com/office/powerpoint/2010/main" val="2283188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rmAutofit/>
          </a:bodyPr>
          <a:lstStyle/>
          <a:p>
            <a:r>
              <a:rPr lang="en-US" dirty="0" smtClean="0"/>
              <a:t>Error Recovery in non-caching mode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143000"/>
            <a:ext cx="6934199"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233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rmAutofit/>
          </a:bodyPr>
          <a:lstStyle/>
          <a:p>
            <a:r>
              <a:rPr lang="en-US" dirty="0" smtClean="0"/>
              <a:t>Error Recovery in caching mode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90601"/>
            <a:ext cx="6934200" cy="5770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1550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RMST</a:t>
            </a:r>
            <a:endParaRPr lang="en-US"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dirty="0" smtClean="0"/>
              <a:t>MAC Layer Choices</a:t>
            </a:r>
          </a:p>
          <a:p>
            <a:pPr lvl="1"/>
            <a:r>
              <a:rPr lang="en-US" dirty="0" smtClean="0"/>
              <a:t>No </a:t>
            </a:r>
            <a:r>
              <a:rPr lang="en-US" dirty="0"/>
              <a:t>ARQ</a:t>
            </a:r>
          </a:p>
          <a:p>
            <a:pPr lvl="2"/>
            <a:r>
              <a:rPr lang="en-US" dirty="0" smtClean="0"/>
              <a:t>All </a:t>
            </a:r>
            <a:r>
              <a:rPr lang="en-US" dirty="0"/>
              <a:t>transmissions are broadcast</a:t>
            </a:r>
          </a:p>
          <a:p>
            <a:pPr lvl="2"/>
            <a:r>
              <a:rPr lang="en-US" dirty="0" smtClean="0"/>
              <a:t>No </a:t>
            </a:r>
            <a:r>
              <a:rPr lang="en-US" dirty="0"/>
              <a:t>RTS/CTS or ACK</a:t>
            </a:r>
          </a:p>
          <a:p>
            <a:pPr lvl="2"/>
            <a:r>
              <a:rPr lang="en-US" dirty="0" smtClean="0"/>
              <a:t>Reliability </a:t>
            </a:r>
            <a:r>
              <a:rPr lang="en-US" dirty="0"/>
              <a:t>deferred to upper layers</a:t>
            </a:r>
          </a:p>
          <a:p>
            <a:pPr lvl="2"/>
            <a:r>
              <a:rPr lang="en-US" dirty="0" smtClean="0"/>
              <a:t>Benefits</a:t>
            </a:r>
            <a:r>
              <a:rPr lang="en-US" dirty="0"/>
              <a:t>: no control overhead, no erroneous path selection</a:t>
            </a:r>
          </a:p>
          <a:p>
            <a:pPr lvl="1"/>
            <a:r>
              <a:rPr lang="en-US" dirty="0" smtClean="0"/>
              <a:t>ARQ </a:t>
            </a:r>
            <a:r>
              <a:rPr lang="en-US" dirty="0"/>
              <a:t>always</a:t>
            </a:r>
          </a:p>
          <a:p>
            <a:pPr lvl="2"/>
            <a:r>
              <a:rPr lang="en-US" dirty="0" smtClean="0"/>
              <a:t>All </a:t>
            </a:r>
            <a:r>
              <a:rPr lang="en-US" dirty="0"/>
              <a:t>transmissions are unicast</a:t>
            </a:r>
          </a:p>
          <a:p>
            <a:pPr lvl="2"/>
            <a:r>
              <a:rPr lang="en-US" dirty="0" smtClean="0"/>
              <a:t>RTS/CTS </a:t>
            </a:r>
            <a:r>
              <a:rPr lang="en-US" dirty="0"/>
              <a:t>and ACKs used</a:t>
            </a:r>
          </a:p>
          <a:p>
            <a:pPr lvl="2"/>
            <a:r>
              <a:rPr lang="en-US" dirty="0" smtClean="0"/>
              <a:t>One-to-many </a:t>
            </a:r>
            <a:r>
              <a:rPr lang="en-US" dirty="0"/>
              <a:t>communication done via multiple unicasts</a:t>
            </a:r>
          </a:p>
          <a:p>
            <a:pPr lvl="2"/>
            <a:r>
              <a:rPr lang="en-US" dirty="0" smtClean="0"/>
              <a:t>Benefits</a:t>
            </a:r>
            <a:r>
              <a:rPr lang="en-US" dirty="0"/>
              <a:t>: packets traveling on established paths have high </a:t>
            </a:r>
            <a:r>
              <a:rPr lang="en-US" dirty="0" smtClean="0"/>
              <a:t>probability of </a:t>
            </a:r>
            <a:r>
              <a:rPr lang="en-US" dirty="0"/>
              <a:t>delivery</a:t>
            </a:r>
          </a:p>
          <a:p>
            <a:pPr lvl="1"/>
            <a:r>
              <a:rPr lang="en-US" dirty="0" smtClean="0"/>
              <a:t>Selective </a:t>
            </a:r>
            <a:r>
              <a:rPr lang="en-US" dirty="0"/>
              <a:t>ARQ</a:t>
            </a:r>
          </a:p>
          <a:p>
            <a:pPr lvl="2"/>
            <a:r>
              <a:rPr lang="en-US" dirty="0" smtClean="0"/>
              <a:t>Use </a:t>
            </a:r>
            <a:r>
              <a:rPr lang="en-US" dirty="0"/>
              <a:t>broadcast for one-to-many and unicast for one-to-one</a:t>
            </a:r>
          </a:p>
          <a:p>
            <a:pPr lvl="2"/>
            <a:r>
              <a:rPr lang="en-US" dirty="0" smtClean="0"/>
              <a:t>Data </a:t>
            </a:r>
            <a:r>
              <a:rPr lang="en-US" dirty="0"/>
              <a:t>and control packets traveling on established paths are unicast</a:t>
            </a:r>
          </a:p>
          <a:p>
            <a:pPr lvl="2"/>
            <a:r>
              <a:rPr lang="en-US" dirty="0" smtClean="0"/>
              <a:t>Route </a:t>
            </a:r>
            <a:r>
              <a:rPr lang="en-US" dirty="0"/>
              <a:t>discovery uses </a:t>
            </a:r>
            <a:r>
              <a:rPr lang="en-US" dirty="0" smtClean="0"/>
              <a:t>broadcast</a:t>
            </a:r>
            <a:r>
              <a:rPr lang="en-US" dirty="0"/>
              <a:t/>
            </a:r>
            <a:br>
              <a:rPr lang="en-US" dirty="0"/>
            </a:br>
            <a:endParaRPr lang="en-US" dirty="0"/>
          </a:p>
        </p:txBody>
      </p:sp>
    </p:spTree>
    <p:extLst>
      <p:ext uri="{BB962C8B-B14F-4D97-AF65-F5344CB8AC3E}">
        <p14:creationId xmlns:p14="http://schemas.microsoft.com/office/powerpoint/2010/main" val="5882868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RMST</a:t>
            </a:r>
            <a:endParaRPr lang="en-US" dirty="0"/>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r>
              <a:rPr lang="en-US" dirty="0" smtClean="0"/>
              <a:t>Transport Layer Choices</a:t>
            </a:r>
          </a:p>
          <a:p>
            <a:pPr lvl="1"/>
            <a:r>
              <a:rPr lang="en-US" sz="4000" dirty="0"/>
              <a:t> </a:t>
            </a:r>
            <a:r>
              <a:rPr lang="en-US" dirty="0"/>
              <a:t>End-to-End Selective Request NACK</a:t>
            </a:r>
            <a:endParaRPr lang="en-US" sz="1000" dirty="0"/>
          </a:p>
          <a:p>
            <a:pPr lvl="2"/>
            <a:r>
              <a:rPr lang="en-US" sz="2900" dirty="0" smtClean="0"/>
              <a:t>Loss </a:t>
            </a:r>
            <a:r>
              <a:rPr lang="en-US" sz="2900" dirty="0"/>
              <a:t>detection happens only at sinks (endpoints)</a:t>
            </a:r>
          </a:p>
          <a:p>
            <a:pPr lvl="2"/>
            <a:r>
              <a:rPr lang="en-US" sz="2900" dirty="0" smtClean="0"/>
              <a:t>Repair </a:t>
            </a:r>
            <a:r>
              <a:rPr lang="en-US" sz="2900" dirty="0"/>
              <a:t>requests travel on reverse (multi-hop) path from sinks </a:t>
            </a:r>
            <a:r>
              <a:rPr lang="en-US" sz="2900" dirty="0" smtClean="0"/>
              <a:t>to sources</a:t>
            </a:r>
            <a:endParaRPr lang="en-US" sz="2900" dirty="0"/>
          </a:p>
          <a:p>
            <a:pPr lvl="1"/>
            <a:r>
              <a:rPr lang="en-US" dirty="0" smtClean="0"/>
              <a:t>Hop-by-Hop </a:t>
            </a:r>
            <a:r>
              <a:rPr lang="en-US" dirty="0"/>
              <a:t>Selective Request NACK</a:t>
            </a:r>
            <a:endParaRPr lang="en-US" sz="1000" dirty="0"/>
          </a:p>
          <a:p>
            <a:pPr lvl="2"/>
            <a:r>
              <a:rPr lang="en-US" sz="2900" dirty="0" smtClean="0"/>
              <a:t>Each node along the path caches data</a:t>
            </a:r>
          </a:p>
          <a:p>
            <a:pPr lvl="2"/>
            <a:r>
              <a:rPr lang="en-US" sz="2900" dirty="0" smtClean="0"/>
              <a:t>Loss detection happens at each node along the path</a:t>
            </a:r>
          </a:p>
          <a:p>
            <a:pPr lvl="2"/>
            <a:r>
              <a:rPr lang="en-US" sz="2900" dirty="0" smtClean="0"/>
              <a:t>Repair requests sent to immediate neighbors</a:t>
            </a:r>
          </a:p>
          <a:p>
            <a:pPr lvl="2"/>
            <a:r>
              <a:rPr lang="en-US" sz="2900" dirty="0" smtClean="0"/>
              <a:t>If data is not found in the caches, NACKs are forwarded to next hop towards source</a:t>
            </a:r>
          </a:p>
          <a:p>
            <a:r>
              <a:rPr lang="en-US" sz="3100" dirty="0" smtClean="0"/>
              <a:t>Application </a:t>
            </a:r>
            <a:r>
              <a:rPr lang="en-US" sz="3100" dirty="0"/>
              <a:t>Layer Choices</a:t>
            </a:r>
          </a:p>
          <a:p>
            <a:pPr lvl="1"/>
            <a:r>
              <a:rPr lang="en-US" dirty="0"/>
              <a:t>End-to-End Positive ACK</a:t>
            </a:r>
          </a:p>
          <a:p>
            <a:pPr lvl="2"/>
            <a:r>
              <a:rPr lang="en-US" sz="2800" dirty="0"/>
              <a:t>Sink requests a large data entity</a:t>
            </a:r>
          </a:p>
          <a:p>
            <a:pPr lvl="2"/>
            <a:r>
              <a:rPr lang="en-US" sz="2800" dirty="0"/>
              <a:t>Source fragments data</a:t>
            </a:r>
          </a:p>
          <a:p>
            <a:pPr lvl="2"/>
            <a:r>
              <a:rPr lang="en-US" sz="2800" dirty="0"/>
              <a:t>Sink keeps sending interests until all fragments have been received</a:t>
            </a:r>
          </a:p>
          <a:p>
            <a:pPr lvl="2"/>
            <a:r>
              <a:rPr lang="en-US" sz="2800" dirty="0"/>
              <a:t>Used only as a baseline</a:t>
            </a:r>
          </a:p>
          <a:p>
            <a:endParaRPr lang="en-US" sz="2400" dirty="0"/>
          </a:p>
          <a:p>
            <a:pPr lvl="1"/>
            <a:endParaRPr lang="en-US" dirty="0"/>
          </a:p>
        </p:txBody>
      </p:sp>
    </p:spTree>
    <p:extLst>
      <p:ext uri="{BB962C8B-B14F-4D97-AF65-F5344CB8AC3E}">
        <p14:creationId xmlns:p14="http://schemas.microsoft.com/office/powerpoint/2010/main" val="7517909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RMST</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10000"/>
          </a:bodyPr>
          <a:lstStyle/>
          <a:p>
            <a:r>
              <a:rPr lang="en-US" dirty="0"/>
              <a:t>NACKs triggered by</a:t>
            </a:r>
          </a:p>
          <a:p>
            <a:pPr lvl="1"/>
            <a:r>
              <a:rPr lang="en-US" dirty="0" smtClean="0"/>
              <a:t>Sequence </a:t>
            </a:r>
            <a:r>
              <a:rPr lang="en-US" dirty="0"/>
              <a:t>number gaps</a:t>
            </a:r>
          </a:p>
          <a:p>
            <a:pPr lvl="2"/>
            <a:r>
              <a:rPr lang="en-US" dirty="0" smtClean="0"/>
              <a:t>Watchdog </a:t>
            </a:r>
            <a:r>
              <a:rPr lang="en-US" dirty="0"/>
              <a:t>timer inspects fragment map periodically for holes that </a:t>
            </a:r>
            <a:r>
              <a:rPr lang="en-US" dirty="0" smtClean="0"/>
              <a:t>have aged </a:t>
            </a:r>
            <a:r>
              <a:rPr lang="en-US" dirty="0"/>
              <a:t>for too long</a:t>
            </a:r>
          </a:p>
          <a:p>
            <a:pPr lvl="1"/>
            <a:r>
              <a:rPr lang="en-US" dirty="0" smtClean="0"/>
              <a:t>Transmission </a:t>
            </a:r>
            <a:r>
              <a:rPr lang="en-US" dirty="0"/>
              <a:t>timeouts</a:t>
            </a:r>
          </a:p>
          <a:p>
            <a:pPr lvl="2"/>
            <a:r>
              <a:rPr lang="en-US" dirty="0" smtClean="0"/>
              <a:t>“Lost </a:t>
            </a:r>
            <a:r>
              <a:rPr lang="en-US" dirty="0"/>
              <a:t>fragment” problem</a:t>
            </a:r>
          </a:p>
          <a:p>
            <a:r>
              <a:rPr lang="en-US" dirty="0"/>
              <a:t> </a:t>
            </a:r>
            <a:r>
              <a:rPr lang="en-US" dirty="0" smtClean="0"/>
              <a:t>NACKs </a:t>
            </a:r>
            <a:r>
              <a:rPr lang="en-US" dirty="0"/>
              <a:t>propagate from sinks to sources</a:t>
            </a:r>
          </a:p>
          <a:p>
            <a:pPr lvl="1"/>
            <a:r>
              <a:rPr lang="en-US" dirty="0" smtClean="0"/>
              <a:t>Unicast </a:t>
            </a:r>
            <a:r>
              <a:rPr lang="en-US" dirty="0"/>
              <a:t>transmission</a:t>
            </a:r>
          </a:p>
          <a:p>
            <a:pPr lvl="1"/>
            <a:r>
              <a:rPr lang="en-US" dirty="0" smtClean="0"/>
              <a:t>NACK </a:t>
            </a:r>
            <a:r>
              <a:rPr lang="en-US" dirty="0"/>
              <a:t>is forwarded only if segment not found in local cache</a:t>
            </a:r>
          </a:p>
          <a:p>
            <a:pPr lvl="1"/>
            <a:r>
              <a:rPr lang="en-US" dirty="0" smtClean="0"/>
              <a:t>Back-channel </a:t>
            </a:r>
            <a:r>
              <a:rPr lang="en-US" dirty="0"/>
              <a:t>required to deliver NACKs to upstream neighbors</a:t>
            </a:r>
          </a:p>
          <a:p>
            <a:endParaRPr lang="en-US" dirty="0"/>
          </a:p>
        </p:txBody>
      </p:sp>
    </p:spTree>
    <p:extLst>
      <p:ext uri="{BB962C8B-B14F-4D97-AF65-F5344CB8AC3E}">
        <p14:creationId xmlns:p14="http://schemas.microsoft.com/office/powerpoint/2010/main" val="646096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Qualitative Evaluation of RMST</a:t>
            </a:r>
            <a:endParaRPr lang="en-US" dirty="0"/>
          </a:p>
        </p:txBody>
      </p:sp>
      <p:sp>
        <p:nvSpPr>
          <p:cNvPr id="3" name="Content Placeholder 2"/>
          <p:cNvSpPr>
            <a:spLocks noGrp="1"/>
          </p:cNvSpPr>
          <p:nvPr>
            <p:ph idx="1"/>
          </p:nvPr>
        </p:nvSpPr>
        <p:spPr>
          <a:xfrm>
            <a:off x="457200" y="990600"/>
            <a:ext cx="8229600" cy="5486400"/>
          </a:xfrm>
        </p:spPr>
        <p:txBody>
          <a:bodyPr>
            <a:normAutofit fontScale="62500" lnSpcReduction="20000"/>
          </a:bodyPr>
          <a:lstStyle/>
          <a:p>
            <a:r>
              <a:rPr lang="en-US" dirty="0" smtClean="0"/>
              <a:t>Benefits</a:t>
            </a:r>
          </a:p>
          <a:p>
            <a:pPr lvl="1"/>
            <a:r>
              <a:rPr lang="en-US" dirty="0" smtClean="0"/>
              <a:t>In </a:t>
            </a:r>
            <a:r>
              <a:rPr lang="en-US" dirty="0"/>
              <a:t>caching mode, RMST essentially creates reliable segments between two consecutive caching </a:t>
            </a:r>
            <a:r>
              <a:rPr lang="en-US" dirty="0" smtClean="0"/>
              <a:t>nodes and </a:t>
            </a:r>
            <a:r>
              <a:rPr lang="en-US" dirty="0"/>
              <a:t>the retransmissions are performed inside these segments instead of through the end-to-end route.</a:t>
            </a:r>
          </a:p>
          <a:p>
            <a:pPr lvl="1"/>
            <a:r>
              <a:rPr lang="en-US" dirty="0"/>
              <a:t>As a result, the cost associated with end-to-end retransmissions is minimized. Moreover, RMST aims </a:t>
            </a:r>
            <a:r>
              <a:rPr lang="en-US" dirty="0" smtClean="0"/>
              <a:t>to provide </a:t>
            </a:r>
            <a:r>
              <a:rPr lang="en-US" dirty="0"/>
              <a:t>guaranteed delivery for each ﬂow in the WSN. </a:t>
            </a:r>
            <a:endParaRPr lang="en-US" dirty="0" smtClean="0"/>
          </a:p>
          <a:p>
            <a:pPr lvl="1"/>
            <a:r>
              <a:rPr lang="en-US" dirty="0" smtClean="0"/>
              <a:t>This </a:t>
            </a:r>
            <a:r>
              <a:rPr lang="en-US" dirty="0"/>
              <a:t>is helpful for applications where </a:t>
            </a:r>
            <a:r>
              <a:rPr lang="en-US" dirty="0" smtClean="0"/>
              <a:t>individual node </a:t>
            </a:r>
            <a:r>
              <a:rPr lang="en-US" dirty="0"/>
              <a:t>information is important, such as in network management </a:t>
            </a:r>
            <a:r>
              <a:rPr lang="en-US" dirty="0" smtClean="0"/>
              <a:t>solutions.</a:t>
            </a:r>
            <a:endParaRPr lang="en-US" dirty="0"/>
          </a:p>
          <a:p>
            <a:r>
              <a:rPr lang="en-US" dirty="0" smtClean="0"/>
              <a:t>Drawbacks</a:t>
            </a:r>
          </a:p>
          <a:p>
            <a:pPr lvl="1"/>
            <a:r>
              <a:rPr lang="en-US" dirty="0" smtClean="0"/>
              <a:t>May </a:t>
            </a:r>
            <a:r>
              <a:rPr lang="en-US" dirty="0"/>
              <a:t>incur additional overhead since caching requires additional processing and memory at </a:t>
            </a:r>
            <a:r>
              <a:rPr lang="en-US" dirty="0" smtClean="0"/>
              <a:t>the caching </a:t>
            </a:r>
            <a:r>
              <a:rPr lang="en-US" dirty="0"/>
              <a:t>nodes. This may increase the overall complexity and energy consumption of the network. </a:t>
            </a:r>
            <a:endParaRPr lang="en-US" dirty="0" smtClean="0"/>
          </a:p>
          <a:p>
            <a:pPr lvl="1"/>
            <a:r>
              <a:rPr lang="en-US" dirty="0" smtClean="0"/>
              <a:t>Most applications may </a:t>
            </a:r>
            <a:r>
              <a:rPr lang="en-US" dirty="0"/>
              <a:t>not require 100% reliability </a:t>
            </a:r>
            <a:endParaRPr lang="en-US" dirty="0" smtClean="0"/>
          </a:p>
          <a:p>
            <a:pPr lvl="1"/>
            <a:r>
              <a:rPr lang="en-US" dirty="0" smtClean="0"/>
              <a:t>RMST </a:t>
            </a:r>
            <a:r>
              <a:rPr lang="en-US" dirty="0"/>
              <a:t>treats each ﬂow separately, which may lead </a:t>
            </a:r>
            <a:r>
              <a:rPr lang="en-US" dirty="0" smtClean="0"/>
              <a:t>to overutilization </a:t>
            </a:r>
            <a:r>
              <a:rPr lang="en-US" dirty="0"/>
              <a:t>of the resources in WSNs. </a:t>
            </a:r>
            <a:endParaRPr lang="en-US" dirty="0" smtClean="0"/>
          </a:p>
          <a:p>
            <a:pPr lvl="1"/>
            <a:r>
              <a:rPr lang="en-US" dirty="0" smtClean="0"/>
              <a:t>Guaranteed </a:t>
            </a:r>
            <a:r>
              <a:rPr lang="en-US" dirty="0"/>
              <a:t>reliability via in-network caching </a:t>
            </a:r>
            <a:r>
              <a:rPr lang="en-US" dirty="0" smtClean="0"/>
              <a:t>may bring </a:t>
            </a:r>
            <a:r>
              <a:rPr lang="en-US" dirty="0"/>
              <a:t>signiﬁcant overhead for WSNs with power and processing limitations. </a:t>
            </a:r>
          </a:p>
          <a:p>
            <a:pPr lvl="1"/>
            <a:r>
              <a:rPr lang="en-US" dirty="0" smtClean="0"/>
              <a:t>Focuses only </a:t>
            </a:r>
            <a:r>
              <a:rPr lang="en-US" dirty="0"/>
              <a:t>on the reliability aspects of communication. Since a packet-by-packet reliability notion is </a:t>
            </a:r>
            <a:r>
              <a:rPr lang="en-US" dirty="0" smtClean="0"/>
              <a:t>followed, a </a:t>
            </a:r>
            <a:r>
              <a:rPr lang="en-US" dirty="0"/>
              <a:t>large amount of information may ﬂow inside the network. This will result in congestion and </a:t>
            </a:r>
            <a:r>
              <a:rPr lang="en-US" dirty="0" smtClean="0"/>
              <a:t>associated packet </a:t>
            </a:r>
            <a:r>
              <a:rPr lang="en-US" dirty="0"/>
              <a:t>drops, which is not addressed in RMST.</a:t>
            </a:r>
          </a:p>
        </p:txBody>
      </p:sp>
    </p:spTree>
    <p:extLst>
      <p:ext uri="{BB962C8B-B14F-4D97-AF65-F5344CB8AC3E}">
        <p14:creationId xmlns:p14="http://schemas.microsoft.com/office/powerpoint/2010/main" val="14894237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Pump Slowly, Fetch Quickly (PSFQ</a:t>
            </a:r>
            <a:r>
              <a:rPr lang="en-US" dirty="0" smtClean="0"/>
              <a:t>)</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r>
              <a:rPr lang="en-US" dirty="0" smtClean="0"/>
              <a:t>Address the path from sink to sensors</a:t>
            </a:r>
          </a:p>
          <a:p>
            <a:r>
              <a:rPr lang="en-US" dirty="0" smtClean="0"/>
              <a:t>Pace </a:t>
            </a:r>
            <a:r>
              <a:rPr lang="en-US" dirty="0"/>
              <a:t>the data from a source node at a relatively low speed to allow intermediate nodes to fetch missing data segments from their </a:t>
            </a:r>
            <a:r>
              <a:rPr lang="en-US" dirty="0" smtClean="0"/>
              <a:t>neighbors</a:t>
            </a:r>
          </a:p>
          <a:p>
            <a:pPr lvl="1"/>
            <a:r>
              <a:rPr lang="en-US" dirty="0" smtClean="0"/>
              <a:t>Assumption</a:t>
            </a:r>
            <a:r>
              <a:rPr lang="en-US" dirty="0"/>
              <a:t>: no congestion, losses due only to poor link quality</a:t>
            </a:r>
          </a:p>
          <a:p>
            <a:r>
              <a:rPr lang="en-US" dirty="0" smtClean="0"/>
              <a:t>Hop-by-hop </a:t>
            </a:r>
            <a:r>
              <a:rPr lang="en-US" dirty="0"/>
              <a:t>recovery</a:t>
            </a:r>
          </a:p>
          <a:p>
            <a:r>
              <a:rPr lang="en-US" dirty="0" smtClean="0"/>
              <a:t>Goals</a:t>
            </a:r>
            <a:endParaRPr lang="en-US" dirty="0"/>
          </a:p>
          <a:p>
            <a:pPr lvl="1"/>
            <a:r>
              <a:rPr lang="en-US" dirty="0" smtClean="0"/>
              <a:t>Recover </a:t>
            </a:r>
            <a:r>
              <a:rPr lang="en-US" dirty="0"/>
              <a:t>from losses </a:t>
            </a:r>
            <a:r>
              <a:rPr lang="en-US" dirty="0" smtClean="0"/>
              <a:t>locally</a:t>
            </a:r>
          </a:p>
          <a:p>
            <a:pPr lvl="1"/>
            <a:r>
              <a:rPr lang="en-US" dirty="0" smtClean="0"/>
              <a:t>Ensure </a:t>
            </a:r>
            <a:r>
              <a:rPr lang="en-US" dirty="0"/>
              <a:t>data delivery with minimum support from </a:t>
            </a:r>
            <a:r>
              <a:rPr lang="en-US" dirty="0" smtClean="0"/>
              <a:t>transport infrastructure</a:t>
            </a:r>
            <a:endParaRPr lang="en-US" dirty="0"/>
          </a:p>
          <a:p>
            <a:pPr lvl="1"/>
            <a:r>
              <a:rPr lang="en-US" dirty="0" smtClean="0"/>
              <a:t>Minimize </a:t>
            </a:r>
            <a:r>
              <a:rPr lang="en-US" dirty="0"/>
              <a:t>signaling overhead for detection/recovery operations</a:t>
            </a:r>
          </a:p>
          <a:p>
            <a:pPr lvl="1"/>
            <a:r>
              <a:rPr lang="en-US" dirty="0" smtClean="0"/>
              <a:t>Operate </a:t>
            </a:r>
            <a:r>
              <a:rPr lang="en-US" dirty="0"/>
              <a:t>correctly in poor link quality environments</a:t>
            </a:r>
          </a:p>
          <a:p>
            <a:pPr lvl="1"/>
            <a:r>
              <a:rPr lang="en-US" dirty="0" smtClean="0"/>
              <a:t>Provide </a:t>
            </a:r>
            <a:r>
              <a:rPr lang="en-US" dirty="0"/>
              <a:t>loose delay bounds for data delivery to all </a:t>
            </a:r>
            <a:r>
              <a:rPr lang="en-US" dirty="0" smtClean="0"/>
              <a:t>intended receivers</a:t>
            </a:r>
            <a:endParaRPr lang="en-US" dirty="0"/>
          </a:p>
          <a:p>
            <a:endParaRPr lang="en-US" dirty="0"/>
          </a:p>
        </p:txBody>
      </p:sp>
    </p:spTree>
    <p:extLst>
      <p:ext uri="{BB962C8B-B14F-4D97-AF65-F5344CB8AC3E}">
        <p14:creationId xmlns:p14="http://schemas.microsoft.com/office/powerpoint/2010/main" val="966408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PSFQ</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Three basic operations</a:t>
            </a:r>
          </a:p>
          <a:p>
            <a:pPr lvl="1"/>
            <a:r>
              <a:rPr lang="en-US" b="1" dirty="0" smtClean="0"/>
              <a:t>Pump</a:t>
            </a:r>
            <a:r>
              <a:rPr lang="en-US" dirty="0" smtClean="0"/>
              <a:t>: Slow pumping </a:t>
            </a:r>
            <a:r>
              <a:rPr lang="en-US" dirty="0" smtClean="0">
                <a:sym typeface="Wingdings" panose="05000000000000000000" pitchFamily="2" charset="2"/>
              </a:rPr>
              <a:t> </a:t>
            </a:r>
            <a:r>
              <a:rPr lang="en-US" dirty="0" smtClean="0"/>
              <a:t>Each </a:t>
            </a:r>
            <a:r>
              <a:rPr lang="en-US" dirty="0"/>
              <a:t>node on the route to the destinations waits for a speciﬁc amount of time before </a:t>
            </a:r>
            <a:r>
              <a:rPr lang="en-US" dirty="0" smtClean="0"/>
              <a:t>relaying the </a:t>
            </a:r>
            <a:r>
              <a:rPr lang="en-US" dirty="0"/>
              <a:t>messages.</a:t>
            </a:r>
          </a:p>
          <a:p>
            <a:pPr lvl="1"/>
            <a:r>
              <a:rPr lang="en-US" b="1" dirty="0" smtClean="0"/>
              <a:t>Fetch: </a:t>
            </a:r>
            <a:r>
              <a:rPr lang="en-US" dirty="0"/>
              <a:t>In case of packet errors, each node performs aggressive hop-by-hop </a:t>
            </a:r>
            <a:r>
              <a:rPr lang="en-US" dirty="0" smtClean="0"/>
              <a:t>recovery to </a:t>
            </a:r>
            <a:r>
              <a:rPr lang="en-US" dirty="0"/>
              <a:t>fetch the lost packets from neighbor nodes.</a:t>
            </a:r>
          </a:p>
          <a:p>
            <a:pPr lvl="1"/>
            <a:r>
              <a:rPr lang="en-US" b="1" dirty="0"/>
              <a:t>Status reporting: </a:t>
            </a:r>
            <a:r>
              <a:rPr lang="en-US" dirty="0" smtClean="0"/>
              <a:t>Provides </a:t>
            </a:r>
            <a:r>
              <a:rPr lang="en-US" dirty="0"/>
              <a:t>a reporting functionality that creates closed-loop </a:t>
            </a:r>
            <a:r>
              <a:rPr lang="en-US" dirty="0" smtClean="0"/>
              <a:t>communication between </a:t>
            </a:r>
            <a:r>
              <a:rPr lang="en-US" dirty="0"/>
              <a:t>sensors and sink. Through this functionality, the sink can collect </a:t>
            </a:r>
            <a:r>
              <a:rPr lang="en-US" dirty="0" smtClean="0"/>
              <a:t>information related </a:t>
            </a:r>
            <a:r>
              <a:rPr lang="en-US" dirty="0"/>
              <a:t>to operation of the network</a:t>
            </a:r>
            <a:r>
              <a:rPr lang="en-US" dirty="0" smtClean="0"/>
              <a:t>.</a:t>
            </a:r>
            <a:endParaRPr lang="en-US" dirty="0"/>
          </a:p>
          <a:p>
            <a:r>
              <a:rPr lang="en-US" dirty="0" smtClean="0"/>
              <a:t> </a:t>
            </a:r>
            <a:r>
              <a:rPr lang="en-US" dirty="0"/>
              <a:t>Alternate between multi-hop forwarding when low error rates and store-and-forward when error rates are </a:t>
            </a:r>
            <a:r>
              <a:rPr lang="en-US" dirty="0" smtClean="0"/>
              <a:t>higher</a:t>
            </a:r>
            <a:r>
              <a:rPr lang="en-US" dirty="0"/>
              <a:t/>
            </a:r>
            <a:br>
              <a:rPr lang="en-US" dirty="0"/>
            </a:br>
            <a:endParaRPr lang="en-US" dirty="0"/>
          </a:p>
        </p:txBody>
      </p:sp>
    </p:spTree>
    <p:extLst>
      <p:ext uri="{BB962C8B-B14F-4D97-AF65-F5344CB8AC3E}">
        <p14:creationId xmlns:p14="http://schemas.microsoft.com/office/powerpoint/2010/main" val="3087920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762000"/>
            <a:ext cx="6095999" cy="568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0034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Objectives and Challenges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Objectives:</a:t>
            </a:r>
          </a:p>
          <a:p>
            <a:pPr lvl="1"/>
            <a:r>
              <a:rPr lang="en-US" dirty="0" smtClean="0"/>
              <a:t>Congestion control</a:t>
            </a:r>
            <a:endParaRPr lang="en-US" dirty="0"/>
          </a:p>
          <a:p>
            <a:pPr lvl="1"/>
            <a:r>
              <a:rPr lang="en-US" dirty="0" smtClean="0"/>
              <a:t>Reliable transport</a:t>
            </a:r>
          </a:p>
          <a:p>
            <a:pPr lvl="1"/>
            <a:r>
              <a:rPr lang="en-US" dirty="0" smtClean="0"/>
              <a:t>(De)multiplexing</a:t>
            </a:r>
          </a:p>
          <a:p>
            <a:r>
              <a:rPr lang="en-US" dirty="0" smtClean="0"/>
              <a:t>Challenges</a:t>
            </a:r>
          </a:p>
          <a:p>
            <a:pPr lvl="1"/>
            <a:r>
              <a:rPr lang="en-US" dirty="0" smtClean="0"/>
              <a:t>End-to-End Measures</a:t>
            </a:r>
          </a:p>
          <a:p>
            <a:pPr lvl="1"/>
            <a:r>
              <a:rPr lang="en-US" dirty="0"/>
              <a:t>Application-Dependent Operation</a:t>
            </a:r>
          </a:p>
          <a:p>
            <a:pPr lvl="1"/>
            <a:r>
              <a:rPr lang="en-US" dirty="0"/>
              <a:t>Energy Consumption</a:t>
            </a:r>
          </a:p>
          <a:p>
            <a:pPr lvl="1"/>
            <a:r>
              <a:rPr lang="en-US" dirty="0"/>
              <a:t>Biased Implementation</a:t>
            </a:r>
          </a:p>
          <a:p>
            <a:pPr lvl="1"/>
            <a:r>
              <a:rPr lang="en-US" dirty="0"/>
              <a:t>Constrained Routing/Addressing</a:t>
            </a:r>
          </a:p>
          <a:p>
            <a:pPr lvl="1"/>
            <a:endParaRPr lang="en-US" dirty="0"/>
          </a:p>
        </p:txBody>
      </p:sp>
    </p:spTree>
    <p:extLst>
      <p:ext uri="{BB962C8B-B14F-4D97-AF65-F5344CB8AC3E}">
        <p14:creationId xmlns:p14="http://schemas.microsoft.com/office/powerpoint/2010/main" val="3299404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6880" y="685800"/>
            <a:ext cx="6543120" cy="5948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3854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644159"/>
            <a:ext cx="4572000" cy="5761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6677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Operation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Used to provide feedback data of delivery status to source nodes</a:t>
            </a:r>
          </a:p>
          <a:p>
            <a:pPr lvl="1"/>
            <a:r>
              <a:rPr lang="en-US" dirty="0" smtClean="0"/>
              <a:t>To </a:t>
            </a:r>
            <a:r>
              <a:rPr lang="en-US" dirty="0"/>
              <a:t>minimize the number of messages, a report </a:t>
            </a:r>
            <a:r>
              <a:rPr lang="en-US" dirty="0" smtClean="0"/>
              <a:t>message travels </a:t>
            </a:r>
            <a:r>
              <a:rPr lang="en-US" dirty="0"/>
              <a:t>back from a destination node to the source nodes</a:t>
            </a:r>
          </a:p>
          <a:p>
            <a:r>
              <a:rPr lang="en-US" dirty="0" smtClean="0"/>
              <a:t>Intermediate </a:t>
            </a:r>
            <a:r>
              <a:rPr lang="en-US" dirty="0"/>
              <a:t>nodes can piggyback their report messages in </a:t>
            </a:r>
            <a:r>
              <a:rPr lang="en-US" dirty="0" smtClean="0"/>
              <a:t>an aggregated </a:t>
            </a:r>
            <a:r>
              <a:rPr lang="en-US" dirty="0"/>
              <a:t>manner</a:t>
            </a:r>
          </a:p>
          <a:p>
            <a:r>
              <a:rPr lang="en-US" dirty="0" smtClean="0"/>
              <a:t>If report message is not received within </a:t>
            </a:r>
            <a:r>
              <a:rPr lang="en-US" dirty="0" err="1" smtClean="0"/>
              <a:t>T</a:t>
            </a:r>
            <a:r>
              <a:rPr lang="en-US" baseline="-25000" dirty="0" err="1" smtClean="0"/>
              <a:t>report</a:t>
            </a:r>
            <a:r>
              <a:rPr lang="en-US" dirty="0" smtClean="0"/>
              <a:t> time the node generates its report and send it to the sink</a:t>
            </a:r>
            <a:endParaRPr lang="en-US" dirty="0"/>
          </a:p>
        </p:txBody>
      </p:sp>
    </p:spTree>
    <p:extLst>
      <p:ext uri="{BB962C8B-B14F-4D97-AF65-F5344CB8AC3E}">
        <p14:creationId xmlns:p14="http://schemas.microsoft.com/office/powerpoint/2010/main" val="28462229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a:t>
            </a:r>
            <a:endParaRPr lang="en-US" dirty="0"/>
          </a:p>
        </p:txBody>
      </p:sp>
      <p:sp>
        <p:nvSpPr>
          <p:cNvPr id="3" name="Content Placeholder 2"/>
          <p:cNvSpPr>
            <a:spLocks noGrp="1"/>
          </p:cNvSpPr>
          <p:nvPr>
            <p:ph idx="1"/>
          </p:nvPr>
        </p:nvSpPr>
        <p:spPr/>
        <p:txBody>
          <a:bodyPr/>
          <a:lstStyle/>
          <a:p>
            <a:r>
              <a:rPr lang="en-US" dirty="0"/>
              <a:t>Lightweight and energy efficient</a:t>
            </a:r>
          </a:p>
          <a:p>
            <a:r>
              <a:rPr lang="en-US" dirty="0" smtClean="0"/>
              <a:t>Simple </a:t>
            </a:r>
            <a:r>
              <a:rPr lang="en-US" dirty="0"/>
              <a:t>mechanism</a:t>
            </a:r>
          </a:p>
          <a:p>
            <a:r>
              <a:rPr lang="en-US" dirty="0" smtClean="0"/>
              <a:t>Scalable </a:t>
            </a:r>
            <a:r>
              <a:rPr lang="en-US" dirty="0"/>
              <a:t>and robust</a:t>
            </a:r>
          </a:p>
          <a:p>
            <a:r>
              <a:rPr lang="en-US" dirty="0" smtClean="0"/>
              <a:t>Need </a:t>
            </a:r>
            <a:r>
              <a:rPr lang="en-US" dirty="0"/>
              <a:t>to be tested for high bandwidth applications</a:t>
            </a:r>
          </a:p>
          <a:p>
            <a:r>
              <a:rPr lang="en-US" dirty="0" smtClean="0"/>
              <a:t>Cache </a:t>
            </a:r>
            <a:r>
              <a:rPr lang="en-US" dirty="0"/>
              <a:t>size limitation</a:t>
            </a:r>
          </a:p>
          <a:p>
            <a:r>
              <a:rPr lang="en-US" dirty="0" smtClean="0"/>
              <a:t>Does </a:t>
            </a:r>
            <a:r>
              <a:rPr lang="en-US" dirty="0"/>
              <a:t>not address congestion control</a:t>
            </a:r>
          </a:p>
          <a:p>
            <a:endParaRPr lang="en-US" dirty="0"/>
          </a:p>
        </p:txBody>
      </p:sp>
    </p:spTree>
    <p:extLst>
      <p:ext uri="{BB962C8B-B14F-4D97-AF65-F5344CB8AC3E}">
        <p14:creationId xmlns:p14="http://schemas.microsoft.com/office/powerpoint/2010/main" val="2907686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Congestion Detection and Avoidance (CODA</a:t>
            </a:r>
            <a:r>
              <a:rPr lang="en-US" dirty="0" smtClean="0"/>
              <a:t>)</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dirty="0" smtClean="0"/>
              <a:t>Aim </a:t>
            </a:r>
            <a:r>
              <a:rPr lang="en-US" dirty="0" smtClean="0">
                <a:sym typeface="Wingdings" panose="05000000000000000000" pitchFamily="2" charset="2"/>
              </a:rPr>
              <a:t> T</a:t>
            </a:r>
            <a:r>
              <a:rPr lang="en-US" dirty="0" smtClean="0"/>
              <a:t>o </a:t>
            </a:r>
            <a:r>
              <a:rPr lang="en-US" dirty="0"/>
              <a:t>detect and avoid congestion in WSNs </a:t>
            </a:r>
            <a:endParaRPr lang="en-US" dirty="0" smtClean="0"/>
          </a:p>
          <a:p>
            <a:r>
              <a:rPr lang="en-US" dirty="0" smtClean="0"/>
              <a:t>Three </a:t>
            </a:r>
            <a:r>
              <a:rPr lang="en-US" dirty="0"/>
              <a:t>main </a:t>
            </a:r>
            <a:r>
              <a:rPr lang="en-US" dirty="0" smtClean="0"/>
              <a:t>congestion  scenarios </a:t>
            </a:r>
          </a:p>
          <a:p>
            <a:pPr lvl="1"/>
            <a:r>
              <a:rPr lang="en-US" dirty="0" smtClean="0"/>
              <a:t>For traffic generation from source node, congestion </a:t>
            </a:r>
            <a:r>
              <a:rPr lang="en-US" dirty="0"/>
              <a:t>builds up close to the source nodes because of the contention in the wireless </a:t>
            </a:r>
            <a:r>
              <a:rPr lang="en-US" dirty="0" smtClean="0"/>
              <a:t>channel </a:t>
            </a:r>
            <a:r>
              <a:rPr lang="en-US" dirty="0" smtClean="0">
                <a:sym typeface="Wingdings" panose="05000000000000000000" pitchFamily="2" charset="2"/>
              </a:rPr>
              <a:t> </a:t>
            </a:r>
            <a:r>
              <a:rPr lang="en-US" dirty="0"/>
              <a:t>local congestion control mechanisms</a:t>
            </a:r>
          </a:p>
          <a:p>
            <a:pPr lvl="1"/>
            <a:r>
              <a:rPr lang="en-US" dirty="0" smtClean="0"/>
              <a:t>For </a:t>
            </a:r>
            <a:r>
              <a:rPr lang="en-US" dirty="0"/>
              <a:t>low-rate trafﬁc, congestion can occur temporarily in </a:t>
            </a:r>
            <a:r>
              <a:rPr lang="en-US" i="1" dirty="0"/>
              <a:t>hot spots, where multiple </a:t>
            </a:r>
            <a:r>
              <a:rPr lang="en-US" i="1" dirty="0" smtClean="0"/>
              <a:t>ﬂows </a:t>
            </a:r>
            <a:r>
              <a:rPr lang="en-US" dirty="0" smtClean="0"/>
              <a:t>are served</a:t>
            </a:r>
            <a:r>
              <a:rPr lang="en-US" dirty="0"/>
              <a:t> </a:t>
            </a:r>
            <a:r>
              <a:rPr lang="en-US" dirty="0" smtClean="0">
                <a:sym typeface="Wingdings" panose="05000000000000000000" pitchFamily="2" charset="2"/>
              </a:rPr>
              <a:t> </a:t>
            </a:r>
            <a:r>
              <a:rPr lang="en-US" dirty="0"/>
              <a:t>local congestion control mechanisms</a:t>
            </a:r>
          </a:p>
          <a:p>
            <a:pPr lvl="1"/>
            <a:r>
              <a:rPr lang="en-US" dirty="0" smtClean="0"/>
              <a:t>For  traffic from persistent </a:t>
            </a:r>
            <a:r>
              <a:rPr lang="en-US" dirty="0"/>
              <a:t>hot spots </a:t>
            </a:r>
            <a:r>
              <a:rPr lang="en-US" dirty="0" smtClean="0"/>
              <a:t>requires </a:t>
            </a:r>
            <a:r>
              <a:rPr lang="en-US" dirty="0"/>
              <a:t>end-to-end mechanisms to regulate the data rate of source nodes.</a:t>
            </a:r>
          </a:p>
          <a:p>
            <a:r>
              <a:rPr lang="en-US" dirty="0" smtClean="0"/>
              <a:t>Congestion Control Mechanisms</a:t>
            </a:r>
            <a:endParaRPr lang="en-US" dirty="0"/>
          </a:p>
          <a:p>
            <a:pPr lvl="1"/>
            <a:r>
              <a:rPr lang="en-US" i="1" dirty="0"/>
              <a:t>R</a:t>
            </a:r>
            <a:r>
              <a:rPr lang="en-US" i="1" dirty="0" smtClean="0"/>
              <a:t>eceiver-based </a:t>
            </a:r>
            <a:r>
              <a:rPr lang="en-US" i="1" dirty="0"/>
              <a:t>congestion </a:t>
            </a:r>
            <a:r>
              <a:rPr lang="en-US" i="1" dirty="0" smtClean="0"/>
              <a:t>detection</a:t>
            </a:r>
          </a:p>
          <a:p>
            <a:pPr lvl="1"/>
            <a:r>
              <a:rPr lang="en-US" i="1" dirty="0" smtClean="0"/>
              <a:t>Open-loop </a:t>
            </a:r>
            <a:r>
              <a:rPr lang="en-US" i="1" dirty="0"/>
              <a:t>hop-by-hop backpressure signaling to inform the </a:t>
            </a:r>
            <a:r>
              <a:rPr lang="en-US" i="1" dirty="0" smtClean="0"/>
              <a:t>source </a:t>
            </a:r>
            <a:r>
              <a:rPr lang="en-US" dirty="0" smtClean="0"/>
              <a:t>about </a:t>
            </a:r>
            <a:r>
              <a:rPr lang="en-US" dirty="0"/>
              <a:t>the congestion, </a:t>
            </a:r>
            <a:endParaRPr lang="en-US" dirty="0" smtClean="0"/>
          </a:p>
          <a:p>
            <a:pPr lvl="1"/>
            <a:r>
              <a:rPr lang="en-US" i="1" dirty="0" smtClean="0"/>
              <a:t>Closed-loop </a:t>
            </a:r>
            <a:r>
              <a:rPr lang="en-US" i="1" dirty="0"/>
              <a:t>multi-source regulation for persistent and larger scale </a:t>
            </a:r>
            <a:r>
              <a:rPr lang="en-US" i="1" dirty="0" smtClean="0"/>
              <a:t>congestion </a:t>
            </a:r>
            <a:r>
              <a:rPr lang="en-US" dirty="0" smtClean="0"/>
              <a:t>conditions.</a:t>
            </a:r>
            <a:endParaRPr lang="en-US" dirty="0"/>
          </a:p>
        </p:txBody>
      </p:sp>
    </p:spTree>
    <p:extLst>
      <p:ext uri="{BB962C8B-B14F-4D97-AF65-F5344CB8AC3E}">
        <p14:creationId xmlns:p14="http://schemas.microsoft.com/office/powerpoint/2010/main" val="29665363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CODA</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r>
              <a:rPr lang="en-US" sz="4000" dirty="0" smtClean="0"/>
              <a:t>Congestion Detection Metric </a:t>
            </a:r>
            <a:endParaRPr lang="en-US" sz="4000" dirty="0">
              <a:sym typeface="Wingdings" panose="05000000000000000000" pitchFamily="2" charset="2"/>
            </a:endParaRPr>
          </a:p>
          <a:p>
            <a:pPr lvl="1"/>
            <a:r>
              <a:rPr lang="en-US" sz="3600" dirty="0" smtClean="0"/>
              <a:t>R</a:t>
            </a:r>
            <a:r>
              <a:rPr lang="en-US" sz="3600" i="1" dirty="0" smtClean="0"/>
              <a:t>eceiver </a:t>
            </a:r>
            <a:r>
              <a:rPr lang="en-US" sz="3600" i="1" dirty="0"/>
              <a:t>based congestion detection mechanism </a:t>
            </a:r>
            <a:endParaRPr lang="en-US" sz="3600" i="1" dirty="0" smtClean="0"/>
          </a:p>
          <a:p>
            <a:pPr lvl="2"/>
            <a:r>
              <a:rPr lang="en-US" sz="3200" dirty="0" smtClean="0"/>
              <a:t>Buffer </a:t>
            </a:r>
            <a:r>
              <a:rPr lang="en-US" sz="3200" dirty="0"/>
              <a:t>occupancy </a:t>
            </a:r>
            <a:r>
              <a:rPr lang="en-US" sz="3200" dirty="0" smtClean="0"/>
              <a:t>level</a:t>
            </a:r>
          </a:p>
          <a:p>
            <a:pPr lvl="3"/>
            <a:r>
              <a:rPr lang="en-US" sz="2800" dirty="0" smtClean="0"/>
              <a:t>If the unused buffer level drops below a threshold level</a:t>
            </a:r>
          </a:p>
          <a:p>
            <a:pPr lvl="2"/>
            <a:r>
              <a:rPr lang="en-US" sz="3200" dirty="0" smtClean="0"/>
              <a:t>Channel </a:t>
            </a:r>
            <a:r>
              <a:rPr lang="en-US" sz="3200" dirty="0"/>
              <a:t>L</a:t>
            </a:r>
            <a:r>
              <a:rPr lang="en-US" sz="3200" dirty="0" smtClean="0"/>
              <a:t>oad </a:t>
            </a:r>
            <a:r>
              <a:rPr lang="en-US" sz="3200" dirty="0"/>
              <a:t>C</a:t>
            </a:r>
            <a:r>
              <a:rPr lang="en-US" sz="3200" dirty="0" smtClean="0"/>
              <a:t>ondition </a:t>
            </a:r>
          </a:p>
          <a:p>
            <a:pPr lvl="3"/>
            <a:r>
              <a:rPr lang="en-US" sz="2800" dirty="0" smtClean="0"/>
              <a:t>if </a:t>
            </a:r>
            <a:r>
              <a:rPr lang="en-US" sz="2800" dirty="0"/>
              <a:t>the channel load is higher than a fraction of the maximum channel </a:t>
            </a:r>
            <a:r>
              <a:rPr lang="en-US" sz="2800" dirty="0" smtClean="0"/>
              <a:t>utilization</a:t>
            </a:r>
          </a:p>
        </p:txBody>
      </p:sp>
    </p:spTree>
    <p:extLst>
      <p:ext uri="{BB962C8B-B14F-4D97-AF65-F5344CB8AC3E}">
        <p14:creationId xmlns:p14="http://schemas.microsoft.com/office/powerpoint/2010/main" val="1158867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Open-loop hop-by-hop back pressure </a:t>
            </a:r>
            <a:endParaRPr lang="en-US" dirty="0"/>
          </a:p>
        </p:txBody>
      </p:sp>
      <p:sp>
        <p:nvSpPr>
          <p:cNvPr id="3" name="Content Placeholder 2"/>
          <p:cNvSpPr>
            <a:spLocks noGrp="1"/>
          </p:cNvSpPr>
          <p:nvPr>
            <p:ph idx="1"/>
          </p:nvPr>
        </p:nvSpPr>
        <p:spPr>
          <a:xfrm>
            <a:off x="304800" y="1066800"/>
            <a:ext cx="8610600" cy="5410200"/>
          </a:xfrm>
        </p:spPr>
        <p:txBody>
          <a:bodyPr>
            <a:noAutofit/>
          </a:bodyPr>
          <a:lstStyle/>
          <a:p>
            <a:pPr algn="just"/>
            <a:r>
              <a:rPr lang="en-US" sz="2200" dirty="0" smtClean="0"/>
              <a:t>When </a:t>
            </a:r>
            <a:r>
              <a:rPr lang="en-US" sz="2200" dirty="0"/>
              <a:t>a sensor </a:t>
            </a:r>
            <a:r>
              <a:rPr lang="en-US" sz="2200" dirty="0" smtClean="0"/>
              <a:t>node is </a:t>
            </a:r>
            <a:r>
              <a:rPr lang="en-US" sz="2200" dirty="0"/>
              <a:t>trying to transmit a packet to the sink through a congested </a:t>
            </a:r>
            <a:r>
              <a:rPr lang="en-US" sz="2200" dirty="0" smtClean="0"/>
              <a:t>area and when </a:t>
            </a:r>
            <a:r>
              <a:rPr lang="en-US" sz="2200" dirty="0"/>
              <a:t>the congestion is </a:t>
            </a:r>
            <a:r>
              <a:rPr lang="en-US" sz="2200" dirty="0" smtClean="0"/>
              <a:t>detected by </a:t>
            </a:r>
            <a:r>
              <a:rPr lang="en-US" sz="2200" dirty="0"/>
              <a:t>one of the nodes inside the congested area </a:t>
            </a:r>
            <a:r>
              <a:rPr lang="en-US" sz="2200" dirty="0" smtClean="0"/>
              <a:t>the </a:t>
            </a:r>
            <a:r>
              <a:rPr lang="en-US" sz="2200" dirty="0"/>
              <a:t>receiver broadcasts a </a:t>
            </a:r>
            <a:r>
              <a:rPr lang="en-US" sz="2200" i="1" dirty="0" smtClean="0"/>
              <a:t>suppression message </a:t>
            </a:r>
            <a:r>
              <a:rPr lang="en-US" sz="2200" i="1" dirty="0"/>
              <a:t>toward the source node in the reverse </a:t>
            </a:r>
            <a:r>
              <a:rPr lang="en-US" sz="2200" i="1" dirty="0" smtClean="0"/>
              <a:t>path.</a:t>
            </a:r>
          </a:p>
          <a:p>
            <a:pPr algn="just"/>
            <a:r>
              <a:rPr lang="en-US" sz="2200" i="1" dirty="0" smtClean="0"/>
              <a:t>The suppression</a:t>
            </a:r>
            <a:r>
              <a:rPr lang="en-US" sz="2200" dirty="0"/>
              <a:t> message is used to inform the upstream nodes about congestion. </a:t>
            </a:r>
            <a:endParaRPr lang="en-US" sz="2200" dirty="0" smtClean="0"/>
          </a:p>
          <a:p>
            <a:pPr algn="just"/>
            <a:r>
              <a:rPr lang="en-US" sz="2200" dirty="0" smtClean="0"/>
              <a:t>Upon </a:t>
            </a:r>
            <a:r>
              <a:rPr lang="en-US" sz="2200" dirty="0"/>
              <a:t>receiving the </a:t>
            </a:r>
            <a:r>
              <a:rPr lang="en-US" sz="2200" dirty="0" smtClean="0"/>
              <a:t>suppression, the </a:t>
            </a:r>
            <a:r>
              <a:rPr lang="en-US" sz="2200" dirty="0"/>
              <a:t>upstream nodes decrease their sending rates or drop packets to relieve the congestion </a:t>
            </a:r>
            <a:r>
              <a:rPr lang="en-US" sz="2200" dirty="0" smtClean="0"/>
              <a:t>in the </a:t>
            </a:r>
            <a:r>
              <a:rPr lang="en-US" sz="2200" dirty="0"/>
              <a:t>forward path. </a:t>
            </a:r>
            <a:endParaRPr lang="en-US" sz="2200" dirty="0" smtClean="0"/>
          </a:p>
          <a:p>
            <a:pPr algn="just"/>
            <a:r>
              <a:rPr lang="en-US" sz="2200" dirty="0" smtClean="0"/>
              <a:t>The </a:t>
            </a:r>
            <a:r>
              <a:rPr lang="en-US" sz="2200" dirty="0"/>
              <a:t>suppression message is rebroadcast until a non-congested </a:t>
            </a:r>
            <a:r>
              <a:rPr lang="en-US" sz="2200" dirty="0" smtClean="0"/>
              <a:t>node receives </a:t>
            </a:r>
            <a:r>
              <a:rPr lang="en-US" sz="2200" dirty="0"/>
              <a:t>the message </a:t>
            </a:r>
            <a:endParaRPr lang="en-US" sz="2200" dirty="0" smtClean="0"/>
          </a:p>
          <a:p>
            <a:pPr algn="just"/>
            <a:r>
              <a:rPr lang="en-US" sz="2200" i="1" dirty="0" smtClean="0"/>
              <a:t>The </a:t>
            </a:r>
            <a:r>
              <a:rPr lang="en-US" sz="2200" i="1" dirty="0"/>
              <a:t>suppression message may not reach all the </a:t>
            </a:r>
            <a:r>
              <a:rPr lang="en-US" sz="2200" i="1" dirty="0" smtClean="0"/>
              <a:t>way </a:t>
            </a:r>
            <a:r>
              <a:rPr lang="en-US" sz="2200" dirty="0" smtClean="0"/>
              <a:t>to </a:t>
            </a:r>
            <a:r>
              <a:rPr lang="en-US" sz="2200" dirty="0"/>
              <a:t>the source nodes, they serve to relieve local congestion in a hot spot area. </a:t>
            </a:r>
            <a:endParaRPr lang="en-US" sz="2200" dirty="0" smtClean="0"/>
          </a:p>
          <a:p>
            <a:pPr algn="just"/>
            <a:r>
              <a:rPr lang="en-US" sz="2200" dirty="0" smtClean="0"/>
              <a:t>By using </a:t>
            </a:r>
            <a:r>
              <a:rPr lang="en-US" sz="2200" dirty="0"/>
              <a:t>c</a:t>
            </a:r>
            <a:r>
              <a:rPr lang="en-US" sz="2200" dirty="0" smtClean="0"/>
              <a:t>ross-layer </a:t>
            </a:r>
            <a:r>
              <a:rPr lang="en-US" sz="2200" dirty="0"/>
              <a:t>routing techniques the forward path can be rerouted to </a:t>
            </a:r>
            <a:r>
              <a:rPr lang="en-US" sz="2200" dirty="0" smtClean="0"/>
              <a:t>avoid these </a:t>
            </a:r>
            <a:r>
              <a:rPr lang="en-US" sz="2200" dirty="0"/>
              <a:t>hot spots.</a:t>
            </a:r>
          </a:p>
        </p:txBody>
      </p:sp>
    </p:spTree>
    <p:extLst>
      <p:ext uri="{BB962C8B-B14F-4D97-AF65-F5344CB8AC3E}">
        <p14:creationId xmlns:p14="http://schemas.microsoft.com/office/powerpoint/2010/main" val="2476375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Open-loop hop-by-hop back pressure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296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0541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6388154" cy="5656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1211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i="1" dirty="0"/>
              <a:t>Closed loop </a:t>
            </a:r>
            <a:r>
              <a:rPr lang="en-US" i="1" dirty="0" smtClean="0"/>
              <a:t>multi-source regulation</a:t>
            </a:r>
            <a:endParaRPr lang="en-US" dirty="0"/>
          </a:p>
        </p:txBody>
      </p:sp>
      <p:sp>
        <p:nvSpPr>
          <p:cNvPr id="3" name="Content Placeholder 2"/>
          <p:cNvSpPr>
            <a:spLocks noGrp="1"/>
          </p:cNvSpPr>
          <p:nvPr>
            <p:ph idx="1"/>
          </p:nvPr>
        </p:nvSpPr>
        <p:spPr>
          <a:xfrm>
            <a:off x="457200" y="1219200"/>
            <a:ext cx="8229600" cy="4876800"/>
          </a:xfrm>
        </p:spPr>
        <p:txBody>
          <a:bodyPr>
            <a:normAutofit fontScale="70000" lnSpcReduction="20000"/>
          </a:bodyPr>
          <a:lstStyle/>
          <a:p>
            <a:r>
              <a:rPr lang="en-US" dirty="0" smtClean="0"/>
              <a:t>The trafﬁc generated </a:t>
            </a:r>
            <a:r>
              <a:rPr lang="en-US" dirty="0"/>
              <a:t>by the source nodes can create network-wide congestion. </a:t>
            </a:r>
            <a:endParaRPr lang="en-US" dirty="0" smtClean="0"/>
          </a:p>
          <a:p>
            <a:r>
              <a:rPr lang="en-US" dirty="0" smtClean="0"/>
              <a:t>If </a:t>
            </a:r>
            <a:r>
              <a:rPr lang="en-US" dirty="0"/>
              <a:t>a source </a:t>
            </a:r>
            <a:r>
              <a:rPr lang="en-US" dirty="0" smtClean="0"/>
              <a:t>node injects </a:t>
            </a:r>
            <a:r>
              <a:rPr lang="en-US" dirty="0"/>
              <a:t>a trafﬁc load larger than the network can handle, the local congestion control mechanism </a:t>
            </a:r>
            <a:r>
              <a:rPr lang="en-US" dirty="0" smtClean="0"/>
              <a:t>cannot relieve </a:t>
            </a:r>
            <a:r>
              <a:rPr lang="en-US" dirty="0"/>
              <a:t>the congestion. </a:t>
            </a:r>
            <a:endParaRPr lang="en-US" dirty="0" smtClean="0"/>
          </a:p>
          <a:p>
            <a:r>
              <a:rPr lang="en-US" dirty="0" smtClean="0"/>
              <a:t>Similar </a:t>
            </a:r>
            <a:r>
              <a:rPr lang="en-US" dirty="0"/>
              <a:t>to conventional end-to-end congestion </a:t>
            </a:r>
            <a:r>
              <a:rPr lang="en-US" dirty="0" smtClean="0"/>
              <a:t>control mechanisms</a:t>
            </a:r>
            <a:r>
              <a:rPr lang="en-US" dirty="0"/>
              <a:t>. </a:t>
            </a:r>
            <a:endParaRPr lang="en-US" dirty="0" smtClean="0"/>
          </a:p>
          <a:p>
            <a:r>
              <a:rPr lang="en-US" dirty="0" smtClean="0"/>
              <a:t>If </a:t>
            </a:r>
            <a:r>
              <a:rPr lang="en-US" dirty="0"/>
              <a:t>the source rate exceeds a </a:t>
            </a:r>
            <a:r>
              <a:rPr lang="en-US" dirty="0" smtClean="0"/>
              <a:t>threshold, r &gt;= </a:t>
            </a:r>
            <a:r>
              <a:rPr lang="el-GR" dirty="0"/>
              <a:t>ν</a:t>
            </a:r>
            <a:r>
              <a:rPr lang="en-US" dirty="0" err="1" smtClean="0"/>
              <a:t>S</a:t>
            </a:r>
            <a:r>
              <a:rPr lang="en-US" baseline="-25000" dirty="0" err="1" smtClean="0"/>
              <a:t>max</a:t>
            </a:r>
            <a:r>
              <a:rPr lang="en-US" dirty="0" smtClean="0"/>
              <a:t>  the </a:t>
            </a:r>
            <a:r>
              <a:rPr lang="en-US" dirty="0"/>
              <a:t>source </a:t>
            </a:r>
            <a:r>
              <a:rPr lang="en-US" dirty="0" smtClean="0"/>
              <a:t>node enters </a:t>
            </a:r>
            <a:r>
              <a:rPr lang="en-US" dirty="0"/>
              <a:t>closed-loop control. </a:t>
            </a:r>
            <a:endParaRPr lang="en-US" dirty="0" smtClean="0"/>
          </a:p>
          <a:p>
            <a:r>
              <a:rPr lang="en-US" dirty="0" smtClean="0"/>
              <a:t>A regulation </a:t>
            </a:r>
            <a:r>
              <a:rPr lang="en-US" dirty="0"/>
              <a:t>bit is set in the header of the packets to </a:t>
            </a:r>
            <a:r>
              <a:rPr lang="en-US" dirty="0" smtClean="0"/>
              <a:t>inform the </a:t>
            </a:r>
            <a:r>
              <a:rPr lang="en-US" dirty="0"/>
              <a:t>sink. </a:t>
            </a:r>
            <a:endParaRPr lang="en-US" dirty="0" smtClean="0"/>
          </a:p>
          <a:p>
            <a:r>
              <a:rPr lang="en-US" dirty="0"/>
              <a:t>T</a:t>
            </a:r>
            <a:r>
              <a:rPr lang="en-US" dirty="0" smtClean="0"/>
              <a:t>he </a:t>
            </a:r>
            <a:r>
              <a:rPr lang="en-US" dirty="0"/>
              <a:t>sink begins sending periodic ACK messages for each n number of </a:t>
            </a:r>
            <a:r>
              <a:rPr lang="en-US" dirty="0" smtClean="0"/>
              <a:t>packets received</a:t>
            </a:r>
            <a:r>
              <a:rPr lang="en-US" dirty="0"/>
              <a:t>. </a:t>
            </a:r>
            <a:endParaRPr lang="en-US" dirty="0" smtClean="0"/>
          </a:p>
          <a:p>
            <a:r>
              <a:rPr lang="en-US" dirty="0" smtClean="0"/>
              <a:t>If </a:t>
            </a:r>
            <a:r>
              <a:rPr lang="en-US" dirty="0"/>
              <a:t>the source cannot receive the ACK messages, it determines network-wide congestion </a:t>
            </a:r>
            <a:r>
              <a:rPr lang="en-US" dirty="0" smtClean="0"/>
              <a:t>and decreases </a:t>
            </a:r>
            <a:r>
              <a:rPr lang="en-US" dirty="0"/>
              <a:t>its source rate.</a:t>
            </a:r>
          </a:p>
          <a:p>
            <a:r>
              <a:rPr lang="en-US" dirty="0" err="1" smtClean="0"/>
              <a:t>S</a:t>
            </a:r>
            <a:r>
              <a:rPr lang="en-US" baseline="-25000" dirty="0" err="1" smtClean="0"/>
              <a:t>max</a:t>
            </a:r>
            <a:r>
              <a:rPr lang="en-US" dirty="0" smtClean="0"/>
              <a:t> </a:t>
            </a:r>
            <a:r>
              <a:rPr lang="en-US" dirty="0" smtClean="0">
                <a:sym typeface="Wingdings" panose="05000000000000000000" pitchFamily="2" charset="2"/>
              </a:rPr>
              <a:t> </a:t>
            </a:r>
            <a:r>
              <a:rPr lang="en-US" dirty="0" smtClean="0"/>
              <a:t>maximum </a:t>
            </a:r>
            <a:r>
              <a:rPr lang="en-US" dirty="0"/>
              <a:t>theoretical throughput of the </a:t>
            </a:r>
            <a:r>
              <a:rPr lang="en-US" dirty="0" smtClean="0"/>
              <a:t>channel</a:t>
            </a:r>
            <a:endParaRPr lang="en-US" dirty="0"/>
          </a:p>
        </p:txBody>
      </p:sp>
    </p:spTree>
    <p:extLst>
      <p:ext uri="{BB962C8B-B14F-4D97-AF65-F5344CB8AC3E}">
        <p14:creationId xmlns:p14="http://schemas.microsoft.com/office/powerpoint/2010/main" val="250750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End-to-End Measures</a:t>
            </a:r>
            <a:endParaRPr lang="en-US" dirty="0"/>
          </a:p>
        </p:txBody>
      </p:sp>
      <p:sp>
        <p:nvSpPr>
          <p:cNvPr id="3" name="Content Placeholder 2"/>
          <p:cNvSpPr>
            <a:spLocks noGrp="1"/>
          </p:cNvSpPr>
          <p:nvPr>
            <p:ph idx="1"/>
          </p:nvPr>
        </p:nvSpPr>
        <p:spPr>
          <a:xfrm>
            <a:off x="457200" y="1143000"/>
            <a:ext cx="8229600" cy="5486400"/>
          </a:xfrm>
        </p:spPr>
        <p:txBody>
          <a:bodyPr>
            <a:noAutofit/>
          </a:bodyPr>
          <a:lstStyle/>
          <a:p>
            <a:r>
              <a:rPr lang="en-US" sz="2000" dirty="0" smtClean="0"/>
              <a:t>Traditional TCP</a:t>
            </a:r>
          </a:p>
          <a:p>
            <a:pPr lvl="1"/>
            <a:r>
              <a:rPr lang="en-US" sz="1600" dirty="0" smtClean="0"/>
              <a:t>Adopts </a:t>
            </a:r>
            <a:r>
              <a:rPr lang="en-US" sz="1600" dirty="0"/>
              <a:t>end-to-end retransmission-based error </a:t>
            </a:r>
            <a:r>
              <a:rPr lang="en-US" sz="1600" dirty="0" smtClean="0"/>
              <a:t>control and </a:t>
            </a:r>
            <a:r>
              <a:rPr lang="en-US" sz="1600" dirty="0"/>
              <a:t>window-based additive-increase multiplicative-decrease (AIMD) congestion control mechanisms.</a:t>
            </a:r>
          </a:p>
          <a:p>
            <a:pPr lvl="1"/>
            <a:r>
              <a:rPr lang="en-US" sz="1600" dirty="0" smtClean="0"/>
              <a:t>Provides </a:t>
            </a:r>
            <a:r>
              <a:rPr lang="en-US" sz="1600" dirty="0"/>
              <a:t>end-to-end and point-to-point reliability and congestion control solutions.</a:t>
            </a:r>
          </a:p>
          <a:p>
            <a:pPr lvl="1"/>
            <a:r>
              <a:rPr lang="en-US" sz="1600" dirty="0" smtClean="0"/>
              <a:t>Packet </a:t>
            </a:r>
            <a:r>
              <a:rPr lang="en-US" sz="1600" dirty="0"/>
              <a:t>losses and congestion mitigation are performed through </a:t>
            </a:r>
            <a:r>
              <a:rPr lang="en-US" sz="1600" dirty="0" smtClean="0"/>
              <a:t>communication between </a:t>
            </a:r>
            <a:r>
              <a:rPr lang="en-US" sz="1600" dirty="0"/>
              <a:t>a source and a destination without any involvement from the intermediate parties. </a:t>
            </a:r>
            <a:endParaRPr lang="en-US" sz="1600" dirty="0" smtClean="0"/>
          </a:p>
          <a:p>
            <a:pPr lvl="1"/>
            <a:r>
              <a:rPr lang="en-US" sz="1600" dirty="0" smtClean="0"/>
              <a:t>Reside </a:t>
            </a:r>
            <a:r>
              <a:rPr lang="en-US" sz="1600" dirty="0"/>
              <a:t>only on the source and destination. </a:t>
            </a:r>
            <a:endParaRPr lang="en-US" sz="1600" dirty="0" smtClean="0"/>
          </a:p>
          <a:p>
            <a:pPr lvl="1"/>
            <a:r>
              <a:rPr lang="en-US" sz="1600" dirty="0" smtClean="0"/>
              <a:t>Each </a:t>
            </a:r>
            <a:r>
              <a:rPr lang="en-US" sz="1600" dirty="0"/>
              <a:t>ﬂow </a:t>
            </a:r>
            <a:r>
              <a:rPr lang="en-US" sz="1600" dirty="0" smtClean="0"/>
              <a:t>is considered </a:t>
            </a:r>
            <a:r>
              <a:rPr lang="en-US" sz="1600" dirty="0"/>
              <a:t>independently to provide a point-to-point communication solution.</a:t>
            </a:r>
          </a:p>
          <a:p>
            <a:r>
              <a:rPr lang="en-US" sz="2000" dirty="0" smtClean="0"/>
              <a:t>TCP for WSN</a:t>
            </a:r>
          </a:p>
          <a:p>
            <a:pPr lvl="1"/>
            <a:r>
              <a:rPr lang="en-US" sz="1600" dirty="0" smtClean="0"/>
              <a:t>End-to-end </a:t>
            </a:r>
            <a:r>
              <a:rPr lang="en-US" sz="1600" dirty="0"/>
              <a:t>control mechanisms </a:t>
            </a:r>
            <a:r>
              <a:rPr lang="en-US" sz="1600" dirty="0" smtClean="0"/>
              <a:t>leads to </a:t>
            </a:r>
            <a:r>
              <a:rPr lang="en-US" sz="1600" dirty="0"/>
              <a:t>resource wastage in WSNs, where collective information from a group of sensors is much </a:t>
            </a:r>
            <a:r>
              <a:rPr lang="en-US" sz="1600" dirty="0" smtClean="0"/>
              <a:t>more important </a:t>
            </a:r>
            <a:r>
              <a:rPr lang="en-US" sz="1600" dirty="0"/>
              <a:t>than the individual information from each sensor node. </a:t>
            </a:r>
            <a:endParaRPr lang="en-US" sz="1600" dirty="0" smtClean="0"/>
          </a:p>
          <a:p>
            <a:pPr lvl="1"/>
            <a:r>
              <a:rPr lang="en-US" sz="1600" dirty="0" smtClean="0"/>
              <a:t>If local </a:t>
            </a:r>
            <a:r>
              <a:rPr lang="en-US" sz="1600" dirty="0"/>
              <a:t>measures for reliability and congestion control are </a:t>
            </a:r>
            <a:r>
              <a:rPr lang="en-US" sz="1600" dirty="0" smtClean="0"/>
              <a:t>employed it can improve </a:t>
            </a:r>
            <a:r>
              <a:rPr lang="en-US" sz="1600" dirty="0"/>
              <a:t>the </a:t>
            </a:r>
            <a:r>
              <a:rPr lang="en-US" sz="1600" dirty="0" smtClean="0"/>
              <a:t>energy efﬁciency </a:t>
            </a:r>
            <a:r>
              <a:rPr lang="en-US" sz="1600" dirty="0"/>
              <a:t>of the transport layer protocols. </a:t>
            </a:r>
            <a:endParaRPr lang="en-US" sz="1600" dirty="0" smtClean="0"/>
          </a:p>
          <a:p>
            <a:pPr lvl="1"/>
            <a:r>
              <a:rPr lang="en-US" sz="1600" dirty="0" smtClean="0"/>
              <a:t>Reliability </a:t>
            </a:r>
            <a:r>
              <a:rPr lang="en-US" sz="1600" dirty="0"/>
              <a:t>of the collective information from a </a:t>
            </a:r>
            <a:r>
              <a:rPr lang="en-US" sz="1600" dirty="0" smtClean="0"/>
              <a:t>group of </a:t>
            </a:r>
            <a:r>
              <a:rPr lang="en-US" sz="1600" dirty="0"/>
              <a:t>sensors is controlled instead of the reliability of information from each individual sensor node.</a:t>
            </a:r>
          </a:p>
        </p:txBody>
      </p:sp>
    </p:spTree>
    <p:extLst>
      <p:ext uri="{BB962C8B-B14F-4D97-AF65-F5344CB8AC3E}">
        <p14:creationId xmlns:p14="http://schemas.microsoft.com/office/powerpoint/2010/main" val="3956448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Closed loop multi-source regulation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81360" cy="4777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6789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lgn="just"/>
            <a:r>
              <a:rPr lang="en-US" dirty="0" smtClean="0"/>
              <a:t>Advantages</a:t>
            </a:r>
          </a:p>
          <a:p>
            <a:pPr lvl="1" algn="just"/>
            <a:r>
              <a:rPr lang="en-US" dirty="0" smtClean="0"/>
              <a:t>Congestion is predicted more precisely by using </a:t>
            </a:r>
            <a:r>
              <a:rPr lang="en-US" dirty="0"/>
              <a:t>a </a:t>
            </a:r>
            <a:r>
              <a:rPr lang="en-US" dirty="0" smtClean="0"/>
              <a:t>combination of </a:t>
            </a:r>
            <a:r>
              <a:rPr lang="en-US" dirty="0"/>
              <a:t>buffer occupancy level and channel load condition </a:t>
            </a:r>
            <a:endParaRPr lang="en-US" dirty="0" smtClean="0"/>
          </a:p>
          <a:p>
            <a:pPr lvl="1" algn="just"/>
            <a:r>
              <a:rPr lang="en-US" dirty="0" smtClean="0"/>
              <a:t>Addresses </a:t>
            </a:r>
            <a:r>
              <a:rPr lang="en-US" dirty="0"/>
              <a:t>both local and end-to-end congestion </a:t>
            </a:r>
            <a:r>
              <a:rPr lang="en-US" dirty="0" smtClean="0"/>
              <a:t>and hence </a:t>
            </a:r>
            <a:r>
              <a:rPr lang="en-US" dirty="0"/>
              <a:t>a complete </a:t>
            </a:r>
            <a:r>
              <a:rPr lang="en-US" dirty="0" smtClean="0"/>
              <a:t>congestion control </a:t>
            </a:r>
            <a:r>
              <a:rPr lang="en-US" dirty="0"/>
              <a:t>mechanism is provided for downstream trafﬁc.</a:t>
            </a:r>
          </a:p>
          <a:p>
            <a:pPr lvl="1" algn="just"/>
            <a:r>
              <a:rPr lang="en-US" dirty="0" smtClean="0"/>
              <a:t>It </a:t>
            </a:r>
            <a:r>
              <a:rPr lang="en-US" dirty="0"/>
              <a:t>can increase the network performance by avoiding congestion. </a:t>
            </a:r>
            <a:endParaRPr lang="en-US" dirty="0" smtClean="0"/>
          </a:p>
          <a:p>
            <a:pPr algn="just"/>
            <a:r>
              <a:rPr lang="en-US" dirty="0" smtClean="0"/>
              <a:t>Disadvantages</a:t>
            </a:r>
          </a:p>
          <a:p>
            <a:pPr lvl="1" algn="just"/>
            <a:r>
              <a:rPr lang="en-US" dirty="0" smtClean="0"/>
              <a:t>Does </a:t>
            </a:r>
            <a:r>
              <a:rPr lang="en-US" dirty="0"/>
              <a:t>not address </a:t>
            </a:r>
            <a:r>
              <a:rPr lang="en-US" dirty="0" smtClean="0"/>
              <a:t>end-to-end </a:t>
            </a:r>
            <a:r>
              <a:rPr lang="en-US" dirty="0"/>
              <a:t>transport </a:t>
            </a:r>
            <a:r>
              <a:rPr lang="en-US" dirty="0" smtClean="0"/>
              <a:t>reliability</a:t>
            </a:r>
          </a:p>
          <a:p>
            <a:pPr lvl="1" algn="just"/>
            <a:r>
              <a:rPr lang="en-US" dirty="0" smtClean="0"/>
              <a:t>Closed-loop </a:t>
            </a:r>
            <a:r>
              <a:rPr lang="en-US" dirty="0"/>
              <a:t>multi-source regulation mechanism </a:t>
            </a:r>
            <a:r>
              <a:rPr lang="en-US" dirty="0" smtClean="0"/>
              <a:t>incurs additional </a:t>
            </a:r>
            <a:r>
              <a:rPr lang="en-US" dirty="0"/>
              <a:t>latency for cases where the network trafﬁc is high.</a:t>
            </a:r>
          </a:p>
        </p:txBody>
      </p:sp>
    </p:spTree>
    <p:extLst>
      <p:ext uri="{BB962C8B-B14F-4D97-AF65-F5344CB8AC3E}">
        <p14:creationId xmlns:p14="http://schemas.microsoft.com/office/powerpoint/2010/main" val="1258814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229600" cy="1143000"/>
          </a:xfrm>
        </p:spPr>
        <p:txBody>
          <a:bodyPr>
            <a:normAutofit fontScale="90000"/>
          </a:bodyPr>
          <a:lstStyle/>
          <a:p>
            <a:r>
              <a:rPr lang="en-US" b="1" dirty="0"/>
              <a:t>Event-to-Sink Reliable Transport (ESRT) Protocol</a:t>
            </a:r>
            <a:endParaRPr lang="en-US" dirty="0"/>
          </a:p>
        </p:txBody>
      </p:sp>
      <p:sp>
        <p:nvSpPr>
          <p:cNvPr id="3" name="Content Placeholder 2"/>
          <p:cNvSpPr>
            <a:spLocks noGrp="1"/>
          </p:cNvSpPr>
          <p:nvPr>
            <p:ph idx="1"/>
          </p:nvPr>
        </p:nvSpPr>
        <p:spPr>
          <a:xfrm>
            <a:off x="381000" y="1371600"/>
            <a:ext cx="8458200" cy="5181600"/>
          </a:xfrm>
        </p:spPr>
        <p:txBody>
          <a:bodyPr>
            <a:noAutofit/>
          </a:bodyPr>
          <a:lstStyle/>
          <a:p>
            <a:r>
              <a:rPr lang="en-US" sz="2400" dirty="0" smtClean="0"/>
              <a:t>Based </a:t>
            </a:r>
            <a:r>
              <a:rPr lang="en-US" sz="2400" dirty="0"/>
              <a:t>on the </a:t>
            </a:r>
            <a:r>
              <a:rPr lang="en-US" sz="2400" i="1" dirty="0"/>
              <a:t>event-to-sink reliability notion and provides reliable event </a:t>
            </a:r>
            <a:r>
              <a:rPr lang="en-US" sz="2400" i="1" dirty="0" smtClean="0"/>
              <a:t>detection </a:t>
            </a:r>
            <a:r>
              <a:rPr lang="en-US" sz="2400" dirty="0" smtClean="0"/>
              <a:t>without </a:t>
            </a:r>
            <a:r>
              <a:rPr lang="en-US" sz="2400" dirty="0"/>
              <a:t>any intermediate caching requirements. </a:t>
            </a:r>
            <a:endParaRPr lang="en-US" sz="2400" dirty="0" smtClean="0"/>
          </a:p>
          <a:p>
            <a:r>
              <a:rPr lang="en-US" sz="2400" dirty="0" smtClean="0"/>
              <a:t>Address </a:t>
            </a:r>
            <a:r>
              <a:rPr lang="en-US" sz="2400" dirty="0"/>
              <a:t>both the reliability and </a:t>
            </a:r>
            <a:r>
              <a:rPr lang="en-US" sz="2400" dirty="0" smtClean="0"/>
              <a:t>congestion problems</a:t>
            </a:r>
            <a:endParaRPr lang="en-US" sz="2400" dirty="0"/>
          </a:p>
          <a:p>
            <a:r>
              <a:rPr lang="en-US" sz="2400" dirty="0" smtClean="0"/>
              <a:t>Main </a:t>
            </a:r>
            <a:r>
              <a:rPr lang="en-US" sz="2400" dirty="0"/>
              <a:t>characteristic of information </a:t>
            </a:r>
            <a:r>
              <a:rPr lang="en-US" sz="2400" dirty="0" smtClean="0"/>
              <a:t>delivery in WSN</a:t>
            </a:r>
          </a:p>
          <a:p>
            <a:pPr lvl="1"/>
            <a:r>
              <a:rPr lang="en-US" sz="2000" dirty="0" smtClean="0"/>
              <a:t>Data-centric</a:t>
            </a:r>
            <a:endParaRPr lang="en-US" sz="2000" dirty="0"/>
          </a:p>
          <a:p>
            <a:pPr lvl="1"/>
            <a:r>
              <a:rPr lang="en-US" sz="2000" dirty="0" smtClean="0"/>
              <a:t>C</a:t>
            </a:r>
            <a:r>
              <a:rPr lang="en-US" sz="2000" i="1" dirty="0" smtClean="0"/>
              <a:t>ollective </a:t>
            </a:r>
            <a:r>
              <a:rPr lang="en-US" sz="2000" i="1" dirty="0"/>
              <a:t>information from multiple sensors regarding an event is </a:t>
            </a:r>
            <a:r>
              <a:rPr lang="en-US" sz="2000" i="1" dirty="0" smtClean="0"/>
              <a:t>much </a:t>
            </a:r>
            <a:r>
              <a:rPr lang="en-US" sz="2000" dirty="0" smtClean="0"/>
              <a:t>more </a:t>
            </a:r>
            <a:r>
              <a:rPr lang="en-US" sz="2000" dirty="0"/>
              <a:t>important than the </a:t>
            </a:r>
            <a:r>
              <a:rPr lang="en-US" sz="2000" i="1" dirty="0"/>
              <a:t>individual information sent from each node. </a:t>
            </a:r>
            <a:endParaRPr lang="en-US" sz="2000" i="1" dirty="0" smtClean="0"/>
          </a:p>
          <a:p>
            <a:pPr lvl="1"/>
            <a:r>
              <a:rPr lang="en-US" sz="1800" dirty="0" smtClean="0">
                <a:sym typeface="Wingdings" panose="05000000000000000000" pitchFamily="2" charset="2"/>
              </a:rPr>
              <a:t>Not </a:t>
            </a:r>
            <a:r>
              <a:rPr lang="en-US" sz="1800" dirty="0" smtClean="0"/>
              <a:t>a </a:t>
            </a:r>
            <a:r>
              <a:rPr lang="en-US" sz="1800" dirty="0"/>
              <a:t>source to a </a:t>
            </a:r>
            <a:r>
              <a:rPr lang="en-US" sz="1800" dirty="0" smtClean="0"/>
              <a:t>destination flow, but  an </a:t>
            </a:r>
            <a:r>
              <a:rPr lang="en-US" sz="1800" i="1" dirty="0"/>
              <a:t>event-to-sink information </a:t>
            </a:r>
            <a:r>
              <a:rPr lang="en-US" sz="1800" i="1" dirty="0" smtClean="0"/>
              <a:t>ﬂow</a:t>
            </a:r>
          </a:p>
          <a:p>
            <a:r>
              <a:rPr lang="en-US" sz="2400" dirty="0" smtClean="0"/>
              <a:t>Algorithms run </a:t>
            </a:r>
            <a:r>
              <a:rPr lang="en-US" sz="2400" dirty="0"/>
              <a:t>mainly on the sink, with </a:t>
            </a:r>
            <a:r>
              <a:rPr lang="en-US" sz="2400" dirty="0" smtClean="0"/>
              <a:t>minimal functionality </a:t>
            </a:r>
            <a:r>
              <a:rPr lang="en-US" sz="2400" dirty="0"/>
              <a:t>required at resource-constrained sensor nodes. </a:t>
            </a:r>
            <a:endParaRPr lang="en-US" sz="2400" dirty="0" smtClean="0"/>
          </a:p>
          <a:p>
            <a:r>
              <a:rPr lang="en-US" sz="2400" dirty="0" smtClean="0"/>
              <a:t>Relies </a:t>
            </a:r>
            <a:r>
              <a:rPr lang="en-US" sz="2400" dirty="0"/>
              <a:t>on the sink to measure the reliability in the WSN every t time units, </a:t>
            </a:r>
            <a:r>
              <a:rPr lang="en-US" sz="2400" dirty="0" smtClean="0"/>
              <a:t>i.e. </a:t>
            </a:r>
            <a:r>
              <a:rPr lang="en-US" sz="2400" i="1" dirty="0" smtClean="0"/>
              <a:t>decision </a:t>
            </a:r>
            <a:r>
              <a:rPr lang="en-US" sz="2400" i="1" dirty="0"/>
              <a:t>interval. </a:t>
            </a:r>
            <a:endParaRPr lang="en-US" sz="2400" i="1" dirty="0" smtClean="0"/>
          </a:p>
        </p:txBody>
      </p:sp>
    </p:spTree>
    <p:extLst>
      <p:ext uri="{BB962C8B-B14F-4D97-AF65-F5344CB8AC3E}">
        <p14:creationId xmlns:p14="http://schemas.microsoft.com/office/powerpoint/2010/main" val="27811528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ESRT</a:t>
            </a:r>
            <a:endParaRPr lang="en-US" dirty="0"/>
          </a:p>
        </p:txBody>
      </p:sp>
      <p:sp>
        <p:nvSpPr>
          <p:cNvPr id="3" name="Content Placeholder 2"/>
          <p:cNvSpPr>
            <a:spLocks noGrp="1"/>
          </p:cNvSpPr>
          <p:nvPr>
            <p:ph idx="1"/>
          </p:nvPr>
        </p:nvSpPr>
        <p:spPr>
          <a:xfrm>
            <a:off x="457200" y="1371601"/>
            <a:ext cx="8229600" cy="2514600"/>
          </a:xfrm>
        </p:spPr>
        <p:txBody>
          <a:bodyPr>
            <a:normAutofit fontScale="62500" lnSpcReduction="20000"/>
          </a:bodyPr>
          <a:lstStyle/>
          <a:p>
            <a:r>
              <a:rPr lang="en-US" i="1" dirty="0"/>
              <a:t>Reliability is measured in terms of the number of data packets from all </a:t>
            </a:r>
            <a:r>
              <a:rPr lang="en-US" dirty="0"/>
              <a:t>the sensor nodes associated with an event. </a:t>
            </a:r>
          </a:p>
          <a:p>
            <a:r>
              <a:rPr lang="en-US" i="1" dirty="0"/>
              <a:t>Observed event reliability, </a:t>
            </a:r>
            <a:r>
              <a:rPr lang="en-US" i="1" dirty="0" err="1"/>
              <a:t>r</a:t>
            </a:r>
            <a:r>
              <a:rPr lang="en-US" i="1" baseline="-25000" dirty="0" err="1"/>
              <a:t>i</a:t>
            </a:r>
            <a:r>
              <a:rPr lang="en-US" i="1" baseline="-25000" dirty="0"/>
              <a:t> </a:t>
            </a:r>
            <a:r>
              <a:rPr lang="en-US" dirty="0"/>
              <a:t>, is the number of received data packets in decision interval </a:t>
            </a:r>
            <a:r>
              <a:rPr lang="en-US" dirty="0" err="1"/>
              <a:t>i</a:t>
            </a:r>
            <a:r>
              <a:rPr lang="en-US" dirty="0"/>
              <a:t> at the sink.</a:t>
            </a:r>
          </a:p>
          <a:p>
            <a:r>
              <a:rPr lang="en-US" i="1" dirty="0"/>
              <a:t>Desired event reliability, </a:t>
            </a:r>
            <a:r>
              <a:rPr lang="en-US" i="1" dirty="0" err="1"/>
              <a:t>R</a:t>
            </a:r>
            <a:r>
              <a:rPr lang="en-US" i="1" baseline="-25000" dirty="0" err="1"/>
              <a:t>i</a:t>
            </a:r>
            <a:r>
              <a:rPr lang="en-US" i="1" dirty="0"/>
              <a:t>, is the number of data packets required for reliable event detection. </a:t>
            </a:r>
            <a:r>
              <a:rPr lang="en-US" dirty="0"/>
              <a:t>This is determined by the application</a:t>
            </a:r>
            <a:r>
              <a:rPr lang="en-US" dirty="0" smtClean="0"/>
              <a:t>.</a:t>
            </a:r>
          </a:p>
          <a:p>
            <a:r>
              <a:rPr lang="en-US" dirty="0" smtClean="0"/>
              <a:t>Conﬁgures </a:t>
            </a:r>
            <a:r>
              <a:rPr lang="en-US" dirty="0"/>
              <a:t>the reporting rate, </a:t>
            </a:r>
            <a:r>
              <a:rPr lang="en-US" dirty="0" smtClean="0"/>
              <a:t>f, </a:t>
            </a:r>
            <a:r>
              <a:rPr lang="en-US" dirty="0"/>
              <a:t>of source nodes so as to achieve </a:t>
            </a:r>
            <a:r>
              <a:rPr lang="en-US" dirty="0" smtClean="0"/>
              <a:t>the required </a:t>
            </a:r>
            <a:r>
              <a:rPr lang="en-US" dirty="0"/>
              <a:t>event detection reliability, R, at the sink with minimum resource utilization</a:t>
            </a:r>
            <a:r>
              <a:rPr lang="en-US" dirty="0" smtClean="0"/>
              <a:t>.</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86200"/>
            <a:ext cx="760226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6889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696200" cy="6197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89984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To control congestion in the network, the sink needs to determine the operating region of the network.</a:t>
            </a:r>
          </a:p>
          <a:p>
            <a:r>
              <a:rPr lang="en-US" dirty="0"/>
              <a:t>This operating region depends on two factors: whether congestion exists in the network and whether </a:t>
            </a:r>
            <a:r>
              <a:rPr lang="en-US" dirty="0" smtClean="0"/>
              <a:t>the required </a:t>
            </a:r>
            <a:r>
              <a:rPr lang="en-US" dirty="0"/>
              <a:t>reliability is achieved. </a:t>
            </a:r>
            <a:endParaRPr lang="en-US" dirty="0" smtClean="0"/>
          </a:p>
          <a:p>
            <a:r>
              <a:rPr lang="en-US" dirty="0" smtClean="0"/>
              <a:t>Two </a:t>
            </a:r>
            <a:r>
              <a:rPr lang="en-US" dirty="0"/>
              <a:t>mechanisms are required to estimate the congestion and </a:t>
            </a:r>
            <a:r>
              <a:rPr lang="en-US" dirty="0" smtClean="0"/>
              <a:t>the reliability </a:t>
            </a:r>
            <a:r>
              <a:rPr lang="en-US" dirty="0"/>
              <a:t>state of the network. </a:t>
            </a:r>
            <a:endParaRPr lang="en-US" dirty="0" smtClean="0"/>
          </a:p>
          <a:p>
            <a:r>
              <a:rPr lang="en-US" dirty="0" smtClean="0"/>
              <a:t>In </a:t>
            </a:r>
            <a:r>
              <a:rPr lang="en-US" dirty="0"/>
              <a:t>each decision interval, </a:t>
            </a:r>
            <a:r>
              <a:rPr lang="en-US" dirty="0" smtClean="0"/>
              <a:t>t, </a:t>
            </a:r>
            <a:r>
              <a:rPr lang="en-US" dirty="0"/>
              <a:t>the sink determines whether the </a:t>
            </a:r>
            <a:r>
              <a:rPr lang="en-US" dirty="0" smtClean="0"/>
              <a:t>network is </a:t>
            </a:r>
            <a:r>
              <a:rPr lang="en-US" dirty="0"/>
              <a:t>operating in the low- or high-reliability region according to the number of packets received in </a:t>
            </a:r>
            <a:r>
              <a:rPr lang="en-US" dirty="0" smtClean="0"/>
              <a:t>that interval</a:t>
            </a:r>
            <a:r>
              <a:rPr lang="en-US" dirty="0"/>
              <a:t>. </a:t>
            </a:r>
            <a:endParaRPr lang="en-US" dirty="0" smtClean="0"/>
          </a:p>
          <a:p>
            <a:r>
              <a:rPr lang="en-US" dirty="0" smtClean="0"/>
              <a:t>A </a:t>
            </a:r>
            <a:r>
              <a:rPr lang="en-US" dirty="0"/>
              <a:t>congestion detection algorithm is employed at each sensor node in the network.</a:t>
            </a:r>
          </a:p>
          <a:p>
            <a:r>
              <a:rPr lang="en-US" dirty="0" smtClean="0"/>
              <a:t>The </a:t>
            </a:r>
            <a:r>
              <a:rPr lang="en-US" dirty="0"/>
              <a:t>sink </a:t>
            </a:r>
            <a:r>
              <a:rPr lang="en-US" dirty="0" smtClean="0"/>
              <a:t>determines </a:t>
            </a:r>
            <a:r>
              <a:rPr lang="en-US" dirty="0"/>
              <a:t>the operating region of the network. </a:t>
            </a:r>
            <a:endParaRPr lang="en-US" dirty="0" smtClean="0"/>
          </a:p>
          <a:p>
            <a:r>
              <a:rPr lang="en-US" dirty="0" smtClean="0"/>
              <a:t>According </a:t>
            </a:r>
            <a:r>
              <a:rPr lang="en-US" dirty="0"/>
              <a:t>to the </a:t>
            </a:r>
            <a:r>
              <a:rPr lang="en-US" dirty="0" smtClean="0"/>
              <a:t>operating region</a:t>
            </a:r>
            <a:r>
              <a:rPr lang="en-US" dirty="0"/>
              <a:t>, the sink controls the reporting rate of the sensor nodes to operate at the optimal </a:t>
            </a:r>
            <a:r>
              <a:rPr lang="en-US" dirty="0" smtClean="0"/>
              <a:t>operating region </a:t>
            </a:r>
            <a:r>
              <a:rPr lang="en-US" dirty="0"/>
              <a:t>(OOR).</a:t>
            </a:r>
          </a:p>
        </p:txBody>
      </p:sp>
    </p:spTree>
    <p:extLst>
      <p:ext uri="{BB962C8B-B14F-4D97-AF65-F5344CB8AC3E}">
        <p14:creationId xmlns:p14="http://schemas.microsoft.com/office/powerpoint/2010/main" val="24333259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t>For congestion </a:t>
            </a:r>
            <a:r>
              <a:rPr lang="en-US" dirty="0"/>
              <a:t>detection </a:t>
            </a:r>
            <a:endParaRPr lang="en-US" dirty="0" smtClean="0"/>
          </a:p>
          <a:p>
            <a:pPr lvl="1"/>
            <a:r>
              <a:rPr lang="en-US" dirty="0" smtClean="0"/>
              <a:t>Each sensor node monitors </a:t>
            </a:r>
            <a:r>
              <a:rPr lang="en-US" dirty="0"/>
              <a:t>the local buffer-level </a:t>
            </a:r>
            <a:endParaRPr lang="en-US" dirty="0" smtClean="0"/>
          </a:p>
          <a:p>
            <a:pPr lvl="1"/>
            <a:r>
              <a:rPr lang="en-US" dirty="0" smtClean="0"/>
              <a:t>The </a:t>
            </a:r>
            <a:r>
              <a:rPr lang="en-US" dirty="0"/>
              <a:t>increment in the buffer </a:t>
            </a:r>
            <a:r>
              <a:rPr lang="en-US" dirty="0" smtClean="0"/>
              <a:t>fullness level </a:t>
            </a:r>
            <a:r>
              <a:rPr lang="en-US" dirty="0"/>
              <a:t>at the end of each reporting interval is expected to be </a:t>
            </a:r>
            <a:r>
              <a:rPr lang="en-US" dirty="0" smtClean="0"/>
              <a:t>constant. </a:t>
            </a:r>
          </a:p>
          <a:p>
            <a:pPr lvl="1"/>
            <a:r>
              <a:rPr lang="en-US" dirty="0" err="1"/>
              <a:t>b</a:t>
            </a:r>
            <a:r>
              <a:rPr lang="en-US" baseline="-25000" dirty="0" err="1" smtClean="0"/>
              <a:t>k</a:t>
            </a:r>
            <a:r>
              <a:rPr lang="en-US" dirty="0" smtClean="0"/>
              <a:t> = buffer fullness level at the end of k</a:t>
            </a:r>
            <a:r>
              <a:rPr lang="en-US" baseline="30000" dirty="0" smtClean="0"/>
              <a:t>th</a:t>
            </a:r>
            <a:r>
              <a:rPr lang="en-US" dirty="0" smtClean="0"/>
              <a:t> reporting level</a:t>
            </a:r>
          </a:p>
          <a:p>
            <a:pPr lvl="1"/>
            <a:r>
              <a:rPr lang="en-US" dirty="0"/>
              <a:t>b</a:t>
            </a:r>
            <a:r>
              <a:rPr lang="en-US" baseline="-25000" dirty="0" smtClean="0"/>
              <a:t>k-1</a:t>
            </a:r>
            <a:r>
              <a:rPr lang="en-US" dirty="0" smtClean="0"/>
              <a:t> = </a:t>
            </a:r>
            <a:r>
              <a:rPr lang="en-US" dirty="0"/>
              <a:t>buffer fullness level at the end of </a:t>
            </a:r>
            <a:r>
              <a:rPr lang="en-US" dirty="0" smtClean="0"/>
              <a:t>(k-1)</a:t>
            </a:r>
            <a:r>
              <a:rPr lang="en-US" baseline="30000" dirty="0" err="1" smtClean="0"/>
              <a:t>th</a:t>
            </a:r>
            <a:r>
              <a:rPr lang="en-US" dirty="0" smtClean="0"/>
              <a:t> </a:t>
            </a:r>
            <a:r>
              <a:rPr lang="en-US" dirty="0"/>
              <a:t>reporting </a:t>
            </a:r>
            <a:r>
              <a:rPr lang="en-US" dirty="0" smtClean="0"/>
              <a:t>level</a:t>
            </a:r>
          </a:p>
          <a:p>
            <a:pPr lvl="1"/>
            <a:r>
              <a:rPr lang="en-US" dirty="0" smtClean="0">
                <a:sym typeface="Symbol"/>
              </a:rPr>
              <a:t>b = </a:t>
            </a:r>
            <a:r>
              <a:rPr lang="en-US" dirty="0" err="1" smtClean="0"/>
              <a:t>b</a:t>
            </a:r>
            <a:r>
              <a:rPr lang="en-US" baseline="-25000" dirty="0" err="1" smtClean="0"/>
              <a:t>k</a:t>
            </a:r>
            <a:r>
              <a:rPr lang="en-US" baseline="-25000" dirty="0" smtClean="0"/>
              <a:t> </a:t>
            </a:r>
            <a:r>
              <a:rPr lang="en-US" dirty="0" smtClean="0"/>
              <a:t>- </a:t>
            </a:r>
            <a:r>
              <a:rPr lang="en-US" dirty="0"/>
              <a:t>b</a:t>
            </a:r>
            <a:r>
              <a:rPr lang="en-US" baseline="-25000" dirty="0"/>
              <a:t>k-1</a:t>
            </a:r>
            <a:r>
              <a:rPr lang="en-US" dirty="0"/>
              <a:t> </a:t>
            </a:r>
          </a:p>
          <a:p>
            <a:pPr lvl="1"/>
            <a:r>
              <a:rPr lang="en-US" dirty="0" smtClean="0"/>
              <a:t>B = Buffer size</a:t>
            </a:r>
          </a:p>
          <a:p>
            <a:pPr lvl="1"/>
            <a:r>
              <a:rPr lang="en-US" dirty="0" smtClean="0"/>
              <a:t>If </a:t>
            </a:r>
            <a:r>
              <a:rPr lang="en-US" dirty="0" err="1" smtClean="0"/>
              <a:t>b</a:t>
            </a:r>
            <a:r>
              <a:rPr lang="en-US" baseline="-25000" dirty="0" err="1" smtClean="0"/>
              <a:t>k</a:t>
            </a:r>
            <a:r>
              <a:rPr lang="en-US" dirty="0" smtClean="0"/>
              <a:t> + </a:t>
            </a:r>
            <a:r>
              <a:rPr lang="en-US" dirty="0">
                <a:sym typeface="Symbol"/>
              </a:rPr>
              <a:t>b </a:t>
            </a:r>
            <a:r>
              <a:rPr lang="en-US" dirty="0" smtClean="0">
                <a:sym typeface="Symbol"/>
              </a:rPr>
              <a:t> &gt; B </a:t>
            </a:r>
            <a:r>
              <a:rPr lang="en-US" dirty="0" smtClean="0">
                <a:sym typeface="Wingdings" panose="05000000000000000000" pitchFamily="2" charset="2"/>
              </a:rPr>
              <a:t> </a:t>
            </a:r>
            <a:r>
              <a:rPr lang="en-US" dirty="0" smtClean="0"/>
              <a:t>congestion </a:t>
            </a:r>
            <a:r>
              <a:rPr lang="en-US" dirty="0"/>
              <a:t>in the next reporting interval. </a:t>
            </a:r>
            <a:endParaRPr lang="en-US" dirty="0" smtClean="0"/>
          </a:p>
          <a:p>
            <a:pPr lvl="1"/>
            <a:r>
              <a:rPr lang="en-US" dirty="0" smtClean="0"/>
              <a:t>If </a:t>
            </a:r>
            <a:r>
              <a:rPr lang="en-US" dirty="0"/>
              <a:t>a sensor node detects congestion in the network, it </a:t>
            </a:r>
            <a:r>
              <a:rPr lang="en-US" dirty="0" smtClean="0"/>
              <a:t>notiﬁes the </a:t>
            </a:r>
            <a:r>
              <a:rPr lang="en-US" dirty="0"/>
              <a:t>sink by piggybacking the packets that are sent. </a:t>
            </a:r>
            <a:endParaRPr lang="en-US" dirty="0" smtClean="0"/>
          </a:p>
          <a:p>
            <a:pPr lvl="1"/>
            <a:r>
              <a:rPr lang="en-US" dirty="0" smtClean="0"/>
              <a:t>The </a:t>
            </a:r>
            <a:r>
              <a:rPr lang="en-US" dirty="0"/>
              <a:t>state of the network is determined at each decision interval through the reliability </a:t>
            </a:r>
            <a:r>
              <a:rPr lang="en-US" dirty="0" smtClean="0"/>
              <a:t>measurement and </a:t>
            </a:r>
            <a:r>
              <a:rPr lang="en-US" dirty="0"/>
              <a:t>congestion notiﬁcations. </a:t>
            </a:r>
            <a:endParaRPr lang="en-US" dirty="0" smtClean="0"/>
          </a:p>
          <a:p>
            <a:pPr lvl="1"/>
            <a:r>
              <a:rPr lang="en-US" dirty="0" smtClean="0"/>
              <a:t>The </a:t>
            </a:r>
            <a:r>
              <a:rPr lang="en-US" dirty="0"/>
              <a:t>sink updates the reporting rates of the sensor nodes </a:t>
            </a:r>
            <a:r>
              <a:rPr lang="en-US" dirty="0" smtClean="0"/>
              <a:t>by broadcasting </a:t>
            </a:r>
            <a:r>
              <a:rPr lang="en-US" dirty="0"/>
              <a:t>a packet to each sensor node. </a:t>
            </a:r>
            <a:endParaRPr lang="en-US" dirty="0" smtClean="0"/>
          </a:p>
          <a:p>
            <a:pPr lvl="1"/>
            <a:r>
              <a:rPr lang="en-US" dirty="0"/>
              <a:t>f</a:t>
            </a:r>
            <a:r>
              <a:rPr lang="en-US" baseline="-25000" dirty="0" smtClean="0"/>
              <a:t>i</a:t>
            </a:r>
            <a:r>
              <a:rPr lang="en-US" dirty="0" smtClean="0"/>
              <a:t> = reporting rate in decision interval </a:t>
            </a:r>
            <a:r>
              <a:rPr lang="en-US" dirty="0" err="1" smtClean="0"/>
              <a:t>i</a:t>
            </a:r>
            <a:endParaRPr lang="en-US" dirty="0" smtClean="0"/>
          </a:p>
          <a:p>
            <a:pPr lvl="1"/>
            <a:r>
              <a:rPr lang="en-US" dirty="0" smtClean="0">
                <a:sym typeface="Symbol"/>
              </a:rPr>
              <a:t></a:t>
            </a:r>
            <a:r>
              <a:rPr lang="en-US" baseline="-25000" dirty="0" err="1" smtClean="0">
                <a:sym typeface="Symbol"/>
              </a:rPr>
              <a:t>i</a:t>
            </a:r>
            <a:r>
              <a:rPr lang="en-US" dirty="0" smtClean="0">
                <a:sym typeface="Symbol"/>
              </a:rPr>
              <a:t> = </a:t>
            </a:r>
            <a:r>
              <a:rPr lang="en-US" dirty="0" smtClean="0"/>
              <a:t>reliability </a:t>
            </a:r>
            <a:r>
              <a:rPr lang="en-US" dirty="0"/>
              <a:t>level in decision interval </a:t>
            </a:r>
            <a:r>
              <a:rPr lang="en-US" dirty="0" err="1" smtClean="0"/>
              <a:t>i</a:t>
            </a:r>
            <a:r>
              <a:rPr lang="en-US" dirty="0" smtClean="0"/>
              <a:t> </a:t>
            </a:r>
          </a:p>
          <a:p>
            <a:pPr lvl="1"/>
            <a:endParaRPr lang="en-US" dirty="0" smtClean="0"/>
          </a:p>
        </p:txBody>
      </p:sp>
    </p:spTree>
    <p:extLst>
      <p:ext uri="{BB962C8B-B14F-4D97-AF65-F5344CB8AC3E}">
        <p14:creationId xmlns:p14="http://schemas.microsoft.com/office/powerpoint/2010/main" val="21093982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Rate Decision</a:t>
            </a:r>
            <a:endParaRPr lang="en-US" dirty="0"/>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2968381918"/>
                  </p:ext>
                </p:extLst>
              </p:nvPr>
            </p:nvGraphicFramePr>
            <p:xfrm>
              <a:off x="1905000" y="1600200"/>
              <a:ext cx="5638800" cy="3962400"/>
            </p:xfrm>
            <a:graphic>
              <a:graphicData uri="http://schemas.openxmlformats.org/drawingml/2006/table">
                <a:tbl>
                  <a:tblPr firstRow="1" bandRow="1">
                    <a:tableStyleId>{5940675A-B579-460E-94D1-54222C63F5DA}</a:tableStyleId>
                  </a:tblPr>
                  <a:tblGrid>
                    <a:gridCol w="2918908"/>
                    <a:gridCol w="2719892"/>
                  </a:tblGrid>
                  <a:tr h="416524">
                    <a:tc>
                      <a:txBody>
                        <a:bodyPr/>
                        <a:lstStyle/>
                        <a:p>
                          <a:pPr algn="ctr"/>
                          <a:r>
                            <a:rPr lang="en-US" b="1" dirty="0" smtClean="0"/>
                            <a:t>Network Operating</a:t>
                          </a:r>
                          <a:r>
                            <a:rPr lang="en-US" b="1" baseline="0" dirty="0" smtClean="0"/>
                            <a:t> </a:t>
                          </a:r>
                          <a:r>
                            <a:rPr lang="en-US" b="1" dirty="0" smtClean="0"/>
                            <a:t>Region</a:t>
                          </a:r>
                          <a:endParaRPr lang="en-US" b="1" dirty="0"/>
                        </a:p>
                      </a:txBody>
                      <a:tcPr/>
                    </a:tc>
                    <a:tc>
                      <a:txBody>
                        <a:bodyPr/>
                        <a:lstStyle/>
                        <a:p>
                          <a:pPr algn="ctr"/>
                          <a:r>
                            <a:rPr lang="en-US" b="1" dirty="0" smtClean="0"/>
                            <a:t>Reporting Rate f</a:t>
                          </a:r>
                          <a:r>
                            <a:rPr lang="en-US" b="1" baseline="-25000" dirty="0" smtClean="0"/>
                            <a:t>i+1</a:t>
                          </a:r>
                          <a:endParaRPr lang="en-US" b="1" baseline="-25000" dirty="0"/>
                        </a:p>
                      </a:txBody>
                      <a:tcPr/>
                    </a:tc>
                  </a:tr>
                  <a:tr h="783693">
                    <a:tc>
                      <a:txBody>
                        <a:bodyPr/>
                        <a:lstStyle/>
                        <a:p>
                          <a:pPr algn="ctr"/>
                          <a:r>
                            <a:rPr lang="en-US" dirty="0" smtClean="0"/>
                            <a:t>NC, LR</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baseline="0" smtClean="0">
                                        <a:latin typeface="Cambria Math"/>
                                        <a:sym typeface="Symbol"/>
                                      </a:rPr>
                                    </m:ctrlPr>
                                  </m:sSubPr>
                                  <m:e>
                                    <m:r>
                                      <a:rPr lang="en-US" baseline="0" smtClean="0">
                                        <a:latin typeface="Cambria Math"/>
                                        <a:sym typeface="Symbol"/>
                                      </a:rPr>
                                      <m:t>𝑓</m:t>
                                    </m:r>
                                  </m:e>
                                  <m:sub>
                                    <m:r>
                                      <a:rPr lang="en-US" baseline="0" smtClean="0">
                                        <a:latin typeface="Cambria Math"/>
                                        <a:sym typeface="Symbol"/>
                                      </a:rPr>
                                      <m:t>𝑖</m:t>
                                    </m:r>
                                    <m:r>
                                      <a:rPr lang="en-US" baseline="0" smtClean="0">
                                        <a:latin typeface="Cambria Math"/>
                                        <a:sym typeface="Symbol"/>
                                      </a:rPr>
                                      <m:t>+1</m:t>
                                    </m:r>
                                  </m:sub>
                                </m:sSub>
                                <m:r>
                                  <a:rPr lang="en-US" baseline="0" smtClean="0">
                                    <a:latin typeface="Cambria Math"/>
                                    <a:sym typeface="Symbol"/>
                                  </a:rPr>
                                  <m:t>=</m:t>
                                </m:r>
                                <m:f>
                                  <m:fPr>
                                    <m:ctrlPr>
                                      <a:rPr lang="en-US" i="1" baseline="0" smtClean="0">
                                        <a:latin typeface="Cambria Math"/>
                                        <a:sym typeface="Symbol"/>
                                      </a:rPr>
                                    </m:ctrlPr>
                                  </m:fPr>
                                  <m:num>
                                    <m:sSub>
                                      <m:sSubPr>
                                        <m:ctrlPr>
                                          <a:rPr lang="en-US" i="1" baseline="0" smtClean="0">
                                            <a:latin typeface="Cambria Math"/>
                                            <a:sym typeface="Symbol"/>
                                          </a:rPr>
                                        </m:ctrlPr>
                                      </m:sSubPr>
                                      <m:e>
                                        <m:r>
                                          <a:rPr lang="en-US" baseline="0" smtClean="0">
                                            <a:latin typeface="Cambria Math"/>
                                            <a:sym typeface="Symbol"/>
                                          </a:rPr>
                                          <m:t>𝑓</m:t>
                                        </m:r>
                                      </m:e>
                                      <m:sub>
                                        <m:r>
                                          <a:rPr lang="en-US" baseline="0" smtClean="0">
                                            <a:latin typeface="Cambria Math"/>
                                            <a:sym typeface="Symbol"/>
                                          </a:rPr>
                                          <m:t>𝑖</m:t>
                                        </m:r>
                                      </m:sub>
                                    </m:sSub>
                                  </m:num>
                                  <m:den>
                                    <m:sSub>
                                      <m:sSubPr>
                                        <m:ctrlPr>
                                          <a:rPr lang="en-US" i="1" baseline="0" smtClean="0">
                                            <a:latin typeface="Cambria Math"/>
                                            <a:sym typeface="Symbol"/>
                                          </a:rPr>
                                        </m:ctrlPr>
                                      </m:sSubPr>
                                      <m:e>
                                        <m:r>
                                          <m:rPr>
                                            <m:nor/>
                                          </m:rPr>
                                          <a:rPr lang="en-US" baseline="0" dirty="0" smtClean="0">
                                            <a:sym typeface="Symbol"/>
                                          </a:rPr>
                                          <m:t></m:t>
                                        </m:r>
                                      </m:e>
                                      <m:sub>
                                        <m:r>
                                          <a:rPr lang="en-US" baseline="0" smtClean="0">
                                            <a:latin typeface="Cambria Math"/>
                                            <a:sym typeface="Symbol"/>
                                          </a:rPr>
                                          <m:t>𝑖</m:t>
                                        </m:r>
                                      </m:sub>
                                    </m:sSub>
                                  </m:den>
                                </m:f>
                              </m:oMath>
                            </m:oMathPara>
                          </a14:m>
                          <a:endParaRPr lang="en-US" baseline="0" dirty="0"/>
                        </a:p>
                      </a:txBody>
                      <a:tcPr/>
                    </a:tc>
                  </a:tr>
                  <a:tr h="993810">
                    <a:tc>
                      <a:txBody>
                        <a:bodyPr/>
                        <a:lstStyle/>
                        <a:p>
                          <a:pPr algn="ctr"/>
                          <a:r>
                            <a:rPr lang="en-US" dirty="0" smtClean="0"/>
                            <a:t>NC,</a:t>
                          </a:r>
                          <a:r>
                            <a:rPr lang="en-US" baseline="0" dirty="0" smtClean="0"/>
                            <a:t> HR</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smtClean="0">
                                        <a:latin typeface="Cambria Math"/>
                                      </a:rPr>
                                      <m:t>𝑓</m:t>
                                    </m:r>
                                  </m:e>
                                  <m:sub>
                                    <m:r>
                                      <a:rPr lang="en-US" smtClean="0">
                                        <a:latin typeface="Cambria Math"/>
                                      </a:rPr>
                                      <m:t>𝑖</m:t>
                                    </m:r>
                                    <m:r>
                                      <a:rPr lang="en-US" smtClean="0">
                                        <a:latin typeface="Cambria Math"/>
                                      </a:rPr>
                                      <m:t>+1 </m:t>
                                    </m:r>
                                  </m:sub>
                                </m:sSub>
                                <m:r>
                                  <a:rPr lang="en-US" smtClean="0">
                                    <a:latin typeface="Cambria Math"/>
                                  </a:rPr>
                                  <m:t>= </m:t>
                                </m:r>
                                <m:f>
                                  <m:fPr>
                                    <m:ctrlPr>
                                      <a:rPr lang="en-US" i="1" smtClean="0">
                                        <a:latin typeface="Cambria Math"/>
                                      </a:rPr>
                                    </m:ctrlPr>
                                  </m:fPr>
                                  <m:num>
                                    <m:sSub>
                                      <m:sSubPr>
                                        <m:ctrlPr>
                                          <a:rPr lang="en-US" i="1" smtClean="0">
                                            <a:latin typeface="Cambria Math"/>
                                          </a:rPr>
                                        </m:ctrlPr>
                                      </m:sSubPr>
                                      <m:e>
                                        <m:r>
                                          <a:rPr lang="en-US" smtClean="0">
                                            <a:latin typeface="Cambria Math"/>
                                          </a:rPr>
                                          <m:t>𝑓</m:t>
                                        </m:r>
                                      </m:e>
                                      <m:sub>
                                        <m:r>
                                          <a:rPr lang="en-US" smtClean="0">
                                            <a:latin typeface="Cambria Math"/>
                                          </a:rPr>
                                          <m:t>𝑖</m:t>
                                        </m:r>
                                      </m:sub>
                                    </m:sSub>
                                  </m:num>
                                  <m:den>
                                    <m:r>
                                      <a:rPr lang="en-US" smtClean="0">
                                        <a:latin typeface="Cambria Math"/>
                                      </a:rPr>
                                      <m:t>2</m:t>
                                    </m:r>
                                    <m:d>
                                      <m:dPr>
                                        <m:ctrlPr>
                                          <a:rPr lang="en-US" i="1" smtClean="0">
                                            <a:latin typeface="Cambria Math"/>
                                          </a:rPr>
                                        </m:ctrlPr>
                                      </m:dPr>
                                      <m:e>
                                        <m:r>
                                          <a:rPr lang="en-US" smtClean="0">
                                            <a:latin typeface="Cambria Math"/>
                                          </a:rPr>
                                          <m:t>1+</m:t>
                                        </m:r>
                                        <m:f>
                                          <m:fPr>
                                            <m:ctrlPr>
                                              <a:rPr lang="en-US" i="1" smtClean="0">
                                                <a:latin typeface="Cambria Math"/>
                                              </a:rPr>
                                            </m:ctrlPr>
                                          </m:fPr>
                                          <m:num>
                                            <m:r>
                                              <a:rPr lang="en-US" smtClean="0">
                                                <a:latin typeface="Cambria Math"/>
                                              </a:rPr>
                                              <m:t>1</m:t>
                                            </m:r>
                                          </m:num>
                                          <m:den>
                                            <m:sSub>
                                              <m:sSubPr>
                                                <m:ctrlPr>
                                                  <a:rPr lang="en-US" i="1" smtClean="0">
                                                    <a:latin typeface="Cambria Math"/>
                                                  </a:rPr>
                                                </m:ctrlPr>
                                              </m:sSubPr>
                                              <m:e>
                                                <m:r>
                                                  <a:rPr lang="en-US" smtClean="0">
                                                    <a:latin typeface="Cambria Math"/>
                                                    <a:sym typeface="Symbol"/>
                                                  </a:rPr>
                                                  <m:t></m:t>
                                                </m:r>
                                              </m:e>
                                              <m:sub>
                                                <m:r>
                                                  <a:rPr lang="en-US" smtClean="0">
                                                    <a:latin typeface="Cambria Math"/>
                                                  </a:rPr>
                                                  <m:t>𝑖</m:t>
                                                </m:r>
                                              </m:sub>
                                            </m:sSub>
                                          </m:den>
                                        </m:f>
                                      </m:e>
                                    </m:d>
                                  </m:den>
                                </m:f>
                              </m:oMath>
                            </m:oMathPara>
                          </a14:m>
                          <a:endParaRPr lang="en-US" dirty="0"/>
                        </a:p>
                      </a:txBody>
                      <a:tcPr/>
                    </a:tc>
                  </a:tr>
                  <a:tr h="783693">
                    <a:tc>
                      <a:txBody>
                        <a:bodyPr/>
                        <a:lstStyle/>
                        <a:p>
                          <a:pPr algn="ctr"/>
                          <a:r>
                            <a:rPr lang="en-US" dirty="0" smtClean="0"/>
                            <a:t>C, HR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baseline="0" smtClean="0">
                                        <a:latin typeface="Cambria Math"/>
                                        <a:sym typeface="Symbol"/>
                                      </a:rPr>
                                    </m:ctrlPr>
                                  </m:sSubPr>
                                  <m:e>
                                    <m:r>
                                      <a:rPr lang="en-US" baseline="0" smtClean="0">
                                        <a:latin typeface="Cambria Math"/>
                                        <a:sym typeface="Symbol"/>
                                      </a:rPr>
                                      <m:t>𝑓</m:t>
                                    </m:r>
                                  </m:e>
                                  <m:sub>
                                    <m:r>
                                      <a:rPr lang="en-US" baseline="0" smtClean="0">
                                        <a:latin typeface="Cambria Math"/>
                                        <a:sym typeface="Symbol"/>
                                      </a:rPr>
                                      <m:t>𝑖</m:t>
                                    </m:r>
                                    <m:r>
                                      <a:rPr lang="en-US" baseline="0" smtClean="0">
                                        <a:latin typeface="Cambria Math"/>
                                        <a:sym typeface="Symbol"/>
                                      </a:rPr>
                                      <m:t>+1</m:t>
                                    </m:r>
                                  </m:sub>
                                </m:sSub>
                                <m:r>
                                  <a:rPr lang="en-US" baseline="0" smtClean="0">
                                    <a:latin typeface="Cambria Math"/>
                                    <a:sym typeface="Symbol"/>
                                  </a:rPr>
                                  <m:t>=</m:t>
                                </m:r>
                                <m:f>
                                  <m:fPr>
                                    <m:ctrlPr>
                                      <a:rPr lang="en-US" i="1" baseline="0" smtClean="0">
                                        <a:latin typeface="Cambria Math"/>
                                        <a:sym typeface="Symbol"/>
                                      </a:rPr>
                                    </m:ctrlPr>
                                  </m:fPr>
                                  <m:num>
                                    <m:sSub>
                                      <m:sSubPr>
                                        <m:ctrlPr>
                                          <a:rPr lang="en-US" i="1" baseline="0" smtClean="0">
                                            <a:latin typeface="Cambria Math"/>
                                            <a:sym typeface="Symbol"/>
                                          </a:rPr>
                                        </m:ctrlPr>
                                      </m:sSubPr>
                                      <m:e>
                                        <m:r>
                                          <a:rPr lang="en-US" baseline="0" smtClean="0">
                                            <a:latin typeface="Cambria Math"/>
                                            <a:sym typeface="Symbol"/>
                                          </a:rPr>
                                          <m:t>𝑓</m:t>
                                        </m:r>
                                      </m:e>
                                      <m:sub>
                                        <m:r>
                                          <a:rPr lang="en-US" baseline="0" smtClean="0">
                                            <a:latin typeface="Cambria Math"/>
                                            <a:sym typeface="Symbol"/>
                                          </a:rPr>
                                          <m:t>𝑖</m:t>
                                        </m:r>
                                      </m:sub>
                                    </m:sSub>
                                  </m:num>
                                  <m:den>
                                    <m:sSub>
                                      <m:sSubPr>
                                        <m:ctrlPr>
                                          <a:rPr lang="en-US" i="1" baseline="0" smtClean="0">
                                            <a:latin typeface="Cambria Math"/>
                                            <a:sym typeface="Symbol"/>
                                          </a:rPr>
                                        </m:ctrlPr>
                                      </m:sSubPr>
                                      <m:e>
                                        <m:r>
                                          <m:rPr>
                                            <m:nor/>
                                          </m:rPr>
                                          <a:rPr lang="en-US" baseline="0" dirty="0" smtClean="0">
                                            <a:sym typeface="Symbol"/>
                                          </a:rPr>
                                          <m:t></m:t>
                                        </m:r>
                                      </m:e>
                                      <m:sub>
                                        <m:r>
                                          <a:rPr lang="en-US" baseline="0" smtClean="0">
                                            <a:latin typeface="Cambria Math"/>
                                            <a:sym typeface="Symbol"/>
                                          </a:rPr>
                                          <m:t>𝑖</m:t>
                                        </m:r>
                                      </m:sub>
                                    </m:sSub>
                                  </m:den>
                                </m:f>
                              </m:oMath>
                            </m:oMathPara>
                          </a14:m>
                          <a:endParaRPr lang="en-US" baseline="0" dirty="0"/>
                        </a:p>
                      </a:txBody>
                      <a:tcPr/>
                    </a:tc>
                  </a:tr>
                  <a:tr h="568156">
                    <a:tc>
                      <a:txBody>
                        <a:bodyPr/>
                        <a:lstStyle/>
                        <a:p>
                          <a:pPr algn="ctr"/>
                          <a:r>
                            <a:rPr lang="en-US" dirty="0" smtClean="0"/>
                            <a:t>C, LR</a:t>
                          </a:r>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smtClean="0">
                                        <a:latin typeface="Cambria Math"/>
                                      </a:rPr>
                                      <m:t>𝑓</m:t>
                                    </m:r>
                                  </m:e>
                                  <m:sub>
                                    <m:r>
                                      <a:rPr lang="en-US" smtClean="0">
                                        <a:latin typeface="Cambria Math"/>
                                      </a:rPr>
                                      <m:t>𝑖</m:t>
                                    </m:r>
                                    <m:r>
                                      <a:rPr lang="en-US" smtClean="0">
                                        <a:latin typeface="Cambria Math"/>
                                      </a:rPr>
                                      <m:t>+1</m:t>
                                    </m:r>
                                  </m:sub>
                                </m:sSub>
                                <m:r>
                                  <a:rPr lang="en-US" smtClean="0">
                                    <a:latin typeface="Cambria Math"/>
                                  </a:rPr>
                                  <m:t>= </m:t>
                                </m:r>
                                <m:sSup>
                                  <m:sSupPr>
                                    <m:ctrlPr>
                                      <a:rPr lang="en-US" i="1" smtClean="0">
                                        <a:latin typeface="Cambria Math"/>
                                      </a:rPr>
                                    </m:ctrlPr>
                                  </m:sSupPr>
                                  <m:e>
                                    <m:sSub>
                                      <m:sSubPr>
                                        <m:ctrlPr>
                                          <a:rPr lang="en-US" i="1" smtClean="0">
                                            <a:latin typeface="Cambria Math"/>
                                          </a:rPr>
                                        </m:ctrlPr>
                                      </m:sSubPr>
                                      <m:e>
                                        <m:r>
                                          <a:rPr lang="en-US" smtClean="0">
                                            <a:latin typeface="Cambria Math"/>
                                          </a:rPr>
                                          <m:t>𝑓</m:t>
                                        </m:r>
                                      </m:e>
                                      <m:sub>
                                        <m:r>
                                          <a:rPr lang="en-US" smtClean="0">
                                            <a:latin typeface="Cambria Math"/>
                                          </a:rPr>
                                          <m:t>𝑖</m:t>
                                        </m:r>
                                      </m:sub>
                                    </m:sSub>
                                  </m:e>
                                  <m:sup>
                                    <m:f>
                                      <m:fPr>
                                        <m:ctrlPr>
                                          <a:rPr lang="en-US" i="1" smtClean="0">
                                            <a:latin typeface="Cambria Math"/>
                                          </a:rPr>
                                        </m:ctrlPr>
                                      </m:fPr>
                                      <m:num>
                                        <m:sSub>
                                          <m:sSubPr>
                                            <m:ctrlPr>
                                              <a:rPr lang="en-US" i="1" smtClean="0">
                                                <a:latin typeface="Cambria Math"/>
                                              </a:rPr>
                                            </m:ctrlPr>
                                          </m:sSubPr>
                                          <m:e>
                                            <m:r>
                                              <a:rPr lang="en-US" smtClean="0">
                                                <a:latin typeface="Cambria Math"/>
                                                <a:sym typeface="Symbol"/>
                                              </a:rPr>
                                              <m:t></m:t>
                                            </m:r>
                                          </m:e>
                                          <m:sub>
                                            <m:r>
                                              <a:rPr lang="en-US" smtClean="0">
                                                <a:latin typeface="Cambria Math"/>
                                              </a:rPr>
                                              <m:t>𝑖</m:t>
                                            </m:r>
                                          </m:sub>
                                        </m:sSub>
                                      </m:num>
                                      <m:den>
                                        <m:r>
                                          <a:rPr lang="en-US" smtClean="0">
                                            <a:latin typeface="Cambria Math"/>
                                          </a:rPr>
                                          <m:t>𝑘</m:t>
                                        </m:r>
                                      </m:den>
                                    </m:f>
                                  </m:sup>
                                </m:sSup>
                              </m:oMath>
                            </m:oMathPara>
                          </a14:m>
                          <a:endParaRPr lang="en-US" dirty="0"/>
                        </a:p>
                      </a:txBody>
                      <a:tcPr/>
                    </a:tc>
                  </a:tr>
                  <a:tr h="416524">
                    <a:tc>
                      <a:txBody>
                        <a:bodyPr/>
                        <a:lstStyle/>
                        <a:p>
                          <a:pPr algn="ctr"/>
                          <a:r>
                            <a:rPr lang="en-US" dirty="0" smtClean="0"/>
                            <a:t>OOR</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smtClean="0">
                                        <a:latin typeface="Cambria Math"/>
                                      </a:rPr>
                                      <m:t>𝑓</m:t>
                                    </m:r>
                                  </m:e>
                                  <m:sub>
                                    <m:r>
                                      <a:rPr lang="en-US" smtClean="0">
                                        <a:latin typeface="Cambria Math"/>
                                      </a:rPr>
                                      <m:t>𝑖</m:t>
                                    </m:r>
                                    <m:r>
                                      <a:rPr lang="en-US" smtClean="0">
                                        <a:latin typeface="Cambria Math"/>
                                      </a:rPr>
                                      <m:t>+1</m:t>
                                    </m:r>
                                  </m:sub>
                                </m:sSub>
                                <m:r>
                                  <a:rPr lang="en-US" smtClean="0">
                                    <a:latin typeface="Cambria Math"/>
                                  </a:rPr>
                                  <m:t>= </m:t>
                                </m:r>
                                <m:sSub>
                                  <m:sSubPr>
                                    <m:ctrlPr>
                                      <a:rPr lang="en-US" i="1" smtClean="0">
                                        <a:latin typeface="Cambria Math"/>
                                      </a:rPr>
                                    </m:ctrlPr>
                                  </m:sSubPr>
                                  <m:e>
                                    <m:r>
                                      <a:rPr lang="en-US" smtClean="0">
                                        <a:latin typeface="Cambria Math"/>
                                      </a:rPr>
                                      <m:t>𝑓</m:t>
                                    </m:r>
                                  </m:e>
                                  <m:sub>
                                    <m:r>
                                      <a:rPr lang="en-US" smtClean="0">
                                        <a:latin typeface="Cambria Math"/>
                                      </a:rPr>
                                      <m:t>𝑖</m:t>
                                    </m:r>
                                  </m:sub>
                                </m:sSub>
                              </m:oMath>
                            </m:oMathPara>
                          </a14:m>
                          <a:endParaRPr lang="en-US" dirty="0"/>
                        </a:p>
                      </a:txBody>
                      <a:tcPr/>
                    </a:tc>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2968381918"/>
                  </p:ext>
                </p:extLst>
              </p:nvPr>
            </p:nvGraphicFramePr>
            <p:xfrm>
              <a:off x="1905000" y="1600200"/>
              <a:ext cx="5638800" cy="4002095"/>
            </p:xfrm>
            <a:graphic>
              <a:graphicData uri="http://schemas.openxmlformats.org/drawingml/2006/table">
                <a:tbl>
                  <a:tblPr firstRow="1" bandRow="1">
                    <a:tableStyleId>{5940675A-B579-460E-94D1-54222C63F5DA}</a:tableStyleId>
                  </a:tblPr>
                  <a:tblGrid>
                    <a:gridCol w="2918908"/>
                    <a:gridCol w="2719892"/>
                  </a:tblGrid>
                  <a:tr h="416524">
                    <a:tc>
                      <a:txBody>
                        <a:bodyPr/>
                        <a:lstStyle/>
                        <a:p>
                          <a:pPr algn="ctr"/>
                          <a:r>
                            <a:rPr lang="en-US" b="1" dirty="0" smtClean="0"/>
                            <a:t>Network Operating</a:t>
                          </a:r>
                          <a:r>
                            <a:rPr lang="en-US" b="1" baseline="0" dirty="0" smtClean="0"/>
                            <a:t> </a:t>
                          </a:r>
                          <a:r>
                            <a:rPr lang="en-US" b="1" dirty="0" smtClean="0"/>
                            <a:t>Region</a:t>
                          </a:r>
                          <a:endParaRPr lang="en-US" b="1" dirty="0"/>
                        </a:p>
                      </a:txBody>
                      <a:tcPr/>
                    </a:tc>
                    <a:tc>
                      <a:txBody>
                        <a:bodyPr/>
                        <a:lstStyle/>
                        <a:p>
                          <a:pPr algn="ctr"/>
                          <a:r>
                            <a:rPr lang="en-US" b="1" dirty="0" smtClean="0"/>
                            <a:t>Reporting Rate f</a:t>
                          </a:r>
                          <a:r>
                            <a:rPr lang="en-US" b="1" baseline="-25000" dirty="0" smtClean="0"/>
                            <a:t>i+1</a:t>
                          </a:r>
                          <a:endParaRPr lang="en-US" b="1" baseline="-25000" dirty="0"/>
                        </a:p>
                      </a:txBody>
                      <a:tcPr/>
                    </a:tc>
                  </a:tr>
                  <a:tr h="783693">
                    <a:tc>
                      <a:txBody>
                        <a:bodyPr/>
                        <a:lstStyle/>
                        <a:p>
                          <a:pPr algn="ctr"/>
                          <a:r>
                            <a:rPr lang="en-US" dirty="0" smtClean="0"/>
                            <a:t>NC, LR</a:t>
                          </a:r>
                          <a:endParaRPr lang="en-US" dirty="0"/>
                        </a:p>
                      </a:txBody>
                      <a:tcPr/>
                    </a:tc>
                    <a:tc>
                      <a:txBody>
                        <a:bodyPr/>
                        <a:lstStyle/>
                        <a:p>
                          <a:endParaRPr lang="en-US"/>
                        </a:p>
                      </a:txBody>
                      <a:tcPr>
                        <a:blipFill rotWithShape="1">
                          <a:blip r:embed="rId2"/>
                          <a:stretch>
                            <a:fillRect l="-107623" t="-56589" b="-362016"/>
                          </a:stretch>
                        </a:blipFill>
                      </a:tcPr>
                    </a:tc>
                  </a:tr>
                  <a:tr h="1027875">
                    <a:tc>
                      <a:txBody>
                        <a:bodyPr/>
                        <a:lstStyle/>
                        <a:p>
                          <a:pPr algn="ctr"/>
                          <a:r>
                            <a:rPr lang="en-US" dirty="0" smtClean="0"/>
                            <a:t>NC,</a:t>
                          </a:r>
                          <a:r>
                            <a:rPr lang="en-US" baseline="0" dirty="0" smtClean="0"/>
                            <a:t> HR</a:t>
                          </a:r>
                          <a:endParaRPr lang="en-US" dirty="0"/>
                        </a:p>
                      </a:txBody>
                      <a:tcPr/>
                    </a:tc>
                    <a:tc>
                      <a:txBody>
                        <a:bodyPr/>
                        <a:lstStyle/>
                        <a:p>
                          <a:endParaRPr lang="en-US"/>
                        </a:p>
                      </a:txBody>
                      <a:tcPr>
                        <a:blipFill rotWithShape="1">
                          <a:blip r:embed="rId2"/>
                          <a:stretch>
                            <a:fillRect l="-107623" t="-120238" b="-177976"/>
                          </a:stretch>
                        </a:blipFill>
                      </a:tcPr>
                    </a:tc>
                  </a:tr>
                  <a:tr h="783693">
                    <a:tc>
                      <a:txBody>
                        <a:bodyPr/>
                        <a:lstStyle/>
                        <a:p>
                          <a:pPr algn="ctr"/>
                          <a:r>
                            <a:rPr lang="en-US" dirty="0" smtClean="0"/>
                            <a:t>C, HR</a:t>
                          </a:r>
                          <a:endParaRPr lang="en-US" dirty="0"/>
                        </a:p>
                      </a:txBody>
                      <a:tcPr/>
                    </a:tc>
                    <a:tc>
                      <a:txBody>
                        <a:bodyPr/>
                        <a:lstStyle/>
                        <a:p>
                          <a:endParaRPr lang="en-US"/>
                        </a:p>
                      </a:txBody>
                      <a:tcPr>
                        <a:blipFill rotWithShape="1">
                          <a:blip r:embed="rId2"/>
                          <a:stretch>
                            <a:fillRect l="-107623" t="-286822" b="-131783"/>
                          </a:stretch>
                        </a:blipFill>
                      </a:tcPr>
                    </a:tc>
                  </a:tr>
                  <a:tr h="573786">
                    <a:tc>
                      <a:txBody>
                        <a:bodyPr/>
                        <a:lstStyle/>
                        <a:p>
                          <a:pPr algn="ctr"/>
                          <a:r>
                            <a:rPr lang="en-US" dirty="0" smtClean="0"/>
                            <a:t>C, LR</a:t>
                          </a:r>
                          <a:endParaRPr lang="en-US" dirty="0"/>
                        </a:p>
                      </a:txBody>
                      <a:tcPr/>
                    </a:tc>
                    <a:tc>
                      <a:txBody>
                        <a:bodyPr/>
                        <a:lstStyle/>
                        <a:p>
                          <a:endParaRPr lang="en-US"/>
                        </a:p>
                      </a:txBody>
                      <a:tcPr>
                        <a:blipFill rotWithShape="1">
                          <a:blip r:embed="rId2"/>
                          <a:stretch>
                            <a:fillRect l="-107623" t="-530851" b="-80851"/>
                          </a:stretch>
                        </a:blipFill>
                      </a:tcPr>
                    </a:tc>
                  </a:tr>
                  <a:tr h="416524">
                    <a:tc>
                      <a:txBody>
                        <a:bodyPr/>
                        <a:lstStyle/>
                        <a:p>
                          <a:pPr algn="ctr"/>
                          <a:r>
                            <a:rPr lang="en-US" dirty="0" smtClean="0"/>
                            <a:t>OOR</a:t>
                          </a:r>
                          <a:endParaRPr lang="en-US" dirty="0"/>
                        </a:p>
                      </a:txBody>
                      <a:tcPr/>
                    </a:tc>
                    <a:tc>
                      <a:txBody>
                        <a:bodyPr/>
                        <a:lstStyle/>
                        <a:p>
                          <a:endParaRPr lang="en-US"/>
                        </a:p>
                      </a:txBody>
                      <a:tcPr>
                        <a:blipFill rotWithShape="1">
                          <a:blip r:embed="rId2"/>
                          <a:stretch>
                            <a:fillRect l="-107623" t="-872059" b="-11765"/>
                          </a:stretch>
                        </a:blipFill>
                      </a:tcPr>
                    </a:tc>
                  </a:tr>
                </a:tbl>
              </a:graphicData>
            </a:graphic>
          </p:graphicFrame>
        </mc:Fallback>
      </mc:AlternateContent>
    </p:spTree>
    <p:extLst>
      <p:ext uri="{BB962C8B-B14F-4D97-AF65-F5344CB8AC3E}">
        <p14:creationId xmlns:p14="http://schemas.microsoft.com/office/powerpoint/2010/main" val="14129103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Qualitative Evaluation</a:t>
            </a:r>
            <a:endParaRPr lang="en-US" dirty="0"/>
          </a:p>
        </p:txBody>
      </p:sp>
      <p:sp>
        <p:nvSpPr>
          <p:cNvPr id="3" name="Content Placeholder 2"/>
          <p:cNvSpPr>
            <a:spLocks noGrp="1"/>
          </p:cNvSpPr>
          <p:nvPr>
            <p:ph idx="1"/>
          </p:nvPr>
        </p:nvSpPr>
        <p:spPr>
          <a:xfrm>
            <a:off x="228600" y="1219200"/>
            <a:ext cx="8610600" cy="5410200"/>
          </a:xfrm>
        </p:spPr>
        <p:txBody>
          <a:bodyPr>
            <a:noAutofit/>
          </a:bodyPr>
          <a:lstStyle/>
          <a:p>
            <a:r>
              <a:rPr lang="en-US" sz="2400" dirty="0" smtClean="0"/>
              <a:t>Advantages</a:t>
            </a:r>
          </a:p>
          <a:p>
            <a:pPr lvl="1"/>
            <a:r>
              <a:rPr lang="en-US" sz="2400" dirty="0" smtClean="0"/>
              <a:t>Introduces </a:t>
            </a:r>
            <a:r>
              <a:rPr lang="en-US" sz="2400" dirty="0"/>
              <a:t>a novel reliability notion </a:t>
            </a:r>
            <a:r>
              <a:rPr lang="en-US" sz="2400" i="1" dirty="0" smtClean="0"/>
              <a:t>event-to-sink </a:t>
            </a:r>
            <a:r>
              <a:rPr lang="en-US" sz="2400" i="1" dirty="0"/>
              <a:t>reliability. </a:t>
            </a:r>
            <a:endParaRPr lang="en-US" sz="2400" i="1" dirty="0" smtClean="0"/>
          </a:p>
          <a:p>
            <a:pPr lvl="1"/>
            <a:r>
              <a:rPr lang="en-US" sz="2400" dirty="0" smtClean="0"/>
              <a:t>Efﬁcient congestion </a:t>
            </a:r>
            <a:r>
              <a:rPr lang="en-US" sz="2400" dirty="0"/>
              <a:t>control and reliability mechanisms are provided by shifting the decision mechanism </a:t>
            </a:r>
            <a:r>
              <a:rPr lang="en-US" sz="2400" dirty="0" smtClean="0"/>
              <a:t>to the </a:t>
            </a:r>
            <a:r>
              <a:rPr lang="en-US" sz="2400" dirty="0"/>
              <a:t>power-rich sink node. </a:t>
            </a:r>
            <a:endParaRPr lang="en-US" sz="2400" dirty="0" smtClean="0"/>
          </a:p>
          <a:p>
            <a:pPr lvl="1"/>
            <a:r>
              <a:rPr lang="en-US" sz="2400" dirty="0" smtClean="0"/>
              <a:t>Achieves both reliability </a:t>
            </a:r>
            <a:r>
              <a:rPr lang="en-US" sz="2400" dirty="0"/>
              <a:t>and conserving energy. </a:t>
            </a:r>
            <a:endParaRPr lang="en-US" sz="2400" dirty="0" smtClean="0"/>
          </a:p>
          <a:p>
            <a:pPr lvl="1"/>
            <a:r>
              <a:rPr lang="en-US" sz="2400" dirty="0" smtClean="0"/>
              <a:t>The </a:t>
            </a:r>
            <a:r>
              <a:rPr lang="en-US" sz="2400" dirty="0"/>
              <a:t>required reliability is achieved with minimum energy consumption and without </a:t>
            </a:r>
            <a:r>
              <a:rPr lang="en-US" sz="2400" dirty="0" smtClean="0"/>
              <a:t>network congestion</a:t>
            </a:r>
            <a:r>
              <a:rPr lang="en-US" sz="2400" dirty="0"/>
              <a:t>. </a:t>
            </a:r>
            <a:endParaRPr lang="en-US" sz="2400" dirty="0" smtClean="0"/>
          </a:p>
          <a:p>
            <a:pPr lvl="1"/>
            <a:r>
              <a:rPr lang="en-US" sz="2400" dirty="0" smtClean="0"/>
              <a:t>Through </a:t>
            </a:r>
            <a:r>
              <a:rPr lang="en-US" sz="2400" dirty="0"/>
              <a:t>distributed update mechanisms, ESRT converges to the optimum operating </a:t>
            </a:r>
            <a:r>
              <a:rPr lang="en-US" sz="2400" dirty="0" smtClean="0"/>
              <a:t>state regardless </a:t>
            </a:r>
            <a:r>
              <a:rPr lang="en-US" sz="2400" dirty="0"/>
              <a:t>of the initial network state</a:t>
            </a:r>
            <a:r>
              <a:rPr lang="en-US" sz="2400" dirty="0" smtClean="0"/>
              <a:t>.</a:t>
            </a:r>
          </a:p>
        </p:txBody>
      </p:sp>
    </p:spTree>
    <p:extLst>
      <p:ext uri="{BB962C8B-B14F-4D97-AF65-F5344CB8AC3E}">
        <p14:creationId xmlns:p14="http://schemas.microsoft.com/office/powerpoint/2010/main" val="36395696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a:bodyPr>
          <a:lstStyle/>
          <a:p>
            <a:pPr algn="just"/>
            <a:r>
              <a:rPr lang="en-US" sz="2000" dirty="0"/>
              <a:t>Disadvantages</a:t>
            </a:r>
          </a:p>
          <a:p>
            <a:pPr lvl="1" algn="just"/>
            <a:r>
              <a:rPr lang="en-US" sz="2000" dirty="0"/>
              <a:t>It relies on the assumption that the base station is one hop away from all the sensor nodes, i.e., a sink broadcast for frequency update will be received by all sensor nodes. Although this assumption may hold true for a certain class of application, as the network size increases, multi-hop strategies are required for information delivery from the sink to the sensors. </a:t>
            </a:r>
          </a:p>
          <a:p>
            <a:pPr lvl="1" algn="just"/>
            <a:r>
              <a:rPr lang="en-US" sz="2000" dirty="0"/>
              <a:t>ESRT maintains the </a:t>
            </a:r>
            <a:r>
              <a:rPr lang="en-US" sz="2000" i="1" dirty="0"/>
              <a:t>same value </a:t>
            </a:r>
            <a:r>
              <a:rPr lang="en-US" sz="2000" dirty="0"/>
              <a:t>of operating frequency, f , at the end of each decision interval for each sensor node. In case a large group of sensors sense an event, the required operating frequency may not be the same for all these sensors because of their local interactions in the network.</a:t>
            </a:r>
          </a:p>
          <a:p>
            <a:pPr lvl="1" algn="just"/>
            <a:r>
              <a:rPr lang="en-US" sz="2000" dirty="0"/>
              <a:t>The event-to-sink reliability notion applies to cases where the information at each sensor is correlated.</a:t>
            </a:r>
          </a:p>
          <a:p>
            <a:pPr lvl="1" algn="just"/>
            <a:r>
              <a:rPr lang="en-US" sz="2000" dirty="0"/>
              <a:t>It cannot be applied for applications where individual sensor information is necessary</a:t>
            </a:r>
            <a:r>
              <a:rPr lang="en-US" sz="2000" dirty="0" smtClean="0"/>
              <a:t>.</a:t>
            </a:r>
            <a:endParaRPr lang="en-US" sz="2000" dirty="0"/>
          </a:p>
        </p:txBody>
      </p:sp>
    </p:spTree>
    <p:extLst>
      <p:ext uri="{BB962C8B-B14F-4D97-AF65-F5344CB8AC3E}">
        <p14:creationId xmlns:p14="http://schemas.microsoft.com/office/powerpoint/2010/main" val="26601479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Application-Dependent Operation</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smtClean="0"/>
              <a:t>Operation </a:t>
            </a:r>
            <a:r>
              <a:rPr lang="en-US" dirty="0"/>
              <a:t>of WSNs </a:t>
            </a:r>
            <a:r>
              <a:rPr lang="en-US" dirty="0" smtClean="0"/>
              <a:t>are for a </a:t>
            </a:r>
            <a:r>
              <a:rPr lang="en-US" dirty="0"/>
              <a:t>speciﬁc sensing </a:t>
            </a:r>
            <a:r>
              <a:rPr lang="en-US" dirty="0" smtClean="0"/>
              <a:t>application objective</a:t>
            </a:r>
            <a:r>
              <a:rPr lang="en-US" dirty="0"/>
              <a:t>. </a:t>
            </a:r>
            <a:endParaRPr lang="en-US" dirty="0" smtClean="0"/>
          </a:p>
          <a:p>
            <a:pPr algn="just"/>
            <a:r>
              <a:rPr lang="en-US" dirty="0" smtClean="0"/>
              <a:t>For </a:t>
            </a:r>
            <a:r>
              <a:rPr lang="en-US" dirty="0"/>
              <a:t>a monitoring application reliability is the </a:t>
            </a:r>
            <a:r>
              <a:rPr lang="en-US" dirty="0" smtClean="0"/>
              <a:t>most important metric</a:t>
            </a:r>
          </a:p>
          <a:p>
            <a:pPr algn="just"/>
            <a:r>
              <a:rPr lang="en-US" dirty="0" smtClean="0"/>
              <a:t>For </a:t>
            </a:r>
            <a:r>
              <a:rPr lang="en-US" dirty="0"/>
              <a:t>event detection applications timeliness is crucial. </a:t>
            </a:r>
            <a:endParaRPr lang="en-US" dirty="0" smtClean="0"/>
          </a:p>
          <a:p>
            <a:pPr algn="just"/>
            <a:r>
              <a:rPr lang="en-US" dirty="0" smtClean="0"/>
              <a:t>Focus </a:t>
            </a:r>
            <a:r>
              <a:rPr lang="en-US" dirty="0"/>
              <a:t>of the </a:t>
            </a:r>
            <a:r>
              <a:rPr lang="en-US" dirty="0" smtClean="0"/>
              <a:t>transport layer </a:t>
            </a:r>
            <a:r>
              <a:rPr lang="en-US" dirty="0"/>
              <a:t>solutions should be tailored to the application. </a:t>
            </a:r>
            <a:endParaRPr lang="en-US" dirty="0" smtClean="0"/>
          </a:p>
          <a:p>
            <a:pPr algn="just"/>
            <a:r>
              <a:rPr lang="en-US" dirty="0" smtClean="0"/>
              <a:t>The </a:t>
            </a:r>
            <a:r>
              <a:rPr lang="en-US" dirty="0"/>
              <a:t>application can be developed for </a:t>
            </a:r>
            <a:r>
              <a:rPr lang="en-US" dirty="0" smtClean="0"/>
              <a:t>a wide </a:t>
            </a:r>
            <a:r>
              <a:rPr lang="en-US" dirty="0"/>
              <a:t>range of purposes in the military, environment, health, space exploration, and disaster relief areas.</a:t>
            </a:r>
          </a:p>
          <a:p>
            <a:pPr algn="just"/>
            <a:r>
              <a:rPr lang="en-US" dirty="0"/>
              <a:t>The importance of these metrics </a:t>
            </a:r>
            <a:r>
              <a:rPr lang="en-US" dirty="0" smtClean="0"/>
              <a:t>also varies </a:t>
            </a:r>
            <a:r>
              <a:rPr lang="en-US" dirty="0"/>
              <a:t>according to the application area. </a:t>
            </a:r>
            <a:endParaRPr lang="en-US" dirty="0" smtClean="0"/>
          </a:p>
          <a:p>
            <a:pPr algn="just"/>
            <a:r>
              <a:rPr lang="en-US" dirty="0" smtClean="0"/>
              <a:t>Objective </a:t>
            </a:r>
            <a:r>
              <a:rPr lang="en-US" dirty="0"/>
              <a:t>of WSNs inﬂuences the design requirements of the transport layer protocols.</a:t>
            </a:r>
          </a:p>
        </p:txBody>
      </p:sp>
    </p:spTree>
    <p:extLst>
      <p:ext uri="{BB962C8B-B14F-4D97-AF65-F5344CB8AC3E}">
        <p14:creationId xmlns:p14="http://schemas.microsoft.com/office/powerpoint/2010/main" val="3371390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Real Time Reliable Transport (RT</a:t>
            </a:r>
            <a:r>
              <a:rPr lang="en-US" baseline="30000" dirty="0" smtClean="0"/>
              <a:t>2</a:t>
            </a:r>
            <a:r>
              <a:rPr lang="en-US" dirty="0" smtClean="0"/>
              <a:t>)Protocol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Reliably and collaboratively transport event features from the sensor field with minimum energy dissipation in a timely manner</a:t>
            </a:r>
          </a:p>
          <a:p>
            <a:pPr algn="just"/>
            <a:r>
              <a:rPr lang="en-US" dirty="0" smtClean="0"/>
              <a:t>Addresses both congestion control and reliability</a:t>
            </a:r>
          </a:p>
          <a:p>
            <a:pPr algn="just"/>
            <a:r>
              <a:rPr lang="en-US" dirty="0" smtClean="0"/>
              <a:t>First protocol to focus on real-time guarantees</a:t>
            </a:r>
          </a:p>
          <a:p>
            <a:pPr algn="just"/>
            <a:r>
              <a:rPr lang="en-US" dirty="0" smtClean="0"/>
              <a:t>Challenges</a:t>
            </a:r>
          </a:p>
          <a:p>
            <a:pPr lvl="1" algn="just"/>
            <a:r>
              <a:rPr lang="en-US" dirty="0" smtClean="0"/>
              <a:t>Timely delivery </a:t>
            </a:r>
            <a:r>
              <a:rPr lang="en-US" dirty="0" smtClean="0">
                <a:sym typeface="Wingdings" panose="05000000000000000000" pitchFamily="2" charset="2"/>
              </a:rPr>
              <a:t> Delay based reliability</a:t>
            </a:r>
          </a:p>
          <a:p>
            <a:pPr lvl="1" algn="just"/>
            <a:r>
              <a:rPr lang="en-US" dirty="0" smtClean="0">
                <a:sym typeface="Wingdings" panose="05000000000000000000" pitchFamily="2" charset="2"/>
              </a:rPr>
              <a:t>Channel errors and node failures  Packet level reliability mechanism at Transport Layer</a:t>
            </a:r>
          </a:p>
          <a:p>
            <a:pPr lvl="1" algn="just"/>
            <a:r>
              <a:rPr lang="en-US" dirty="0" smtClean="0"/>
              <a:t>Energy Efficiency </a:t>
            </a:r>
            <a:r>
              <a:rPr lang="en-US" dirty="0" smtClean="0">
                <a:sym typeface="Wingdings" panose="05000000000000000000" pitchFamily="2" charset="2"/>
              </a:rPr>
              <a:t> Energy aware protocol</a:t>
            </a:r>
            <a:endParaRPr lang="en-US" dirty="0"/>
          </a:p>
        </p:txBody>
      </p:sp>
    </p:spTree>
    <p:extLst>
      <p:ext uri="{BB962C8B-B14F-4D97-AF65-F5344CB8AC3E}">
        <p14:creationId xmlns:p14="http://schemas.microsoft.com/office/powerpoint/2010/main" val="23936005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a:t>
            </a:r>
            <a:r>
              <a:rPr lang="en-US" baseline="30000" dirty="0"/>
              <a:t>2</a:t>
            </a:r>
            <a:r>
              <a:rPr lang="en-US" dirty="0"/>
              <a:t>)Protocol</a:t>
            </a:r>
          </a:p>
        </p:txBody>
      </p:sp>
      <p:sp>
        <p:nvSpPr>
          <p:cNvPr id="3" name="Content Placeholder 2"/>
          <p:cNvSpPr>
            <a:spLocks noGrp="1"/>
          </p:cNvSpPr>
          <p:nvPr>
            <p:ph idx="1"/>
          </p:nvPr>
        </p:nvSpPr>
        <p:spPr/>
        <p:txBody>
          <a:bodyPr>
            <a:normAutofit fontScale="85000" lnSpcReduction="10000"/>
          </a:bodyPr>
          <a:lstStyle/>
          <a:p>
            <a:pPr algn="just"/>
            <a:r>
              <a:rPr lang="en-US" dirty="0" smtClean="0"/>
              <a:t>Follows collective event transport reliability as in ESRT</a:t>
            </a:r>
          </a:p>
          <a:p>
            <a:pPr algn="just"/>
            <a:r>
              <a:rPr lang="en-US" dirty="0" smtClean="0"/>
              <a:t>Event delay bound </a:t>
            </a:r>
            <a:r>
              <a:rPr lang="en-US" dirty="0" smtClean="0">
                <a:sym typeface="Wingdings" panose="05000000000000000000" pitchFamily="2" charset="2"/>
              </a:rPr>
              <a:t> To meet application specific deadlines</a:t>
            </a:r>
          </a:p>
          <a:p>
            <a:pPr algn="just"/>
            <a:r>
              <a:rPr lang="en-US" dirty="0" smtClean="0">
                <a:sym typeface="Wingdings" panose="05000000000000000000" pitchFamily="2" charset="2"/>
              </a:rPr>
              <a:t>Definitions</a:t>
            </a:r>
          </a:p>
          <a:p>
            <a:pPr lvl="1" algn="just"/>
            <a:r>
              <a:rPr lang="en-US" dirty="0" smtClean="0">
                <a:sym typeface="Wingdings" panose="05000000000000000000" pitchFamily="2" charset="2"/>
              </a:rPr>
              <a:t>Observed delay-constrained Event Reliability (</a:t>
            </a:r>
            <a:r>
              <a:rPr lang="en-US" dirty="0" err="1" smtClean="0">
                <a:sym typeface="Wingdings" panose="05000000000000000000" pitchFamily="2" charset="2"/>
              </a:rPr>
              <a:t>DR</a:t>
            </a:r>
            <a:r>
              <a:rPr lang="en-US" baseline="-25000" dirty="0" err="1" smtClean="0">
                <a:sym typeface="Wingdings" panose="05000000000000000000" pitchFamily="2" charset="2"/>
              </a:rPr>
              <a:t>i</a:t>
            </a:r>
            <a:r>
              <a:rPr lang="en-US" dirty="0" smtClean="0">
                <a:sym typeface="Wingdings" panose="05000000000000000000" pitchFamily="2" charset="2"/>
              </a:rPr>
              <a:t>) No. of packets received with a certain delay bound at the sink in a decision interval </a:t>
            </a:r>
            <a:r>
              <a:rPr lang="en-US" dirty="0" err="1" smtClean="0">
                <a:sym typeface="Wingdings" panose="05000000000000000000" pitchFamily="2" charset="2"/>
              </a:rPr>
              <a:t>i</a:t>
            </a:r>
            <a:r>
              <a:rPr lang="en-US" dirty="0" smtClean="0">
                <a:sym typeface="Wingdings" panose="05000000000000000000" pitchFamily="2" charset="2"/>
              </a:rPr>
              <a:t>.</a:t>
            </a:r>
          </a:p>
          <a:p>
            <a:pPr lvl="1" algn="just"/>
            <a:r>
              <a:rPr lang="en-US" dirty="0" smtClean="0">
                <a:sym typeface="Wingdings" panose="05000000000000000000" pitchFamily="2" charset="2"/>
              </a:rPr>
              <a:t>Desired delay-constrained Event Reliability (DR*)  Min. no. of packets required for reliable event detection within a certain application specific delay bound.</a:t>
            </a:r>
          </a:p>
          <a:p>
            <a:pPr lvl="1" algn="just"/>
            <a:r>
              <a:rPr lang="en-US" dirty="0" smtClean="0">
                <a:sym typeface="Wingdings" panose="05000000000000000000" pitchFamily="2" charset="2"/>
              </a:rPr>
              <a:t>Delay-constrained Reliability Indicator (</a:t>
            </a:r>
            <a:r>
              <a:rPr lang="en-US" dirty="0" smtClean="0">
                <a:sym typeface="Symbol"/>
              </a:rPr>
              <a:t></a:t>
            </a:r>
            <a:r>
              <a:rPr lang="en-US" baseline="-25000" dirty="0" err="1" smtClean="0">
                <a:sym typeface="Symbol"/>
              </a:rPr>
              <a:t>i</a:t>
            </a:r>
            <a:r>
              <a:rPr lang="en-US" dirty="0" smtClean="0">
                <a:sym typeface="Symbol"/>
              </a:rPr>
              <a:t>)</a:t>
            </a:r>
            <a:r>
              <a:rPr lang="en-US" dirty="0" smtClean="0">
                <a:sym typeface="Wingdings" panose="05000000000000000000" pitchFamily="2" charset="2"/>
              </a:rPr>
              <a:t></a:t>
            </a:r>
            <a:r>
              <a:rPr lang="en-US" dirty="0">
                <a:sym typeface="Wingdings" panose="05000000000000000000" pitchFamily="2" charset="2"/>
              </a:rPr>
              <a:t> </a:t>
            </a:r>
            <a:r>
              <a:rPr lang="en-US" dirty="0" err="1" smtClean="0">
                <a:sym typeface="Wingdings" panose="05000000000000000000" pitchFamily="2" charset="2"/>
              </a:rPr>
              <a:t>DR</a:t>
            </a:r>
            <a:r>
              <a:rPr lang="en-US" baseline="-25000" dirty="0" err="1" smtClean="0">
                <a:sym typeface="Wingdings" panose="05000000000000000000" pitchFamily="2" charset="2"/>
              </a:rPr>
              <a:t>i</a:t>
            </a:r>
            <a:r>
              <a:rPr lang="en-US" dirty="0" smtClean="0">
                <a:sym typeface="Wingdings" panose="05000000000000000000" pitchFamily="2" charset="2"/>
              </a:rPr>
              <a:t>/DR*</a:t>
            </a:r>
            <a:endParaRPr lang="en-US" dirty="0"/>
          </a:p>
        </p:txBody>
      </p:sp>
    </p:spTree>
    <p:extLst>
      <p:ext uri="{BB962C8B-B14F-4D97-AF65-F5344CB8AC3E}">
        <p14:creationId xmlns:p14="http://schemas.microsoft.com/office/powerpoint/2010/main" val="1403550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8229600" cy="6248400"/>
          </a:xfrm>
        </p:spPr>
        <p:txBody>
          <a:bodyPr>
            <a:noAutofit/>
          </a:bodyPr>
          <a:lstStyle/>
          <a:p>
            <a:pPr algn="just"/>
            <a:r>
              <a:rPr lang="en-US" sz="1800" dirty="0" smtClean="0"/>
              <a:t>For each decision interval </a:t>
            </a:r>
            <a:r>
              <a:rPr lang="en-US" sz="1800" dirty="0" err="1" smtClean="0"/>
              <a:t>i</a:t>
            </a:r>
            <a:r>
              <a:rPr lang="en-US" sz="1800" dirty="0" smtClean="0"/>
              <a:t>, the sink observes </a:t>
            </a:r>
            <a:r>
              <a:rPr lang="en-US" sz="1800" dirty="0" err="1" smtClean="0"/>
              <a:t>DR</a:t>
            </a:r>
            <a:r>
              <a:rPr lang="en-US" sz="1800" baseline="-25000" dirty="0" err="1" smtClean="0"/>
              <a:t>i</a:t>
            </a:r>
            <a:endParaRPr lang="en-US" sz="1800" baseline="-25000" dirty="0" smtClean="0"/>
          </a:p>
          <a:p>
            <a:pPr algn="just"/>
            <a:r>
              <a:rPr lang="en-US" sz="1800" dirty="0" err="1" smtClean="0"/>
              <a:t>DR</a:t>
            </a:r>
            <a:r>
              <a:rPr lang="en-US" sz="1800" baseline="-25000" dirty="0" err="1" smtClean="0"/>
              <a:t>i</a:t>
            </a:r>
            <a:r>
              <a:rPr lang="en-US" sz="1800" dirty="0" smtClean="0"/>
              <a:t> &gt; DR* </a:t>
            </a:r>
            <a:r>
              <a:rPr lang="en-US" sz="1800" dirty="0" smtClean="0">
                <a:sym typeface="Wingdings" panose="05000000000000000000" pitchFamily="2" charset="2"/>
              </a:rPr>
              <a:t> Event is reliably detected within delay bound</a:t>
            </a:r>
          </a:p>
          <a:p>
            <a:pPr algn="just"/>
            <a:r>
              <a:rPr lang="en-US" sz="1800" dirty="0" smtClean="0">
                <a:sym typeface="Wingdings" panose="05000000000000000000" pitchFamily="2" charset="2"/>
              </a:rPr>
              <a:t>Otherwise adjust reporting rate f</a:t>
            </a:r>
          </a:p>
          <a:p>
            <a:pPr algn="just"/>
            <a:r>
              <a:rPr lang="en-US" sz="1800" dirty="0" smtClean="0">
                <a:sym typeface="Wingdings" panose="05000000000000000000" pitchFamily="2" charset="2"/>
              </a:rPr>
              <a:t>RT</a:t>
            </a:r>
            <a:r>
              <a:rPr lang="en-US" sz="1800" baseline="30000" dirty="0" smtClean="0">
                <a:sym typeface="Wingdings" panose="05000000000000000000" pitchFamily="2" charset="2"/>
              </a:rPr>
              <a:t>2</a:t>
            </a:r>
          </a:p>
          <a:p>
            <a:pPr lvl="1" algn="just"/>
            <a:r>
              <a:rPr lang="en-US" sz="1800" dirty="0" smtClean="0"/>
              <a:t>To configure the reporting rate, f, of source nodes so as to achieve the required event detection reliability, DR*, at the actor node within the </a:t>
            </a:r>
            <a:r>
              <a:rPr lang="en-US" sz="1800" dirty="0"/>
              <a:t>a</a:t>
            </a:r>
            <a:r>
              <a:rPr lang="en-US" sz="1800" dirty="0" smtClean="0"/>
              <a:t>pplication-specific delay bound</a:t>
            </a:r>
          </a:p>
          <a:p>
            <a:pPr algn="just"/>
            <a:r>
              <a:rPr lang="en-US" sz="1800" dirty="0" smtClean="0"/>
              <a:t>Delay-constrained reliability  - </a:t>
            </a:r>
            <a:r>
              <a:rPr lang="en-US" sz="1800" dirty="0" smtClean="0">
                <a:sym typeface="Symbol"/>
              </a:rPr>
              <a:t></a:t>
            </a:r>
            <a:r>
              <a:rPr lang="en-US" sz="1800" baseline="-25000" dirty="0" smtClean="0">
                <a:sym typeface="Symbol"/>
              </a:rPr>
              <a:t>e2a</a:t>
            </a:r>
          </a:p>
          <a:p>
            <a:pPr lvl="1" algn="just"/>
            <a:r>
              <a:rPr lang="en-US" sz="1800" dirty="0" smtClean="0">
                <a:sym typeface="Symbol"/>
              </a:rPr>
              <a:t>Event Transport Delay (</a:t>
            </a:r>
            <a:r>
              <a:rPr lang="en-US" sz="1800" baseline="30000" dirty="0" err="1" smtClean="0">
                <a:sym typeface="Symbol"/>
              </a:rPr>
              <a:t>tran</a:t>
            </a:r>
            <a:r>
              <a:rPr lang="en-US" sz="1800" dirty="0" smtClean="0">
                <a:sym typeface="Symbol"/>
              </a:rPr>
              <a:t>) – Overall time between the event occurrence time and the time when the event is reliably transported to the sink.</a:t>
            </a:r>
          </a:p>
          <a:p>
            <a:pPr lvl="2" algn="just"/>
            <a:r>
              <a:rPr lang="en-US" sz="1800" dirty="0" smtClean="0">
                <a:sym typeface="Symbol"/>
              </a:rPr>
              <a:t>Buffering delay</a:t>
            </a:r>
          </a:p>
          <a:p>
            <a:pPr lvl="2" algn="just"/>
            <a:r>
              <a:rPr lang="en-US" sz="1800" dirty="0" smtClean="0">
                <a:sym typeface="Symbol"/>
              </a:rPr>
              <a:t>Channel access delay</a:t>
            </a:r>
          </a:p>
          <a:p>
            <a:pPr lvl="2" algn="just"/>
            <a:r>
              <a:rPr lang="en-US" sz="1800" dirty="0" smtClean="0">
                <a:sym typeface="Symbol"/>
              </a:rPr>
              <a:t>Propagation delay</a:t>
            </a:r>
          </a:p>
          <a:p>
            <a:pPr lvl="1" algn="just"/>
            <a:r>
              <a:rPr lang="en-US" sz="1800" dirty="0" smtClean="0"/>
              <a:t>Event Processing Delay (</a:t>
            </a:r>
            <a:r>
              <a:rPr lang="en-US" sz="1800" dirty="0" smtClean="0">
                <a:sym typeface="Symbol"/>
              </a:rPr>
              <a:t></a:t>
            </a:r>
            <a:r>
              <a:rPr lang="en-US" sz="1800" baseline="30000" dirty="0" smtClean="0">
                <a:sym typeface="Symbol"/>
              </a:rPr>
              <a:t>proc</a:t>
            </a:r>
            <a:r>
              <a:rPr lang="en-US" sz="1800" dirty="0" smtClean="0"/>
              <a:t>) – Processing delay experienced at the sink when the desired features of the event are estimated using the data packets received from the sensor field. Includes the duration of wait to receive adequate samples from the sensor nodes.</a:t>
            </a:r>
          </a:p>
          <a:p>
            <a:pPr lvl="1" algn="just"/>
            <a:r>
              <a:rPr lang="en-US" sz="1800" dirty="0" smtClean="0"/>
              <a:t>Action delay (</a:t>
            </a:r>
            <a:r>
              <a:rPr lang="en-US" sz="1800" dirty="0" smtClean="0">
                <a:sym typeface="Symbol"/>
              </a:rPr>
              <a:t></a:t>
            </a:r>
            <a:r>
              <a:rPr lang="en-US" sz="1800" baseline="30000" dirty="0" smtClean="0">
                <a:sym typeface="Symbol"/>
              </a:rPr>
              <a:t>act</a:t>
            </a:r>
            <a:r>
              <a:rPr lang="en-US" sz="1800" dirty="0" smtClean="0"/>
              <a:t>) – Time taken from the instant when an event is reliably detected at the sink to the instant when a particular action is performed</a:t>
            </a:r>
          </a:p>
          <a:p>
            <a:pPr marL="0" indent="0" algn="ctr">
              <a:buNone/>
            </a:pPr>
            <a:r>
              <a:rPr lang="en-US" sz="1800" dirty="0" smtClean="0">
                <a:sym typeface="Symbol"/>
              </a:rPr>
              <a:t>	</a:t>
            </a:r>
            <a:r>
              <a:rPr lang="en-US" sz="1800" baseline="-25000" dirty="0" smtClean="0">
                <a:sym typeface="Symbol"/>
              </a:rPr>
              <a:t>e2a</a:t>
            </a:r>
            <a:r>
              <a:rPr lang="en-US" sz="1800" dirty="0" smtClean="0">
                <a:sym typeface="Symbol"/>
              </a:rPr>
              <a:t> &gt;= </a:t>
            </a:r>
            <a:r>
              <a:rPr lang="en-US" sz="1800" dirty="0">
                <a:sym typeface="Symbol"/>
              </a:rPr>
              <a:t></a:t>
            </a:r>
            <a:r>
              <a:rPr lang="en-US" sz="1800" baseline="30000" dirty="0" err="1" smtClean="0">
                <a:sym typeface="Symbol"/>
              </a:rPr>
              <a:t>tran</a:t>
            </a:r>
            <a:r>
              <a:rPr lang="en-US" sz="1800" baseline="30000" dirty="0" smtClean="0">
                <a:sym typeface="Symbol"/>
              </a:rPr>
              <a:t> </a:t>
            </a:r>
            <a:r>
              <a:rPr lang="en-US" sz="1800" dirty="0" smtClean="0">
                <a:sym typeface="Symbol"/>
              </a:rPr>
              <a:t>+</a:t>
            </a:r>
            <a:r>
              <a:rPr lang="en-US" sz="1800" dirty="0">
                <a:sym typeface="Symbol"/>
              </a:rPr>
              <a:t> </a:t>
            </a:r>
            <a:r>
              <a:rPr lang="en-US" sz="1800" dirty="0" smtClean="0">
                <a:sym typeface="Symbol"/>
              </a:rPr>
              <a:t></a:t>
            </a:r>
            <a:r>
              <a:rPr lang="en-US" sz="1800" baseline="30000" dirty="0" smtClean="0">
                <a:sym typeface="Symbol"/>
              </a:rPr>
              <a:t>proc </a:t>
            </a:r>
            <a:r>
              <a:rPr lang="en-US" sz="1800" dirty="0" smtClean="0">
                <a:sym typeface="Symbol"/>
              </a:rPr>
              <a:t>+</a:t>
            </a:r>
            <a:r>
              <a:rPr lang="en-US" sz="1800" dirty="0">
                <a:sym typeface="Symbol"/>
              </a:rPr>
              <a:t> </a:t>
            </a:r>
            <a:r>
              <a:rPr lang="en-US" sz="1800" dirty="0" smtClean="0">
                <a:sym typeface="Symbol"/>
              </a:rPr>
              <a:t></a:t>
            </a:r>
            <a:r>
              <a:rPr lang="en-US" sz="1800" baseline="30000" dirty="0" smtClean="0">
                <a:sym typeface="Symbol"/>
              </a:rPr>
              <a:t>act</a:t>
            </a:r>
            <a:endParaRPr lang="en-US" sz="1800" dirty="0">
              <a:sym typeface="Symbol"/>
            </a:endParaRPr>
          </a:p>
        </p:txBody>
      </p:sp>
    </p:spTree>
    <p:extLst>
      <p:ext uri="{BB962C8B-B14F-4D97-AF65-F5344CB8AC3E}">
        <p14:creationId xmlns:p14="http://schemas.microsoft.com/office/powerpoint/2010/main" val="166184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sym typeface="Symbol"/>
              </a:rPr>
              <a:t></a:t>
            </a:r>
            <a:r>
              <a:rPr lang="en-US" baseline="30000" dirty="0" err="1" smtClean="0">
                <a:sym typeface="Symbol"/>
              </a:rPr>
              <a:t>tran</a:t>
            </a:r>
            <a:r>
              <a:rPr lang="en-US" baseline="30000" dirty="0" smtClean="0">
                <a:sym typeface="Symbol"/>
              </a:rPr>
              <a:t> </a:t>
            </a:r>
            <a:r>
              <a:rPr lang="en-US" dirty="0" smtClean="0">
                <a:sym typeface="Symbol"/>
              </a:rPr>
              <a:t> depends on network load and congestion level</a:t>
            </a:r>
          </a:p>
          <a:p>
            <a:r>
              <a:rPr lang="en-US" dirty="0" smtClean="0">
                <a:sym typeface="Symbol"/>
              </a:rPr>
              <a:t>Network load depends on event reporting frequency  f</a:t>
            </a:r>
          </a:p>
          <a:p>
            <a:r>
              <a:rPr lang="en-US" dirty="0" smtClean="0">
                <a:sym typeface="Symbol"/>
              </a:rPr>
              <a:t>End-to-end delay depends on queuing delay </a:t>
            </a:r>
            <a:r>
              <a:rPr lang="en-US" dirty="0" err="1" smtClean="0">
                <a:sym typeface="Symbol"/>
              </a:rPr>
              <a:t>ar</a:t>
            </a:r>
            <a:r>
              <a:rPr lang="en-US" dirty="0" smtClean="0">
                <a:sym typeface="Symbol"/>
              </a:rPr>
              <a:t> each relay node</a:t>
            </a:r>
          </a:p>
          <a:p>
            <a:r>
              <a:rPr lang="en-US" dirty="0" smtClean="0">
                <a:sym typeface="Symbol"/>
              </a:rPr>
              <a:t>RT</a:t>
            </a:r>
            <a:r>
              <a:rPr lang="en-US" baseline="30000" dirty="0" smtClean="0">
                <a:sym typeface="Symbol"/>
              </a:rPr>
              <a:t>2</a:t>
            </a:r>
            <a:r>
              <a:rPr lang="en-US" dirty="0" smtClean="0">
                <a:sym typeface="Symbol"/>
              </a:rPr>
              <a:t> employs a Time-Critical Event </a:t>
            </a:r>
            <a:r>
              <a:rPr lang="en-US" dirty="0">
                <a:sym typeface="Symbol"/>
              </a:rPr>
              <a:t>F</a:t>
            </a:r>
            <a:r>
              <a:rPr lang="en-US" dirty="0" smtClean="0">
                <a:sym typeface="Symbol"/>
              </a:rPr>
              <a:t>irst scheduling (TCEF) policy</a:t>
            </a:r>
          </a:p>
          <a:p>
            <a:pPr lvl="1"/>
            <a:r>
              <a:rPr lang="en-US" dirty="0" smtClean="0">
                <a:sym typeface="Symbol"/>
              </a:rPr>
              <a:t>Elapsed time is piggybacked in packet by each node</a:t>
            </a:r>
          </a:p>
          <a:p>
            <a:pPr lvl="1"/>
            <a:r>
              <a:rPr lang="en-US" dirty="0" smtClean="0">
                <a:sym typeface="Symbol"/>
              </a:rPr>
              <a:t>The packet with shortest remaining time is scheduled first</a:t>
            </a:r>
          </a:p>
          <a:p>
            <a:r>
              <a:rPr lang="en-US" dirty="0" smtClean="0">
                <a:sym typeface="Symbol"/>
              </a:rPr>
              <a:t>Updates the reporting frequency to mitigate congestion</a:t>
            </a:r>
          </a:p>
        </p:txBody>
      </p:sp>
    </p:spTree>
    <p:extLst>
      <p:ext uri="{BB962C8B-B14F-4D97-AF65-F5344CB8AC3E}">
        <p14:creationId xmlns:p14="http://schemas.microsoft.com/office/powerpoint/2010/main" val="22555640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Effect of reporting frequency on </a:t>
            </a:r>
            <a:br>
              <a:rPr lang="en-US" dirty="0" smtClean="0"/>
            </a:br>
            <a:r>
              <a:rPr lang="en-US" dirty="0" smtClean="0"/>
              <a:t>On-time delivery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42496"/>
            <a:ext cx="7543800" cy="4873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174998" y="1437697"/>
            <a:ext cx="1910908" cy="369332"/>
          </a:xfrm>
          <a:prstGeom prst="rect">
            <a:avLst/>
          </a:prstGeom>
          <a:noFill/>
        </p:spPr>
        <p:txBody>
          <a:bodyPr wrap="none" rtlCol="0">
            <a:spAutoFit/>
          </a:bodyPr>
          <a:lstStyle/>
          <a:p>
            <a:r>
              <a:rPr lang="en-US" dirty="0" smtClean="0"/>
              <a:t>N – No. of Sources</a:t>
            </a:r>
            <a:endParaRPr lang="en-US" dirty="0"/>
          </a:p>
        </p:txBody>
      </p:sp>
    </p:spTree>
    <p:extLst>
      <p:ext uri="{BB962C8B-B14F-4D97-AF65-F5344CB8AC3E}">
        <p14:creationId xmlns:p14="http://schemas.microsoft.com/office/powerpoint/2010/main" val="31787939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Effect of reporting frequency on </a:t>
            </a:r>
            <a:br>
              <a:rPr lang="en-US" dirty="0"/>
            </a:br>
            <a:r>
              <a:rPr lang="en-US" dirty="0" smtClean="0"/>
              <a:t>Reliability</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3999"/>
            <a:ext cx="7543800" cy="4893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9325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867400"/>
          </a:xfrm>
        </p:spPr>
        <p:txBody>
          <a:bodyPr>
            <a:normAutofit fontScale="85000" lnSpcReduction="10000"/>
          </a:bodyPr>
          <a:lstStyle/>
          <a:p>
            <a:r>
              <a:rPr lang="en-US" dirty="0" smtClean="0"/>
              <a:t>Delay-constrained event reliability depends on congestion and congestion depends on reporting frequency</a:t>
            </a:r>
          </a:p>
          <a:p>
            <a:r>
              <a:rPr lang="en-US" dirty="0" smtClean="0"/>
              <a:t>Uses a combined congestion detection mechanism based on</a:t>
            </a:r>
          </a:p>
          <a:p>
            <a:pPr lvl="1"/>
            <a:r>
              <a:rPr lang="en-US" dirty="0" smtClean="0"/>
              <a:t>Average Node delay </a:t>
            </a:r>
            <a:r>
              <a:rPr lang="en-US" dirty="0" smtClean="0">
                <a:sym typeface="Wingdings" panose="05000000000000000000" pitchFamily="2" charset="2"/>
              </a:rPr>
              <a:t> based on Channel contention level  computes from exponential weighted moving average of elapsed time</a:t>
            </a:r>
            <a:endParaRPr lang="en-US" dirty="0" smtClean="0"/>
          </a:p>
          <a:p>
            <a:pPr lvl="1"/>
            <a:r>
              <a:rPr lang="en-US" dirty="0" smtClean="0"/>
              <a:t>Local buffer level </a:t>
            </a:r>
            <a:endParaRPr lang="en-US" dirty="0">
              <a:sym typeface="Wingdings" panose="05000000000000000000" pitchFamily="2" charset="2"/>
            </a:endParaRPr>
          </a:p>
          <a:p>
            <a:r>
              <a:rPr lang="en-US" dirty="0" err="1" smtClean="0"/>
              <a:t>T</a:t>
            </a:r>
            <a:r>
              <a:rPr lang="en-US" baseline="-25000" dirty="0" err="1" smtClean="0"/>
              <a:t>i</a:t>
            </a:r>
            <a:r>
              <a:rPr lang="en-US" dirty="0" smtClean="0"/>
              <a:t>  </a:t>
            </a:r>
            <a:r>
              <a:rPr lang="en-US" dirty="0" smtClean="0">
                <a:sym typeface="Wingdings" panose="05000000000000000000" pitchFamily="2" charset="2"/>
              </a:rPr>
              <a:t> A</a:t>
            </a:r>
            <a:r>
              <a:rPr lang="en-US" dirty="0" smtClean="0"/>
              <a:t>mount </a:t>
            </a:r>
            <a:r>
              <a:rPr lang="en-US" dirty="0"/>
              <a:t>of time needed to provide delay-constrained event reliability for a </a:t>
            </a:r>
            <a:r>
              <a:rPr lang="en-US" dirty="0" smtClean="0"/>
              <a:t>decision interval </a:t>
            </a:r>
            <a:r>
              <a:rPr lang="en-US" dirty="0" err="1"/>
              <a:t>i</a:t>
            </a:r>
            <a:r>
              <a:rPr lang="en-US" dirty="0"/>
              <a:t> </a:t>
            </a:r>
            <a:endParaRPr lang="en-US" dirty="0" smtClean="0"/>
          </a:p>
          <a:p>
            <a:r>
              <a:rPr lang="en-US" dirty="0" err="1" smtClean="0"/>
              <a:t>T</a:t>
            </a:r>
            <a:r>
              <a:rPr lang="en-US" i="1" baseline="-25000" dirty="0" err="1" smtClean="0"/>
              <a:t>sa</a:t>
            </a:r>
            <a:r>
              <a:rPr lang="en-US" i="1" dirty="0" smtClean="0"/>
              <a:t> </a:t>
            </a:r>
            <a:r>
              <a:rPr lang="en-US" i="1" dirty="0" smtClean="0">
                <a:sym typeface="Wingdings" panose="05000000000000000000" pitchFamily="2" charset="2"/>
              </a:rPr>
              <a:t></a:t>
            </a:r>
            <a:r>
              <a:rPr lang="en-US" dirty="0" smtClean="0"/>
              <a:t>Application-speciﬁc </a:t>
            </a:r>
            <a:r>
              <a:rPr lang="en-US" dirty="0"/>
              <a:t>communication delay </a:t>
            </a:r>
            <a:r>
              <a:rPr lang="en-US" dirty="0" smtClean="0"/>
              <a:t>bound</a:t>
            </a:r>
          </a:p>
          <a:p>
            <a:r>
              <a:rPr lang="en-US" dirty="0">
                <a:sym typeface="Symbol"/>
              </a:rPr>
              <a:t></a:t>
            </a:r>
            <a:r>
              <a:rPr lang="en-US" baseline="-25000" dirty="0">
                <a:sym typeface="Symbol"/>
              </a:rPr>
              <a:t>I </a:t>
            </a:r>
            <a:r>
              <a:rPr lang="en-US" dirty="0">
                <a:sym typeface="Symbol"/>
              </a:rPr>
              <a:t>= </a:t>
            </a:r>
            <a:r>
              <a:rPr lang="en-US" dirty="0" err="1">
                <a:sym typeface="Wingdings" panose="05000000000000000000" pitchFamily="2" charset="2"/>
              </a:rPr>
              <a:t>DR</a:t>
            </a:r>
            <a:r>
              <a:rPr lang="en-US" baseline="-25000" dirty="0" err="1">
                <a:sym typeface="Wingdings" panose="05000000000000000000" pitchFamily="2" charset="2"/>
              </a:rPr>
              <a:t>i</a:t>
            </a:r>
            <a:r>
              <a:rPr lang="en-US" dirty="0">
                <a:sym typeface="Wingdings" panose="05000000000000000000" pitchFamily="2" charset="2"/>
              </a:rPr>
              <a:t>/DR</a:t>
            </a:r>
            <a:r>
              <a:rPr lang="en-US" dirty="0" smtClean="0">
                <a:sym typeface="Wingdings" panose="05000000000000000000" pitchFamily="2" charset="2"/>
              </a:rPr>
              <a:t>*  Delay-constrained reliability Indicator</a:t>
            </a:r>
            <a:endParaRPr lang="en-US" dirty="0"/>
          </a:p>
        </p:txBody>
      </p:sp>
    </p:spTree>
    <p:extLst>
      <p:ext uri="{BB962C8B-B14F-4D97-AF65-F5344CB8AC3E}">
        <p14:creationId xmlns:p14="http://schemas.microsoft.com/office/powerpoint/2010/main" val="1746193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533400"/>
                <a:ext cx="8229600" cy="6096000"/>
              </a:xfrm>
            </p:spPr>
            <p:txBody>
              <a:bodyPr>
                <a:normAutofit fontScale="85000" lnSpcReduction="20000"/>
              </a:bodyPr>
              <a:lstStyle/>
              <a:p>
                <a:pPr>
                  <a:spcBef>
                    <a:spcPts val="1200"/>
                  </a:spcBef>
                </a:pPr>
                <a:r>
                  <a:rPr lang="en-US" dirty="0" smtClean="0">
                    <a:sym typeface="Wingdings" panose="05000000000000000000" pitchFamily="2" charset="2"/>
                  </a:rPr>
                  <a:t>Based on the </a:t>
                </a:r>
                <a:r>
                  <a:rPr lang="en-US" dirty="0">
                    <a:sym typeface="Wingdings" panose="05000000000000000000" pitchFamily="2" charset="2"/>
                  </a:rPr>
                  <a:t>current status </a:t>
                </a:r>
                <a:r>
                  <a:rPr lang="en-US" dirty="0" smtClean="0">
                    <a:sym typeface="Wingdings" panose="05000000000000000000" pitchFamily="2" charset="2"/>
                  </a:rPr>
                  <a:t>f</a:t>
                </a:r>
                <a:r>
                  <a:rPr lang="en-US" baseline="-25000" dirty="0" smtClean="0">
                    <a:sym typeface="Wingdings" panose="05000000000000000000" pitchFamily="2" charset="2"/>
                  </a:rPr>
                  <a:t>i+1</a:t>
                </a:r>
                <a:r>
                  <a:rPr lang="en-US" dirty="0" smtClean="0">
                    <a:sym typeface="Wingdings" panose="05000000000000000000" pitchFamily="2" charset="2"/>
                  </a:rPr>
                  <a:t> is adjusted as</a:t>
                </a:r>
              </a:p>
              <a:p>
                <a:pPr marL="0" indent="0">
                  <a:spcBef>
                    <a:spcPts val="1200"/>
                  </a:spcBef>
                  <a:buNone/>
                </a:pPr>
                <a:endParaRPr lang="en-US" sz="1200" dirty="0">
                  <a:sym typeface="Wingdings" panose="05000000000000000000" pitchFamily="2" charset="2"/>
                </a:endParaRPr>
              </a:p>
              <a:p>
                <a:pPr lvl="1"/>
                <a:r>
                  <a:rPr lang="en-US" dirty="0">
                    <a:sym typeface="Wingdings" panose="05000000000000000000" pitchFamily="2" charset="2"/>
                  </a:rPr>
                  <a:t>Early </a:t>
                </a:r>
                <a:r>
                  <a:rPr lang="en-US" dirty="0" smtClean="0">
                    <a:sym typeface="Wingdings" panose="05000000000000000000" pitchFamily="2" charset="2"/>
                  </a:rPr>
                  <a:t>Reliability </a:t>
                </a:r>
                <a:r>
                  <a:rPr lang="en-US" dirty="0">
                    <a:sym typeface="Wingdings" panose="05000000000000000000" pitchFamily="2" charset="2"/>
                  </a:rPr>
                  <a:t>and No Congestion </a:t>
                </a:r>
                <a:r>
                  <a:rPr lang="en-US" dirty="0" smtClean="0">
                    <a:sym typeface="Wingdings" panose="05000000000000000000" pitchFamily="2" charset="2"/>
                  </a:rPr>
                  <a:t> (</a:t>
                </a:r>
                <a:r>
                  <a:rPr lang="en-US" dirty="0" err="1" smtClean="0">
                    <a:sym typeface="Wingdings" panose="05000000000000000000" pitchFamily="2" charset="2"/>
                  </a:rPr>
                  <a:t>T</a:t>
                </a:r>
                <a:r>
                  <a:rPr lang="en-US" baseline="-25000" dirty="0" err="1" smtClean="0">
                    <a:sym typeface="Wingdings" panose="05000000000000000000" pitchFamily="2" charset="2"/>
                  </a:rPr>
                  <a:t>i</a:t>
                </a:r>
                <a:r>
                  <a:rPr lang="en-US" dirty="0" smtClean="0">
                    <a:sym typeface="Wingdings" panose="05000000000000000000" pitchFamily="2" charset="2"/>
                  </a:rPr>
                  <a:t> </a:t>
                </a:r>
                <a:r>
                  <a:rPr lang="en-US" dirty="0">
                    <a:sym typeface="Wingdings" panose="05000000000000000000" pitchFamily="2" charset="2"/>
                  </a:rPr>
                  <a:t>&lt; </a:t>
                </a:r>
                <a:r>
                  <a:rPr lang="en-US" dirty="0" err="1">
                    <a:sym typeface="Wingdings" panose="05000000000000000000" pitchFamily="2" charset="2"/>
                  </a:rPr>
                  <a:t>T</a:t>
                </a:r>
                <a:r>
                  <a:rPr lang="en-US" baseline="-25000" dirty="0" err="1">
                    <a:sym typeface="Wingdings" panose="05000000000000000000" pitchFamily="2" charset="2"/>
                  </a:rPr>
                  <a:t>sa</a:t>
                </a:r>
                <a:r>
                  <a:rPr lang="en-US" baseline="-25000" dirty="0">
                    <a:sym typeface="Wingdings" panose="05000000000000000000" pitchFamily="2" charset="2"/>
                  </a:rPr>
                  <a:t> </a:t>
                </a:r>
                <a:r>
                  <a:rPr lang="en-US" dirty="0">
                    <a:sym typeface="Wingdings" panose="05000000000000000000" pitchFamily="2" charset="2"/>
                  </a:rPr>
                  <a:t>and CN = 0)</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r>
                            <a:rPr lang="en-US" i="1">
                              <a:latin typeface="Cambria Math"/>
                              <a:sym typeface="Wingdings" panose="05000000000000000000" pitchFamily="2" charset="2"/>
                            </a:rPr>
                            <m:t>+1</m:t>
                          </m:r>
                        </m:sub>
                      </m:sSub>
                      <m:r>
                        <a:rPr lang="en-US" i="1">
                          <a:latin typeface="Cambria Math"/>
                          <a:sym typeface="Wingdings" panose="05000000000000000000" pitchFamily="2" charset="2"/>
                        </a:rPr>
                        <m:t>= </m:t>
                      </m:r>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sub>
                      </m:sSub>
                      <m:f>
                        <m:fPr>
                          <m:ctrlPr>
                            <a:rPr lang="en-US" i="1">
                              <a:latin typeface="Cambria Math"/>
                              <a:sym typeface="Wingdings" panose="05000000000000000000" pitchFamily="2" charset="2"/>
                            </a:rPr>
                          </m:ctrlPr>
                        </m:fPr>
                        <m:num>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𝑖</m:t>
                              </m:r>
                            </m:sub>
                          </m:sSub>
                        </m:num>
                        <m:den>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𝑠𝑎</m:t>
                              </m:r>
                            </m:sub>
                          </m:sSub>
                        </m:den>
                      </m:f>
                    </m:oMath>
                  </m:oMathPara>
                </a14:m>
                <a:endParaRPr lang="en-US" dirty="0" smtClean="0">
                  <a:sym typeface="Wingdings" panose="05000000000000000000" pitchFamily="2" charset="2"/>
                </a:endParaRPr>
              </a:p>
              <a:p>
                <a:pPr marL="457200" lvl="1" indent="0">
                  <a:buNone/>
                </a:pPr>
                <a:endParaRPr lang="en-US" sz="1600" dirty="0">
                  <a:sym typeface="Wingdings" panose="05000000000000000000" pitchFamily="2" charset="2"/>
                </a:endParaRPr>
              </a:p>
              <a:p>
                <a:pPr lvl="1"/>
                <a:r>
                  <a:rPr lang="en-US" dirty="0">
                    <a:sym typeface="Wingdings" panose="05000000000000000000" pitchFamily="2" charset="2"/>
                  </a:rPr>
                  <a:t>Early Reliability and Congestion </a:t>
                </a:r>
                <a:r>
                  <a:rPr lang="en-US" dirty="0" smtClean="0">
                    <a:sym typeface="Wingdings" panose="05000000000000000000" pitchFamily="2" charset="2"/>
                  </a:rPr>
                  <a:t>(</a:t>
                </a:r>
                <a:r>
                  <a:rPr lang="en-US" dirty="0" err="1">
                    <a:sym typeface="Wingdings" panose="05000000000000000000" pitchFamily="2" charset="2"/>
                  </a:rPr>
                  <a:t>T</a:t>
                </a:r>
                <a:r>
                  <a:rPr lang="en-US" baseline="-25000" dirty="0" err="1">
                    <a:sym typeface="Wingdings" panose="05000000000000000000" pitchFamily="2" charset="2"/>
                  </a:rPr>
                  <a:t>i</a:t>
                </a:r>
                <a:r>
                  <a:rPr lang="en-US" dirty="0">
                    <a:sym typeface="Wingdings" panose="05000000000000000000" pitchFamily="2" charset="2"/>
                  </a:rPr>
                  <a:t> &lt; </a:t>
                </a:r>
                <a:r>
                  <a:rPr lang="en-US" dirty="0" err="1">
                    <a:sym typeface="Wingdings" panose="05000000000000000000" pitchFamily="2" charset="2"/>
                  </a:rPr>
                  <a:t>T</a:t>
                </a:r>
                <a:r>
                  <a:rPr lang="en-US" baseline="-25000" dirty="0" err="1">
                    <a:sym typeface="Wingdings" panose="05000000000000000000" pitchFamily="2" charset="2"/>
                  </a:rPr>
                  <a:t>sa</a:t>
                </a:r>
                <a:r>
                  <a:rPr lang="en-US" baseline="-25000" dirty="0">
                    <a:sym typeface="Wingdings" panose="05000000000000000000" pitchFamily="2" charset="2"/>
                  </a:rPr>
                  <a:t> </a:t>
                </a:r>
                <a:r>
                  <a:rPr lang="en-US" dirty="0">
                    <a:sym typeface="Wingdings" panose="05000000000000000000" pitchFamily="2" charset="2"/>
                  </a:rPr>
                  <a:t>and CN = </a:t>
                </a:r>
                <a:r>
                  <a:rPr lang="en-US" dirty="0">
                    <a:sym typeface="Wingdings" panose="05000000000000000000" pitchFamily="2" charset="2"/>
                  </a:rPr>
                  <a:t>1)</a:t>
                </a: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r>
                            <a:rPr lang="en-US" i="1">
                              <a:latin typeface="Cambria Math"/>
                              <a:sym typeface="Wingdings" panose="05000000000000000000" pitchFamily="2" charset="2"/>
                            </a:rPr>
                            <m:t>+1</m:t>
                          </m:r>
                        </m:sub>
                      </m:sSub>
                      <m:r>
                        <a:rPr lang="en-US" i="1">
                          <a:latin typeface="Cambria Math"/>
                          <a:sym typeface="Wingdings" panose="05000000000000000000" pitchFamily="2" charset="2"/>
                        </a:rPr>
                        <m:t>=</m:t>
                      </m:r>
                      <m:r>
                        <a:rPr lang="en-US" i="1">
                          <a:latin typeface="Cambria Math"/>
                          <a:sym typeface="Wingdings" panose="05000000000000000000" pitchFamily="2" charset="2"/>
                        </a:rPr>
                        <m:t>𝑚𝑖𝑛</m:t>
                      </m:r>
                      <m:d>
                        <m:dPr>
                          <m:ctrlPr>
                            <a:rPr lang="en-US" i="1">
                              <a:latin typeface="Cambria Math"/>
                              <a:sym typeface="Wingdings" panose="05000000000000000000" pitchFamily="2" charset="2"/>
                            </a:rPr>
                          </m:ctrlPr>
                        </m:dPr>
                        <m:e>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sub>
                          </m:sSub>
                          <m:f>
                            <m:fPr>
                              <m:ctrlPr>
                                <a:rPr lang="en-US" i="1">
                                  <a:latin typeface="Cambria Math"/>
                                  <a:sym typeface="Wingdings" panose="05000000000000000000" pitchFamily="2" charset="2"/>
                                </a:rPr>
                              </m:ctrlPr>
                            </m:fPr>
                            <m:num>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𝑖</m:t>
                                  </m:r>
                                </m:sub>
                              </m:sSub>
                            </m:num>
                            <m:den>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𝑠𝑎</m:t>
                                  </m:r>
                                </m:sub>
                              </m:sSub>
                            </m:den>
                          </m:f>
                          <m:r>
                            <a:rPr lang="en-US" i="1">
                              <a:latin typeface="Cambria Math"/>
                              <a:sym typeface="Wingdings" panose="05000000000000000000" pitchFamily="2" charset="2"/>
                            </a:rPr>
                            <m:t>, </m:t>
                          </m:r>
                          <m:sSup>
                            <m:sSupPr>
                              <m:ctrlPr>
                                <a:rPr lang="en-US" i="1">
                                  <a:latin typeface="Cambria Math"/>
                                  <a:sym typeface="Wingdings" panose="05000000000000000000" pitchFamily="2" charset="2"/>
                                </a:rPr>
                              </m:ctrlPr>
                            </m:sSupPr>
                            <m:e>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sub>
                              </m:sSub>
                            </m:e>
                            <m:sup>
                              <m:f>
                                <m:fPr>
                                  <m:type m:val="skw"/>
                                  <m:ctrlPr>
                                    <a:rPr lang="en-US" i="1">
                                      <a:latin typeface="Cambria Math"/>
                                      <a:sym typeface="Wingdings" panose="05000000000000000000" pitchFamily="2" charset="2"/>
                                    </a:rPr>
                                  </m:ctrlPr>
                                </m:fPr>
                                <m:num>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𝑖</m:t>
                                      </m:r>
                                    </m:sub>
                                  </m:sSub>
                                </m:num>
                                <m:den>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𝑇</m:t>
                                      </m:r>
                                    </m:e>
                                    <m:sub>
                                      <m:r>
                                        <a:rPr lang="en-US" i="1">
                                          <a:latin typeface="Cambria Math"/>
                                          <a:sym typeface="Wingdings" panose="05000000000000000000" pitchFamily="2" charset="2"/>
                                        </a:rPr>
                                        <m:t>𝑠𝑎</m:t>
                                      </m:r>
                                    </m:sub>
                                  </m:sSub>
                                </m:den>
                              </m:f>
                            </m:sup>
                          </m:sSup>
                        </m:e>
                      </m:d>
                    </m:oMath>
                  </m:oMathPara>
                </a14:m>
                <a:endParaRPr lang="en-US" dirty="0" smtClean="0">
                  <a:sym typeface="Wingdings" panose="05000000000000000000" pitchFamily="2" charset="2"/>
                </a:endParaRPr>
              </a:p>
              <a:p>
                <a:pPr marL="457200" lvl="1" indent="0">
                  <a:buNone/>
                </a:pPr>
                <a:endParaRPr lang="en-US" sz="1600" dirty="0">
                  <a:sym typeface="Wingdings" panose="05000000000000000000" pitchFamily="2" charset="2"/>
                </a:endParaRPr>
              </a:p>
              <a:p>
                <a:pPr lvl="1"/>
                <a:r>
                  <a:rPr lang="en-US" dirty="0">
                    <a:sym typeface="Wingdings" panose="05000000000000000000" pitchFamily="2" charset="2"/>
                  </a:rPr>
                  <a:t>Low Reliability and </a:t>
                </a:r>
                <a:r>
                  <a:rPr lang="en-US" dirty="0" smtClean="0">
                    <a:sym typeface="Wingdings" panose="05000000000000000000" pitchFamily="2" charset="2"/>
                  </a:rPr>
                  <a:t>Congestion</a:t>
                </a:r>
                <a:r>
                  <a:rPr lang="en-US" dirty="0">
                    <a:sym typeface="Wingdings" panose="05000000000000000000" pitchFamily="2" charset="2"/>
                  </a:rPr>
                  <a:t>	</a:t>
                </a:r>
                <a:r>
                  <a:rPr lang="en-US" dirty="0" smtClean="0">
                    <a:sym typeface="Wingdings" panose="05000000000000000000" pitchFamily="2" charset="2"/>
                  </a:rPr>
                  <a:t>(</a:t>
                </a:r>
                <a:r>
                  <a:rPr lang="en-US" dirty="0" err="1">
                    <a:sym typeface="Wingdings" panose="05000000000000000000" pitchFamily="2" charset="2"/>
                  </a:rPr>
                  <a:t>T</a:t>
                </a:r>
                <a:r>
                  <a:rPr lang="en-US" baseline="-25000" dirty="0" err="1">
                    <a:sym typeface="Wingdings" panose="05000000000000000000" pitchFamily="2" charset="2"/>
                  </a:rPr>
                  <a:t>i</a:t>
                </a:r>
                <a:r>
                  <a:rPr lang="en-US" dirty="0">
                    <a:sym typeface="Wingdings" panose="05000000000000000000" pitchFamily="2" charset="2"/>
                  </a:rPr>
                  <a:t> </a:t>
                </a:r>
                <a:r>
                  <a:rPr lang="en-US" dirty="0">
                    <a:sym typeface="Wingdings" panose="05000000000000000000" pitchFamily="2" charset="2"/>
                  </a:rPr>
                  <a:t>&gt; </a:t>
                </a:r>
                <a:r>
                  <a:rPr lang="en-US" dirty="0" err="1">
                    <a:sym typeface="Wingdings" panose="05000000000000000000" pitchFamily="2" charset="2"/>
                  </a:rPr>
                  <a:t>T</a:t>
                </a:r>
                <a:r>
                  <a:rPr lang="en-US" baseline="-25000" dirty="0" err="1">
                    <a:sym typeface="Wingdings" panose="05000000000000000000" pitchFamily="2" charset="2"/>
                  </a:rPr>
                  <a:t>sa</a:t>
                </a:r>
                <a:r>
                  <a:rPr lang="en-US" baseline="-25000" dirty="0">
                    <a:sym typeface="Wingdings" panose="05000000000000000000" pitchFamily="2" charset="2"/>
                  </a:rPr>
                  <a:t> </a:t>
                </a:r>
                <a:r>
                  <a:rPr lang="en-US" dirty="0">
                    <a:sym typeface="Wingdings" panose="05000000000000000000" pitchFamily="2" charset="2"/>
                  </a:rPr>
                  <a:t>and CN = 1</a:t>
                </a:r>
                <a:r>
                  <a:rPr lang="en-US" dirty="0" smtClean="0">
                    <a:sym typeface="Wingdings" panose="05000000000000000000" pitchFamily="2" charset="2"/>
                  </a:rPr>
                  <a:t>)</a:t>
                </a:r>
              </a:p>
              <a:p>
                <a:pPr marL="457200" lvl="1" indent="0">
                  <a:buNone/>
                </a:pPr>
                <a:endParaRPr lang="en-US" sz="1500" i="1" dirty="0">
                  <a:latin typeface="Cambria Math"/>
                  <a:sym typeface="Wingdings" panose="05000000000000000000" pitchFamily="2" charset="2"/>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r>
                            <a:rPr lang="en-US" i="1">
                              <a:latin typeface="Cambria Math"/>
                              <a:sym typeface="Wingdings" panose="05000000000000000000" pitchFamily="2" charset="2"/>
                            </a:rPr>
                            <m:t>+1</m:t>
                          </m:r>
                        </m:sub>
                      </m:sSub>
                      <m:r>
                        <a:rPr lang="en-US" i="1">
                          <a:latin typeface="Cambria Math"/>
                          <a:sym typeface="Wingdings" panose="05000000000000000000" pitchFamily="2" charset="2"/>
                        </a:rPr>
                        <m:t>=</m:t>
                      </m:r>
                      <m:r>
                        <a:rPr lang="en-US" i="1">
                          <a:latin typeface="Cambria Math"/>
                          <a:sym typeface="Wingdings" panose="05000000000000000000" pitchFamily="2" charset="2"/>
                        </a:rPr>
                        <m:t> </m:t>
                      </m:r>
                      <m:sSup>
                        <m:sSupPr>
                          <m:ctrlPr>
                            <a:rPr lang="en-US" i="1">
                              <a:latin typeface="Cambria Math"/>
                              <a:sym typeface="Wingdings" panose="05000000000000000000" pitchFamily="2" charset="2"/>
                            </a:rPr>
                          </m:ctrlPr>
                        </m:sSupPr>
                        <m:e>
                          <m:sSubSup>
                            <m:sSubSupPr>
                              <m:ctrlPr>
                                <a:rPr lang="en-US" i="1">
                                  <a:latin typeface="Cambria Math"/>
                                  <a:sym typeface="Wingdings" panose="05000000000000000000" pitchFamily="2" charset="2"/>
                                </a:rPr>
                              </m:ctrlPr>
                            </m:sSubSup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sub>
                            <m:sup/>
                          </m:sSubSup>
                        </m:e>
                        <m:sup>
                          <m:r>
                            <a:rPr lang="en-US" i="1">
                              <a:latin typeface="Cambria Math"/>
                              <a:sym typeface="Wingdings" panose="05000000000000000000" pitchFamily="2" charset="2"/>
                            </a:rPr>
                            <m:t>𝐷𝑅</m:t>
                          </m:r>
                          <m:r>
                            <a:rPr lang="en-US" i="1" baseline="30000">
                              <a:latin typeface="Cambria Math"/>
                              <a:sym typeface="Wingdings" panose="05000000000000000000" pitchFamily="2" charset="2"/>
                            </a:rPr>
                            <m:t>∗</m:t>
                          </m:r>
                          <m:r>
                            <a:rPr lang="en-US" i="1">
                              <a:latin typeface="Cambria Math"/>
                              <a:sym typeface="Wingdings" panose="05000000000000000000" pitchFamily="2" charset="2"/>
                            </a:rPr>
                            <m:t>/</m:t>
                          </m:r>
                          <m:r>
                            <a:rPr lang="en-US" i="1">
                              <a:latin typeface="Cambria Math"/>
                              <a:sym typeface="Wingdings" panose="05000000000000000000" pitchFamily="2" charset="2"/>
                            </a:rPr>
                            <m:t>𝐷𝑅𝑖</m:t>
                          </m:r>
                        </m:sup>
                      </m:sSup>
                    </m:oMath>
                  </m:oMathPara>
                </a14:m>
                <a:endParaRPr lang="en-US" dirty="0" smtClean="0">
                  <a:sym typeface="Wingdings" panose="05000000000000000000" pitchFamily="2" charset="2"/>
                </a:endParaRPr>
              </a:p>
              <a:p>
                <a:pPr marL="457200" lvl="1" indent="0">
                  <a:buNone/>
                </a:pPr>
                <a:endParaRPr lang="en-US" sz="1300" dirty="0">
                  <a:sym typeface="Wingdings" panose="05000000000000000000" pitchFamily="2" charset="2"/>
                </a:endParaRPr>
              </a:p>
              <a:p>
                <a:pPr lvl="1"/>
                <a:r>
                  <a:rPr lang="en-US" dirty="0">
                    <a:sym typeface="Wingdings" panose="05000000000000000000" pitchFamily="2" charset="2"/>
                  </a:rPr>
                  <a:t>A</a:t>
                </a:r>
                <a:r>
                  <a:rPr lang="en-US" dirty="0">
                    <a:sym typeface="Wingdings" panose="05000000000000000000" pitchFamily="2" charset="2"/>
                  </a:rPr>
                  <a:t>dequate Reliability and no </a:t>
                </a:r>
                <a:r>
                  <a:rPr lang="en-US" dirty="0" smtClean="0">
                    <a:sym typeface="Wingdings" panose="05000000000000000000" pitchFamily="2" charset="2"/>
                  </a:rPr>
                  <a:t>congestion </a:t>
                </a:r>
              </a:p>
              <a:p>
                <a:pPr marL="457200" lvl="1" indent="0">
                  <a:buNone/>
                </a:pPr>
                <a:r>
                  <a:rPr lang="en-US" dirty="0">
                    <a:sym typeface="Wingdings" panose="05000000000000000000" pitchFamily="2" charset="2"/>
                  </a:rPr>
                  <a:t>	</a:t>
                </a:r>
                <a:r>
                  <a:rPr lang="en-US" dirty="0" smtClean="0">
                    <a:sym typeface="Wingdings" panose="05000000000000000000" pitchFamily="2" charset="2"/>
                  </a:rPr>
                  <a:t>(</a:t>
                </a:r>
                <a:r>
                  <a:rPr lang="en-US" dirty="0">
                    <a:sym typeface="Wingdings" panose="05000000000000000000" pitchFamily="2" charset="2"/>
                  </a:rPr>
                  <a:t>f &lt; </a:t>
                </a:r>
                <a:r>
                  <a:rPr lang="en-US" dirty="0" err="1">
                    <a:sym typeface="Wingdings" panose="05000000000000000000" pitchFamily="2" charset="2"/>
                  </a:rPr>
                  <a:t>f</a:t>
                </a:r>
                <a:r>
                  <a:rPr lang="en-US" baseline="-25000" dirty="0" err="1">
                    <a:sym typeface="Wingdings" panose="05000000000000000000" pitchFamily="2" charset="2"/>
                  </a:rPr>
                  <a:t>max</a:t>
                </a:r>
                <a:r>
                  <a:rPr lang="en-US" baseline="-25000" dirty="0">
                    <a:sym typeface="Wingdings" panose="05000000000000000000" pitchFamily="2" charset="2"/>
                  </a:rPr>
                  <a:t> </a:t>
                </a:r>
                <a:r>
                  <a:rPr lang="en-US" dirty="0">
                    <a:sym typeface="Wingdings" panose="05000000000000000000" pitchFamily="2" charset="2"/>
                  </a:rPr>
                  <a:t>and 1-</a:t>
                </a:r>
                <a:r>
                  <a:rPr lang="en-US" dirty="0">
                    <a:sym typeface="Symbol"/>
                  </a:rPr>
                  <a:t> ≤</a:t>
                </a:r>
                <a:r>
                  <a:rPr lang="en-US" baseline="-25000" dirty="0">
                    <a:sym typeface="Symbol"/>
                  </a:rPr>
                  <a:t>I </a:t>
                </a:r>
                <a:r>
                  <a:rPr lang="en-US" dirty="0">
                    <a:sym typeface="Symbol"/>
                  </a:rPr>
                  <a:t>≤1+</a:t>
                </a:r>
                <a:r>
                  <a:rPr lang="en-US" baseline="-25000" dirty="0">
                    <a:sym typeface="Wingdings" panose="05000000000000000000" pitchFamily="2" charset="2"/>
                  </a:rPr>
                  <a:t> </a:t>
                </a:r>
                <a:r>
                  <a:rPr lang="en-US" dirty="0">
                    <a:sym typeface="Wingdings" panose="05000000000000000000" pitchFamily="2" charset="2"/>
                  </a:rPr>
                  <a:t>and CN = </a:t>
                </a:r>
                <a:r>
                  <a:rPr lang="en-US" dirty="0">
                    <a:sym typeface="Wingdings" panose="05000000000000000000" pitchFamily="2" charset="2"/>
                  </a:rPr>
                  <a:t>0</a:t>
                </a:r>
                <a:r>
                  <a:rPr lang="en-US" dirty="0">
                    <a:sym typeface="Wingdings" panose="05000000000000000000" pitchFamily="2" charset="2"/>
                  </a:rPr>
                  <a:t>)</a:t>
                </a:r>
                <a:r>
                  <a:rPr lang="en-US" dirty="0">
                    <a:sym typeface="Wingdings" panose="05000000000000000000" pitchFamily="2" charset="2"/>
                  </a:rPr>
                  <a:t> </a:t>
                </a:r>
                <a:endParaRPr lang="en-US" dirty="0" smtClean="0">
                  <a:sym typeface="Wingdings" panose="05000000000000000000" pitchFamily="2" charset="2"/>
                </a:endParaRPr>
              </a:p>
              <a:p>
                <a:pPr marL="457200" lvl="1" indent="0">
                  <a:buNone/>
                </a:pPr>
                <a:endParaRPr lang="en-US" sz="1400" dirty="0">
                  <a:sym typeface="Wingdings" panose="05000000000000000000" pitchFamily="2" charset="2"/>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r>
                            <a:rPr lang="en-US" i="1">
                              <a:latin typeface="Cambria Math"/>
                              <a:sym typeface="Wingdings" panose="05000000000000000000" pitchFamily="2" charset="2"/>
                            </a:rPr>
                            <m:t>+1</m:t>
                          </m:r>
                        </m:sub>
                      </m:sSub>
                      <m:r>
                        <a:rPr lang="en-US" i="1">
                          <a:latin typeface="Cambria Math"/>
                          <a:sym typeface="Wingdings" panose="05000000000000000000" pitchFamily="2" charset="2"/>
                        </a:rPr>
                        <m:t>= </m:t>
                      </m:r>
                      <m:sSub>
                        <m:sSubPr>
                          <m:ctrlPr>
                            <a:rPr lang="en-US" i="1">
                              <a:latin typeface="Cambria Math"/>
                              <a:sym typeface="Wingdings" panose="05000000000000000000" pitchFamily="2" charset="2"/>
                            </a:rPr>
                          </m:ctrlPr>
                        </m:sSubPr>
                        <m:e>
                          <m:r>
                            <a:rPr lang="en-US" i="1">
                              <a:latin typeface="Cambria Math"/>
                              <a:sym typeface="Wingdings" panose="05000000000000000000" pitchFamily="2" charset="2"/>
                            </a:rPr>
                            <m:t>𝑓</m:t>
                          </m:r>
                        </m:e>
                        <m:sub>
                          <m:r>
                            <a:rPr lang="en-US" i="1">
                              <a:latin typeface="Cambria Math"/>
                              <a:sym typeface="Wingdings" panose="05000000000000000000" pitchFamily="2" charset="2"/>
                            </a:rPr>
                            <m:t>𝑖</m:t>
                          </m:r>
                        </m:sub>
                      </m:sSub>
                    </m:oMath>
                  </m:oMathPara>
                </a14:m>
                <a:endParaRPr lang="en-US" dirty="0">
                  <a:sym typeface="Wingdings" panose="05000000000000000000" pitchFamily="2" charset="2"/>
                </a:endParaRPr>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533400"/>
                <a:ext cx="8229600" cy="6096000"/>
              </a:xfrm>
              <a:blipFill rotWithShape="1">
                <a:blip r:embed="rId2"/>
                <a:stretch>
                  <a:fillRect l="-1185" t="-2000"/>
                </a:stretch>
              </a:blipFill>
            </p:spPr>
            <p:txBody>
              <a:bodyPr/>
              <a:lstStyle/>
              <a:p>
                <a:r>
                  <a:rPr lang="en-US">
                    <a:noFill/>
                  </a:rPr>
                  <a:t> </a:t>
                </a:r>
              </a:p>
            </p:txBody>
          </p:sp>
        </mc:Fallback>
      </mc:AlternateContent>
    </p:spTree>
    <p:extLst>
      <p:ext uri="{BB962C8B-B14F-4D97-AF65-F5344CB8AC3E}">
        <p14:creationId xmlns:p14="http://schemas.microsoft.com/office/powerpoint/2010/main" val="33816073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Qualitative Evaluation</a:t>
            </a:r>
            <a:endParaRPr lang="en-US" dirty="0"/>
          </a:p>
        </p:txBody>
      </p:sp>
      <p:sp>
        <p:nvSpPr>
          <p:cNvPr id="3" name="Content Placeholder 2"/>
          <p:cNvSpPr>
            <a:spLocks noGrp="1"/>
          </p:cNvSpPr>
          <p:nvPr>
            <p:ph idx="1"/>
          </p:nvPr>
        </p:nvSpPr>
        <p:spPr>
          <a:xfrm>
            <a:off x="457200" y="1295400"/>
            <a:ext cx="8229600" cy="5181600"/>
          </a:xfrm>
        </p:spPr>
        <p:txBody>
          <a:bodyPr>
            <a:normAutofit fontScale="70000" lnSpcReduction="20000"/>
          </a:bodyPr>
          <a:lstStyle/>
          <a:p>
            <a:pPr algn="just"/>
            <a:r>
              <a:rPr lang="en-US" dirty="0" smtClean="0"/>
              <a:t>Merits</a:t>
            </a:r>
            <a:endParaRPr lang="en-US" dirty="0"/>
          </a:p>
          <a:p>
            <a:pPr lvl="1" algn="just"/>
            <a:r>
              <a:rPr lang="en-US" dirty="0" smtClean="0"/>
              <a:t>Self-conﬁguring </a:t>
            </a:r>
          </a:p>
          <a:p>
            <a:pPr lvl="1" algn="just"/>
            <a:r>
              <a:rPr lang="en-US" dirty="0" smtClean="0"/>
              <a:t>Performs </a:t>
            </a:r>
            <a:r>
              <a:rPr lang="en-US" dirty="0"/>
              <a:t>efﬁciently under </a:t>
            </a:r>
            <a:r>
              <a:rPr lang="en-US" dirty="0" smtClean="0"/>
              <a:t>random</a:t>
            </a:r>
            <a:r>
              <a:rPr lang="en-US" dirty="0"/>
              <a:t>, dynamic </a:t>
            </a:r>
            <a:r>
              <a:rPr lang="en-US" dirty="0" smtClean="0"/>
              <a:t>topology</a:t>
            </a:r>
            <a:endParaRPr lang="en-US" dirty="0"/>
          </a:p>
          <a:p>
            <a:pPr lvl="1" algn="just"/>
            <a:r>
              <a:rPr lang="en-US" dirty="0" smtClean="0"/>
              <a:t>Achieves real-time </a:t>
            </a:r>
            <a:r>
              <a:rPr lang="en-US" dirty="0"/>
              <a:t>and reliable </a:t>
            </a:r>
            <a:r>
              <a:rPr lang="en-US" dirty="0" smtClean="0"/>
              <a:t>delivery</a:t>
            </a:r>
          </a:p>
          <a:p>
            <a:pPr lvl="1" algn="just"/>
            <a:r>
              <a:rPr lang="en-US" dirty="0"/>
              <a:t>A</a:t>
            </a:r>
            <a:r>
              <a:rPr lang="en-US" dirty="0" smtClean="0"/>
              <a:t>verage energy consumed </a:t>
            </a:r>
            <a:r>
              <a:rPr lang="en-US" dirty="0"/>
              <a:t>per packet during communication is </a:t>
            </a:r>
            <a:r>
              <a:rPr lang="en-US" dirty="0" smtClean="0"/>
              <a:t>decreased </a:t>
            </a:r>
            <a:r>
              <a:rPr lang="en-US" dirty="0"/>
              <a:t>as the </a:t>
            </a:r>
            <a:r>
              <a:rPr lang="en-US" dirty="0" smtClean="0"/>
              <a:t>[No </a:t>
            </a:r>
            <a:r>
              <a:rPr lang="en-US" dirty="0"/>
              <a:t>C</a:t>
            </a:r>
            <a:r>
              <a:rPr lang="en-US" dirty="0" smtClean="0"/>
              <a:t>ongestion</a:t>
            </a:r>
            <a:r>
              <a:rPr lang="en-US" dirty="0"/>
              <a:t>, </a:t>
            </a:r>
            <a:r>
              <a:rPr lang="en-US" dirty="0" smtClean="0"/>
              <a:t>Adequate Reliability</a:t>
            </a:r>
            <a:r>
              <a:rPr lang="en-US" dirty="0"/>
              <a:t>]</a:t>
            </a:r>
            <a:r>
              <a:rPr lang="en-US" dirty="0" smtClean="0"/>
              <a:t> state </a:t>
            </a:r>
            <a:r>
              <a:rPr lang="en-US" dirty="0"/>
              <a:t>is approached through reporting rate control. </a:t>
            </a:r>
            <a:endParaRPr lang="en-US" dirty="0" smtClean="0"/>
          </a:p>
          <a:p>
            <a:pPr lvl="1" algn="just"/>
            <a:r>
              <a:rPr lang="en-US" dirty="0" smtClean="0"/>
              <a:t>Addresses </a:t>
            </a:r>
            <a:r>
              <a:rPr lang="en-US" dirty="0"/>
              <a:t>congestion control and timely event transport reliability objectives </a:t>
            </a:r>
            <a:endParaRPr lang="en-US" dirty="0" smtClean="0"/>
          </a:p>
          <a:p>
            <a:pPr algn="just"/>
            <a:r>
              <a:rPr lang="en-US" dirty="0" smtClean="0"/>
              <a:t>Demerits</a:t>
            </a:r>
          </a:p>
          <a:p>
            <a:pPr lvl="1" algn="just"/>
            <a:r>
              <a:rPr lang="en-US" dirty="0" smtClean="0"/>
              <a:t>protocol </a:t>
            </a:r>
            <a:r>
              <a:rPr lang="en-US" dirty="0"/>
              <a:t>operation is based on feedback from the sink, </a:t>
            </a:r>
            <a:r>
              <a:rPr lang="en-US" dirty="0" smtClean="0"/>
              <a:t>where a </a:t>
            </a:r>
            <a:r>
              <a:rPr lang="en-US" dirty="0"/>
              <a:t>broadcast medium is assumed for the downstream trafﬁc. However, this may not be </a:t>
            </a:r>
            <a:r>
              <a:rPr lang="en-US" dirty="0" smtClean="0"/>
              <a:t>applicable to </a:t>
            </a:r>
            <a:r>
              <a:rPr lang="en-US" dirty="0"/>
              <a:t>deployments where multi-hop communication is necessary. </a:t>
            </a:r>
            <a:endParaRPr lang="en-US" dirty="0" smtClean="0"/>
          </a:p>
          <a:p>
            <a:pPr lvl="1" algn="just"/>
            <a:r>
              <a:rPr lang="en-US" dirty="0" smtClean="0"/>
              <a:t>Similar </a:t>
            </a:r>
            <a:r>
              <a:rPr lang="en-US" dirty="0"/>
              <a:t>to ESRT, the same </a:t>
            </a:r>
            <a:r>
              <a:rPr lang="en-US" dirty="0" smtClean="0"/>
              <a:t>reporting frequency </a:t>
            </a:r>
            <a:r>
              <a:rPr lang="en-US" dirty="0"/>
              <a:t>value is used for all sensors in a decision interval. This approach may not be suitable </a:t>
            </a:r>
            <a:r>
              <a:rPr lang="en-US" dirty="0" smtClean="0"/>
              <a:t>for networks </a:t>
            </a:r>
            <a:r>
              <a:rPr lang="en-US" dirty="0"/>
              <a:t>where local interactions vary the network conditions signiﬁcantly.</a:t>
            </a:r>
            <a:endParaRPr lang="en-US" dirty="0"/>
          </a:p>
        </p:txBody>
      </p:sp>
    </p:spTree>
    <p:extLst>
      <p:ext uri="{BB962C8B-B14F-4D97-AF65-F5344CB8AC3E}">
        <p14:creationId xmlns:p14="http://schemas.microsoft.com/office/powerpoint/2010/main" val="2214871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754ED01-E2A0-4C1E-8E21-014B99041579}" type="slidenum">
              <a:rPr lang="en-US" smtClean="0"/>
              <a:pPr/>
              <a:t>49</a:t>
            </a:fld>
            <a:endParaRPr lang="en-US"/>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rot="5400000">
            <a:off x="-1037428" y="1074593"/>
            <a:ext cx="6237310" cy="417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035" y="42081"/>
            <a:ext cx="3676650" cy="615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3208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i="1" dirty="0"/>
              <a:t>Energy Consumption</a:t>
            </a:r>
            <a:endParaRPr lang="en-US" dirty="0"/>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pPr algn="just"/>
            <a:r>
              <a:rPr lang="en-US" dirty="0" smtClean="0"/>
              <a:t>Transport </a:t>
            </a:r>
            <a:r>
              <a:rPr lang="en-US" dirty="0"/>
              <a:t>layer functionalities should be energy aware, i.e., the error and </a:t>
            </a:r>
            <a:r>
              <a:rPr lang="en-US" dirty="0" smtClean="0"/>
              <a:t>congestion control </a:t>
            </a:r>
            <a:r>
              <a:rPr lang="en-US" dirty="0"/>
              <a:t>objectives must be achieved with the minimum possible energy expenditure. </a:t>
            </a:r>
            <a:endParaRPr lang="en-US" dirty="0" smtClean="0"/>
          </a:p>
          <a:p>
            <a:pPr algn="just"/>
            <a:r>
              <a:rPr lang="en-US" dirty="0" smtClean="0"/>
              <a:t>If reliability </a:t>
            </a:r>
            <a:r>
              <a:rPr lang="en-US" dirty="0"/>
              <a:t>levels at the sink are found to be in excess of that required for event detection, the source </a:t>
            </a:r>
            <a:r>
              <a:rPr lang="en-US" dirty="0" smtClean="0"/>
              <a:t>nodes can </a:t>
            </a:r>
            <a:r>
              <a:rPr lang="en-US" dirty="0"/>
              <a:t>conserve energy by reducing the amount of information sent out or temporarily powering down.</a:t>
            </a:r>
          </a:p>
          <a:p>
            <a:pPr algn="just"/>
            <a:r>
              <a:rPr lang="en-US" dirty="0"/>
              <a:t>E</a:t>
            </a:r>
            <a:r>
              <a:rPr lang="en-US" dirty="0" smtClean="0"/>
              <a:t>nd-to-end measures </a:t>
            </a:r>
            <a:r>
              <a:rPr lang="en-US" dirty="0"/>
              <a:t>used for conventional networking for </a:t>
            </a:r>
            <a:r>
              <a:rPr lang="en-US" dirty="0" smtClean="0"/>
              <a:t>reliability, requires </a:t>
            </a:r>
            <a:r>
              <a:rPr lang="en-US" dirty="0"/>
              <a:t>signiﬁcant energy consumption in a multi-hop network. </a:t>
            </a:r>
            <a:r>
              <a:rPr lang="en-US" dirty="0" smtClean="0"/>
              <a:t>These </a:t>
            </a:r>
            <a:r>
              <a:rPr lang="en-US" dirty="0"/>
              <a:t>solutions </a:t>
            </a:r>
            <a:r>
              <a:rPr lang="en-US" dirty="0" smtClean="0"/>
              <a:t>are not be </a:t>
            </a:r>
            <a:r>
              <a:rPr lang="en-US" dirty="0"/>
              <a:t>scalable for WSNs. </a:t>
            </a:r>
            <a:endParaRPr lang="en-US" dirty="0" smtClean="0"/>
          </a:p>
          <a:p>
            <a:pPr algn="just"/>
            <a:r>
              <a:rPr lang="en-US" dirty="0" smtClean="0"/>
              <a:t>Transport </a:t>
            </a:r>
            <a:r>
              <a:rPr lang="en-US" dirty="0"/>
              <a:t>layer protocol can be designed such that the </a:t>
            </a:r>
            <a:r>
              <a:rPr lang="en-US" dirty="0" smtClean="0"/>
              <a:t>reliability level </a:t>
            </a:r>
            <a:r>
              <a:rPr lang="en-US" dirty="0"/>
              <a:t>can be traded off for decreased energy consumption through local reliability measures.</a:t>
            </a:r>
          </a:p>
        </p:txBody>
      </p:sp>
    </p:spTree>
    <p:extLst>
      <p:ext uri="{BB962C8B-B14F-4D97-AF65-F5344CB8AC3E}">
        <p14:creationId xmlns:p14="http://schemas.microsoft.com/office/powerpoint/2010/main" val="407197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Biased Implementation</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smtClean="0"/>
              <a:t>Most </a:t>
            </a:r>
            <a:r>
              <a:rPr lang="en-US" dirty="0"/>
              <a:t>of the functionalities </a:t>
            </a:r>
            <a:r>
              <a:rPr lang="en-US" dirty="0" smtClean="0"/>
              <a:t>should be </a:t>
            </a:r>
            <a:r>
              <a:rPr lang="en-US" dirty="0"/>
              <a:t>performed at the sink with minimum functionalities required </a:t>
            </a:r>
            <a:r>
              <a:rPr lang="en-US" dirty="0" smtClean="0"/>
              <a:t>at the </a:t>
            </a:r>
            <a:r>
              <a:rPr lang="en-US" dirty="0"/>
              <a:t>sensor </a:t>
            </a:r>
            <a:r>
              <a:rPr lang="en-US" dirty="0" smtClean="0"/>
              <a:t>nodes to </a:t>
            </a:r>
            <a:r>
              <a:rPr lang="en-US" dirty="0"/>
              <a:t>conserve limited sensor resources and shifts the burden to the high-powered sink.</a:t>
            </a:r>
          </a:p>
          <a:p>
            <a:r>
              <a:rPr lang="en-US" dirty="0"/>
              <a:t>Moreover, the trafﬁc in the WSNs exhibits signiﬁcantly different characteristics depending on the </a:t>
            </a:r>
            <a:r>
              <a:rPr lang="en-US" dirty="0" smtClean="0"/>
              <a:t>ﬂow direction</a:t>
            </a:r>
            <a:r>
              <a:rPr lang="en-US" dirty="0"/>
              <a:t>. </a:t>
            </a:r>
            <a:endParaRPr lang="en-US" dirty="0" smtClean="0"/>
          </a:p>
          <a:p>
            <a:r>
              <a:rPr lang="en-US" dirty="0" smtClean="0"/>
              <a:t>While </a:t>
            </a:r>
            <a:r>
              <a:rPr lang="en-US" dirty="0"/>
              <a:t>the ﬂow in the sensors-to-sink direction may require timely delivery with </a:t>
            </a:r>
            <a:r>
              <a:rPr lang="en-US" dirty="0" smtClean="0"/>
              <a:t>loss-tolerant operation</a:t>
            </a:r>
            <a:r>
              <a:rPr lang="en-US" dirty="0"/>
              <a:t>, the sink-to-sensors direction usually requires a high delivery ratio. </a:t>
            </a:r>
            <a:endParaRPr lang="en-US" dirty="0" smtClean="0"/>
          </a:p>
          <a:p>
            <a:r>
              <a:rPr lang="en-US" dirty="0" smtClean="0"/>
              <a:t>Transport protocols </a:t>
            </a:r>
            <a:r>
              <a:rPr lang="en-US" dirty="0"/>
              <a:t>should be designed also by considering these biases in trafﬁc.</a:t>
            </a:r>
          </a:p>
        </p:txBody>
      </p:sp>
    </p:spTree>
    <p:extLst>
      <p:ext uri="{BB962C8B-B14F-4D97-AF65-F5344CB8AC3E}">
        <p14:creationId xmlns:p14="http://schemas.microsoft.com/office/powerpoint/2010/main" val="23452729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Constrained Routing/Addressing</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pPr algn="just"/>
            <a:r>
              <a:rPr lang="en-US" dirty="0" smtClean="0"/>
              <a:t>The </a:t>
            </a:r>
            <a:r>
              <a:rPr lang="en-US" dirty="0"/>
              <a:t>design of transport layer protocols for WSNs should </a:t>
            </a:r>
            <a:r>
              <a:rPr lang="en-US" dirty="0" smtClean="0"/>
              <a:t>not assume the </a:t>
            </a:r>
            <a:r>
              <a:rPr lang="en-US" dirty="0"/>
              <a:t>existence of </a:t>
            </a:r>
            <a:r>
              <a:rPr lang="en-US" dirty="0" smtClean="0"/>
              <a:t>an end-to-end </a:t>
            </a:r>
            <a:r>
              <a:rPr lang="en-US" dirty="0"/>
              <a:t>global </a:t>
            </a:r>
            <a:r>
              <a:rPr lang="en-US" dirty="0" smtClean="0"/>
              <a:t>addressing</a:t>
            </a:r>
          </a:p>
          <a:p>
            <a:pPr algn="just"/>
            <a:r>
              <a:rPr lang="en-US" dirty="0" smtClean="0"/>
              <a:t>It may </a:t>
            </a:r>
            <a:r>
              <a:rPr lang="en-US" dirty="0"/>
              <a:t>have attribute-based </a:t>
            </a:r>
            <a:r>
              <a:rPr lang="en-US" dirty="0" smtClean="0"/>
              <a:t>naming and </a:t>
            </a:r>
            <a:r>
              <a:rPr lang="en-US" dirty="0"/>
              <a:t>data-centric routing, which call for different transport layer approaches</a:t>
            </a:r>
            <a:r>
              <a:rPr lang="en-US" dirty="0" smtClean="0"/>
              <a:t>.</a:t>
            </a:r>
            <a:endParaRPr lang="en-US" dirty="0"/>
          </a:p>
        </p:txBody>
      </p:sp>
    </p:spTree>
    <p:extLst>
      <p:ext uri="{BB962C8B-B14F-4D97-AF65-F5344CB8AC3E}">
        <p14:creationId xmlns:p14="http://schemas.microsoft.com/office/powerpoint/2010/main" val="290029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 Protocols for WSN</a:t>
            </a:r>
            <a:endParaRPr lang="en-US" dirty="0"/>
          </a:p>
        </p:txBody>
      </p:sp>
      <p:sp>
        <p:nvSpPr>
          <p:cNvPr id="3" name="Content Placeholder 2"/>
          <p:cNvSpPr>
            <a:spLocks noGrp="1"/>
          </p:cNvSpPr>
          <p:nvPr>
            <p:ph idx="1"/>
          </p:nvPr>
        </p:nvSpPr>
        <p:spPr/>
        <p:txBody>
          <a:bodyPr/>
          <a:lstStyle/>
          <a:p>
            <a:r>
              <a:rPr lang="en-US" dirty="0" smtClean="0"/>
              <a:t>Reliable </a:t>
            </a:r>
            <a:r>
              <a:rPr lang="en-US" dirty="0"/>
              <a:t>Multi-Segment Transport (RMST)</a:t>
            </a:r>
          </a:p>
          <a:p>
            <a:r>
              <a:rPr lang="en-US" dirty="0"/>
              <a:t>Pump Slowly, Fetch Quickly (PSFQ)</a:t>
            </a:r>
          </a:p>
          <a:p>
            <a:r>
              <a:rPr lang="en-US" dirty="0"/>
              <a:t>Congestion Detection and Avoidance (CODA)</a:t>
            </a:r>
          </a:p>
          <a:p>
            <a:r>
              <a:rPr lang="en-US" dirty="0"/>
              <a:t>Event-to-Sink Reliability (ESRT), </a:t>
            </a:r>
          </a:p>
          <a:p>
            <a:r>
              <a:rPr lang="en-US" dirty="0"/>
              <a:t>GARUDA and</a:t>
            </a:r>
          </a:p>
          <a:p>
            <a:r>
              <a:rPr lang="en-US" dirty="0"/>
              <a:t>Real-Time and Reliable Transport (RT)</a:t>
            </a:r>
            <a:r>
              <a:rPr lang="en-US" baseline="30000" dirty="0"/>
              <a:t>2</a:t>
            </a:r>
          </a:p>
        </p:txBody>
      </p:sp>
    </p:spTree>
    <p:extLst>
      <p:ext uri="{BB962C8B-B14F-4D97-AF65-F5344CB8AC3E}">
        <p14:creationId xmlns:p14="http://schemas.microsoft.com/office/powerpoint/2010/main" val="1474988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Reliable Multi-Segment Transport (RMST) Protocol</a:t>
            </a:r>
            <a:endParaRPr lang="en-US" dirty="0"/>
          </a:p>
        </p:txBody>
      </p:sp>
      <p:sp>
        <p:nvSpPr>
          <p:cNvPr id="3" name="Content Placeholder 2"/>
          <p:cNvSpPr>
            <a:spLocks noGrp="1"/>
          </p:cNvSpPr>
          <p:nvPr>
            <p:ph idx="1"/>
          </p:nvPr>
        </p:nvSpPr>
        <p:spPr/>
        <p:txBody>
          <a:bodyPr>
            <a:normAutofit fontScale="62500" lnSpcReduction="20000"/>
          </a:bodyPr>
          <a:lstStyle/>
          <a:p>
            <a:r>
              <a:rPr lang="en-US" dirty="0"/>
              <a:t>End-to-end data-packet transfer reliability</a:t>
            </a:r>
          </a:p>
          <a:p>
            <a:pPr lvl="1"/>
            <a:r>
              <a:rPr lang="en-US" dirty="0" smtClean="0"/>
              <a:t>Each </a:t>
            </a:r>
            <a:r>
              <a:rPr lang="en-US" dirty="0"/>
              <a:t>RMST node caches </a:t>
            </a:r>
            <a:r>
              <a:rPr lang="en-US" dirty="0" smtClean="0"/>
              <a:t>the packets</a:t>
            </a:r>
            <a:endParaRPr lang="en-US" dirty="0"/>
          </a:p>
          <a:p>
            <a:pPr lvl="1"/>
            <a:r>
              <a:rPr lang="en-US" dirty="0" smtClean="0"/>
              <a:t>When </a:t>
            </a:r>
            <a:r>
              <a:rPr lang="en-US" dirty="0"/>
              <a:t>a packet is not </a:t>
            </a:r>
            <a:r>
              <a:rPr lang="en-US" dirty="0" smtClean="0"/>
              <a:t>received before </a:t>
            </a:r>
            <a:r>
              <a:rPr lang="en-US" dirty="0"/>
              <a:t>the </a:t>
            </a:r>
            <a:r>
              <a:rPr lang="en-US" dirty="0" smtClean="0"/>
              <a:t>WATCHDOG timer </a:t>
            </a:r>
            <a:r>
              <a:rPr lang="en-US" dirty="0"/>
              <a:t>expires, a NACK is </a:t>
            </a:r>
            <a:r>
              <a:rPr lang="en-US" dirty="0" smtClean="0"/>
              <a:t>sent backward</a:t>
            </a:r>
            <a:endParaRPr lang="en-US" dirty="0"/>
          </a:p>
          <a:p>
            <a:pPr lvl="1"/>
            <a:r>
              <a:rPr lang="en-US" dirty="0" smtClean="0"/>
              <a:t>The </a:t>
            </a:r>
            <a:r>
              <a:rPr lang="en-US" dirty="0"/>
              <a:t>first RMST node that has </a:t>
            </a:r>
            <a:r>
              <a:rPr lang="en-US" dirty="0" smtClean="0"/>
              <a:t>the required </a:t>
            </a:r>
            <a:r>
              <a:rPr lang="en-US" dirty="0"/>
              <a:t>packet along the </a:t>
            </a:r>
            <a:r>
              <a:rPr lang="en-US" dirty="0" smtClean="0"/>
              <a:t>path retransmits </a:t>
            </a:r>
            <a:r>
              <a:rPr lang="en-US" dirty="0"/>
              <a:t>the </a:t>
            </a:r>
            <a:r>
              <a:rPr lang="en-US" dirty="0" smtClean="0"/>
              <a:t>packet</a:t>
            </a:r>
          </a:p>
          <a:p>
            <a:pPr lvl="1"/>
            <a:r>
              <a:rPr lang="en-US" dirty="0" smtClean="0"/>
              <a:t>In-network </a:t>
            </a:r>
            <a:r>
              <a:rPr lang="en-US" dirty="0"/>
              <a:t>caching </a:t>
            </a:r>
            <a:r>
              <a:rPr lang="en-US" dirty="0" smtClean="0"/>
              <a:t>brings significant </a:t>
            </a:r>
            <a:r>
              <a:rPr lang="en-US" dirty="0"/>
              <a:t>overhead in terms </a:t>
            </a:r>
            <a:r>
              <a:rPr lang="en-US" dirty="0" smtClean="0"/>
              <a:t>of power </a:t>
            </a:r>
            <a:r>
              <a:rPr lang="en-US" dirty="0"/>
              <a:t>and </a:t>
            </a:r>
            <a:r>
              <a:rPr lang="en-US" dirty="0" smtClean="0"/>
              <a:t>processing</a:t>
            </a:r>
          </a:p>
          <a:p>
            <a:pPr lvl="1"/>
            <a:r>
              <a:rPr lang="en-US" dirty="0" smtClean="0"/>
              <a:t>Relies </a:t>
            </a:r>
            <a:r>
              <a:rPr lang="en-US" dirty="0"/>
              <a:t>on Directed </a:t>
            </a:r>
            <a:r>
              <a:rPr lang="en-US" dirty="0" smtClean="0"/>
              <a:t>Diffusion</a:t>
            </a:r>
            <a:endParaRPr lang="en-US" dirty="0"/>
          </a:p>
          <a:p>
            <a:r>
              <a:rPr lang="en-US" dirty="0"/>
              <a:t>Placement of reliability for data transport at different layers of the protocol stack</a:t>
            </a:r>
            <a:endParaRPr lang="en-US" sz="1400" dirty="0"/>
          </a:p>
          <a:p>
            <a:pPr lvl="1"/>
            <a:r>
              <a:rPr lang="en-US" dirty="0" smtClean="0"/>
              <a:t>MAC </a:t>
            </a:r>
            <a:r>
              <a:rPr lang="en-US" dirty="0"/>
              <a:t>layer</a:t>
            </a:r>
            <a:endParaRPr lang="en-US" sz="1200" dirty="0"/>
          </a:p>
          <a:p>
            <a:pPr lvl="1"/>
            <a:r>
              <a:rPr lang="en-US" dirty="0" smtClean="0"/>
              <a:t>Transport layer</a:t>
            </a:r>
            <a:endParaRPr lang="en-US" sz="1200" dirty="0"/>
          </a:p>
          <a:p>
            <a:pPr lvl="1"/>
            <a:r>
              <a:rPr lang="en-US" dirty="0" smtClean="0"/>
              <a:t>Application layer</a:t>
            </a:r>
            <a:endParaRPr lang="en-US" sz="1600" dirty="0"/>
          </a:p>
          <a:p>
            <a:pPr lvl="1"/>
            <a:r>
              <a:rPr lang="en-US" dirty="0" smtClean="0"/>
              <a:t>Combinations </a:t>
            </a:r>
            <a:r>
              <a:rPr lang="en-US" dirty="0"/>
              <a:t>of above</a:t>
            </a:r>
            <a:endParaRPr lang="en-US" sz="1600" dirty="0"/>
          </a:p>
          <a:p>
            <a:r>
              <a:rPr lang="en-US" dirty="0"/>
              <a:t> </a:t>
            </a:r>
            <a:r>
              <a:rPr lang="en-US" dirty="0" smtClean="0"/>
              <a:t>Trade-off </a:t>
            </a:r>
            <a:r>
              <a:rPr lang="en-US" dirty="0"/>
              <a:t>between implementation on </a:t>
            </a:r>
            <a:r>
              <a:rPr lang="en-US" dirty="0" smtClean="0"/>
              <a:t>the MAC </a:t>
            </a:r>
            <a:r>
              <a:rPr lang="en-US" dirty="0"/>
              <a:t>vs Transport </a:t>
            </a:r>
            <a:r>
              <a:rPr lang="en-US" dirty="0" smtClean="0"/>
              <a:t>layer</a:t>
            </a:r>
            <a:endParaRPr lang="en-US" sz="1400" dirty="0"/>
          </a:p>
        </p:txBody>
      </p:sp>
    </p:spTree>
    <p:extLst>
      <p:ext uri="{BB962C8B-B14F-4D97-AF65-F5344CB8AC3E}">
        <p14:creationId xmlns:p14="http://schemas.microsoft.com/office/powerpoint/2010/main" val="35781080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3388</Words>
  <Application>Microsoft Office PowerPoint</Application>
  <PresentationFormat>On-screen Show (4:3)</PresentationFormat>
  <Paragraphs>341</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Transport Layer in WSN</vt:lpstr>
      <vt:lpstr>Main Objectives and Challenges</vt:lpstr>
      <vt:lpstr>End-to-End Measures</vt:lpstr>
      <vt:lpstr>Application-Dependent Operation</vt:lpstr>
      <vt:lpstr>Energy Consumption</vt:lpstr>
      <vt:lpstr>Biased Implementation</vt:lpstr>
      <vt:lpstr>Constrained Routing/Addressing</vt:lpstr>
      <vt:lpstr>Transport Protocols for WSN</vt:lpstr>
      <vt:lpstr>Reliable Multi-Segment Transport (RMST) Protocol</vt:lpstr>
      <vt:lpstr>RMST</vt:lpstr>
      <vt:lpstr>Error Recovery in non-caching mode</vt:lpstr>
      <vt:lpstr>Error Recovery in caching mode</vt:lpstr>
      <vt:lpstr>RMST</vt:lpstr>
      <vt:lpstr>RMST</vt:lpstr>
      <vt:lpstr>RMST</vt:lpstr>
      <vt:lpstr>Qualitative Evaluation of RMST</vt:lpstr>
      <vt:lpstr>Pump Slowly, Fetch Quickly (PSFQ)</vt:lpstr>
      <vt:lpstr>PSFQ</vt:lpstr>
      <vt:lpstr>PowerPoint Presentation</vt:lpstr>
      <vt:lpstr>PowerPoint Presentation</vt:lpstr>
      <vt:lpstr>PowerPoint Presentation</vt:lpstr>
      <vt:lpstr>Report Operation</vt:lpstr>
      <vt:lpstr>Qualitative Evaluation</vt:lpstr>
      <vt:lpstr>Congestion Detection and Avoidance (CODA)</vt:lpstr>
      <vt:lpstr>CODA</vt:lpstr>
      <vt:lpstr>Open-loop hop-by-hop back pressure </vt:lpstr>
      <vt:lpstr>Open-loop hop-by-hop back pressure </vt:lpstr>
      <vt:lpstr>PowerPoint Presentation</vt:lpstr>
      <vt:lpstr>Closed loop multi-source regulation</vt:lpstr>
      <vt:lpstr>Closed loop multi-source regulation</vt:lpstr>
      <vt:lpstr>Qualitative Evaluation</vt:lpstr>
      <vt:lpstr>Event-to-Sink Reliable Transport (ESRT) Protocol</vt:lpstr>
      <vt:lpstr>ESRT</vt:lpstr>
      <vt:lpstr>PowerPoint Presentation</vt:lpstr>
      <vt:lpstr>PowerPoint Presentation</vt:lpstr>
      <vt:lpstr>PowerPoint Presentation</vt:lpstr>
      <vt:lpstr>Reporting Rate Decision</vt:lpstr>
      <vt:lpstr>Qualitative Evaluation</vt:lpstr>
      <vt:lpstr>PowerPoint Presentation</vt:lpstr>
      <vt:lpstr>Real Time Reliable Transport (RT2)Protocol</vt:lpstr>
      <vt:lpstr>(RT2)Protocol</vt:lpstr>
      <vt:lpstr>PowerPoint Presentation</vt:lpstr>
      <vt:lpstr>PowerPoint Presentation</vt:lpstr>
      <vt:lpstr>Effect of reporting frequency on  On-time delivery </vt:lpstr>
      <vt:lpstr>Effect of reporting frequency on  Reliability</vt:lpstr>
      <vt:lpstr>PowerPoint Presentation</vt:lpstr>
      <vt:lpstr>PowerPoint Presentation</vt:lpstr>
      <vt:lpstr>Qualitative Evaluation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in WSN</dc:title>
  <dc:creator>sastra</dc:creator>
  <cp:lastModifiedBy>sastra</cp:lastModifiedBy>
  <cp:revision>44</cp:revision>
  <dcterms:created xsi:type="dcterms:W3CDTF">2006-08-16T00:00:00Z</dcterms:created>
  <dcterms:modified xsi:type="dcterms:W3CDTF">2017-02-07T07:51:43Z</dcterms:modified>
</cp:coreProperties>
</file>