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6" r:id="rId20"/>
    <p:sldId id="277" r:id="rId21"/>
    <p:sldId id="274" r:id="rId22"/>
    <p:sldId id="27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545" autoAdjust="0"/>
    <p:restoredTop sz="94737" autoAdjust="0"/>
  </p:normalViewPr>
  <p:slideViewPr>
    <p:cSldViewPr>
      <p:cViewPr>
        <p:scale>
          <a:sx n="60" d="100"/>
          <a:sy n="60" d="100"/>
        </p:scale>
        <p:origin x="-2208" y="-30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273D1F-62E3-4053-9EDA-C2EE1A58451B}" type="datetimeFigureOut">
              <a:rPr lang="en-IN" smtClean="0"/>
              <a:t>08-03-2017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1583555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273D1F-62E3-4053-9EDA-C2EE1A58451B}" type="datetimeFigureOut">
              <a:rPr lang="en-IN" smtClean="0"/>
              <a:t>08-03-2017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2276640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273D1F-62E3-4053-9EDA-C2EE1A58451B}" type="datetimeFigureOut">
              <a:rPr lang="en-IN" smtClean="0"/>
              <a:t>08-03-2017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621371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273D1F-62E3-4053-9EDA-C2EE1A58451B}" type="datetimeFigureOut">
              <a:rPr lang="en-IN" smtClean="0"/>
              <a:t>08-03-2017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2206522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273D1F-62E3-4053-9EDA-C2EE1A58451B}" type="datetimeFigureOut">
              <a:rPr lang="en-IN" smtClean="0"/>
              <a:t>08-03-2017</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1044503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273D1F-62E3-4053-9EDA-C2EE1A58451B}" type="datetimeFigureOut">
              <a:rPr lang="en-IN" smtClean="0"/>
              <a:t>08-03-2017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1486552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273D1F-62E3-4053-9EDA-C2EE1A58451B}" type="datetimeFigureOut">
              <a:rPr lang="en-IN" smtClean="0"/>
              <a:t>08-03-2017</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489144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273D1F-62E3-4053-9EDA-C2EE1A58451B}" type="datetimeFigureOut">
              <a:rPr lang="en-IN" smtClean="0"/>
              <a:t>08-03-2017</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2870184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273D1F-62E3-4053-9EDA-C2EE1A58451B}" type="datetimeFigureOut">
              <a:rPr lang="en-IN" smtClean="0"/>
              <a:t>08-03-2017</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1028196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73D1F-62E3-4053-9EDA-C2EE1A58451B}" type="datetimeFigureOut">
              <a:rPr lang="en-IN" smtClean="0"/>
              <a:t>08-03-2017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1637025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273D1F-62E3-4053-9EDA-C2EE1A58451B}" type="datetimeFigureOut">
              <a:rPr lang="en-IN" smtClean="0"/>
              <a:t>08-03-2017</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615582-F0A0-4C7B-A7DD-B49A5B98FC7E}" type="slidenum">
              <a:rPr lang="en-IN" smtClean="0"/>
              <a:t>‹#›</a:t>
            </a:fld>
            <a:endParaRPr lang="en-IN"/>
          </a:p>
        </p:txBody>
      </p:sp>
    </p:spTree>
    <p:extLst>
      <p:ext uri="{BB962C8B-B14F-4D97-AF65-F5344CB8AC3E}">
        <p14:creationId xmlns:p14="http://schemas.microsoft.com/office/powerpoint/2010/main" val="851364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273D1F-62E3-4053-9EDA-C2EE1A58451B}" type="datetimeFigureOut">
              <a:rPr lang="en-IN" smtClean="0"/>
              <a:t>08-03-2017</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615582-F0A0-4C7B-A7DD-B49A5B98FC7E}" type="slidenum">
              <a:rPr lang="en-IN" smtClean="0"/>
              <a:t>‹#›</a:t>
            </a:fld>
            <a:endParaRPr lang="en-IN"/>
          </a:p>
        </p:txBody>
      </p:sp>
    </p:spTree>
    <p:extLst>
      <p:ext uri="{BB962C8B-B14F-4D97-AF65-F5344CB8AC3E}">
        <p14:creationId xmlns:p14="http://schemas.microsoft.com/office/powerpoint/2010/main" val="10980237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Network Security  in WSN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6641339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ym typeface="Symbol"/>
              </a:rPr>
              <a:t>-TESLA</a:t>
            </a:r>
            <a:br>
              <a:rPr lang="en-US" dirty="0">
                <a:sym typeface="Symbol"/>
              </a:rPr>
            </a:br>
            <a:r>
              <a:rPr lang="en-US" sz="3600" dirty="0">
                <a:sym typeface="Symbol"/>
              </a:rPr>
              <a:t>(Authentication)</a:t>
            </a:r>
            <a:endParaRPr lang="en-US" sz="3600"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102560"/>
            <a:ext cx="8229600" cy="3521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69466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22114"/>
          </a:xfrm>
        </p:spPr>
        <p:txBody>
          <a:bodyPr>
            <a:normAutofit fontScale="90000"/>
          </a:bodyPr>
          <a:lstStyle/>
          <a:p>
            <a:r>
              <a:rPr lang="en-US" dirty="0" smtClean="0"/>
              <a:t>BABRA</a:t>
            </a:r>
            <a:br>
              <a:rPr lang="en-US" dirty="0" smtClean="0"/>
            </a:br>
            <a:r>
              <a:rPr lang="en-US" sz="3600" dirty="0">
                <a:sym typeface="Symbol"/>
              </a:rPr>
              <a:t>(Authentication)</a:t>
            </a:r>
            <a:endParaRPr lang="en-US" sz="3600" dirty="0"/>
          </a:p>
        </p:txBody>
      </p:sp>
      <p:sp>
        <p:nvSpPr>
          <p:cNvPr id="3" name="Content Placeholder 2"/>
          <p:cNvSpPr>
            <a:spLocks noGrp="1"/>
          </p:cNvSpPr>
          <p:nvPr>
            <p:ph idx="1"/>
          </p:nvPr>
        </p:nvSpPr>
        <p:spPr>
          <a:xfrm>
            <a:off x="457200" y="1340770"/>
            <a:ext cx="8229600" cy="5184574"/>
          </a:xfrm>
        </p:spPr>
        <p:txBody>
          <a:bodyPr>
            <a:normAutofit fontScale="70000" lnSpcReduction="20000"/>
          </a:bodyPr>
          <a:lstStyle/>
          <a:p>
            <a:r>
              <a:rPr lang="en-US" dirty="0" smtClean="0"/>
              <a:t>Batch based broadcast authentication scheme</a:t>
            </a:r>
          </a:p>
          <a:p>
            <a:r>
              <a:rPr lang="en-US" dirty="0" smtClean="0"/>
              <a:t>Broadcast packets are sent in batches and </a:t>
            </a:r>
            <a:endParaRPr lang="en-US" dirty="0"/>
          </a:p>
          <a:p>
            <a:r>
              <a:rPr lang="en-US" dirty="0" smtClean="0"/>
              <a:t>Each batch is a burst sequences of packets</a:t>
            </a:r>
          </a:p>
          <a:p>
            <a:r>
              <a:rPr lang="en-US" dirty="0" smtClean="0"/>
              <a:t>One key for each batch</a:t>
            </a:r>
          </a:p>
          <a:p>
            <a:r>
              <a:rPr lang="en-US" dirty="0" smtClean="0"/>
              <a:t>All packets in one batch carry a MAC calculated based in that key</a:t>
            </a:r>
          </a:p>
          <a:p>
            <a:r>
              <a:rPr lang="en-US" dirty="0" smtClean="0"/>
              <a:t>Key will be disclosed only after a certain delay from the end of the batch</a:t>
            </a:r>
          </a:p>
          <a:p>
            <a:r>
              <a:rPr lang="en-US" dirty="0" smtClean="0"/>
              <a:t>No further packet will use the disclosed key.</a:t>
            </a:r>
          </a:p>
          <a:p>
            <a:r>
              <a:rPr lang="en-US" dirty="0" smtClean="0"/>
              <a:t>Due this asymmetry attacker cannot inject bogus packet.</a:t>
            </a:r>
          </a:p>
          <a:p>
            <a:r>
              <a:rPr lang="en-US" dirty="0" smtClean="0"/>
              <a:t>To authenticate each batch key, the hash of the key is embedded in the packets of the previous batches</a:t>
            </a:r>
          </a:p>
          <a:p>
            <a:r>
              <a:rPr lang="en-US" dirty="0" smtClean="0"/>
              <a:t>Hence when one packet of the current batch is authenticated, the key hashed in it is used to authenticate the key of the next batch</a:t>
            </a:r>
          </a:p>
          <a:p>
            <a:r>
              <a:rPr lang="en-US" dirty="0" smtClean="0"/>
              <a:t>Each key is independent. Hence it can be used by both network broadcast by BS and local broadcast by sensor nodes</a:t>
            </a:r>
            <a:endParaRPr lang="en-US" dirty="0"/>
          </a:p>
        </p:txBody>
      </p:sp>
    </p:spTree>
    <p:extLst>
      <p:ext uri="{BB962C8B-B14F-4D97-AF65-F5344CB8AC3E}">
        <p14:creationId xmlns:p14="http://schemas.microsoft.com/office/powerpoint/2010/main" val="3032161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29600" cy="1008112"/>
          </a:xfrm>
        </p:spPr>
        <p:txBody>
          <a:bodyPr>
            <a:normAutofit fontScale="90000"/>
          </a:bodyPr>
          <a:lstStyle/>
          <a:p>
            <a:r>
              <a:rPr lang="en-US" dirty="0" smtClean="0"/>
              <a:t>Block-Based Approach</a:t>
            </a:r>
            <a:br>
              <a:rPr lang="en-US" dirty="0" smtClean="0"/>
            </a:br>
            <a:r>
              <a:rPr lang="en-US" sz="3600" dirty="0">
                <a:sym typeface="Symbol"/>
              </a:rPr>
              <a:t>(Authentication)</a:t>
            </a:r>
            <a:endParaRPr lang="en-US" dirty="0"/>
          </a:p>
        </p:txBody>
      </p:sp>
      <p:sp>
        <p:nvSpPr>
          <p:cNvPr id="3" name="Content Placeholder 2"/>
          <p:cNvSpPr>
            <a:spLocks noGrp="1"/>
          </p:cNvSpPr>
          <p:nvPr>
            <p:ph idx="1"/>
          </p:nvPr>
        </p:nvSpPr>
        <p:spPr>
          <a:xfrm>
            <a:off x="457200" y="1124744"/>
            <a:ext cx="8229600" cy="4320480"/>
          </a:xfrm>
        </p:spPr>
        <p:txBody>
          <a:bodyPr>
            <a:normAutofit fontScale="85000" lnSpcReduction="20000"/>
          </a:bodyPr>
          <a:lstStyle/>
          <a:p>
            <a:r>
              <a:rPr lang="en-US" dirty="0" smtClean="0"/>
              <a:t>To reduce the number of signature operations</a:t>
            </a:r>
          </a:p>
          <a:p>
            <a:r>
              <a:rPr lang="en-US" dirty="0" smtClean="0"/>
              <a:t>The sender divides a broadcast / multicast stream into blocks, associates each block with a signature and spreads the effect of signature across all the packets in the block</a:t>
            </a:r>
          </a:p>
          <a:p>
            <a:r>
              <a:rPr lang="en-US" dirty="0" smtClean="0"/>
              <a:t>The hashes form chains linking each packet to the block signature.</a:t>
            </a:r>
          </a:p>
          <a:p>
            <a:r>
              <a:rPr lang="en-US" dirty="0" smtClean="0"/>
              <a:t>Each receiver verifies the block signature and authenticates all packets through the hash chains.</a:t>
            </a:r>
          </a:p>
          <a:p>
            <a:r>
              <a:rPr lang="en-US" dirty="0" smtClean="0"/>
              <a:t>To tolerate packet loss, each packet is linked to multiple other packets and further to the block signature</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5" y="5152706"/>
            <a:ext cx="6267743" cy="15166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9235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50106"/>
          </a:xfrm>
        </p:spPr>
        <p:txBody>
          <a:bodyPr>
            <a:normAutofit fontScale="90000"/>
          </a:bodyPr>
          <a:lstStyle/>
          <a:p>
            <a:r>
              <a:rPr lang="en-US" dirty="0" smtClean="0"/>
              <a:t>Erasure coding</a:t>
            </a:r>
            <a:br>
              <a:rPr lang="en-US" dirty="0" smtClean="0"/>
            </a:br>
            <a:r>
              <a:rPr lang="en-US" sz="3600" dirty="0">
                <a:sym typeface="Symbol"/>
              </a:rPr>
              <a:t>(Authentication)</a:t>
            </a:r>
            <a:endParaRPr lang="en-US" dirty="0"/>
          </a:p>
        </p:txBody>
      </p:sp>
      <p:sp>
        <p:nvSpPr>
          <p:cNvPr id="3" name="Content Placeholder 2"/>
          <p:cNvSpPr>
            <a:spLocks noGrp="1"/>
          </p:cNvSpPr>
          <p:nvPr>
            <p:ph idx="1"/>
          </p:nvPr>
        </p:nvSpPr>
        <p:spPr>
          <a:xfrm>
            <a:off x="457200" y="1412776"/>
            <a:ext cx="8229600" cy="5040560"/>
          </a:xfrm>
        </p:spPr>
        <p:txBody>
          <a:bodyPr>
            <a:normAutofit fontScale="55000" lnSpcReduction="20000"/>
          </a:bodyPr>
          <a:lstStyle/>
          <a:p>
            <a:r>
              <a:rPr lang="en-US" dirty="0" smtClean="0"/>
              <a:t>To disperse the effect of signature</a:t>
            </a:r>
          </a:p>
          <a:p>
            <a:r>
              <a:rPr lang="en-US" dirty="0" smtClean="0"/>
              <a:t>A block consists of n packets</a:t>
            </a:r>
          </a:p>
          <a:p>
            <a:r>
              <a:rPr lang="en-US" dirty="0" smtClean="0"/>
              <a:t>For each packet payload, a hash is computed.</a:t>
            </a:r>
          </a:p>
          <a:p>
            <a:r>
              <a:rPr lang="en-US" dirty="0" smtClean="0"/>
              <a:t>A block signature is generated for the concatenation of all the hashes</a:t>
            </a:r>
          </a:p>
          <a:p>
            <a:r>
              <a:rPr lang="en-US" dirty="0" smtClean="0"/>
              <a:t>Then the signature and all hashes are the input to an (</a:t>
            </a:r>
            <a:r>
              <a:rPr lang="en-US" dirty="0" err="1" smtClean="0"/>
              <a:t>m,n</a:t>
            </a:r>
            <a:r>
              <a:rPr lang="en-US" dirty="0" smtClean="0"/>
              <a:t>) erasure coding algorithm which outputs n pieces</a:t>
            </a:r>
          </a:p>
          <a:p>
            <a:r>
              <a:rPr lang="en-US" dirty="0" smtClean="0"/>
              <a:t>Each packet in the block is attached with one piece before sent out</a:t>
            </a:r>
          </a:p>
          <a:p>
            <a:r>
              <a:rPr lang="en-US" dirty="0" smtClean="0"/>
              <a:t>Each receiver can recover the original n hashes and the block signature if it receives at least m pieces </a:t>
            </a:r>
          </a:p>
          <a:p>
            <a:r>
              <a:rPr lang="en-US" dirty="0" smtClean="0"/>
              <a:t>Merits:</a:t>
            </a:r>
          </a:p>
          <a:p>
            <a:pPr lvl="1"/>
            <a:r>
              <a:rPr lang="en-US" dirty="0" smtClean="0"/>
              <a:t>Computationally efficient because the computation requirement is reduced to one signature operation plus some hash or decoding operation for a block of packets.</a:t>
            </a:r>
          </a:p>
          <a:p>
            <a:r>
              <a:rPr lang="en-US" dirty="0" smtClean="0"/>
              <a:t>Demerits:</a:t>
            </a:r>
          </a:p>
          <a:p>
            <a:pPr lvl="1"/>
            <a:r>
              <a:rPr lang="en-US" dirty="0" smtClean="0"/>
              <a:t>Hash chains and erasure codes establish relationship among all the packets in one block. The relationship makes the block based approach vulnerable to packet loss </a:t>
            </a:r>
          </a:p>
          <a:p>
            <a:pPr lvl="1"/>
            <a:r>
              <a:rPr lang="en-US" dirty="0" smtClean="0"/>
              <a:t>Loss of certain number of packets can result in the failure of authentication of other received packets.</a:t>
            </a:r>
          </a:p>
          <a:p>
            <a:pPr lvl="1"/>
            <a:r>
              <a:rPr lang="en-US" dirty="0" smtClean="0"/>
              <a:t>The block design requires the sender / receiver buffer a certain number of packets before processing them. A large block size can achieve higher computational efficiency but incurs longer buffering delay. Hence not suitable for live video show or stock quotes delivery</a:t>
            </a:r>
          </a:p>
          <a:p>
            <a:pPr lvl="1"/>
            <a:endParaRPr lang="en-US" dirty="0" smtClean="0"/>
          </a:p>
          <a:p>
            <a:endParaRPr lang="en-US" dirty="0"/>
          </a:p>
        </p:txBody>
      </p:sp>
    </p:spTree>
    <p:extLst>
      <p:ext uri="{BB962C8B-B14F-4D97-AF65-F5344CB8AC3E}">
        <p14:creationId xmlns:p14="http://schemas.microsoft.com/office/powerpoint/2010/main" val="23895959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Erasure Coding</a:t>
            </a:r>
            <a:br>
              <a:rPr lang="en-US" dirty="0" smtClean="0"/>
            </a:br>
            <a:r>
              <a:rPr lang="en-US" sz="3600" dirty="0">
                <a:sym typeface="Symbol"/>
              </a:rPr>
              <a:t>(Authentication)</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47664" y="1317467"/>
            <a:ext cx="6192688" cy="5212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476542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8820472" cy="994122"/>
          </a:xfrm>
        </p:spPr>
        <p:txBody>
          <a:bodyPr>
            <a:normAutofit fontScale="90000"/>
          </a:bodyPr>
          <a:lstStyle/>
          <a:p>
            <a:r>
              <a:rPr lang="en-US" dirty="0" smtClean="0">
                <a:sym typeface="Symbol"/>
              </a:rPr>
              <a:t>Multicast Authentication based on </a:t>
            </a:r>
            <a:br>
              <a:rPr lang="en-US" dirty="0" smtClean="0">
                <a:sym typeface="Symbol"/>
              </a:rPr>
            </a:br>
            <a:r>
              <a:rPr lang="en-US" dirty="0" smtClean="0">
                <a:sym typeface="Symbol"/>
              </a:rPr>
              <a:t>Batch Signature(MABS)</a:t>
            </a:r>
            <a:endParaRPr lang="en-US" dirty="0"/>
          </a:p>
        </p:txBody>
      </p:sp>
      <p:sp>
        <p:nvSpPr>
          <p:cNvPr id="3" name="Content Placeholder 2"/>
          <p:cNvSpPr>
            <a:spLocks noGrp="1"/>
          </p:cNvSpPr>
          <p:nvPr>
            <p:ph idx="1"/>
          </p:nvPr>
        </p:nvSpPr>
        <p:spPr>
          <a:xfrm>
            <a:off x="457200" y="1484784"/>
            <a:ext cx="8229600" cy="5112568"/>
          </a:xfrm>
        </p:spPr>
        <p:txBody>
          <a:bodyPr>
            <a:normAutofit fontScale="62500" lnSpcReduction="20000"/>
          </a:bodyPr>
          <a:lstStyle/>
          <a:p>
            <a:r>
              <a:rPr lang="en-US" dirty="0" smtClean="0"/>
              <a:t>Uses asymmetric cryptography </a:t>
            </a:r>
          </a:p>
          <a:p>
            <a:r>
              <a:rPr lang="en-US" dirty="0" smtClean="0">
                <a:sym typeface="Wingdings" panose="05000000000000000000" pitchFamily="2" charset="2"/>
              </a:rPr>
              <a:t>Block Signature – supports the authentication of any number of packets simultaneously</a:t>
            </a:r>
          </a:p>
          <a:p>
            <a:r>
              <a:rPr lang="en-US" dirty="0" smtClean="0">
                <a:sym typeface="Wingdings" panose="05000000000000000000" pitchFamily="2" charset="2"/>
              </a:rPr>
              <a:t>Sender generates a signature for each outgoing packet with its private key</a:t>
            </a:r>
          </a:p>
          <a:p>
            <a:r>
              <a:rPr lang="en-US" dirty="0" smtClean="0">
                <a:sym typeface="Wingdings" panose="05000000000000000000" pitchFamily="2" charset="2"/>
              </a:rPr>
              <a:t>When receiver collects n packets p</a:t>
            </a:r>
            <a:r>
              <a:rPr lang="en-US" baseline="-25000" dirty="0" smtClean="0">
                <a:sym typeface="Wingdings" panose="05000000000000000000" pitchFamily="2" charset="2"/>
              </a:rPr>
              <a:t>i</a:t>
            </a:r>
            <a:r>
              <a:rPr lang="en-US" dirty="0" smtClean="0">
                <a:sym typeface="Wingdings" panose="05000000000000000000" pitchFamily="2" charset="2"/>
              </a:rPr>
              <a:t>={m</a:t>
            </a:r>
            <a:r>
              <a:rPr lang="en-US" baseline="-25000" dirty="0" smtClean="0">
                <a:sym typeface="Wingdings" panose="05000000000000000000" pitchFamily="2" charset="2"/>
              </a:rPr>
              <a:t>i</a:t>
            </a:r>
            <a:r>
              <a:rPr lang="en-US" dirty="0" smtClean="0">
                <a:sym typeface="Wingdings" panose="05000000000000000000" pitchFamily="2" charset="2"/>
              </a:rPr>
              <a:t>, </a:t>
            </a:r>
            <a:r>
              <a:rPr lang="en-US" dirty="0" err="1" smtClean="0">
                <a:sym typeface="Wingdings" panose="05000000000000000000" pitchFamily="2" charset="2"/>
              </a:rPr>
              <a:t>s</a:t>
            </a:r>
            <a:r>
              <a:rPr lang="en-US" baseline="-25000" dirty="0" err="1" smtClean="0">
                <a:sym typeface="Wingdings" panose="05000000000000000000" pitchFamily="2" charset="2"/>
              </a:rPr>
              <a:t>i</a:t>
            </a:r>
            <a:r>
              <a:rPr lang="en-US" dirty="0" smtClean="0">
                <a:sym typeface="Wingdings" panose="05000000000000000000" pitchFamily="2" charset="2"/>
              </a:rPr>
              <a:t>}, sends it </a:t>
            </a:r>
            <a:r>
              <a:rPr lang="en-US" dirty="0" err="1" smtClean="0">
                <a:sym typeface="Wingdings" panose="05000000000000000000" pitchFamily="2" charset="2"/>
              </a:rPr>
              <a:t>BatchVerify</a:t>
            </a:r>
            <a:r>
              <a:rPr lang="en-US" dirty="0" smtClean="0">
                <a:sym typeface="Wingdings" panose="05000000000000000000" pitchFamily="2" charset="2"/>
              </a:rPr>
              <a:t>(p</a:t>
            </a:r>
            <a:r>
              <a:rPr lang="en-US" baseline="-25000" dirty="0" smtClean="0">
                <a:sym typeface="Wingdings" panose="05000000000000000000" pitchFamily="2" charset="2"/>
              </a:rPr>
              <a:t>1</a:t>
            </a:r>
            <a:r>
              <a:rPr lang="en-US" dirty="0" smtClean="0">
                <a:sym typeface="Wingdings" panose="05000000000000000000" pitchFamily="2" charset="2"/>
              </a:rPr>
              <a:t>, p</a:t>
            </a:r>
            <a:r>
              <a:rPr lang="en-US" baseline="-25000" dirty="0" smtClean="0">
                <a:sym typeface="Wingdings" panose="05000000000000000000" pitchFamily="2" charset="2"/>
              </a:rPr>
              <a:t>2</a:t>
            </a:r>
            <a:r>
              <a:rPr lang="en-US" dirty="0" smtClean="0">
                <a:sym typeface="Wingdings" panose="05000000000000000000" pitchFamily="2" charset="2"/>
              </a:rPr>
              <a:t>, .. </a:t>
            </a:r>
            <a:r>
              <a:rPr lang="en-US" dirty="0" err="1" smtClean="0">
                <a:sym typeface="Wingdings" panose="05000000000000000000" pitchFamily="2" charset="2"/>
              </a:rPr>
              <a:t>P</a:t>
            </a:r>
            <a:r>
              <a:rPr lang="en-US" baseline="-25000" dirty="0" err="1" smtClean="0">
                <a:sym typeface="Wingdings" panose="05000000000000000000" pitchFamily="2" charset="2"/>
              </a:rPr>
              <a:t>n</a:t>
            </a:r>
            <a:r>
              <a:rPr lang="en-US" dirty="0" smtClean="0">
                <a:sym typeface="Wingdings" panose="05000000000000000000" pitchFamily="2" charset="2"/>
              </a:rPr>
              <a:t>) </a:t>
            </a:r>
            <a:r>
              <a:rPr lang="en-US" dirty="0" smtClean="0">
                <a:sym typeface="Symbol"/>
              </a:rPr>
              <a:t>{True, False}</a:t>
            </a:r>
          </a:p>
          <a:p>
            <a:r>
              <a:rPr lang="en-US" dirty="0" smtClean="0">
                <a:sym typeface="Symbol"/>
              </a:rPr>
              <a:t>Properties of </a:t>
            </a:r>
            <a:r>
              <a:rPr lang="en-US" dirty="0" err="1" smtClean="0">
                <a:sym typeface="Symbol"/>
              </a:rPr>
              <a:t>BlockVerify</a:t>
            </a:r>
            <a:r>
              <a:rPr lang="en-US" dirty="0" smtClean="0">
                <a:sym typeface="Symbol"/>
              </a:rPr>
              <a:t>()</a:t>
            </a:r>
          </a:p>
          <a:p>
            <a:pPr lvl="1"/>
            <a:r>
              <a:rPr lang="en-US" dirty="0" smtClean="0">
                <a:sym typeface="Symbol"/>
              </a:rPr>
              <a:t>Given a batch of packets that have been signed by the sender </a:t>
            </a:r>
            <a:r>
              <a:rPr lang="en-US" dirty="0" err="1" smtClean="0">
                <a:sym typeface="Symbol"/>
              </a:rPr>
              <a:t>BatchVerify</a:t>
            </a:r>
            <a:r>
              <a:rPr lang="en-US" dirty="0" smtClean="0">
                <a:sym typeface="Symbol"/>
              </a:rPr>
              <a:t>() outputs True</a:t>
            </a:r>
          </a:p>
          <a:p>
            <a:pPr lvl="1"/>
            <a:r>
              <a:rPr lang="en-US" dirty="0" smtClean="0">
                <a:sym typeface="Symbol"/>
              </a:rPr>
              <a:t>Given a batch of packets including some unauthenticated packets, the probability that </a:t>
            </a:r>
            <a:r>
              <a:rPr lang="en-US" dirty="0" err="1" smtClean="0">
                <a:sym typeface="Symbol"/>
              </a:rPr>
              <a:t>BatchVerify</a:t>
            </a:r>
            <a:r>
              <a:rPr lang="en-US" dirty="0" smtClean="0">
                <a:sym typeface="Symbol"/>
              </a:rPr>
              <a:t>() output True is very low</a:t>
            </a:r>
          </a:p>
          <a:p>
            <a:pPr lvl="1"/>
            <a:r>
              <a:rPr lang="en-US" dirty="0" smtClean="0">
                <a:sym typeface="Symbol"/>
              </a:rPr>
              <a:t>The computational complexity of </a:t>
            </a:r>
            <a:r>
              <a:rPr lang="en-US" dirty="0" err="1" smtClean="0">
                <a:sym typeface="Symbol"/>
              </a:rPr>
              <a:t>BatchVerify</a:t>
            </a:r>
            <a:r>
              <a:rPr lang="en-US" dirty="0" smtClean="0">
                <a:sym typeface="Symbol"/>
              </a:rPr>
              <a:t>() is increased gradually when the batch size increases</a:t>
            </a:r>
          </a:p>
          <a:p>
            <a:r>
              <a:rPr lang="en-US" dirty="0" smtClean="0">
                <a:sym typeface="Symbol"/>
              </a:rPr>
              <a:t>Merits: Eliminates the correlation among the packets and resilient to packet loss</a:t>
            </a:r>
          </a:p>
          <a:p>
            <a:r>
              <a:rPr lang="en-US" dirty="0" smtClean="0">
                <a:sym typeface="Symbol"/>
              </a:rPr>
              <a:t>Eliminates authentication latency </a:t>
            </a:r>
          </a:p>
          <a:p>
            <a:r>
              <a:rPr lang="en-US" dirty="0" smtClean="0">
                <a:sym typeface="Symbol"/>
              </a:rPr>
              <a:t>The receiver can verify the authenticity of all the received packets in its buffer anytime</a:t>
            </a:r>
          </a:p>
          <a:p>
            <a:endParaRPr lang="en-US" dirty="0" smtClean="0">
              <a:sym typeface="Wingdings" panose="05000000000000000000" pitchFamily="2" charset="2"/>
            </a:endParaRPr>
          </a:p>
          <a:p>
            <a:endParaRPr lang="en-US" dirty="0"/>
          </a:p>
        </p:txBody>
      </p:sp>
    </p:spTree>
    <p:extLst>
      <p:ext uri="{BB962C8B-B14F-4D97-AF65-F5344CB8AC3E}">
        <p14:creationId xmlns:p14="http://schemas.microsoft.com/office/powerpoint/2010/main" val="35778145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Nonrepudiation</a:t>
            </a:r>
            <a:endParaRPr lang="en-US" dirty="0"/>
          </a:p>
        </p:txBody>
      </p:sp>
      <p:sp>
        <p:nvSpPr>
          <p:cNvPr id="3" name="Content Placeholder 2"/>
          <p:cNvSpPr>
            <a:spLocks noGrp="1"/>
          </p:cNvSpPr>
          <p:nvPr>
            <p:ph idx="1"/>
          </p:nvPr>
        </p:nvSpPr>
        <p:spPr>
          <a:xfrm>
            <a:off x="457200" y="980728"/>
            <a:ext cx="8229600" cy="5616624"/>
          </a:xfrm>
        </p:spPr>
        <p:txBody>
          <a:bodyPr>
            <a:normAutofit fontScale="55000" lnSpcReduction="20000"/>
          </a:bodyPr>
          <a:lstStyle/>
          <a:p>
            <a:r>
              <a:rPr lang="en-US" dirty="0" smtClean="0"/>
              <a:t>Assurance of the responsibility to an action</a:t>
            </a:r>
          </a:p>
          <a:p>
            <a:r>
              <a:rPr lang="en-US" dirty="0" smtClean="0"/>
              <a:t>The source node should not be able to deny having sent a message and the destination should not be able to deny having received the message. [Nonrepudiation of origin and receipt.]</a:t>
            </a:r>
          </a:p>
          <a:p>
            <a:r>
              <a:rPr lang="en-US" dirty="0" smtClean="0"/>
              <a:t>Defends against cheating parties.</a:t>
            </a:r>
          </a:p>
          <a:p>
            <a:r>
              <a:rPr lang="en-US" dirty="0" smtClean="0"/>
              <a:t>Based on signature</a:t>
            </a:r>
          </a:p>
          <a:p>
            <a:r>
              <a:rPr lang="en-US" dirty="0" smtClean="0"/>
              <a:t>Simple Protocol that fails</a:t>
            </a:r>
          </a:p>
          <a:p>
            <a:pPr lvl="1"/>
            <a:r>
              <a:rPr lang="en-US" dirty="0" smtClean="0"/>
              <a:t>Sender sends signed message and destination sends signed reply </a:t>
            </a:r>
            <a:r>
              <a:rPr lang="en-US" dirty="0" smtClean="0">
                <a:sym typeface="Wingdings" panose="05000000000000000000" pitchFamily="2" charset="2"/>
              </a:rPr>
              <a:t> Destination may deny sending signed reply</a:t>
            </a:r>
          </a:p>
          <a:p>
            <a:pPr lvl="1"/>
            <a:r>
              <a:rPr lang="en-US" dirty="0" smtClean="0">
                <a:sym typeface="Wingdings" panose="05000000000000000000" pitchFamily="2" charset="2"/>
              </a:rPr>
              <a:t>Sender sends destination a commitment message, destination sends a signed reply and the sender sends the actual message  Sender may deny sending original message</a:t>
            </a:r>
          </a:p>
          <a:p>
            <a:r>
              <a:rPr lang="en-US" dirty="0" smtClean="0"/>
              <a:t>Protocol should operate in multiple rounds</a:t>
            </a:r>
          </a:p>
          <a:p>
            <a:r>
              <a:rPr lang="en-US" dirty="0" smtClean="0"/>
              <a:t>No. of rounds is kept secret and randomly chosen by the source</a:t>
            </a:r>
          </a:p>
          <a:p>
            <a:r>
              <a:rPr lang="en-US" dirty="0" smtClean="0"/>
              <a:t>In each round the source need to send evidence for non-repudiation of origin and the destination replies an evidence for nonrepudiation of receipt. </a:t>
            </a:r>
          </a:p>
          <a:p>
            <a:r>
              <a:rPr lang="en-US" dirty="0" smtClean="0"/>
              <a:t>Only after finishing all the rounds the destination able to recover the message</a:t>
            </a:r>
          </a:p>
          <a:p>
            <a:r>
              <a:rPr lang="en-US" dirty="0" smtClean="0"/>
              <a:t>Trusted Third Party</a:t>
            </a:r>
          </a:p>
          <a:p>
            <a:pPr lvl="1"/>
            <a:r>
              <a:rPr lang="en-US" dirty="0" smtClean="0"/>
              <a:t>Both source and destination has to interact with TTP in an online or offline way so that TTP collects enough evidences for nonrepudiation of both</a:t>
            </a:r>
          </a:p>
          <a:p>
            <a:r>
              <a:rPr lang="en-US" dirty="0" smtClean="0"/>
              <a:t>Demerits</a:t>
            </a:r>
          </a:p>
          <a:p>
            <a:pPr lvl="1"/>
            <a:r>
              <a:rPr lang="en-US" dirty="0" smtClean="0"/>
              <a:t>More complex without TTP</a:t>
            </a:r>
          </a:p>
          <a:p>
            <a:pPr lvl="1"/>
            <a:r>
              <a:rPr lang="en-US" dirty="0" smtClean="0"/>
              <a:t>If TTP is used, TTP becomes a bottleneck of performance</a:t>
            </a:r>
          </a:p>
          <a:p>
            <a:endParaRPr lang="en-US" dirty="0"/>
          </a:p>
        </p:txBody>
      </p:sp>
    </p:spTree>
    <p:extLst>
      <p:ext uri="{BB962C8B-B14F-4D97-AF65-F5344CB8AC3E}">
        <p14:creationId xmlns:p14="http://schemas.microsoft.com/office/powerpoint/2010/main" val="1121391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88640"/>
            <a:ext cx="8229600" cy="504056"/>
          </a:xfrm>
        </p:spPr>
        <p:txBody>
          <a:bodyPr>
            <a:normAutofit fontScale="90000"/>
          </a:bodyPr>
          <a:lstStyle/>
          <a:p>
            <a:r>
              <a:rPr lang="en-US" dirty="0" smtClean="0"/>
              <a:t>Freshness</a:t>
            </a:r>
            <a:endParaRPr lang="en-US" dirty="0"/>
          </a:p>
        </p:txBody>
      </p:sp>
      <p:sp>
        <p:nvSpPr>
          <p:cNvPr id="3" name="Content Placeholder 2"/>
          <p:cNvSpPr>
            <a:spLocks noGrp="1"/>
          </p:cNvSpPr>
          <p:nvPr>
            <p:ph idx="1"/>
          </p:nvPr>
        </p:nvSpPr>
        <p:spPr>
          <a:xfrm>
            <a:off x="457200" y="692696"/>
            <a:ext cx="8229600" cy="6165304"/>
          </a:xfrm>
        </p:spPr>
        <p:txBody>
          <a:bodyPr>
            <a:normAutofit fontScale="55000" lnSpcReduction="20000"/>
          </a:bodyPr>
          <a:lstStyle/>
          <a:p>
            <a:r>
              <a:rPr lang="en-US" dirty="0" smtClean="0"/>
              <a:t>Packets is valid only for a limited time interval</a:t>
            </a:r>
          </a:p>
          <a:p>
            <a:r>
              <a:rPr lang="en-US" dirty="0" smtClean="0"/>
              <a:t>A receiver should be able to assure that the packet is fresh</a:t>
            </a:r>
          </a:p>
          <a:p>
            <a:r>
              <a:rPr lang="en-US" dirty="0" smtClean="0"/>
              <a:t>Packet Replaying</a:t>
            </a:r>
          </a:p>
          <a:p>
            <a:pPr lvl="1"/>
            <a:r>
              <a:rPr lang="en-US" dirty="0" smtClean="0"/>
              <a:t>Attacker can intercept a packet from the network, hold it for any amount of time and then resend it into the network</a:t>
            </a:r>
          </a:p>
          <a:p>
            <a:pPr lvl="1"/>
            <a:r>
              <a:rPr lang="en-US" dirty="0" smtClean="0"/>
              <a:t>Out-dated information in the packet may cause many problems to the applications deployed in the network</a:t>
            </a:r>
          </a:p>
          <a:p>
            <a:pPr lvl="1"/>
            <a:r>
              <a:rPr lang="en-US" dirty="0" smtClean="0"/>
              <a:t>If some old routing control packets are replayed sensor nodes have inconsistent network topology and routing protocol will fail</a:t>
            </a:r>
          </a:p>
          <a:p>
            <a:pPr lvl="1"/>
            <a:r>
              <a:rPr lang="en-US" dirty="0" smtClean="0"/>
              <a:t>Replaying of packet in space dimension: Wormhole attack</a:t>
            </a:r>
          </a:p>
          <a:p>
            <a:pPr lvl="2"/>
            <a:r>
              <a:rPr lang="en-US" sz="2700" dirty="0" smtClean="0"/>
              <a:t>Attacker establishes a secret low-latency broadband channel between two distinct locations in a WSN.</a:t>
            </a:r>
          </a:p>
          <a:p>
            <a:pPr lvl="2"/>
            <a:r>
              <a:rPr lang="en-US" sz="2700" dirty="0" smtClean="0"/>
              <a:t>Records packets at one location, tunnel them through the secret channel and replay them at other location</a:t>
            </a:r>
          </a:p>
          <a:p>
            <a:pPr lvl="2"/>
            <a:r>
              <a:rPr lang="en-US" sz="2700" dirty="0" smtClean="0"/>
              <a:t>Replayed packets may still be fresh because the channel has a low latency</a:t>
            </a:r>
          </a:p>
          <a:p>
            <a:pPr lvl="2"/>
            <a:r>
              <a:rPr lang="en-US" sz="2700" dirty="0" smtClean="0"/>
              <a:t>But this spatial change can distort the network topology by making two distant nodes believe they are neighbors, thus  resulting in a serious attack to routing protocols.</a:t>
            </a:r>
          </a:p>
          <a:p>
            <a:pPr lvl="2"/>
            <a:r>
              <a:rPr lang="en-US" sz="2700" dirty="0" smtClean="0"/>
              <a:t>These arrived packets should not be considered as fresh because they arrive at the time earlier than the expected time</a:t>
            </a:r>
          </a:p>
          <a:p>
            <a:r>
              <a:rPr lang="en-US" dirty="0" smtClean="0"/>
              <a:t>Timestamp</a:t>
            </a:r>
          </a:p>
          <a:p>
            <a:pPr lvl="1"/>
            <a:r>
              <a:rPr lang="en-US" dirty="0" smtClean="0"/>
              <a:t>Securely attaching the time stamp and location information in the packet</a:t>
            </a:r>
          </a:p>
          <a:p>
            <a:pPr lvl="1"/>
            <a:r>
              <a:rPr lang="en-US" dirty="0" smtClean="0"/>
              <a:t>Receiver compares the time of sent with current time and checks if it is fresh or not.</a:t>
            </a:r>
          </a:p>
          <a:p>
            <a:pPr lvl="1"/>
            <a:r>
              <a:rPr lang="en-US" dirty="0" smtClean="0"/>
              <a:t>Wormhole attacks can also be detected.</a:t>
            </a:r>
          </a:p>
          <a:p>
            <a:pPr lvl="1"/>
            <a:r>
              <a:rPr lang="en-US" dirty="0" smtClean="0"/>
              <a:t>But requires strict synchronization in time domain.</a:t>
            </a:r>
          </a:p>
          <a:p>
            <a:r>
              <a:rPr lang="en-US" dirty="0" smtClean="0"/>
              <a:t>Another way </a:t>
            </a:r>
            <a:r>
              <a:rPr lang="en-US" dirty="0" smtClean="0">
                <a:sym typeface="Wingdings" panose="05000000000000000000" pitchFamily="2" charset="2"/>
              </a:rPr>
              <a:t> Use of Sequence numbers But it has maximum range  Should have higher range such that the session completes before  it reaches initial value again</a:t>
            </a:r>
            <a:endParaRPr lang="en-US" dirty="0"/>
          </a:p>
        </p:txBody>
      </p:sp>
    </p:spTree>
    <p:extLst>
      <p:ext uri="{BB962C8B-B14F-4D97-AF65-F5344CB8AC3E}">
        <p14:creationId xmlns:p14="http://schemas.microsoft.com/office/powerpoint/2010/main" val="5493060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2074"/>
          </a:xfrm>
        </p:spPr>
        <p:txBody>
          <a:bodyPr>
            <a:normAutofit fontScale="90000"/>
          </a:bodyPr>
          <a:lstStyle/>
          <a:p>
            <a:r>
              <a:rPr lang="en-US" dirty="0" smtClean="0"/>
              <a:t>Availability</a:t>
            </a:r>
            <a:endParaRPr lang="en-US" dirty="0"/>
          </a:p>
        </p:txBody>
      </p:sp>
      <p:sp>
        <p:nvSpPr>
          <p:cNvPr id="3" name="Content Placeholder 2"/>
          <p:cNvSpPr>
            <a:spLocks noGrp="1"/>
          </p:cNvSpPr>
          <p:nvPr>
            <p:ph idx="1"/>
          </p:nvPr>
        </p:nvSpPr>
        <p:spPr>
          <a:xfrm>
            <a:off x="457200" y="836712"/>
            <a:ext cx="8229600" cy="5688632"/>
          </a:xfrm>
        </p:spPr>
        <p:txBody>
          <a:bodyPr>
            <a:normAutofit fontScale="55000" lnSpcReduction="20000"/>
          </a:bodyPr>
          <a:lstStyle/>
          <a:p>
            <a:r>
              <a:rPr lang="en-US" dirty="0" smtClean="0"/>
              <a:t>Assurance of the ability to provide expected services</a:t>
            </a:r>
          </a:p>
          <a:p>
            <a:r>
              <a:rPr lang="en-US" dirty="0" smtClean="0"/>
              <a:t>The </a:t>
            </a:r>
            <a:r>
              <a:rPr lang="en-US" dirty="0" err="1" smtClean="0"/>
              <a:t>DoS</a:t>
            </a:r>
            <a:r>
              <a:rPr lang="en-US" dirty="0" smtClean="0"/>
              <a:t> attack is related every aspect of network</a:t>
            </a:r>
            <a:endParaRPr lang="en-US" dirty="0" smtClean="0"/>
          </a:p>
          <a:p>
            <a:r>
              <a:rPr lang="en-US" dirty="0" smtClean="0"/>
              <a:t>Selective Forwarding</a:t>
            </a:r>
          </a:p>
          <a:p>
            <a:pPr lvl="1"/>
            <a:r>
              <a:rPr lang="en-US" dirty="0" smtClean="0"/>
              <a:t>Dropping all packets</a:t>
            </a:r>
          </a:p>
          <a:p>
            <a:pPr lvl="1"/>
            <a:r>
              <a:rPr lang="en-US" dirty="0" smtClean="0"/>
              <a:t>Dropping only packets from a specific node</a:t>
            </a:r>
          </a:p>
          <a:p>
            <a:pPr lvl="1"/>
            <a:r>
              <a:rPr lang="en-US" dirty="0" smtClean="0"/>
              <a:t>Dropping packets intermittently </a:t>
            </a:r>
          </a:p>
          <a:p>
            <a:pPr lvl="1"/>
            <a:r>
              <a:rPr lang="en-US" dirty="0" smtClean="0"/>
              <a:t>Detection of malicious node</a:t>
            </a:r>
          </a:p>
          <a:p>
            <a:pPr lvl="2"/>
            <a:r>
              <a:rPr lang="en-US" dirty="0" smtClean="0"/>
              <a:t>If no. of packets dropped by a node exceeds certain threshold, all neighbors collaborate with other neighbors and forms a decision if the suspected node is a malicious node or not.</a:t>
            </a:r>
            <a:endParaRPr lang="en-US" dirty="0" smtClean="0"/>
          </a:p>
          <a:p>
            <a:r>
              <a:rPr lang="en-US" dirty="0" smtClean="0"/>
              <a:t>Radio </a:t>
            </a:r>
            <a:r>
              <a:rPr lang="en-US" dirty="0" smtClean="0"/>
              <a:t>Jamming</a:t>
            </a:r>
          </a:p>
          <a:p>
            <a:pPr lvl="1"/>
            <a:r>
              <a:rPr lang="en-US" dirty="0" smtClean="0"/>
              <a:t>Constantly jamming an intended spectrum band so that all communication in the band </a:t>
            </a:r>
          </a:p>
          <a:p>
            <a:pPr lvl="1"/>
            <a:r>
              <a:rPr lang="en-US" dirty="0" smtClean="0"/>
              <a:t>Introducing intermittent radio interference</a:t>
            </a:r>
          </a:p>
          <a:p>
            <a:pPr lvl="1"/>
            <a:r>
              <a:rPr lang="en-US" dirty="0" smtClean="0"/>
              <a:t>Counter measure</a:t>
            </a:r>
          </a:p>
          <a:p>
            <a:pPr lvl="2"/>
            <a:r>
              <a:rPr lang="en-US" dirty="0" smtClean="0"/>
              <a:t>Using Spread spectrum FHSS or UWB</a:t>
            </a:r>
            <a:endParaRPr lang="en-US" dirty="0" smtClean="0"/>
          </a:p>
          <a:p>
            <a:r>
              <a:rPr lang="en-US" dirty="0" smtClean="0"/>
              <a:t>Multipath </a:t>
            </a:r>
            <a:r>
              <a:rPr lang="en-US" dirty="0" smtClean="0"/>
              <a:t>Routing</a:t>
            </a:r>
          </a:p>
          <a:p>
            <a:pPr lvl="1"/>
            <a:r>
              <a:rPr lang="en-US" dirty="0" smtClean="0"/>
              <a:t>Robust and secure data transmission services over insecure networks</a:t>
            </a:r>
          </a:p>
          <a:p>
            <a:pPr lvl="1"/>
            <a:r>
              <a:rPr lang="en-US" dirty="0" smtClean="0"/>
              <a:t>Overcomes the impact of packet dropping or radio jamming at the cost of increased routing overhead</a:t>
            </a:r>
          </a:p>
          <a:p>
            <a:pPr lvl="1"/>
            <a:r>
              <a:rPr lang="en-US" dirty="0" smtClean="0"/>
              <a:t>Source decomposes the message into many shares and spread those shares into multiple routes towards destination</a:t>
            </a:r>
          </a:p>
          <a:p>
            <a:pPr lvl="1"/>
            <a:r>
              <a:rPr lang="en-US" dirty="0" smtClean="0"/>
              <a:t>Out of n shares if m shares are received, the message can be recovered.</a:t>
            </a:r>
          </a:p>
          <a:p>
            <a:pPr lvl="1"/>
            <a:r>
              <a:rPr lang="en-US" dirty="0" smtClean="0"/>
              <a:t>Merits: </a:t>
            </a:r>
          </a:p>
          <a:p>
            <a:pPr lvl="2"/>
            <a:r>
              <a:rPr lang="en-US" dirty="0" smtClean="0"/>
              <a:t>provides resistance to packet loss due to channel variance, packet dropping, jamming etc.</a:t>
            </a:r>
          </a:p>
          <a:p>
            <a:pPr lvl="2"/>
            <a:r>
              <a:rPr lang="en-US" dirty="0" smtClean="0"/>
              <a:t>Confidentiality of the message can be strengthened because attackers have to compromise a certain number of routes to capture a message</a:t>
            </a:r>
            <a:endParaRPr lang="en-US" dirty="0" smtClean="0"/>
          </a:p>
        </p:txBody>
      </p:sp>
    </p:spTree>
    <p:extLst>
      <p:ext uri="{BB962C8B-B14F-4D97-AF65-F5344CB8AC3E}">
        <p14:creationId xmlns:p14="http://schemas.microsoft.com/office/powerpoint/2010/main" val="20675840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548680"/>
            <a:ext cx="8748464" cy="5760640"/>
          </a:xfrm>
        </p:spPr>
        <p:txBody>
          <a:bodyPr>
            <a:noAutofit/>
          </a:bodyPr>
          <a:lstStyle/>
          <a:p>
            <a:r>
              <a:rPr lang="en-US" sz="2000" dirty="0" smtClean="0"/>
              <a:t>False Reports</a:t>
            </a:r>
          </a:p>
          <a:p>
            <a:pPr marL="387350" lvl="1" indent="-228600"/>
            <a:r>
              <a:rPr lang="en-US" sz="2000" dirty="0" smtClean="0"/>
              <a:t>If data aggregator node is a malicious node then during the in-network processing it may generate false report and forward it to BS</a:t>
            </a:r>
          </a:p>
          <a:p>
            <a:pPr marL="387350" lvl="1" indent="-228600"/>
            <a:r>
              <a:rPr lang="en-US" sz="2000" dirty="0" smtClean="0"/>
              <a:t>Injection of false reports by such an malicious internal node cannot be solely solved by authentication because the internal malicious node will also have correct authentication keys.</a:t>
            </a:r>
          </a:p>
          <a:p>
            <a:pPr marL="387350" lvl="1" indent="-228600"/>
            <a:r>
              <a:rPr lang="en-US" sz="2000" dirty="0" smtClean="0"/>
              <a:t>To identify false reports</a:t>
            </a:r>
          </a:p>
          <a:p>
            <a:pPr marL="844550" lvl="3"/>
            <a:r>
              <a:rPr lang="en-US" sz="1600" dirty="0" smtClean="0"/>
              <a:t>Uses witness nodes</a:t>
            </a:r>
          </a:p>
          <a:p>
            <a:pPr marL="844550" lvl="3"/>
            <a:r>
              <a:rPr lang="en-US" sz="1600" dirty="0" smtClean="0"/>
              <a:t>A data report should be checked and signed by t witness nodes (those having similar observations) and also by the aggregator before it has been forwarded to BS</a:t>
            </a:r>
          </a:p>
          <a:p>
            <a:pPr marL="844550" lvl="3"/>
            <a:r>
              <a:rPr lang="en-US" sz="1600" dirty="0" smtClean="0"/>
              <a:t>BS performs verification based on t+1 signatures to decide whether the report is valid or not</a:t>
            </a:r>
          </a:p>
          <a:p>
            <a:pPr marL="387350" lvl="1" indent="-228600"/>
            <a:r>
              <a:rPr lang="en-US" sz="2000" dirty="0" smtClean="0"/>
              <a:t>To avoid depletion of power in intermediate hops and BS in forwarding and processing false reports</a:t>
            </a:r>
          </a:p>
          <a:p>
            <a:pPr marL="844550" lvl="3"/>
            <a:r>
              <a:rPr lang="en-US" sz="1600" dirty="0" smtClean="0"/>
              <a:t>Signatures carried by a report are verified by the nodes along the route from the aggregator to BS. If it found to be false, it is discarded immediately without further forwarding</a:t>
            </a:r>
            <a:r>
              <a:rPr lang="en-US" sz="1600" dirty="0" smtClean="0">
                <a:sym typeface="Wingdings" panose="05000000000000000000" pitchFamily="2" charset="2"/>
              </a:rPr>
              <a:t> </a:t>
            </a:r>
            <a:r>
              <a:rPr lang="en-US" sz="1600" dirty="0" err="1" smtClean="0">
                <a:sym typeface="Wingdings" panose="05000000000000000000" pitchFamily="2" charset="2"/>
              </a:rPr>
              <a:t>En</a:t>
            </a:r>
            <a:r>
              <a:rPr lang="en-US" sz="1600" dirty="0" smtClean="0">
                <a:sym typeface="Wingdings" panose="05000000000000000000" pitchFamily="2" charset="2"/>
              </a:rPr>
              <a:t>-route Filtering</a:t>
            </a:r>
          </a:p>
          <a:p>
            <a:pPr marL="844550" lvl="3"/>
            <a:r>
              <a:rPr lang="en-US" sz="1600" dirty="0" smtClean="0">
                <a:sym typeface="Wingdings" panose="05000000000000000000" pitchFamily="2" charset="2"/>
              </a:rPr>
              <a:t>To implement this the nodes generating signatures have shared keys with the nodes along the route to BS.</a:t>
            </a:r>
          </a:p>
        </p:txBody>
      </p:sp>
    </p:spTree>
    <p:extLst>
      <p:ext uri="{BB962C8B-B14F-4D97-AF65-F5344CB8AC3E}">
        <p14:creationId xmlns:p14="http://schemas.microsoft.com/office/powerpoint/2010/main" val="359441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78098"/>
          </a:xfrm>
        </p:spPr>
        <p:txBody>
          <a:bodyPr/>
          <a:lstStyle/>
          <a:p>
            <a:r>
              <a:rPr lang="en-IN" dirty="0" smtClean="0"/>
              <a:t>Challenges</a:t>
            </a:r>
            <a:endParaRPr lang="en-IN" dirty="0"/>
          </a:p>
        </p:txBody>
      </p:sp>
      <p:sp>
        <p:nvSpPr>
          <p:cNvPr id="3" name="Content Placeholder 2"/>
          <p:cNvSpPr>
            <a:spLocks noGrp="1"/>
          </p:cNvSpPr>
          <p:nvPr>
            <p:ph idx="1"/>
          </p:nvPr>
        </p:nvSpPr>
        <p:spPr>
          <a:xfrm>
            <a:off x="467544" y="1196752"/>
            <a:ext cx="8229600" cy="5141168"/>
          </a:xfrm>
        </p:spPr>
        <p:txBody>
          <a:bodyPr>
            <a:normAutofit fontScale="47500" lnSpcReduction="20000"/>
          </a:bodyPr>
          <a:lstStyle/>
          <a:p>
            <a:r>
              <a:rPr lang="en-IN" sz="4000" dirty="0" smtClean="0"/>
              <a:t>Anyone </a:t>
            </a:r>
            <a:r>
              <a:rPr lang="en-IN" sz="4000" dirty="0"/>
              <a:t>can monitor or participate in </a:t>
            </a:r>
            <a:r>
              <a:rPr lang="en-IN" sz="4000" dirty="0" smtClean="0"/>
              <a:t>the communication </a:t>
            </a:r>
            <a:r>
              <a:rPr lang="en-IN" sz="4000" dirty="0"/>
              <a:t>in a wireless channel. This provides a convenient way </a:t>
            </a:r>
            <a:r>
              <a:rPr lang="en-IN" sz="4000" dirty="0" smtClean="0"/>
              <a:t>for attackers </a:t>
            </a:r>
            <a:r>
              <a:rPr lang="en-IN" sz="4000" dirty="0"/>
              <a:t>to break into a </a:t>
            </a:r>
            <a:r>
              <a:rPr lang="en-IN" sz="4000" dirty="0" smtClean="0"/>
              <a:t>network. </a:t>
            </a:r>
          </a:p>
          <a:p>
            <a:r>
              <a:rPr lang="en-IN" sz="4000" dirty="0" smtClean="0"/>
              <a:t>Most </a:t>
            </a:r>
            <a:r>
              <a:rPr lang="en-IN" sz="4000" dirty="0"/>
              <a:t>protocols for WSNs do not </a:t>
            </a:r>
            <a:r>
              <a:rPr lang="en-IN" sz="4000" dirty="0" smtClean="0"/>
              <a:t>consider necessary </a:t>
            </a:r>
            <a:r>
              <a:rPr lang="en-IN" sz="4000" dirty="0"/>
              <a:t>security mechanisms at their design stage. </a:t>
            </a:r>
            <a:r>
              <a:rPr lang="en-IN" sz="4000" dirty="0" smtClean="0"/>
              <a:t>Also most </a:t>
            </a:r>
            <a:r>
              <a:rPr lang="en-IN" sz="4000" dirty="0"/>
              <a:t>protocols are publicly known due to the needs for </a:t>
            </a:r>
            <a:r>
              <a:rPr lang="en-IN" sz="4000" dirty="0" smtClean="0"/>
              <a:t>standardization. Hence attackers </a:t>
            </a:r>
            <a:r>
              <a:rPr lang="en-IN" sz="4000" dirty="0"/>
              <a:t>can easily launch attacks by exploiting </a:t>
            </a:r>
            <a:r>
              <a:rPr lang="en-IN" sz="4000" dirty="0" smtClean="0"/>
              <a:t>security holes </a:t>
            </a:r>
            <a:r>
              <a:rPr lang="en-IN" sz="4000" dirty="0"/>
              <a:t>in those protocols</a:t>
            </a:r>
            <a:r>
              <a:rPr lang="en-IN" sz="4000" dirty="0" smtClean="0"/>
              <a:t>.</a:t>
            </a:r>
          </a:p>
          <a:p>
            <a:r>
              <a:rPr lang="en-IN" sz="4000" dirty="0"/>
              <a:t>The constrained resources in sensor nodes make it very </a:t>
            </a:r>
            <a:r>
              <a:rPr lang="en-IN" sz="4000" dirty="0" smtClean="0"/>
              <a:t>difficult </a:t>
            </a:r>
            <a:r>
              <a:rPr lang="en-IN" sz="4000" dirty="0"/>
              <a:t>to </a:t>
            </a:r>
            <a:r>
              <a:rPr lang="en-IN" sz="4000" dirty="0" smtClean="0"/>
              <a:t>implement strong </a:t>
            </a:r>
            <a:r>
              <a:rPr lang="en-IN" sz="4000" dirty="0"/>
              <a:t>security algorithms on a sensor platform due to their </a:t>
            </a:r>
            <a:r>
              <a:rPr lang="en-IN" sz="4000" dirty="0" smtClean="0"/>
              <a:t>complexity. In </a:t>
            </a:r>
            <a:r>
              <a:rPr lang="en-IN" sz="4000" dirty="0"/>
              <a:t>most cases, symmetric key cryptography is the </a:t>
            </a:r>
            <a:r>
              <a:rPr lang="en-IN" sz="4000" dirty="0" smtClean="0"/>
              <a:t>first </a:t>
            </a:r>
            <a:r>
              <a:rPr lang="en-IN" sz="4000" dirty="0"/>
              <a:t>choice </a:t>
            </a:r>
            <a:r>
              <a:rPr lang="en-IN" sz="4000" dirty="0" smtClean="0"/>
              <a:t>for designing </a:t>
            </a:r>
            <a:r>
              <a:rPr lang="en-IN" sz="4000" dirty="0"/>
              <a:t>a security protocol for WSNs, though public key </a:t>
            </a:r>
            <a:r>
              <a:rPr lang="en-IN" sz="4000" dirty="0" smtClean="0"/>
              <a:t>cryptography is </a:t>
            </a:r>
            <a:r>
              <a:rPr lang="en-IN" sz="4000" dirty="0"/>
              <a:t>possible under careful optimization in design and implementation. </a:t>
            </a:r>
            <a:endParaRPr lang="en-IN" sz="4000" dirty="0" smtClean="0"/>
          </a:p>
          <a:p>
            <a:r>
              <a:rPr lang="en-IN" sz="4000" dirty="0" smtClean="0"/>
              <a:t>Due to huge number of sensor nodes the security protocol should be </a:t>
            </a:r>
            <a:r>
              <a:rPr lang="en-IN" sz="4000" dirty="0"/>
              <a:t>simple, </a:t>
            </a:r>
            <a:r>
              <a:rPr lang="en-IN" sz="4000" dirty="0" smtClean="0"/>
              <a:t>flexible</a:t>
            </a:r>
            <a:r>
              <a:rPr lang="en-IN" sz="4000" dirty="0"/>
              <a:t>, and </a:t>
            </a:r>
            <a:r>
              <a:rPr lang="en-IN" sz="4000" dirty="0" smtClean="0"/>
              <a:t>scalable. </a:t>
            </a:r>
          </a:p>
          <a:p>
            <a:r>
              <a:rPr lang="en-IN" sz="4000" dirty="0" smtClean="0"/>
              <a:t>A stronger security </a:t>
            </a:r>
            <a:r>
              <a:rPr lang="en-IN" sz="4000" dirty="0"/>
              <a:t>protocol costs more resources in sensor nodes, which can lead </a:t>
            </a:r>
            <a:r>
              <a:rPr lang="en-IN" sz="4000" dirty="0" smtClean="0"/>
              <a:t>to the </a:t>
            </a:r>
            <a:r>
              <a:rPr lang="en-IN" sz="4000" dirty="0"/>
              <a:t>performance degradation of applications. In most cases, a trade - off </a:t>
            </a:r>
            <a:r>
              <a:rPr lang="en-IN" sz="4000" dirty="0" smtClean="0"/>
              <a:t>has to </a:t>
            </a:r>
            <a:r>
              <a:rPr lang="en-IN" sz="4000" dirty="0"/>
              <a:t>be made between security and performance. </a:t>
            </a:r>
            <a:r>
              <a:rPr lang="en-IN" sz="4000" dirty="0" smtClean="0"/>
              <a:t>Weak security protocols </a:t>
            </a:r>
            <a:r>
              <a:rPr lang="en-IN" sz="4000" dirty="0"/>
              <a:t>may be easily broken by attackers.</a:t>
            </a:r>
          </a:p>
          <a:p>
            <a:r>
              <a:rPr lang="en-IN" sz="4000" dirty="0" smtClean="0"/>
              <a:t>WSN </a:t>
            </a:r>
            <a:r>
              <a:rPr lang="en-IN" sz="4000" dirty="0"/>
              <a:t>is usually deployed in hostile areas without any </a:t>
            </a:r>
            <a:r>
              <a:rPr lang="en-IN" sz="4000" dirty="0" smtClean="0"/>
              <a:t>fixed infrastructure. It </a:t>
            </a:r>
            <a:r>
              <a:rPr lang="en-IN" sz="4000" dirty="0"/>
              <a:t>is </a:t>
            </a:r>
            <a:r>
              <a:rPr lang="en-IN" sz="4000" dirty="0" smtClean="0"/>
              <a:t>difficult </a:t>
            </a:r>
            <a:r>
              <a:rPr lang="en-IN" sz="4000" dirty="0"/>
              <a:t>to perform continuous surveillance </a:t>
            </a:r>
            <a:r>
              <a:rPr lang="en-IN" sz="4000" dirty="0" smtClean="0"/>
              <a:t>after network deployment</a:t>
            </a:r>
            <a:r>
              <a:rPr lang="en-IN" sz="4000" dirty="0"/>
              <a:t>. Therefore, it may face various potential attacks</a:t>
            </a:r>
            <a:r>
              <a:rPr lang="en-IN" dirty="0"/>
              <a:t>.</a:t>
            </a:r>
          </a:p>
        </p:txBody>
      </p:sp>
    </p:spTree>
    <p:extLst>
      <p:ext uri="{BB962C8B-B14F-4D97-AF65-F5344CB8AC3E}">
        <p14:creationId xmlns:p14="http://schemas.microsoft.com/office/powerpoint/2010/main" val="16626873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457200" y="476672"/>
                <a:ext cx="8229600" cy="5649491"/>
              </a:xfrm>
            </p:spPr>
            <p:txBody>
              <a:bodyPr/>
              <a:lstStyle/>
              <a:p>
                <a:pPr marL="501650" lvl="1" indent="-342900"/>
                <a:r>
                  <a:rPr lang="en-US" sz="2000" dirty="0">
                    <a:sym typeface="Wingdings" panose="05000000000000000000" pitchFamily="2" charset="2"/>
                  </a:rPr>
                  <a:t>Secure Data Aggregation Protocol</a:t>
                </a:r>
              </a:p>
              <a:p>
                <a:pPr marL="844550" lvl="3"/>
                <a:r>
                  <a:rPr lang="en-US" sz="1600" dirty="0">
                    <a:sym typeface="Wingdings" panose="05000000000000000000" pitchFamily="2" charset="2"/>
                  </a:rPr>
                  <a:t>Reduces the trust on high-level nodes by using divide and conquer method</a:t>
                </a:r>
              </a:p>
              <a:p>
                <a:pPr marL="844550" lvl="3"/>
                <a:r>
                  <a:rPr lang="en-US" sz="1600" dirty="0">
                    <a:sym typeface="Wingdings" panose="05000000000000000000" pitchFamily="2" charset="2"/>
                  </a:rPr>
                  <a:t>Dynamically partitions the topology tree into multiple logical groups of similar size</a:t>
                </a:r>
              </a:p>
              <a:p>
                <a:pPr marL="844550" lvl="3"/>
                <a:r>
                  <a:rPr lang="en-US" sz="1600" dirty="0">
                    <a:sym typeface="Wingdings" panose="05000000000000000000" pitchFamily="2" charset="2"/>
                  </a:rPr>
                  <a:t>Performs hop-by-hop aggregation in each logical group and generates one aggregate with a commitment from each group. </a:t>
                </a:r>
              </a:p>
              <a:p>
                <a:pPr marL="844550" lvl="3"/>
                <a:r>
                  <a:rPr lang="en-US" sz="1600" dirty="0">
                    <a:sym typeface="Wingdings" panose="05000000000000000000" pitchFamily="2" charset="2"/>
                  </a:rPr>
                  <a:t>Once a group commits its aggregate, it cannot deny it later.</a:t>
                </a:r>
              </a:p>
              <a:p>
                <a:pPr marL="844550" lvl="3"/>
                <a:r>
                  <a:rPr lang="en-US" sz="1600" dirty="0">
                    <a:sym typeface="Wingdings" panose="05000000000000000000" pitchFamily="2" charset="2"/>
                  </a:rPr>
                  <a:t>After BS collected all the  group aggregates, identifies the suspicious group.</a:t>
                </a:r>
              </a:p>
              <a:p>
                <a:pPr marL="844550" lvl="3"/>
                <a:r>
                  <a:rPr lang="en-US" sz="1600" dirty="0">
                    <a:sym typeface="Wingdings" panose="05000000000000000000" pitchFamily="2" charset="2"/>
                  </a:rPr>
                  <a:t>Each group under suspicion participates in an attestation process to prove the correctness of its group aggregate</a:t>
                </a:r>
              </a:p>
              <a:p>
                <a:pPr marL="844550" lvl="3"/>
                <a:r>
                  <a:rPr lang="en-US" sz="1600" dirty="0">
                    <a:sym typeface="Wingdings" panose="05000000000000000000" pitchFamily="2" charset="2"/>
                  </a:rPr>
                  <a:t>BS will discard the individual group aggregate if a group under attestation fails to support its earlier commitment made in the collection phase.</a:t>
                </a:r>
              </a:p>
              <a:p>
                <a:pPr marL="844550" lvl="3"/>
                <a:r>
                  <a:rPr lang="en-US" sz="1600" dirty="0">
                    <a:sym typeface="Wingdings" panose="05000000000000000000" pitchFamily="2" charset="2"/>
                  </a:rPr>
                  <a:t>BS calculates the final aggregate from the accepted group </a:t>
                </a:r>
                <a:r>
                  <a:rPr lang="en-US" sz="1600" dirty="0" smtClean="0">
                    <a:sym typeface="Wingdings" panose="05000000000000000000" pitchFamily="2" charset="2"/>
                  </a:rPr>
                  <a:t>aggregates</a:t>
                </a:r>
              </a:p>
              <a:p>
                <a:pPr marL="517525" lvl="1" indent="-342900"/>
                <a:r>
                  <a:rPr lang="en-US" sz="2000" dirty="0">
                    <a:sym typeface="Wingdings" panose="05000000000000000000" pitchFamily="2" charset="2"/>
                  </a:rPr>
                  <a:t>By using </a:t>
                </a:r>
                <a:r>
                  <a:rPr lang="en-US" sz="2000" dirty="0" smtClean="0">
                    <a:sym typeface="Wingdings" panose="05000000000000000000" pitchFamily="2" charset="2"/>
                  </a:rPr>
                  <a:t>resilient aggregation function</a:t>
                </a:r>
              </a:p>
              <a:p>
                <a:pPr marL="917575" lvl="2" indent="-342900"/>
                <a:r>
                  <a:rPr lang="en-US" sz="1600" dirty="0" smtClean="0">
                    <a:sym typeface="Wingdings" panose="05000000000000000000" pitchFamily="2" charset="2"/>
                  </a:rPr>
                  <a:t>For aggregation statistical estimation  models are used</a:t>
                </a:r>
              </a:p>
              <a:p>
                <a:pPr marL="917575" lvl="2" indent="-342900"/>
                <a:r>
                  <a:rPr lang="en-US" sz="1600" dirty="0" smtClean="0">
                    <a:sym typeface="Wingdings" panose="05000000000000000000" pitchFamily="2" charset="2"/>
                  </a:rPr>
                  <a:t>A aggregation function is modeled as a random function </a:t>
                </a:r>
                <a14:m>
                  <m:oMath xmlns:m="http://schemas.openxmlformats.org/officeDocument/2006/math">
                    <m:acc>
                      <m:accPr>
                        <m:chr m:val="̂"/>
                        <m:ctrlPr>
                          <a:rPr lang="en-US" sz="1600" i="1">
                            <a:latin typeface="Cambria Math"/>
                            <a:sym typeface="Symbol"/>
                          </a:rPr>
                        </m:ctrlPr>
                      </m:accPr>
                      <m:e>
                        <m:r>
                          <m:rPr>
                            <m:nor/>
                          </m:rPr>
                          <a:rPr lang="en-US" sz="1600" dirty="0">
                            <a:sym typeface="Symbol"/>
                          </a:rPr>
                          <m:t></m:t>
                        </m:r>
                      </m:e>
                    </m:acc>
                  </m:oMath>
                </a14:m>
                <a:r>
                  <a:rPr lang="en-US" sz="1600" dirty="0" smtClean="0">
                    <a:sym typeface="Wingdings" panose="05000000000000000000" pitchFamily="2" charset="2"/>
                  </a:rPr>
                  <a:t> = f(X</a:t>
                </a:r>
                <a:r>
                  <a:rPr lang="en-US" sz="1600" baseline="-25000" dirty="0" smtClean="0">
                    <a:sym typeface="Wingdings" panose="05000000000000000000" pitchFamily="2" charset="2"/>
                  </a:rPr>
                  <a:t>1</a:t>
                </a:r>
                <a:r>
                  <a:rPr lang="en-US" sz="1600" dirty="0" smtClean="0">
                    <a:sym typeface="Wingdings" panose="05000000000000000000" pitchFamily="2" charset="2"/>
                  </a:rPr>
                  <a:t>, X</a:t>
                </a:r>
                <a:r>
                  <a:rPr lang="en-US" sz="1600" baseline="-25000" dirty="0" smtClean="0">
                    <a:sym typeface="Wingdings" panose="05000000000000000000" pitchFamily="2" charset="2"/>
                  </a:rPr>
                  <a:t>2</a:t>
                </a:r>
                <a:r>
                  <a:rPr lang="en-US" sz="1600" dirty="0" smtClean="0">
                    <a:sym typeface="Wingdings" panose="05000000000000000000" pitchFamily="2" charset="2"/>
                  </a:rPr>
                  <a:t>, …, </a:t>
                </a:r>
                <a:r>
                  <a:rPr lang="en-US" sz="1600" dirty="0" err="1" smtClean="0">
                    <a:sym typeface="Wingdings" panose="05000000000000000000" pitchFamily="2" charset="2"/>
                  </a:rPr>
                  <a:t>X</a:t>
                </a:r>
                <a:r>
                  <a:rPr lang="en-US" sz="1600" baseline="-25000" dirty="0" err="1" smtClean="0">
                    <a:sym typeface="Wingdings" panose="05000000000000000000" pitchFamily="2" charset="2"/>
                  </a:rPr>
                  <a:t>n</a:t>
                </a:r>
                <a:r>
                  <a:rPr lang="en-US" sz="1600" dirty="0" smtClean="0">
                    <a:sym typeface="Wingdings" panose="05000000000000000000" pitchFamily="2" charset="2"/>
                  </a:rPr>
                  <a:t>)</a:t>
                </a:r>
              </a:p>
              <a:p>
                <a:pPr marL="917575" lvl="2" indent="-342900"/>
                <a:r>
                  <a:rPr lang="en-US" sz="1600" dirty="0" smtClean="0">
                    <a:sym typeface="Wingdings" panose="05000000000000000000" pitchFamily="2" charset="2"/>
                  </a:rPr>
                  <a:t>Error is calculated as </a:t>
                </a:r>
                <a:r>
                  <a:rPr lang="en-US" sz="1600" dirty="0" err="1" smtClean="0">
                    <a:sym typeface="Wingdings" panose="05000000000000000000" pitchFamily="2" charset="2"/>
                  </a:rPr>
                  <a:t>rms</a:t>
                </a:r>
                <a:r>
                  <a:rPr lang="en-US" sz="1600" dirty="0" smtClean="0">
                    <a:sym typeface="Wingdings" panose="05000000000000000000" pitchFamily="2" charset="2"/>
                  </a:rPr>
                  <a:t>(f) = E[(</a:t>
                </a:r>
                <a14:m>
                  <m:oMath xmlns:m="http://schemas.openxmlformats.org/officeDocument/2006/math">
                    <m:acc>
                      <m:accPr>
                        <m:chr m:val="̂"/>
                        <m:ctrlPr>
                          <a:rPr lang="en-US" sz="1600" i="1" smtClean="0">
                            <a:latin typeface="Cambria Math"/>
                            <a:sym typeface="Symbol"/>
                          </a:rPr>
                        </m:ctrlPr>
                      </m:accPr>
                      <m:e>
                        <m:r>
                          <m:rPr>
                            <m:nor/>
                          </m:rPr>
                          <a:rPr lang="en-US" sz="1600" dirty="0">
                            <a:sym typeface="Symbol"/>
                          </a:rPr>
                          <m:t></m:t>
                        </m:r>
                      </m:e>
                    </m:acc>
                  </m:oMath>
                </a14:m>
                <a:r>
                  <a:rPr lang="en-US" sz="1600" dirty="0" smtClean="0">
                    <a:sym typeface="Wingdings" panose="05000000000000000000" pitchFamily="2" charset="2"/>
                  </a:rPr>
                  <a:t>-</a:t>
                </a:r>
                <a:r>
                  <a:rPr lang="en-US" sz="1600" dirty="0" smtClean="0">
                    <a:sym typeface="Symbol"/>
                  </a:rPr>
                  <a:t>)</a:t>
                </a:r>
                <a:r>
                  <a:rPr lang="en-US" sz="1600" baseline="30000" dirty="0" smtClean="0">
                    <a:sym typeface="Symbol"/>
                  </a:rPr>
                  <a:t>2</a:t>
                </a:r>
                <a:r>
                  <a:rPr lang="en-US" sz="1600" dirty="0" smtClean="0">
                    <a:sym typeface="Symbol"/>
                  </a:rPr>
                  <a:t>]^</a:t>
                </a:r>
                <a:r>
                  <a:rPr lang="en-US" sz="1600" baseline="30000" dirty="0" smtClean="0">
                    <a:sym typeface="Symbol"/>
                  </a:rPr>
                  <a:t>1/2</a:t>
                </a:r>
              </a:p>
              <a:p>
                <a:pPr marL="917575" lvl="2" indent="-342900"/>
                <a:endParaRPr lang="en-US" sz="1600" dirty="0">
                  <a:sym typeface="Wingdings" panose="05000000000000000000" pitchFamily="2" charset="2"/>
                </a:endParaRPr>
              </a:p>
              <a:p>
                <a:pPr>
                  <a:buFont typeface="Arial" pitchFamily="34" charset="0"/>
                  <a:buChar char="–"/>
                </a:pPr>
                <a:endParaRPr lang="en-US" sz="20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457200" y="476672"/>
                <a:ext cx="8229600" cy="5649491"/>
              </a:xfrm>
              <a:blipFill rotWithShape="1">
                <a:blip r:embed="rId2"/>
                <a:stretch>
                  <a:fillRect t="-539"/>
                </a:stretch>
              </a:blipFill>
            </p:spPr>
            <p:txBody>
              <a:bodyPr/>
              <a:lstStyle/>
              <a:p>
                <a:r>
                  <a:rPr lang="en-US">
                    <a:noFill/>
                  </a:rPr>
                  <a:t> </a:t>
                </a:r>
              </a:p>
            </p:txBody>
          </p:sp>
        </mc:Fallback>
      </mc:AlternateContent>
    </p:spTree>
    <p:extLst>
      <p:ext uri="{BB962C8B-B14F-4D97-AF65-F5344CB8AC3E}">
        <p14:creationId xmlns:p14="http://schemas.microsoft.com/office/powerpoint/2010/main" val="41790716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Intrusion Detection</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51105273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Management</a:t>
            </a:r>
            <a:endParaRPr lang="en-US" dirty="0"/>
          </a:p>
        </p:txBody>
      </p:sp>
      <p:sp>
        <p:nvSpPr>
          <p:cNvPr id="3" name="Content Placeholder 2"/>
          <p:cNvSpPr>
            <a:spLocks noGrp="1"/>
          </p:cNvSpPr>
          <p:nvPr>
            <p:ph idx="1"/>
          </p:nvPr>
        </p:nvSpPr>
        <p:spPr/>
        <p:txBody>
          <a:bodyPr/>
          <a:lstStyle/>
          <a:p>
            <a:r>
              <a:rPr lang="en-US" dirty="0" smtClean="0"/>
              <a:t>Symmetric Key Management</a:t>
            </a:r>
          </a:p>
          <a:p>
            <a:pPr lvl="1"/>
            <a:r>
              <a:rPr lang="en-US" dirty="0" smtClean="0"/>
              <a:t>Key Agreement Models</a:t>
            </a:r>
          </a:p>
          <a:p>
            <a:pPr lvl="1"/>
            <a:r>
              <a:rPr lang="en-US" dirty="0" smtClean="0"/>
              <a:t>Random Key Material Distribution</a:t>
            </a:r>
          </a:p>
          <a:p>
            <a:pPr lvl="1"/>
            <a:r>
              <a:rPr lang="en-US" dirty="0" smtClean="0"/>
              <a:t>Deterministic Key Material Distribution</a:t>
            </a:r>
          </a:p>
          <a:p>
            <a:pPr lvl="1"/>
            <a:r>
              <a:rPr lang="en-US" dirty="0" smtClean="0"/>
              <a:t>Location based Key Material Distribution</a:t>
            </a:r>
          </a:p>
          <a:p>
            <a:r>
              <a:rPr lang="en-US" dirty="0" smtClean="0"/>
              <a:t>Asymmetric Key Management</a:t>
            </a:r>
          </a:p>
          <a:p>
            <a:r>
              <a:rPr lang="en-US" dirty="0" smtClean="0"/>
              <a:t>Group Key Management</a:t>
            </a:r>
            <a:endParaRPr lang="en-US" dirty="0"/>
          </a:p>
        </p:txBody>
      </p:sp>
    </p:spTree>
    <p:extLst>
      <p:ext uri="{BB962C8B-B14F-4D97-AF65-F5344CB8AC3E}">
        <p14:creationId xmlns:p14="http://schemas.microsoft.com/office/powerpoint/2010/main" val="2049104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Security Concepts</a:t>
            </a:r>
            <a:endParaRPr lang="en-IN" dirty="0"/>
          </a:p>
        </p:txBody>
      </p:sp>
      <p:sp>
        <p:nvSpPr>
          <p:cNvPr id="3" name="Content Placeholder 2"/>
          <p:cNvSpPr>
            <a:spLocks noGrp="1"/>
          </p:cNvSpPr>
          <p:nvPr>
            <p:ph idx="1"/>
          </p:nvPr>
        </p:nvSpPr>
        <p:spPr/>
        <p:txBody>
          <a:bodyPr>
            <a:normAutofit lnSpcReduction="10000"/>
          </a:bodyPr>
          <a:lstStyle/>
          <a:p>
            <a:r>
              <a:rPr lang="en-US" dirty="0" smtClean="0"/>
              <a:t>Confidentiality</a:t>
            </a:r>
          </a:p>
          <a:p>
            <a:r>
              <a:rPr lang="en-US" dirty="0" smtClean="0"/>
              <a:t>Integrity</a:t>
            </a:r>
          </a:p>
          <a:p>
            <a:r>
              <a:rPr lang="en-US" dirty="0" smtClean="0"/>
              <a:t>Authenticity</a:t>
            </a:r>
          </a:p>
          <a:p>
            <a:r>
              <a:rPr lang="en-US" dirty="0" smtClean="0"/>
              <a:t>Non-repudiation</a:t>
            </a:r>
          </a:p>
          <a:p>
            <a:r>
              <a:rPr lang="en-US" dirty="0" smtClean="0"/>
              <a:t>Freshness</a:t>
            </a:r>
          </a:p>
          <a:p>
            <a:r>
              <a:rPr lang="en-US" dirty="0" smtClean="0"/>
              <a:t>Availability</a:t>
            </a:r>
          </a:p>
          <a:p>
            <a:r>
              <a:rPr lang="en-US" dirty="0" smtClean="0"/>
              <a:t>Intrusion Detection</a:t>
            </a:r>
          </a:p>
          <a:p>
            <a:r>
              <a:rPr lang="en-US" dirty="0" smtClean="0"/>
              <a:t>Key Management Problem</a:t>
            </a:r>
          </a:p>
          <a:p>
            <a:endParaRPr lang="en-IN" dirty="0"/>
          </a:p>
        </p:txBody>
      </p:sp>
    </p:spTree>
    <p:extLst>
      <p:ext uri="{BB962C8B-B14F-4D97-AF65-F5344CB8AC3E}">
        <p14:creationId xmlns:p14="http://schemas.microsoft.com/office/powerpoint/2010/main" val="7239039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Confidentiality</a:t>
            </a:r>
            <a:endParaRPr lang="en-IN" dirty="0"/>
          </a:p>
        </p:txBody>
      </p:sp>
      <p:sp>
        <p:nvSpPr>
          <p:cNvPr id="3" name="Content Placeholder 2"/>
          <p:cNvSpPr>
            <a:spLocks noGrp="1"/>
          </p:cNvSpPr>
          <p:nvPr>
            <p:ph idx="1"/>
          </p:nvPr>
        </p:nvSpPr>
        <p:spPr>
          <a:xfrm>
            <a:off x="457200" y="1340768"/>
            <a:ext cx="8229600" cy="5328592"/>
          </a:xfrm>
        </p:spPr>
        <p:txBody>
          <a:bodyPr>
            <a:normAutofit fontScale="55000" lnSpcReduction="20000"/>
          </a:bodyPr>
          <a:lstStyle/>
          <a:p>
            <a:r>
              <a:rPr lang="en-US" dirty="0" smtClean="0"/>
              <a:t>Assurance of authorized access to information</a:t>
            </a:r>
          </a:p>
          <a:p>
            <a:r>
              <a:rPr lang="en-US" dirty="0" smtClean="0"/>
              <a:t>Information about comm. Should be kept in secret</a:t>
            </a:r>
          </a:p>
          <a:p>
            <a:r>
              <a:rPr lang="en-US" dirty="0" smtClean="0"/>
              <a:t>Problems</a:t>
            </a:r>
          </a:p>
          <a:p>
            <a:pPr lvl="1"/>
            <a:r>
              <a:rPr lang="en-US" dirty="0" smtClean="0"/>
              <a:t>Eavesdropping </a:t>
            </a:r>
          </a:p>
          <a:p>
            <a:pPr lvl="2"/>
            <a:r>
              <a:rPr lang="en-US" dirty="0" smtClean="0"/>
              <a:t>Shared medium</a:t>
            </a:r>
          </a:p>
          <a:p>
            <a:pPr lvl="2"/>
            <a:r>
              <a:rPr lang="en-US" dirty="0" smtClean="0"/>
              <a:t>Header Information Leak</a:t>
            </a:r>
          </a:p>
          <a:p>
            <a:pPr lvl="2"/>
            <a:r>
              <a:rPr lang="en-US" dirty="0" smtClean="0"/>
              <a:t>Can extract location information easily from control packets and headers</a:t>
            </a:r>
          </a:p>
          <a:p>
            <a:pPr lvl="1"/>
            <a:r>
              <a:rPr lang="en-US" dirty="0" smtClean="0"/>
              <a:t>Node compromise</a:t>
            </a:r>
          </a:p>
          <a:p>
            <a:pPr lvl="2"/>
            <a:r>
              <a:rPr lang="en-US" dirty="0" smtClean="0"/>
              <a:t>Directly Capturing a node, dig into it using tools and get useful data</a:t>
            </a:r>
          </a:p>
          <a:p>
            <a:pPr lvl="2"/>
            <a:r>
              <a:rPr lang="en-US" dirty="0" smtClean="0"/>
              <a:t>Indirectly analyze secret data received from compromised node</a:t>
            </a:r>
          </a:p>
          <a:p>
            <a:pPr lvl="2"/>
            <a:r>
              <a:rPr lang="en-US" dirty="0" smtClean="0"/>
              <a:t>Compromised node may be used to launch more malicious attacks</a:t>
            </a:r>
          </a:p>
          <a:p>
            <a:r>
              <a:rPr lang="en-US" dirty="0" smtClean="0"/>
              <a:t>Solution for eavesdropping</a:t>
            </a:r>
          </a:p>
          <a:p>
            <a:pPr lvl="1"/>
            <a:r>
              <a:rPr lang="en-US" dirty="0" smtClean="0"/>
              <a:t>Encryption</a:t>
            </a:r>
          </a:p>
          <a:p>
            <a:pPr lvl="2"/>
            <a:r>
              <a:rPr lang="en-US" dirty="0" smtClean="0"/>
              <a:t>Transform into special form</a:t>
            </a:r>
          </a:p>
          <a:p>
            <a:pPr lvl="2"/>
            <a:r>
              <a:rPr lang="en-US" dirty="0" smtClean="0"/>
              <a:t>Symmetric key cryptography – DES, AES, RC5</a:t>
            </a:r>
          </a:p>
          <a:p>
            <a:pPr lvl="2"/>
            <a:r>
              <a:rPr lang="en-US" dirty="0" smtClean="0"/>
              <a:t>Asymmetric key cryptography – </a:t>
            </a:r>
            <a:r>
              <a:rPr lang="en-US" dirty="0" err="1" smtClean="0"/>
              <a:t>Diffie</a:t>
            </a:r>
            <a:r>
              <a:rPr lang="en-US" dirty="0" smtClean="0"/>
              <a:t> Hellman, RSA</a:t>
            </a:r>
          </a:p>
          <a:p>
            <a:pPr lvl="2"/>
            <a:r>
              <a:rPr lang="en-US" dirty="0" err="1" smtClean="0"/>
              <a:t>TinySec</a:t>
            </a:r>
            <a:r>
              <a:rPr lang="en-US" dirty="0" smtClean="0"/>
              <a:t> – Link Layer security architecture for WSN. Uses Skipjack – Light weight block cipher  to encrypt PDU</a:t>
            </a:r>
          </a:p>
          <a:p>
            <a:r>
              <a:rPr lang="en-US" dirty="0" smtClean="0"/>
              <a:t>Privacy</a:t>
            </a:r>
          </a:p>
          <a:p>
            <a:pPr lvl="1"/>
            <a:r>
              <a:rPr lang="en-US" dirty="0" smtClean="0"/>
              <a:t>Disclosure of personal information </a:t>
            </a:r>
            <a:r>
              <a:rPr lang="en-US" dirty="0" smtClean="0">
                <a:sym typeface="Wingdings" pitchFamily="2" charset="2"/>
              </a:rPr>
              <a:t> High risk</a:t>
            </a:r>
          </a:p>
          <a:p>
            <a:pPr lvl="1"/>
            <a:r>
              <a:rPr lang="en-US" dirty="0" smtClean="0">
                <a:sym typeface="Wingdings" pitchFamily="2" charset="2"/>
              </a:rPr>
              <a:t>Non-cryptographic schemes to protect privacy</a:t>
            </a:r>
          </a:p>
          <a:p>
            <a:pPr lvl="2"/>
            <a:r>
              <a:rPr lang="en-US" dirty="0" smtClean="0">
                <a:sym typeface="Wingdings" pitchFamily="2" charset="2"/>
              </a:rPr>
              <a:t>To hide source: Phantom Routing – Random Walk Phase  followed by flooding</a:t>
            </a:r>
          </a:p>
          <a:p>
            <a:pPr lvl="2"/>
            <a:r>
              <a:rPr lang="en-US" dirty="0" smtClean="0">
                <a:sym typeface="Wingdings" pitchFamily="2" charset="2"/>
              </a:rPr>
              <a:t>To hide destination: Introduce fake traffic in opposite direction</a:t>
            </a:r>
          </a:p>
          <a:p>
            <a:pPr lvl="1"/>
            <a:endParaRPr lang="en-IN" dirty="0"/>
          </a:p>
        </p:txBody>
      </p:sp>
    </p:spTree>
    <p:extLst>
      <p:ext uri="{BB962C8B-B14F-4D97-AF65-F5344CB8AC3E}">
        <p14:creationId xmlns:p14="http://schemas.microsoft.com/office/powerpoint/2010/main" val="30622798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lstStyle/>
          <a:p>
            <a:r>
              <a:rPr lang="en-US" dirty="0" smtClean="0"/>
              <a:t>Integrity</a:t>
            </a:r>
            <a:endParaRPr lang="en-IN" dirty="0"/>
          </a:p>
        </p:txBody>
      </p:sp>
      <p:sp>
        <p:nvSpPr>
          <p:cNvPr id="3" name="Content Placeholder 2"/>
          <p:cNvSpPr>
            <a:spLocks noGrp="1"/>
          </p:cNvSpPr>
          <p:nvPr>
            <p:ph idx="1"/>
          </p:nvPr>
        </p:nvSpPr>
        <p:spPr>
          <a:xfrm>
            <a:off x="457200" y="1340768"/>
            <a:ext cx="8229600" cy="5112568"/>
          </a:xfrm>
        </p:spPr>
        <p:txBody>
          <a:bodyPr>
            <a:normAutofit fontScale="77500" lnSpcReduction="20000"/>
          </a:bodyPr>
          <a:lstStyle/>
          <a:p>
            <a:r>
              <a:rPr lang="en-US" dirty="0" smtClean="0"/>
              <a:t>Assurance that the packets are not modified in transmission</a:t>
            </a:r>
          </a:p>
          <a:p>
            <a:pPr lvl="1"/>
            <a:r>
              <a:rPr lang="en-US" dirty="0" smtClean="0"/>
              <a:t>Transmission Errors</a:t>
            </a:r>
          </a:p>
          <a:p>
            <a:pPr lvl="1"/>
            <a:r>
              <a:rPr lang="en-US" dirty="0" smtClean="0"/>
              <a:t>Processing Errors</a:t>
            </a:r>
          </a:p>
          <a:p>
            <a:pPr lvl="1"/>
            <a:r>
              <a:rPr lang="en-US" dirty="0" smtClean="0"/>
              <a:t>Packet Modification by attacker </a:t>
            </a:r>
          </a:p>
          <a:p>
            <a:pPr lvl="2"/>
            <a:r>
              <a:rPr lang="en-US" dirty="0" smtClean="0"/>
              <a:t>Introducing radio inference </a:t>
            </a:r>
            <a:r>
              <a:rPr lang="en-US" dirty="0" smtClean="0">
                <a:sym typeface="Wingdings" pitchFamily="2" charset="2"/>
              </a:rPr>
              <a:t></a:t>
            </a:r>
            <a:r>
              <a:rPr lang="en-US" dirty="0" smtClean="0"/>
              <a:t>Denial of Service Attack</a:t>
            </a:r>
          </a:p>
          <a:p>
            <a:pPr lvl="2"/>
            <a:r>
              <a:rPr lang="en-US" dirty="0" smtClean="0"/>
              <a:t>If attacker knows the format and semantic meaning, the packet content (location of event) itself may be changed</a:t>
            </a:r>
          </a:p>
          <a:p>
            <a:pPr lvl="2"/>
            <a:r>
              <a:rPr lang="en-US" dirty="0" smtClean="0"/>
              <a:t>Control and management packets changed </a:t>
            </a:r>
            <a:r>
              <a:rPr lang="en-US" dirty="0" smtClean="0">
                <a:sym typeface="Wingdings" pitchFamily="2" charset="2"/>
              </a:rPr>
              <a:t> inconsistent knowledge about topology   routing problem</a:t>
            </a:r>
          </a:p>
          <a:p>
            <a:pPr lvl="1"/>
            <a:r>
              <a:rPr lang="en-US" dirty="0" smtClean="0">
                <a:sym typeface="Wingdings" pitchFamily="2" charset="2"/>
              </a:rPr>
              <a:t>Error Control mechanisms</a:t>
            </a:r>
          </a:p>
          <a:p>
            <a:pPr lvl="2"/>
            <a:r>
              <a:rPr lang="en-US" dirty="0" smtClean="0">
                <a:sym typeface="Wingdings" pitchFamily="2" charset="2"/>
              </a:rPr>
              <a:t>Automatic Repeat Request (ARQ)</a:t>
            </a:r>
          </a:p>
          <a:p>
            <a:pPr lvl="2"/>
            <a:r>
              <a:rPr lang="en-US" dirty="0" smtClean="0">
                <a:sym typeface="Wingdings" pitchFamily="2" charset="2"/>
              </a:rPr>
              <a:t>Forward Error Correction (FEC)</a:t>
            </a:r>
          </a:p>
          <a:p>
            <a:pPr lvl="2"/>
            <a:r>
              <a:rPr lang="en-US" dirty="0" smtClean="0">
                <a:sym typeface="Wingdings" pitchFamily="2" charset="2"/>
              </a:rPr>
              <a:t>Checksum</a:t>
            </a:r>
          </a:p>
          <a:p>
            <a:pPr lvl="1"/>
            <a:r>
              <a:rPr lang="en-US" dirty="0" smtClean="0">
                <a:sym typeface="Wingdings" pitchFamily="2" charset="2"/>
              </a:rPr>
              <a:t>Message Integrity Code (MIC) and digital signatures to overcome attacks</a:t>
            </a:r>
            <a:endParaRPr lang="en-US" dirty="0" smtClean="0"/>
          </a:p>
          <a:p>
            <a:pPr lvl="1"/>
            <a:endParaRPr lang="en-US" dirty="0" smtClean="0"/>
          </a:p>
          <a:p>
            <a:endParaRPr lang="en-US" dirty="0" smtClean="0"/>
          </a:p>
          <a:p>
            <a:endParaRPr lang="en-IN" dirty="0"/>
          </a:p>
        </p:txBody>
      </p:sp>
    </p:spTree>
    <p:extLst>
      <p:ext uri="{BB962C8B-B14F-4D97-AF65-F5344CB8AC3E}">
        <p14:creationId xmlns:p14="http://schemas.microsoft.com/office/powerpoint/2010/main" val="1334914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Authenticity</a:t>
            </a:r>
            <a:endParaRPr lang="en-IN" dirty="0"/>
          </a:p>
        </p:txBody>
      </p:sp>
      <p:sp>
        <p:nvSpPr>
          <p:cNvPr id="3" name="Content Placeholder 2"/>
          <p:cNvSpPr>
            <a:spLocks noGrp="1"/>
          </p:cNvSpPr>
          <p:nvPr>
            <p:ph idx="1"/>
          </p:nvPr>
        </p:nvSpPr>
        <p:spPr>
          <a:xfrm>
            <a:off x="457200" y="1412776"/>
            <a:ext cx="8229600" cy="4713387"/>
          </a:xfrm>
        </p:spPr>
        <p:txBody>
          <a:bodyPr>
            <a:normAutofit fontScale="62500" lnSpcReduction="20000"/>
          </a:bodyPr>
          <a:lstStyle/>
          <a:p>
            <a:r>
              <a:rPr lang="en-US" dirty="0" smtClean="0"/>
              <a:t>Assurance of identities of communicating nodes</a:t>
            </a:r>
          </a:p>
          <a:p>
            <a:pPr lvl="1"/>
            <a:r>
              <a:rPr lang="en-US" dirty="0" smtClean="0"/>
              <a:t>Packet injection </a:t>
            </a:r>
            <a:r>
              <a:rPr lang="en-US" dirty="0" smtClean="0">
                <a:sym typeface="Wingdings" pitchFamily="2" charset="2"/>
              </a:rPr>
              <a:t> Sybil Attack  Spoofed IP or MAC address</a:t>
            </a:r>
          </a:p>
          <a:p>
            <a:pPr lvl="1"/>
            <a:r>
              <a:rPr lang="en-US" dirty="0" smtClean="0">
                <a:sym typeface="Wingdings" pitchFamily="2" charset="2"/>
              </a:rPr>
              <a:t>Message Authentication Codes (MAC)</a:t>
            </a:r>
          </a:p>
          <a:p>
            <a:pPr lvl="2"/>
            <a:r>
              <a:rPr lang="en-US" dirty="0" smtClean="0">
                <a:sym typeface="Wingdings" pitchFamily="2" charset="2"/>
              </a:rPr>
              <a:t>Symmetric key is shared between sender and receiver</a:t>
            </a:r>
          </a:p>
          <a:p>
            <a:pPr lvl="2"/>
            <a:r>
              <a:rPr lang="en-US" dirty="0" smtClean="0">
                <a:sym typeface="Wingdings" pitchFamily="2" charset="2"/>
              </a:rPr>
              <a:t>Payload is concatenated with shared key and MAC is computed as C=H(M||K) where H is a collision resistant hash function</a:t>
            </a:r>
          </a:p>
          <a:p>
            <a:pPr lvl="2"/>
            <a:r>
              <a:rPr lang="en-US" dirty="0" smtClean="0">
                <a:sym typeface="Wingdings" pitchFamily="2" charset="2"/>
              </a:rPr>
              <a:t>Receiver re-computes MAC and checks </a:t>
            </a:r>
            <a:r>
              <a:rPr lang="en-US" dirty="0" err="1" smtClean="0">
                <a:sym typeface="Wingdings" pitchFamily="2" charset="2"/>
              </a:rPr>
              <a:t>iif</a:t>
            </a:r>
            <a:r>
              <a:rPr lang="en-US" dirty="0" smtClean="0">
                <a:sym typeface="Wingdings" pitchFamily="2" charset="2"/>
              </a:rPr>
              <a:t> they are same</a:t>
            </a:r>
          </a:p>
          <a:p>
            <a:pPr lvl="1"/>
            <a:r>
              <a:rPr lang="en-US" dirty="0" smtClean="0">
                <a:sym typeface="Wingdings" pitchFamily="2" charset="2"/>
              </a:rPr>
              <a:t>Challenge Response scheme</a:t>
            </a:r>
          </a:p>
          <a:p>
            <a:pPr lvl="2"/>
            <a:r>
              <a:rPr lang="en-US" dirty="0" smtClean="0">
                <a:sym typeface="Wingdings" pitchFamily="2" charset="2"/>
              </a:rPr>
              <a:t>Challenge: Node selects random number, encrypts with the shared key and send the cipher text</a:t>
            </a:r>
          </a:p>
          <a:p>
            <a:pPr lvl="2"/>
            <a:r>
              <a:rPr lang="en-US" dirty="0" smtClean="0">
                <a:sym typeface="Wingdings" pitchFamily="2" charset="2"/>
              </a:rPr>
              <a:t>Response: Receiver decrypts it send back the original random number</a:t>
            </a:r>
          </a:p>
          <a:p>
            <a:pPr lvl="1"/>
            <a:r>
              <a:rPr lang="en-US" dirty="0" smtClean="0">
                <a:sym typeface="Wingdings" pitchFamily="2" charset="2"/>
              </a:rPr>
              <a:t>Signature</a:t>
            </a:r>
          </a:p>
          <a:p>
            <a:pPr lvl="2"/>
            <a:r>
              <a:rPr lang="en-US" dirty="0" smtClean="0">
                <a:sym typeface="Wingdings" pitchFamily="2" charset="2"/>
              </a:rPr>
              <a:t>Asymmetric cryptography</a:t>
            </a:r>
          </a:p>
          <a:p>
            <a:pPr lvl="2"/>
            <a:r>
              <a:rPr lang="en-US" dirty="0" smtClean="0">
                <a:sym typeface="Wingdings" pitchFamily="2" charset="2"/>
              </a:rPr>
              <a:t>Private key for encryption, public key for decryption</a:t>
            </a:r>
          </a:p>
          <a:p>
            <a:pPr lvl="1"/>
            <a:r>
              <a:rPr lang="en-US" dirty="0" smtClean="0">
                <a:sym typeface="Wingdings" pitchFamily="2" charset="2"/>
              </a:rPr>
              <a:t>Man-in-middle Attack</a:t>
            </a:r>
          </a:p>
          <a:p>
            <a:pPr lvl="2"/>
            <a:r>
              <a:rPr lang="en-US" dirty="0" smtClean="0">
                <a:sym typeface="Wingdings" pitchFamily="2" charset="2"/>
              </a:rPr>
              <a:t>For signatures</a:t>
            </a:r>
          </a:p>
          <a:p>
            <a:pPr lvl="3"/>
            <a:r>
              <a:rPr lang="en-US" dirty="0" smtClean="0">
                <a:sym typeface="Wingdings" pitchFamily="2" charset="2"/>
              </a:rPr>
              <a:t>Private key Ks should be secret and Public key </a:t>
            </a:r>
            <a:r>
              <a:rPr lang="en-US" dirty="0" err="1" smtClean="0">
                <a:sym typeface="Wingdings" pitchFamily="2" charset="2"/>
              </a:rPr>
              <a:t>Kp</a:t>
            </a:r>
            <a:r>
              <a:rPr lang="en-US" dirty="0" smtClean="0">
                <a:sym typeface="Wingdings" pitchFamily="2" charset="2"/>
              </a:rPr>
              <a:t> should be known to all</a:t>
            </a:r>
          </a:p>
          <a:p>
            <a:pPr lvl="3"/>
            <a:r>
              <a:rPr lang="en-US" dirty="0" smtClean="0">
                <a:sym typeface="Wingdings" pitchFamily="2" charset="2"/>
              </a:rPr>
              <a:t>Public Key must be authenticated otherwise MIM can happen</a:t>
            </a:r>
          </a:p>
          <a:p>
            <a:pPr lvl="2"/>
            <a:endParaRPr lang="en-IN" dirty="0"/>
          </a:p>
        </p:txBody>
      </p:sp>
    </p:spTree>
    <p:extLst>
      <p:ext uri="{BB962C8B-B14F-4D97-AF65-F5344CB8AC3E}">
        <p14:creationId xmlns:p14="http://schemas.microsoft.com/office/powerpoint/2010/main" val="425417441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4704"/>
            <a:ext cx="8229600" cy="5616624"/>
          </a:xfrm>
        </p:spPr>
        <p:txBody>
          <a:bodyPr>
            <a:normAutofit fontScale="77500" lnSpcReduction="20000"/>
          </a:bodyPr>
          <a:lstStyle/>
          <a:p>
            <a:r>
              <a:rPr lang="en-US" dirty="0" smtClean="0">
                <a:sym typeface="Wingdings" pitchFamily="2" charset="2"/>
              </a:rPr>
              <a:t>Authenticating Public Key</a:t>
            </a:r>
          </a:p>
          <a:p>
            <a:pPr lvl="1"/>
            <a:r>
              <a:rPr lang="en-US" dirty="0" smtClean="0">
                <a:sym typeface="Wingdings" pitchFamily="2" charset="2"/>
              </a:rPr>
              <a:t>Relying on Public Key Infrastructure  Trusted Certificate Authority</a:t>
            </a:r>
          </a:p>
          <a:p>
            <a:pPr lvl="2"/>
            <a:r>
              <a:rPr lang="en-US" dirty="0" err="1" smtClean="0">
                <a:sym typeface="Wingdings" pitchFamily="2" charset="2"/>
              </a:rPr>
              <a:t>Diffie</a:t>
            </a:r>
            <a:r>
              <a:rPr lang="en-US" dirty="0" smtClean="0">
                <a:sym typeface="Wingdings" pitchFamily="2" charset="2"/>
              </a:rPr>
              <a:t> Hellman and RSA are resource consuming  cannot be applied in WSN</a:t>
            </a:r>
          </a:p>
          <a:p>
            <a:pPr lvl="2"/>
            <a:r>
              <a:rPr lang="en-US" dirty="0" err="1" smtClean="0">
                <a:sym typeface="Wingdings" pitchFamily="2" charset="2"/>
              </a:rPr>
              <a:t>TinyPK</a:t>
            </a:r>
            <a:r>
              <a:rPr lang="en-US" dirty="0" smtClean="0">
                <a:sym typeface="Wingdings" pitchFamily="2" charset="2"/>
              </a:rPr>
              <a:t>, Elliptic curve cryptography, </a:t>
            </a:r>
            <a:r>
              <a:rPr lang="en-IN" i="1" dirty="0" smtClean="0"/>
              <a:t>elliptic curve discrete logarithm problem, elliptic curve digital signature algorithm</a:t>
            </a:r>
          </a:p>
          <a:p>
            <a:pPr lvl="1"/>
            <a:r>
              <a:rPr lang="en-IN" dirty="0" smtClean="0"/>
              <a:t>By using the symmetric key technique or identity - based cryptography</a:t>
            </a:r>
          </a:p>
          <a:p>
            <a:pPr lvl="2"/>
            <a:r>
              <a:rPr lang="en-IN" dirty="0" smtClean="0"/>
              <a:t>In a </a:t>
            </a:r>
            <a:r>
              <a:rPr lang="en-IN" dirty="0" err="1" smtClean="0"/>
              <a:t>Merkle</a:t>
            </a:r>
            <a:r>
              <a:rPr lang="en-IN" dirty="0" smtClean="0"/>
              <a:t> tree, each parent is a hash of the concatenation of its children, and each leaf is corresponding to a node and is calculated as a hash  of the concatenation of the node identity and its public key. For each leaf, there is a witness, which is the set of the siblings of the nodes along the path from  the leaf to the root. The root can be recovered based on each leaf node and its witness.</a:t>
            </a:r>
            <a:endParaRPr lang="en-US" dirty="0" smtClean="0">
              <a:sym typeface="Wingdings" pitchFamily="2" charset="2"/>
            </a:endParaRPr>
          </a:p>
          <a:p>
            <a:pPr lvl="2"/>
            <a:r>
              <a:rPr lang="en-IN" dirty="0"/>
              <a:t>In the </a:t>
            </a:r>
            <a:r>
              <a:rPr lang="en-IN" i="1" dirty="0"/>
              <a:t>identity </a:t>
            </a:r>
            <a:r>
              <a:rPr lang="en-IN" i="1" dirty="0" smtClean="0"/>
              <a:t>-based </a:t>
            </a:r>
            <a:r>
              <a:rPr lang="en-IN" i="1" dirty="0"/>
              <a:t>cryptography </a:t>
            </a:r>
            <a:r>
              <a:rPr lang="en-IN" dirty="0"/>
              <a:t>(IBC) </a:t>
            </a:r>
            <a:r>
              <a:rPr lang="en-IN" dirty="0" smtClean="0"/>
              <a:t>removes </a:t>
            </a:r>
            <a:r>
              <a:rPr lang="en-IN" dirty="0"/>
              <a:t>the necessity of public key </a:t>
            </a:r>
            <a:r>
              <a:rPr lang="en-IN" dirty="0" smtClean="0"/>
              <a:t>certificates </a:t>
            </a:r>
            <a:r>
              <a:rPr lang="en-IN" dirty="0"/>
              <a:t>and </a:t>
            </a:r>
            <a:r>
              <a:rPr lang="en-IN" dirty="0" smtClean="0"/>
              <a:t>saves </a:t>
            </a:r>
            <a:r>
              <a:rPr lang="en-IN" dirty="0"/>
              <a:t>cost on </a:t>
            </a:r>
            <a:r>
              <a:rPr lang="en-IN" dirty="0" smtClean="0"/>
              <a:t>certificate verification</a:t>
            </a:r>
            <a:r>
              <a:rPr lang="en-IN" dirty="0"/>
              <a:t>. </a:t>
            </a:r>
            <a:endParaRPr lang="en-IN" dirty="0" smtClean="0"/>
          </a:p>
          <a:p>
            <a:pPr lvl="2"/>
            <a:r>
              <a:rPr lang="en-IN" dirty="0" smtClean="0"/>
              <a:t>Public </a:t>
            </a:r>
            <a:r>
              <a:rPr lang="en-IN" dirty="0"/>
              <a:t>key of each node is chosen as a </a:t>
            </a:r>
            <a:r>
              <a:rPr lang="en-IN" dirty="0" smtClean="0"/>
              <a:t>combination of </a:t>
            </a:r>
            <a:r>
              <a:rPr lang="en-IN" dirty="0"/>
              <a:t>its identity and location because the sensor nodes in the network </a:t>
            </a:r>
            <a:r>
              <a:rPr lang="en-IN" dirty="0" smtClean="0"/>
              <a:t>are assumed </a:t>
            </a:r>
            <a:r>
              <a:rPr lang="en-IN" dirty="0"/>
              <a:t>to be static</a:t>
            </a:r>
            <a:r>
              <a:rPr lang="en-IN" dirty="0" smtClean="0"/>
              <a:t>.</a:t>
            </a:r>
            <a:endParaRPr lang="en-US" dirty="0" smtClean="0">
              <a:sym typeface="Wingdings" pitchFamily="2" charset="2"/>
            </a:endParaRPr>
          </a:p>
        </p:txBody>
      </p:sp>
    </p:spTree>
    <p:extLst>
      <p:ext uri="{BB962C8B-B14F-4D97-AF65-F5344CB8AC3E}">
        <p14:creationId xmlns:p14="http://schemas.microsoft.com/office/powerpoint/2010/main" val="9683944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435280" cy="850106"/>
          </a:xfrm>
        </p:spPr>
        <p:txBody>
          <a:bodyPr>
            <a:normAutofit fontScale="90000"/>
          </a:bodyPr>
          <a:lstStyle/>
          <a:p>
            <a:r>
              <a:rPr lang="en-US" dirty="0" smtClean="0"/>
              <a:t>Broadcast and Multicast Authentication</a:t>
            </a:r>
            <a:endParaRPr lang="en-US" dirty="0"/>
          </a:p>
        </p:txBody>
      </p:sp>
      <p:sp>
        <p:nvSpPr>
          <p:cNvPr id="3" name="Content Placeholder 2"/>
          <p:cNvSpPr>
            <a:spLocks noGrp="1"/>
          </p:cNvSpPr>
          <p:nvPr>
            <p:ph idx="1"/>
          </p:nvPr>
        </p:nvSpPr>
        <p:spPr>
          <a:xfrm>
            <a:off x="457200" y="1196752"/>
            <a:ext cx="8229600" cy="5184576"/>
          </a:xfrm>
        </p:spPr>
        <p:txBody>
          <a:bodyPr>
            <a:normAutofit fontScale="62500" lnSpcReduction="20000"/>
          </a:bodyPr>
          <a:lstStyle/>
          <a:p>
            <a:r>
              <a:rPr lang="en-US" dirty="0" smtClean="0"/>
              <a:t>Broadcast and Multicast are Commonly used to disseminate information in sensor networks</a:t>
            </a:r>
          </a:p>
          <a:p>
            <a:r>
              <a:rPr lang="en-US" dirty="0" smtClean="0"/>
              <a:t>Symmetric key technique: By shared group key</a:t>
            </a:r>
          </a:p>
          <a:p>
            <a:pPr lvl="1"/>
            <a:r>
              <a:rPr lang="en-US" dirty="0" smtClean="0"/>
              <a:t>Source generates MAC using shared group key and all other nodes verify it using same group key.</a:t>
            </a:r>
          </a:p>
          <a:p>
            <a:pPr lvl="1"/>
            <a:r>
              <a:rPr lang="en-US" dirty="0" smtClean="0"/>
              <a:t>All group members must be trustful</a:t>
            </a:r>
          </a:p>
          <a:p>
            <a:pPr lvl="1"/>
            <a:r>
              <a:rPr lang="en-US" dirty="0" smtClean="0"/>
              <a:t>If any member compromise, it can impersonate the source node and spread false information</a:t>
            </a:r>
          </a:p>
          <a:p>
            <a:r>
              <a:rPr lang="en-US" dirty="0" smtClean="0"/>
              <a:t>By one-way hash chain (OHC)</a:t>
            </a:r>
          </a:p>
          <a:p>
            <a:pPr lvl="1"/>
            <a:r>
              <a:rPr lang="en-US" dirty="0" smtClean="0"/>
              <a:t>OHC is a sequence of numbers {K</a:t>
            </a:r>
            <a:r>
              <a:rPr lang="en-US" baseline="-25000" dirty="0" smtClean="0"/>
              <a:t>0</a:t>
            </a:r>
            <a:r>
              <a:rPr lang="en-US" dirty="0" smtClean="0"/>
              <a:t>, K</a:t>
            </a:r>
            <a:r>
              <a:rPr lang="en-US" baseline="-25000" dirty="0" smtClean="0"/>
              <a:t>1</a:t>
            </a:r>
            <a:r>
              <a:rPr lang="en-US" dirty="0" smtClean="0"/>
              <a:t>, …,</a:t>
            </a:r>
            <a:r>
              <a:rPr lang="en-US" dirty="0" err="1" smtClean="0"/>
              <a:t>K</a:t>
            </a:r>
            <a:r>
              <a:rPr lang="en-US" baseline="-25000" dirty="0" err="1" smtClean="0"/>
              <a:t>n</a:t>
            </a:r>
            <a:r>
              <a:rPr lang="en-US" dirty="0" smtClean="0"/>
              <a:t>} such that K</a:t>
            </a:r>
            <a:r>
              <a:rPr lang="en-US" baseline="-25000" dirty="0" smtClean="0"/>
              <a:t>j-1</a:t>
            </a:r>
            <a:r>
              <a:rPr lang="en-US" dirty="0" smtClean="0"/>
              <a:t> = H(</a:t>
            </a:r>
            <a:r>
              <a:rPr lang="en-US" dirty="0" err="1" smtClean="0"/>
              <a:t>K</a:t>
            </a:r>
            <a:r>
              <a:rPr lang="en-US" baseline="-25000" dirty="0" err="1" smtClean="0"/>
              <a:t>j</a:t>
            </a:r>
            <a:r>
              <a:rPr lang="en-US" dirty="0" smtClean="0"/>
              <a:t>) where H satisfies two properties:</a:t>
            </a:r>
          </a:p>
          <a:p>
            <a:pPr lvl="2"/>
            <a:r>
              <a:rPr lang="en-US" dirty="0" smtClean="0"/>
              <a:t>Given x it is easy to compute y = H(x)</a:t>
            </a:r>
          </a:p>
          <a:p>
            <a:pPr lvl="2"/>
            <a:r>
              <a:rPr lang="en-US" dirty="0" smtClean="0"/>
              <a:t>Given y it is computationally infeasible to compute x such that y=H(x)</a:t>
            </a:r>
          </a:p>
          <a:p>
            <a:pPr lvl="1"/>
            <a:r>
              <a:rPr lang="en-US" dirty="0" smtClean="0"/>
              <a:t>The first number of OHC , K0 is securely sent to all members.</a:t>
            </a:r>
          </a:p>
          <a:p>
            <a:pPr lvl="1"/>
            <a:r>
              <a:rPr lang="en-US" dirty="0" smtClean="0"/>
              <a:t>When source wants to broadcast / multicast a packet in </a:t>
            </a:r>
            <a:r>
              <a:rPr lang="en-US" dirty="0" err="1" smtClean="0"/>
              <a:t>jth</a:t>
            </a:r>
            <a:r>
              <a:rPr lang="en-US" dirty="0" smtClean="0"/>
              <a:t> round, it includes  </a:t>
            </a:r>
            <a:r>
              <a:rPr lang="en-US" dirty="0" err="1" smtClean="0"/>
              <a:t>Kj</a:t>
            </a:r>
            <a:r>
              <a:rPr lang="en-US" dirty="0" smtClean="0"/>
              <a:t> in the packet.</a:t>
            </a:r>
          </a:p>
          <a:p>
            <a:pPr lvl="1"/>
            <a:r>
              <a:rPr lang="en-US" dirty="0" smtClean="0"/>
              <a:t>Members verify them by computing</a:t>
            </a:r>
          </a:p>
          <a:p>
            <a:pPr lvl="1"/>
            <a:r>
              <a:rPr lang="en-US" dirty="0" err="1" smtClean="0"/>
              <a:t>H</a:t>
            </a:r>
            <a:r>
              <a:rPr lang="en-US" baseline="30000" dirty="0" err="1" smtClean="0"/>
              <a:t>j</a:t>
            </a:r>
            <a:r>
              <a:rPr lang="en-US" dirty="0" smtClean="0"/>
              <a:t>(</a:t>
            </a:r>
            <a:r>
              <a:rPr lang="en-US" dirty="0" err="1" smtClean="0"/>
              <a:t>K</a:t>
            </a:r>
            <a:r>
              <a:rPr lang="en-US" baseline="-25000" dirty="0" err="1" smtClean="0"/>
              <a:t>j</a:t>
            </a:r>
            <a:r>
              <a:rPr lang="en-US" dirty="0" smtClean="0"/>
              <a:t>) = H</a:t>
            </a:r>
            <a:r>
              <a:rPr lang="en-US" baseline="30000" dirty="0" smtClean="0"/>
              <a:t>j-1</a:t>
            </a:r>
            <a:r>
              <a:rPr lang="en-US" dirty="0" smtClean="0"/>
              <a:t>(K</a:t>
            </a:r>
            <a:r>
              <a:rPr lang="en-US" baseline="-25000" dirty="0" smtClean="0"/>
              <a:t>j-1</a:t>
            </a:r>
            <a:r>
              <a:rPr lang="en-US" dirty="0" smtClean="0"/>
              <a:t>) = H</a:t>
            </a:r>
            <a:r>
              <a:rPr lang="en-US" baseline="30000" dirty="0" smtClean="0"/>
              <a:t>j-2</a:t>
            </a:r>
            <a:r>
              <a:rPr lang="en-US" dirty="0" smtClean="0"/>
              <a:t>(K</a:t>
            </a:r>
            <a:r>
              <a:rPr lang="en-US" baseline="-25000" dirty="0" smtClean="0"/>
              <a:t>j-2</a:t>
            </a:r>
            <a:r>
              <a:rPr lang="en-US" dirty="0" smtClean="0"/>
              <a:t>)=.. =H(K</a:t>
            </a:r>
            <a:r>
              <a:rPr lang="en-US" baseline="-25000" dirty="0" smtClean="0"/>
              <a:t>1</a:t>
            </a:r>
            <a:r>
              <a:rPr lang="en-US" dirty="0" smtClean="0"/>
              <a:t>) = K</a:t>
            </a:r>
            <a:r>
              <a:rPr lang="en-US" baseline="-25000" dirty="0" smtClean="0"/>
              <a:t>0</a:t>
            </a:r>
          </a:p>
          <a:p>
            <a:pPr lvl="1"/>
            <a:r>
              <a:rPr lang="en-US" dirty="0" smtClean="0">
                <a:sym typeface="Symbol"/>
              </a:rPr>
              <a:t>-TESLA  uses OHC</a:t>
            </a:r>
            <a:endParaRPr lang="en-US" dirty="0"/>
          </a:p>
        </p:txBody>
      </p:sp>
    </p:spTree>
    <p:extLst>
      <p:ext uri="{BB962C8B-B14F-4D97-AF65-F5344CB8AC3E}">
        <p14:creationId xmlns:p14="http://schemas.microsoft.com/office/powerpoint/2010/main" val="24820910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94122"/>
          </a:xfrm>
        </p:spPr>
        <p:txBody>
          <a:bodyPr>
            <a:normAutofit fontScale="90000"/>
          </a:bodyPr>
          <a:lstStyle/>
          <a:p>
            <a:r>
              <a:rPr lang="en-US" dirty="0">
                <a:sym typeface="Symbol"/>
              </a:rPr>
              <a:t>-</a:t>
            </a:r>
            <a:r>
              <a:rPr lang="en-US" dirty="0" smtClean="0">
                <a:sym typeface="Symbol"/>
              </a:rPr>
              <a:t>TESLA </a:t>
            </a:r>
            <a:br>
              <a:rPr lang="en-US" dirty="0" smtClean="0">
                <a:sym typeface="Symbol"/>
              </a:rPr>
            </a:br>
            <a:r>
              <a:rPr lang="en-US" sz="3600" dirty="0" smtClean="0">
                <a:sym typeface="Symbol"/>
              </a:rPr>
              <a:t>(Authentication)</a:t>
            </a:r>
            <a:endParaRPr lang="en-US" sz="3600" dirty="0"/>
          </a:p>
        </p:txBody>
      </p:sp>
      <p:sp>
        <p:nvSpPr>
          <p:cNvPr id="4" name="Content Placeholder 3"/>
          <p:cNvSpPr>
            <a:spLocks noGrp="1"/>
          </p:cNvSpPr>
          <p:nvPr>
            <p:ph idx="1"/>
          </p:nvPr>
        </p:nvSpPr>
        <p:spPr>
          <a:xfrm>
            <a:off x="457200" y="1268760"/>
            <a:ext cx="8229600" cy="5328592"/>
          </a:xfrm>
        </p:spPr>
        <p:txBody>
          <a:bodyPr>
            <a:normAutofit fontScale="62500" lnSpcReduction="20000"/>
          </a:bodyPr>
          <a:lstStyle/>
          <a:p>
            <a:r>
              <a:rPr lang="en-US" dirty="0" smtClean="0"/>
              <a:t>Uses OHC technique </a:t>
            </a:r>
            <a:r>
              <a:rPr lang="en-US" i="1" dirty="0" smtClean="0"/>
              <a:t>in </a:t>
            </a:r>
            <a:r>
              <a:rPr lang="en-US" i="1" dirty="0"/>
              <a:t>SPINS  </a:t>
            </a:r>
            <a:endParaRPr lang="en-US" i="1" dirty="0" smtClean="0"/>
          </a:p>
          <a:p>
            <a:r>
              <a:rPr lang="en-US" dirty="0" smtClean="0"/>
              <a:t>Provides </a:t>
            </a:r>
            <a:r>
              <a:rPr lang="en-US" dirty="0"/>
              <a:t>authenticated </a:t>
            </a:r>
            <a:r>
              <a:rPr lang="en-US" dirty="0" smtClean="0"/>
              <a:t> broadcast services from </a:t>
            </a:r>
            <a:r>
              <a:rPr lang="en-US" dirty="0"/>
              <a:t>the base </a:t>
            </a:r>
            <a:r>
              <a:rPr lang="en-US" dirty="0" smtClean="0"/>
              <a:t>station.</a:t>
            </a:r>
            <a:endParaRPr lang="en-US" dirty="0"/>
          </a:p>
          <a:p>
            <a:r>
              <a:rPr lang="en-US" dirty="0" smtClean="0"/>
              <a:t>The ﬁrst </a:t>
            </a:r>
            <a:r>
              <a:rPr lang="en-US" dirty="0"/>
              <a:t>key of the OHC is sent </a:t>
            </a:r>
            <a:r>
              <a:rPr lang="en-US" dirty="0" smtClean="0"/>
              <a:t>to all </a:t>
            </a:r>
            <a:r>
              <a:rPr lang="en-US" dirty="0"/>
              <a:t>the receiving nodes as a commitment in </a:t>
            </a:r>
            <a:r>
              <a:rPr lang="en-US" dirty="0" smtClean="0"/>
              <a:t>advance</a:t>
            </a:r>
            <a:endParaRPr lang="en-US" dirty="0"/>
          </a:p>
          <a:p>
            <a:r>
              <a:rPr lang="en-US" dirty="0" smtClean="0"/>
              <a:t>A broadcast </a:t>
            </a:r>
            <a:r>
              <a:rPr lang="en-US" dirty="0"/>
              <a:t>packet in the  </a:t>
            </a:r>
            <a:r>
              <a:rPr lang="en-US" i="1" dirty="0" smtClean="0"/>
              <a:t>k</a:t>
            </a:r>
            <a:r>
              <a:rPr lang="en-US" i="1" baseline="30000" dirty="0" smtClean="0"/>
              <a:t>th</a:t>
            </a:r>
            <a:r>
              <a:rPr lang="en-US" i="1" dirty="0" smtClean="0"/>
              <a:t> </a:t>
            </a:r>
            <a:r>
              <a:rPr lang="en-US" i="1" dirty="0"/>
              <a:t>time slot carries a MAC generated by using the  </a:t>
            </a:r>
            <a:r>
              <a:rPr lang="en-US" i="1" dirty="0" smtClean="0"/>
              <a:t>k</a:t>
            </a:r>
            <a:r>
              <a:rPr lang="en-US" i="1" baseline="30000" dirty="0" smtClean="0"/>
              <a:t>th</a:t>
            </a:r>
            <a:r>
              <a:rPr lang="en-US" i="1" baseline="30000" dirty="0"/>
              <a:t> </a:t>
            </a:r>
            <a:r>
              <a:rPr lang="en-US" dirty="0" smtClean="0"/>
              <a:t>key </a:t>
            </a:r>
            <a:r>
              <a:rPr lang="en-US" i="1" dirty="0" err="1" smtClean="0"/>
              <a:t>K</a:t>
            </a:r>
            <a:r>
              <a:rPr lang="en-US" i="1" baseline="-25000" dirty="0" err="1" smtClean="0"/>
              <a:t>k</a:t>
            </a:r>
            <a:r>
              <a:rPr lang="en-US" i="1" dirty="0" smtClean="0"/>
              <a:t> of </a:t>
            </a:r>
            <a:r>
              <a:rPr lang="en-US" i="1" dirty="0"/>
              <a:t>the OHC. </a:t>
            </a:r>
            <a:endParaRPr lang="en-US" i="1" dirty="0" smtClean="0"/>
          </a:p>
          <a:p>
            <a:r>
              <a:rPr lang="en-US" i="1" dirty="0" smtClean="0"/>
              <a:t>Every </a:t>
            </a:r>
            <a:r>
              <a:rPr lang="en-US" i="1" dirty="0"/>
              <a:t>node does not know the k</a:t>
            </a:r>
            <a:r>
              <a:rPr lang="en-US" i="1" baseline="30000" dirty="0"/>
              <a:t>th</a:t>
            </a:r>
            <a:r>
              <a:rPr lang="en-US" i="1" dirty="0" smtClean="0"/>
              <a:t> </a:t>
            </a:r>
            <a:r>
              <a:rPr lang="en-US" i="1" dirty="0"/>
              <a:t>key when it receives </a:t>
            </a:r>
            <a:r>
              <a:rPr lang="en-US" i="1" dirty="0" smtClean="0"/>
              <a:t>the </a:t>
            </a:r>
            <a:r>
              <a:rPr lang="en-US" dirty="0" smtClean="0"/>
              <a:t>packet</a:t>
            </a:r>
            <a:r>
              <a:rPr lang="en-US" dirty="0"/>
              <a:t>. </a:t>
            </a:r>
            <a:endParaRPr lang="en-US" dirty="0" smtClean="0"/>
          </a:p>
          <a:p>
            <a:r>
              <a:rPr lang="en-US" dirty="0" smtClean="0"/>
              <a:t>In </a:t>
            </a:r>
            <a:r>
              <a:rPr lang="en-US" dirty="0"/>
              <a:t>the ( </a:t>
            </a:r>
            <a:r>
              <a:rPr lang="en-US" i="1" dirty="0" err="1" smtClean="0"/>
              <a:t>k+d</a:t>
            </a:r>
            <a:r>
              <a:rPr lang="en-US" i="1" dirty="0" smtClean="0"/>
              <a:t>)</a:t>
            </a:r>
            <a:r>
              <a:rPr lang="en-US" i="1" baseline="30000" dirty="0" err="1" smtClean="0"/>
              <a:t>th</a:t>
            </a:r>
            <a:r>
              <a:rPr lang="en-US" i="1" dirty="0" smtClean="0"/>
              <a:t> </a:t>
            </a:r>
            <a:r>
              <a:rPr lang="en-US" i="1" dirty="0"/>
              <a:t>time slot, the base station discloses the k</a:t>
            </a:r>
            <a:r>
              <a:rPr lang="en-US" i="1" baseline="30000" dirty="0"/>
              <a:t>th</a:t>
            </a:r>
            <a:r>
              <a:rPr lang="en-US" i="1" dirty="0" smtClean="0"/>
              <a:t> </a:t>
            </a:r>
            <a:r>
              <a:rPr lang="en-US" i="1" dirty="0"/>
              <a:t>key  </a:t>
            </a:r>
            <a:r>
              <a:rPr lang="en-US" i="1" dirty="0" err="1" smtClean="0"/>
              <a:t>K</a:t>
            </a:r>
            <a:r>
              <a:rPr lang="en-US" i="1" baseline="-25000" dirty="0" err="1" smtClean="0"/>
              <a:t>k</a:t>
            </a:r>
            <a:r>
              <a:rPr lang="en-US" i="1" dirty="0" smtClean="0"/>
              <a:t>, which </a:t>
            </a:r>
            <a:r>
              <a:rPr lang="en-US" dirty="0" smtClean="0"/>
              <a:t>is </a:t>
            </a:r>
            <a:r>
              <a:rPr lang="en-US" dirty="0"/>
              <a:t>used by every node to authenticate the cached packet. </a:t>
            </a:r>
            <a:endParaRPr lang="en-US" dirty="0" smtClean="0"/>
          </a:p>
          <a:p>
            <a:r>
              <a:rPr lang="en-US" dirty="0" smtClean="0"/>
              <a:t>This </a:t>
            </a:r>
            <a:r>
              <a:rPr lang="en-US" dirty="0"/>
              <a:t>introduced </a:t>
            </a:r>
            <a:r>
              <a:rPr lang="en-US" dirty="0" smtClean="0"/>
              <a:t>asymmetry by </a:t>
            </a:r>
            <a:r>
              <a:rPr lang="en-US" dirty="0"/>
              <a:t>delayed key release can </a:t>
            </a:r>
            <a:r>
              <a:rPr lang="en-US" dirty="0" smtClean="0"/>
              <a:t>efﬁciently prevent </a:t>
            </a:r>
            <a:r>
              <a:rPr lang="en-US" dirty="0"/>
              <a:t>malicious nodes from </a:t>
            </a:r>
            <a:r>
              <a:rPr lang="en-US" dirty="0" smtClean="0"/>
              <a:t>impersonating the </a:t>
            </a:r>
            <a:r>
              <a:rPr lang="en-US" dirty="0"/>
              <a:t>source node</a:t>
            </a:r>
            <a:r>
              <a:rPr lang="en-US" dirty="0" smtClean="0"/>
              <a:t>.</a:t>
            </a:r>
          </a:p>
          <a:p>
            <a:r>
              <a:rPr lang="en-US" dirty="0" smtClean="0"/>
              <a:t>Demerits</a:t>
            </a:r>
          </a:p>
          <a:p>
            <a:pPr lvl="1"/>
            <a:r>
              <a:rPr lang="en-US" dirty="0" smtClean="0"/>
              <a:t>Requires distribution of key chain commitment K</a:t>
            </a:r>
            <a:r>
              <a:rPr lang="en-US" baseline="-25000" dirty="0" smtClean="0"/>
              <a:t>0</a:t>
            </a:r>
            <a:r>
              <a:rPr lang="en-US" dirty="0" smtClean="0"/>
              <a:t> to all nodes as unicast </a:t>
            </a:r>
            <a:r>
              <a:rPr lang="en-US" dirty="0" smtClean="0">
                <a:sym typeface="Wingdings" panose="05000000000000000000" pitchFamily="2" charset="2"/>
              </a:rPr>
              <a:t> Inefficient </a:t>
            </a:r>
          </a:p>
          <a:p>
            <a:pPr lvl="1"/>
            <a:r>
              <a:rPr lang="en-US" dirty="0" smtClean="0"/>
              <a:t>Since key chain length is fixed, it cannot support broadcast for longer duration</a:t>
            </a:r>
          </a:p>
          <a:p>
            <a:pPr lvl="1"/>
            <a:r>
              <a:rPr lang="en-US" dirty="0" smtClean="0"/>
              <a:t>Time synchronization in sensors may be hard to achieve in low end sensors.	</a:t>
            </a:r>
          </a:p>
          <a:p>
            <a:pPr lvl="1"/>
            <a:r>
              <a:rPr lang="en-US" dirty="0" smtClean="0">
                <a:sym typeface="Symbol"/>
              </a:rPr>
              <a:t></a:t>
            </a:r>
            <a:r>
              <a:rPr lang="en-US" dirty="0">
                <a:sym typeface="Symbol"/>
              </a:rPr>
              <a:t>-</a:t>
            </a:r>
            <a:r>
              <a:rPr lang="en-US" dirty="0" smtClean="0">
                <a:sym typeface="Symbol"/>
              </a:rPr>
              <a:t>TESLA supports only global broadcast from BS and not for local broadcast from sensor nodes</a:t>
            </a:r>
          </a:p>
          <a:p>
            <a:endParaRPr lang="en-US" dirty="0"/>
          </a:p>
        </p:txBody>
      </p:sp>
    </p:spTree>
    <p:extLst>
      <p:ext uri="{BB962C8B-B14F-4D97-AF65-F5344CB8AC3E}">
        <p14:creationId xmlns:p14="http://schemas.microsoft.com/office/powerpoint/2010/main" val="1835707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TotalTime>
  <Words>2745</Words>
  <Application>Microsoft Office PowerPoint</Application>
  <PresentationFormat>On-screen Show (4:3)</PresentationFormat>
  <Paragraphs>243</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Network Security  in WSN</vt:lpstr>
      <vt:lpstr>Challenges</vt:lpstr>
      <vt:lpstr>Security Concepts</vt:lpstr>
      <vt:lpstr>Confidentiality</vt:lpstr>
      <vt:lpstr>Integrity</vt:lpstr>
      <vt:lpstr>Authenticity</vt:lpstr>
      <vt:lpstr>PowerPoint Presentation</vt:lpstr>
      <vt:lpstr>Broadcast and Multicast Authentication</vt:lpstr>
      <vt:lpstr>-TESLA  (Authentication)</vt:lpstr>
      <vt:lpstr>-TESLA (Authentication)</vt:lpstr>
      <vt:lpstr>BABRA (Authentication)</vt:lpstr>
      <vt:lpstr>Block-Based Approach (Authentication)</vt:lpstr>
      <vt:lpstr>Erasure coding (Authentication)</vt:lpstr>
      <vt:lpstr>Erasure Coding (Authentication)</vt:lpstr>
      <vt:lpstr>Multicast Authentication based on  Batch Signature(MABS)</vt:lpstr>
      <vt:lpstr>Nonrepudiation</vt:lpstr>
      <vt:lpstr>Freshness</vt:lpstr>
      <vt:lpstr>Availability</vt:lpstr>
      <vt:lpstr>PowerPoint Presentation</vt:lpstr>
      <vt:lpstr>PowerPoint Presentation</vt:lpstr>
      <vt:lpstr>Intrusion Detection</vt:lpstr>
      <vt:lpstr>Key Management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  in WSN</dc:title>
  <dc:creator>Kamalesh</dc:creator>
  <cp:lastModifiedBy>sastra</cp:lastModifiedBy>
  <cp:revision>33</cp:revision>
  <dcterms:created xsi:type="dcterms:W3CDTF">2017-03-05T13:04:39Z</dcterms:created>
  <dcterms:modified xsi:type="dcterms:W3CDTF">2017-03-08T09:45:35Z</dcterms:modified>
</cp:coreProperties>
</file>