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9" r:id="rId3"/>
    <p:sldId id="260" r:id="rId4"/>
    <p:sldId id="271" r:id="rId5"/>
    <p:sldId id="257" r:id="rId6"/>
    <p:sldId id="258" r:id="rId7"/>
    <p:sldId id="269" r:id="rId8"/>
    <p:sldId id="270" r:id="rId9"/>
    <p:sldId id="261" r:id="rId10"/>
    <p:sldId id="262" r:id="rId11"/>
    <p:sldId id="263" r:id="rId12"/>
    <p:sldId id="264" r:id="rId13"/>
    <p:sldId id="272" r:id="rId14"/>
    <p:sldId id="273" r:id="rId15"/>
    <p:sldId id="274" r:id="rId16"/>
    <p:sldId id="275" r:id="rId17"/>
    <p:sldId id="276" r:id="rId18"/>
    <p:sldId id="277" r:id="rId19"/>
    <p:sldId id="278" r:id="rId20"/>
    <p:sldId id="279" r:id="rId21"/>
    <p:sldId id="280" r:id="rId22"/>
    <p:sldId id="282" r:id="rId23"/>
    <p:sldId id="281" r:id="rId24"/>
    <p:sldId id="324" r:id="rId25"/>
    <p:sldId id="325" r:id="rId26"/>
    <p:sldId id="326"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3"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40" r:id="rId65"/>
    <p:sldId id="341" r:id="rId66"/>
    <p:sldId id="339" r:id="rId67"/>
    <p:sldId id="342" r:id="rId68"/>
    <p:sldId id="343" r:id="rId69"/>
    <p:sldId id="345" r:id="rId70"/>
    <p:sldId id="344" r:id="rId71"/>
    <p:sldId id="346" r:id="rId72"/>
    <p:sldId id="348" r:id="rId73"/>
    <p:sldId id="349" r:id="rId74"/>
    <p:sldId id="347"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 id="362"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5" autoAdjust="0"/>
    <p:restoredTop sz="94636" autoAdjust="0"/>
  </p:normalViewPr>
  <p:slideViewPr>
    <p:cSldViewPr>
      <p:cViewPr varScale="1">
        <p:scale>
          <a:sx n="56" d="100"/>
          <a:sy n="56" d="100"/>
        </p:scale>
        <p:origin x="-90"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3A78D3-35DA-4E08-BA09-A0E74B98F0BE}" type="datetimeFigureOut">
              <a:rPr lang="en-US" smtClean="0"/>
              <a:t>2/28/2017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374B1-F71A-4560-BB53-F39A9C056ABF}" type="slidenum">
              <a:rPr lang="en-US" smtClean="0"/>
              <a:t>‹#›</a:t>
            </a:fld>
            <a:endParaRPr lang="en-US"/>
          </a:p>
        </p:txBody>
      </p:sp>
    </p:spTree>
    <p:extLst>
      <p:ext uri="{BB962C8B-B14F-4D97-AF65-F5344CB8AC3E}">
        <p14:creationId xmlns:p14="http://schemas.microsoft.com/office/powerpoint/2010/main" val="395342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151685A6-82DF-4C2A-BAD6-026542AF5751}" type="slidenum">
              <a:rPr lang="en-US" altLang="zh-TW"/>
              <a:pPr eaLnBrk="1" hangingPunct="1"/>
              <a:t>28</a:t>
            </a:fld>
            <a:endParaRPr lang="en-US" altLang="zh-TW"/>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11207C40-AE9E-40DF-A34F-3FD52F1A10C3}" type="slidenum">
              <a:rPr lang="en-US" altLang="zh-TW"/>
              <a:pPr eaLnBrk="1" hangingPunct="1"/>
              <a:t>37</a:t>
            </a:fld>
            <a:endParaRPr lang="en-US" altLang="zh-TW"/>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63B1AA0E-088C-4633-83CD-F5ED55BD7E9F}" type="slidenum">
              <a:rPr lang="en-US" altLang="zh-TW"/>
              <a:pPr eaLnBrk="1" hangingPunct="1"/>
              <a:t>38</a:t>
            </a:fld>
            <a:endParaRPr lang="en-US" altLang="zh-TW"/>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B8D7DFB4-99C1-459A-A732-715E2046D703}" type="slidenum">
              <a:rPr lang="en-US" altLang="zh-TW"/>
              <a:pPr eaLnBrk="1" hangingPunct="1"/>
              <a:t>39</a:t>
            </a:fld>
            <a:endParaRPr lang="en-US" altLang="zh-TW"/>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A4568D9A-DA9E-4909-B90C-D0DF635BFBE6}" type="slidenum">
              <a:rPr lang="en-US" altLang="zh-TW"/>
              <a:pPr eaLnBrk="1" hangingPunct="1"/>
              <a:t>40</a:t>
            </a:fld>
            <a:endParaRPr lang="en-US" altLang="zh-TW"/>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E172996A-659A-4BA6-98F5-926692BCCD9E}" type="slidenum">
              <a:rPr lang="en-US" altLang="zh-TW"/>
              <a:pPr eaLnBrk="1" hangingPunct="1"/>
              <a:t>41</a:t>
            </a:fld>
            <a:endParaRPr lang="en-US" altLang="zh-TW"/>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E83EC4B1-91E8-41B9-9B19-977E515DD093}" type="slidenum">
              <a:rPr lang="en-US" altLang="zh-TW"/>
              <a:pPr eaLnBrk="1" hangingPunct="1"/>
              <a:t>42</a:t>
            </a:fld>
            <a:endParaRPr lang="en-US" altLang="zh-TW"/>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922D9D40-B619-408E-94B2-715557604652}" type="slidenum">
              <a:rPr lang="en-US" altLang="zh-TW"/>
              <a:pPr eaLnBrk="1" hangingPunct="1"/>
              <a:t>43</a:t>
            </a:fld>
            <a:endParaRPr lang="en-US" altLang="zh-TW"/>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476F579D-369F-42D5-BDD8-5516E417511A}" type="slidenum">
              <a:rPr lang="en-US" altLang="zh-TW"/>
              <a:pPr eaLnBrk="1" hangingPunct="1"/>
              <a:t>44</a:t>
            </a:fld>
            <a:endParaRPr lang="en-US" altLang="zh-TW"/>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976D0CDF-5EFB-411F-9EF3-0E451B48FA28}" type="slidenum">
              <a:rPr lang="en-US" altLang="zh-TW"/>
              <a:pPr eaLnBrk="1" hangingPunct="1"/>
              <a:t>45</a:t>
            </a:fld>
            <a:endParaRPr lang="en-US" altLang="zh-TW"/>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37B56D7E-A434-4063-80F9-EBD759F9220F}" type="slidenum">
              <a:rPr lang="en-US" altLang="zh-TW"/>
              <a:pPr eaLnBrk="1" hangingPunct="1"/>
              <a:t>46</a:t>
            </a:fld>
            <a:endParaRPr lang="en-US" altLang="zh-TW"/>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DFAF8B02-7DD0-4EE5-895F-7CC763945C84}" type="slidenum">
              <a:rPr lang="en-US" altLang="zh-TW"/>
              <a:pPr eaLnBrk="1" hangingPunct="1"/>
              <a:t>29</a:t>
            </a:fld>
            <a:endParaRPr lang="en-US" altLang="zh-TW"/>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3E0021C3-69B8-4A82-8B21-EC224533F516}" type="slidenum">
              <a:rPr lang="en-US" altLang="zh-TW"/>
              <a:pPr eaLnBrk="1" hangingPunct="1"/>
              <a:t>47</a:t>
            </a:fld>
            <a:endParaRPr lang="en-US" altLang="zh-TW"/>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586A2BA9-5E51-4661-9112-B3010C396521}" type="slidenum">
              <a:rPr lang="en-US" altLang="zh-TW"/>
              <a:pPr eaLnBrk="1" hangingPunct="1"/>
              <a:t>48</a:t>
            </a:fld>
            <a:endParaRPr lang="en-US" altLang="zh-TW"/>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F32B3926-15D5-4652-A4B0-41AFFF924138}" type="slidenum">
              <a:rPr lang="en-US" altLang="zh-TW"/>
              <a:pPr eaLnBrk="1" hangingPunct="1"/>
              <a:t>49</a:t>
            </a:fld>
            <a:endParaRPr lang="en-US" altLang="zh-TW"/>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F6A5BC66-D964-46E6-98EF-D61282BAAD6C}" type="slidenum">
              <a:rPr lang="en-US" altLang="zh-TW"/>
              <a:pPr eaLnBrk="1" hangingPunct="1"/>
              <a:t>30</a:t>
            </a:fld>
            <a:endParaRPr lang="en-US" altLang="zh-TW"/>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F933A50F-D3B2-422E-957B-0C3FD9CD2613}" type="slidenum">
              <a:rPr lang="en-US" altLang="zh-TW"/>
              <a:pPr eaLnBrk="1" hangingPunct="1"/>
              <a:t>31</a:t>
            </a:fld>
            <a:endParaRPr lang="en-US" altLang="zh-TW"/>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79B7C581-F09E-4A25-94B9-2CEC6E094206}" type="slidenum">
              <a:rPr lang="en-US" altLang="zh-TW"/>
              <a:pPr eaLnBrk="1" hangingPunct="1"/>
              <a:t>32</a:t>
            </a:fld>
            <a:endParaRPr lang="en-US" altLang="zh-TW"/>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A9B26EEC-58C9-4539-B979-8935DB35975F}" type="slidenum">
              <a:rPr lang="en-US" altLang="zh-TW"/>
              <a:pPr eaLnBrk="1" hangingPunct="1"/>
              <a:t>33</a:t>
            </a:fld>
            <a:endParaRPr lang="en-US" altLang="zh-TW"/>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FC8432AE-2629-4DFD-9B70-CF1D1CDD6D6C}" type="slidenum">
              <a:rPr lang="en-US" altLang="zh-TW"/>
              <a:pPr eaLnBrk="1" hangingPunct="1"/>
              <a:t>34</a:t>
            </a:fld>
            <a:endParaRPr lang="en-US" altLang="zh-TW"/>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2792F59B-EF81-4885-B4A7-89D963E63D70}" type="slidenum">
              <a:rPr lang="en-US" altLang="zh-TW"/>
              <a:pPr eaLnBrk="1" hangingPunct="1"/>
              <a:t>35</a:t>
            </a:fld>
            <a:endParaRPr lang="en-US" altLang="zh-TW"/>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9E269D76-E53C-45B2-9AB6-A047F2BCC3E5}" type="slidenum">
              <a:rPr lang="en-US" altLang="zh-TW"/>
              <a:pPr eaLnBrk="1" hangingPunct="1"/>
              <a:t>36</a:t>
            </a:fld>
            <a:endParaRPr lang="en-US" altLang="zh-TW"/>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p:spPr>
        <p:txBody>
          <a:bodyPr/>
          <a:lstStyle/>
          <a:p>
            <a:pPr eaLnBrk="1" hangingPunct="1"/>
            <a:r>
              <a:rPr lang="en-US" altLang="zh-TW" smtClean="0"/>
              <a:t>This is an example of 2-hop clustering.</a:t>
            </a:r>
          </a:p>
          <a:p>
            <a:pPr eaLnBrk="1" hangingPunct="1"/>
            <a:r>
              <a:rPr lang="en-US" altLang="zh-TW" smtClean="0"/>
              <a:t>Blue nodes are cluster heads and yellow nodes are gateways and the rest of them are mobile stations which represent ordinary nodes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17FD98-735A-4BC5-BE19-119DB273FA8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323134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7FD98-735A-4BC5-BE19-119DB273FA8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272579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7FD98-735A-4BC5-BE19-119DB273FA8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402850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17FD98-735A-4BC5-BE19-119DB273FA8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321550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17FD98-735A-4BC5-BE19-119DB273FA8D}" type="datetimeFigureOut">
              <a:rPr lang="en-US" smtClean="0"/>
              <a:t>2/28/2017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429097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17FD98-735A-4BC5-BE19-119DB273FA8D}"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57950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17FD98-735A-4BC5-BE19-119DB273FA8D}" type="datetimeFigureOut">
              <a:rPr lang="en-US" smtClean="0"/>
              <a:t>2/28/2017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281470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17FD98-735A-4BC5-BE19-119DB273FA8D}" type="datetimeFigureOut">
              <a:rPr lang="en-US" smtClean="0"/>
              <a:t>2/28/2017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2480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FD98-735A-4BC5-BE19-119DB273FA8D}" type="datetimeFigureOut">
              <a:rPr lang="en-US" smtClean="0"/>
              <a:t>2/28/2017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256777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7FD98-735A-4BC5-BE19-119DB273FA8D}"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126614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17FD98-735A-4BC5-BE19-119DB273FA8D}" type="datetimeFigureOut">
              <a:rPr lang="en-US" smtClean="0"/>
              <a:t>2/28/2017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B57A12-E9B8-4EEC-B1D6-FFCBC2CA59A2}" type="slidenum">
              <a:rPr lang="en-US" smtClean="0"/>
              <a:t>‹#›</a:t>
            </a:fld>
            <a:endParaRPr lang="en-US"/>
          </a:p>
        </p:txBody>
      </p:sp>
    </p:spTree>
    <p:extLst>
      <p:ext uri="{BB962C8B-B14F-4D97-AF65-F5344CB8AC3E}">
        <p14:creationId xmlns:p14="http://schemas.microsoft.com/office/powerpoint/2010/main" val="121515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7FD98-735A-4BC5-BE19-119DB273FA8D}" type="datetimeFigureOut">
              <a:rPr lang="en-US" smtClean="0"/>
              <a:t>2/28/2017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57A12-E9B8-4EEC-B1D6-FFCBC2CA59A2}" type="slidenum">
              <a:rPr lang="en-US" smtClean="0"/>
              <a:t>‹#›</a:t>
            </a:fld>
            <a:endParaRPr lang="en-US"/>
          </a:p>
        </p:txBody>
      </p:sp>
    </p:spTree>
    <p:extLst>
      <p:ext uri="{BB962C8B-B14F-4D97-AF65-F5344CB8AC3E}">
        <p14:creationId xmlns:p14="http://schemas.microsoft.com/office/powerpoint/2010/main" val="466646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Node Clustering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38805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Meta Algorithm</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marL="0" indent="0" eaLnBrk="0" fontAlgn="base" hangingPunct="0">
              <a:spcBef>
                <a:spcPct val="0"/>
              </a:spcBef>
              <a:spcAft>
                <a:spcPct val="0"/>
              </a:spcAft>
              <a:buNone/>
            </a:pPr>
            <a:r>
              <a:rPr kumimoji="0" lang="en-US" altLang="en-US" b="0" i="0" u="none" strike="noStrike" cap="none" normalizeH="0" baseline="0" dirty="0" smtClean="0">
                <a:ln>
                  <a:noFill/>
                </a:ln>
                <a:solidFill>
                  <a:srgbClr val="000000"/>
                </a:solidFill>
                <a:effectLst/>
                <a:latin typeface="Arial" pitchFamily="34" charset="0"/>
                <a:ea typeface="PMingLiU" pitchFamily="18" charset="-120"/>
                <a:cs typeface="Arial" pitchFamily="34" charset="0"/>
              </a:rPr>
              <a:t>					</a:t>
            </a:r>
            <a:r>
              <a:rPr kumimoji="0" lang="en-US" altLang="en-US" sz="3000" b="0" i="0" u="none" strike="noStrike" cap="none" normalizeH="0" baseline="0" dirty="0" smtClean="0">
                <a:ln>
                  <a:noFill/>
                </a:ln>
                <a:solidFill>
                  <a:srgbClr val="000000"/>
                </a:solidFill>
                <a:effectLst/>
                <a:latin typeface="Arial" pitchFamily="34" charset="0"/>
                <a:ea typeface="PMingLiU" pitchFamily="18" charset="-120"/>
                <a:cs typeface="Arial" pitchFamily="34" charset="0"/>
              </a:rPr>
              <a:t>Selecting/Electing CH</a:t>
            </a:r>
          </a:p>
          <a:p>
            <a:pPr marL="0" lvl="0" indent="0" eaLnBrk="0" fontAlgn="base" hangingPunct="0">
              <a:spcBef>
                <a:spcPct val="0"/>
              </a:spcBef>
              <a:spcAft>
                <a:spcPct val="0"/>
              </a:spcAft>
              <a:buNone/>
            </a:pPr>
            <a:r>
              <a:rPr lang="en-US" altLang="en-US" dirty="0" smtClean="0">
                <a:solidFill>
                  <a:srgbClr val="000000"/>
                </a:solidFill>
                <a:latin typeface="Arial" pitchFamily="34" charset="0"/>
                <a:ea typeface="PMingLiU" pitchFamily="18" charset="-120"/>
                <a:cs typeface="Arial" pitchFamily="34" charset="0"/>
              </a:rPr>
              <a:t>Construction phase</a:t>
            </a:r>
            <a:endParaRPr lang="en-US" altLang="en-US" dirty="0">
              <a:solidFill>
                <a:srgbClr val="000000"/>
              </a:solidFill>
              <a:latin typeface="Arial" pitchFamily="34" charset="0"/>
              <a:ea typeface="PMingLiU" pitchFamily="18" charset="-120"/>
              <a:cs typeface="Arial" pitchFamily="34" charset="0"/>
            </a:endParaRPr>
          </a:p>
          <a:p>
            <a:pPr marL="0" indent="0" eaLnBrk="0" fontAlgn="base" hangingPunct="0">
              <a:spcBef>
                <a:spcPct val="0"/>
              </a:spcBef>
              <a:spcAft>
                <a:spcPct val="0"/>
              </a:spcAft>
              <a:buNone/>
            </a:pPr>
            <a:r>
              <a:rPr lang="en-US" altLang="en-US" sz="2000" dirty="0" smtClean="0">
                <a:solidFill>
                  <a:srgbClr val="002796"/>
                </a:solidFill>
                <a:ea typeface="PMingLiU" pitchFamily="18" charset="-120"/>
                <a:cs typeface="Arial" pitchFamily="34" charset="0"/>
              </a:rPr>
              <a:t></a:t>
            </a:r>
            <a:r>
              <a:rPr kumimoji="0" lang="en-US" altLang="en-US" sz="2000" b="0" i="0" u="none" strike="noStrike" cap="none" normalizeH="0" baseline="0" dirty="0" smtClean="0">
                <a:ln>
                  <a:noFill/>
                </a:ln>
                <a:solidFill>
                  <a:srgbClr val="002796"/>
                </a:solidFill>
                <a:effectLst/>
                <a:latin typeface="Calibri" pitchFamily="34" charset="0"/>
                <a:ea typeface="Times New Roman" pitchFamily="18" charset="0"/>
                <a:cs typeface="PMingLiU" pitchFamily="18" charset="-120"/>
              </a:rPr>
              <a:t>  </a:t>
            </a:r>
            <a:r>
              <a:rPr lang="en-US" altLang="en-US" sz="2000" dirty="0">
                <a:solidFill>
                  <a:srgbClr val="002796"/>
                </a:solidFill>
                <a:latin typeface="Calibri" pitchFamily="34" charset="0"/>
                <a:ea typeface="PMingLiU" pitchFamily="18" charset="-120"/>
                <a:cs typeface="Arial" pitchFamily="34" charset="0"/>
              </a:rPr>
              <a:t>	</a:t>
            </a:r>
            <a:r>
              <a:rPr lang="en-US" altLang="en-US" sz="2000" dirty="0" smtClean="0">
                <a:solidFill>
                  <a:srgbClr val="002796"/>
                </a:solidFill>
                <a:latin typeface="Calibri" pitchFamily="34" charset="0"/>
                <a:ea typeface="PMingLiU" pitchFamily="18" charset="-120"/>
                <a:cs typeface="Arial" pitchFamily="34" charset="0"/>
              </a:rPr>
              <a:t>				</a:t>
            </a:r>
            <a:r>
              <a:rPr kumimoji="0" lang="en-US" altLang="en-US" b="0" i="0" u="none" strike="noStrike" cap="none" normalizeH="0" baseline="0" dirty="0" smtClean="0">
                <a:ln>
                  <a:noFill/>
                </a:ln>
                <a:solidFill>
                  <a:srgbClr val="000000"/>
                </a:solidFill>
                <a:effectLst/>
                <a:latin typeface="Arial" pitchFamily="34" charset="0"/>
                <a:ea typeface="PMingLiU" pitchFamily="18" charset="-120"/>
                <a:cs typeface="Arial" pitchFamily="34" charset="0"/>
              </a:rPr>
              <a:t>Recruitment of Me</a:t>
            </a:r>
          </a:p>
          <a:p>
            <a:pPr marL="0" indent="0" eaLnBrk="0" fontAlgn="base" hangingPunct="0">
              <a:spcBef>
                <a:spcPct val="0"/>
              </a:spcBef>
              <a:spcAft>
                <a:spcPct val="0"/>
              </a:spcAft>
              <a:buNone/>
            </a:pPr>
            <a:endParaRPr lang="en-US" altLang="en-US" dirty="0" smtClean="0">
              <a:solidFill>
                <a:srgbClr val="000000"/>
              </a:solidFill>
              <a:latin typeface="Arial" pitchFamily="34" charset="0"/>
              <a:ea typeface="PMingLiU" pitchFamily="18" charset="-120"/>
              <a:cs typeface="Arial" pitchFamily="34" charset="0"/>
            </a:endParaRPr>
          </a:p>
          <a:p>
            <a:pPr marL="0" lvl="0" indent="0" eaLnBrk="0" fontAlgn="base" hangingPunct="0">
              <a:spcBef>
                <a:spcPct val="0"/>
              </a:spcBef>
              <a:spcAft>
                <a:spcPct val="0"/>
              </a:spcAft>
              <a:buNone/>
            </a:pPr>
            <a:r>
              <a:rPr kumimoji="0" lang="en-US" altLang="en-US" b="0" i="0" u="none" strike="noStrike" cap="none" normalizeH="0" baseline="0" dirty="0" smtClean="0">
                <a:ln>
                  <a:noFill/>
                </a:ln>
                <a:solidFill>
                  <a:srgbClr val="000000"/>
                </a:solidFill>
                <a:effectLst/>
                <a:latin typeface="Arial" pitchFamily="34" charset="0"/>
                <a:ea typeface="PMingLiU" pitchFamily="18" charset="-120"/>
                <a:cs typeface="Arial" pitchFamily="34" charset="0"/>
              </a:rPr>
              <a:t>					</a:t>
            </a:r>
            <a:r>
              <a:rPr kumimoji="0" lang="en-US" altLang="en-US" b="0" i="0" u="none" strike="noStrike" cap="none" normalizeH="0" dirty="0" smtClean="0">
                <a:ln>
                  <a:noFill/>
                </a:ln>
                <a:solidFill>
                  <a:srgbClr val="000000"/>
                </a:solidFill>
                <a:effectLst/>
                <a:latin typeface="Arial" pitchFamily="34" charset="0"/>
                <a:ea typeface="PMingLiU" pitchFamily="18" charset="-120"/>
                <a:cs typeface="Arial" pitchFamily="34" charset="0"/>
              </a:rPr>
              <a:t> </a:t>
            </a:r>
            <a:r>
              <a:rPr kumimoji="0" lang="en-US" altLang="en-US" sz="2600" b="0" i="0" u="none" strike="noStrike" cap="none" normalizeH="0" baseline="0" dirty="0" smtClean="0">
                <a:ln>
                  <a:noFill/>
                </a:ln>
                <a:solidFill>
                  <a:srgbClr val="000000"/>
                </a:solidFill>
                <a:effectLst/>
                <a:latin typeface="Arial" pitchFamily="34" charset="0"/>
                <a:ea typeface="PMingLiU" pitchFamily="18" charset="-120"/>
                <a:cs typeface="Arial" pitchFamily="34" charset="0"/>
              </a:rPr>
              <a:t>Intra-cluster 	resource </a:t>
            </a:r>
          </a:p>
          <a:p>
            <a:pPr marL="0" lvl="0" indent="0" eaLnBrk="0" fontAlgn="base" hangingPunct="0">
              <a:spcBef>
                <a:spcPct val="0"/>
              </a:spcBef>
              <a:spcAft>
                <a:spcPct val="0"/>
              </a:spcAft>
              <a:buNone/>
            </a:pPr>
            <a:r>
              <a:rPr lang="en-US" altLang="en-US" sz="2600" dirty="0">
                <a:solidFill>
                  <a:srgbClr val="000000"/>
                </a:solidFill>
                <a:latin typeface="Arial" pitchFamily="34" charset="0"/>
                <a:ea typeface="PMingLiU" pitchFamily="18" charset="-120"/>
                <a:cs typeface="Arial" pitchFamily="34" charset="0"/>
              </a:rPr>
              <a:t>	</a:t>
            </a:r>
            <a:r>
              <a:rPr lang="en-US" altLang="en-US" sz="2600" dirty="0" smtClean="0">
                <a:solidFill>
                  <a:srgbClr val="000000"/>
                </a:solidFill>
                <a:latin typeface="Arial" pitchFamily="34" charset="0"/>
                <a:ea typeface="PMingLiU" pitchFamily="18" charset="-120"/>
                <a:cs typeface="Arial" pitchFamily="34" charset="0"/>
              </a:rPr>
              <a:t>				 </a:t>
            </a:r>
            <a:r>
              <a:rPr kumimoji="0" lang="en-US" altLang="en-US" sz="2600" b="0" i="0" u="none" strike="noStrike" cap="none" normalizeH="0" baseline="0" dirty="0" smtClean="0">
                <a:ln>
                  <a:noFill/>
                </a:ln>
                <a:solidFill>
                  <a:srgbClr val="000000"/>
                </a:solidFill>
                <a:effectLst/>
                <a:latin typeface="Arial" pitchFamily="34" charset="0"/>
                <a:ea typeface="PMingLiU" pitchFamily="18" charset="-120"/>
                <a:cs typeface="Arial" pitchFamily="34" charset="0"/>
              </a:rPr>
              <a:t>management</a:t>
            </a:r>
            <a:endParaRPr kumimoji="0" lang="en-US" altLang="en-US" sz="900" b="0" i="0" u="none" strike="noStrike" cap="none" normalizeH="0" baseline="0" dirty="0" smtClean="0">
              <a:ln>
                <a:noFill/>
              </a:ln>
              <a:solidFill>
                <a:schemeClr val="tx1"/>
              </a:solidFill>
              <a:effectLst/>
              <a:latin typeface="Arial" pitchFamily="34" charset="0"/>
              <a:cs typeface="Arial" pitchFamily="34" charset="0"/>
            </a:endParaRPr>
          </a:p>
          <a:p>
            <a:pPr marL="0" lvl="0" indent="0" eaLnBrk="0" fontAlgn="base" hangingPunct="0">
              <a:spcBef>
                <a:spcPct val="0"/>
              </a:spcBef>
              <a:spcAft>
                <a:spcPct val="0"/>
              </a:spcAft>
              <a:buNone/>
            </a:pPr>
            <a:r>
              <a:rPr lang="en-US" altLang="en-US" sz="2000" dirty="0" smtClean="0">
                <a:solidFill>
                  <a:srgbClr val="002796"/>
                </a:solidFill>
                <a:ea typeface="PMingLiU" pitchFamily="18" charset="-120"/>
                <a:cs typeface="Arial" pitchFamily="34" charset="0"/>
              </a:rPr>
              <a:t></a:t>
            </a:r>
            <a:r>
              <a:rPr kumimoji="0" lang="en-US" altLang="en-US" sz="2000" b="0" i="0" u="none" strike="noStrike" cap="none" normalizeH="0" baseline="0" dirty="0" smtClean="0">
                <a:ln>
                  <a:noFill/>
                </a:ln>
                <a:solidFill>
                  <a:srgbClr val="002796"/>
                </a:solidFill>
                <a:effectLst/>
                <a:latin typeface="Calibri" pitchFamily="34" charset="0"/>
                <a:ea typeface="Times New Roman" pitchFamily="18" charset="0"/>
                <a:cs typeface="PMingLiU" pitchFamily="18" charset="-120"/>
              </a:rPr>
              <a:t>  </a:t>
            </a:r>
            <a:r>
              <a:rPr lang="en-US" altLang="en-US" dirty="0" smtClean="0">
                <a:solidFill>
                  <a:srgbClr val="000000"/>
                </a:solidFill>
                <a:latin typeface="Arial" pitchFamily="34" charset="0"/>
                <a:ea typeface="PMingLiU" pitchFamily="18" charset="-120"/>
                <a:cs typeface="Arial" pitchFamily="34" charset="0"/>
              </a:rPr>
              <a:t>Maintenance </a:t>
            </a:r>
            <a:r>
              <a:rPr lang="en-US" altLang="en-US" dirty="0">
                <a:solidFill>
                  <a:srgbClr val="000000"/>
                </a:solidFill>
                <a:latin typeface="Arial" pitchFamily="34" charset="0"/>
                <a:ea typeface="PMingLiU" pitchFamily="18" charset="-120"/>
                <a:cs typeface="Arial" pitchFamily="34" charset="0"/>
              </a:rPr>
              <a:t>phase</a:t>
            </a:r>
          </a:p>
          <a:p>
            <a:pPr marL="0" indent="0" eaLnBrk="0" fontAlgn="base" hangingPunct="0">
              <a:spcBef>
                <a:spcPct val="0"/>
              </a:spcBef>
              <a:spcAft>
                <a:spcPct val="0"/>
              </a:spcAft>
              <a:buNone/>
            </a:pPr>
            <a:r>
              <a:rPr kumimoji="0" lang="en-US" altLang="en-US" sz="1100" b="0" i="0" u="none" strike="noStrike" cap="none" normalizeH="0" baseline="0" dirty="0" smtClean="0">
                <a:ln>
                  <a:noFill/>
                </a:ln>
                <a:solidFill>
                  <a:srgbClr val="000000"/>
                </a:solidFill>
                <a:effectLst/>
                <a:latin typeface="Arial" pitchFamily="34" charset="0"/>
                <a:ea typeface="PMingLiU" pitchFamily="18" charset="-120"/>
                <a:cs typeface="Arial" pitchFamily="34" charset="0"/>
              </a:rPr>
              <a:t>					</a:t>
            </a:r>
            <a:r>
              <a:rPr lang="en-US" altLang="en-US" sz="2600" dirty="0">
                <a:solidFill>
                  <a:srgbClr val="000000"/>
                </a:solidFill>
                <a:latin typeface="Arial" pitchFamily="34" charset="0"/>
                <a:ea typeface="PMingLiU" pitchFamily="18" charset="-120"/>
                <a:cs typeface="Arial" pitchFamily="34" charset="0"/>
              </a:rPr>
              <a:t>Adaptation to external </a:t>
            </a:r>
            <a:r>
              <a:rPr lang="en-US" altLang="en-US" sz="2600" dirty="0" smtClean="0">
                <a:solidFill>
                  <a:srgbClr val="000000"/>
                </a:solidFill>
                <a:latin typeface="Arial" pitchFamily="34" charset="0"/>
                <a:ea typeface="PMingLiU" pitchFamily="18" charset="-120"/>
                <a:cs typeface="Arial" pitchFamily="34" charset="0"/>
              </a:rPr>
              <a:t>					perturbations</a:t>
            </a:r>
            <a:endParaRPr lang="en-US" altLang="en-US" sz="2600" dirty="0">
              <a:solidFill>
                <a:srgbClr val="000000"/>
              </a:solidFill>
              <a:latin typeface="Arial" pitchFamily="34" charset="0"/>
              <a:ea typeface="PMingLiU" pitchFamily="18" charset="-120"/>
              <a:cs typeface="Arial" pitchFamily="34" charset="0"/>
            </a:endParaRPr>
          </a:p>
          <a:p>
            <a:pPr marL="0" lvl="0" indent="0" eaLnBrk="0" fontAlgn="base" hangingPunct="0">
              <a:spcBef>
                <a:spcPct val="0"/>
              </a:spcBef>
              <a:spcAft>
                <a:spcPct val="0"/>
              </a:spcAft>
              <a:buNone/>
            </a:pPr>
            <a:r>
              <a:rPr lang="en-US" altLang="en-US" sz="2600" dirty="0">
                <a:solidFill>
                  <a:srgbClr val="000000"/>
                </a:solidFill>
                <a:latin typeface="Arial" pitchFamily="34" charset="0"/>
                <a:ea typeface="PMingLiU" pitchFamily="18" charset="-120"/>
                <a:cs typeface="Arial" pitchFamily="34" charset="0"/>
              </a:rPr>
              <a:t/>
            </a:r>
            <a:br>
              <a:rPr lang="en-US" altLang="en-US" sz="2600" dirty="0">
                <a:solidFill>
                  <a:srgbClr val="000000"/>
                </a:solidFill>
                <a:latin typeface="Arial" pitchFamily="34" charset="0"/>
                <a:ea typeface="PMingLiU" pitchFamily="18" charset="-120"/>
                <a:cs typeface="Arial" pitchFamily="34" charset="0"/>
              </a:rPr>
            </a:br>
            <a:r>
              <a:rPr lang="en-US" altLang="en-US" sz="2600" dirty="0">
                <a:solidFill>
                  <a:srgbClr val="000000"/>
                </a:solidFill>
                <a:latin typeface="Arial" pitchFamily="34" charset="0"/>
                <a:ea typeface="PMingLiU" pitchFamily="18" charset="-120"/>
                <a:cs typeface="Arial" pitchFamily="34" charset="0"/>
              </a:rPr>
              <a:t>					Disruption / Rotation</a:t>
            </a:r>
          </a:p>
          <a:p>
            <a:pPr marL="0" lvl="0" indent="0" eaLnBrk="0" fontAlgn="base" hangingPunct="0">
              <a:spcBef>
                <a:spcPct val="0"/>
              </a:spcBef>
              <a:spcAft>
                <a:spcPct val="0"/>
              </a:spcAft>
              <a:buNone/>
            </a:pP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lvl="0" indent="0" eaLnBrk="0" fontAlgn="base" hangingPunct="0">
              <a:spcBef>
                <a:spcPct val="0"/>
              </a:spcBef>
              <a:spcAft>
                <a:spcPct val="0"/>
              </a:spcAft>
              <a:buNone/>
            </a:pPr>
            <a:r>
              <a:rPr lang="en-US" altLang="en-US" sz="2000" dirty="0" smtClean="0">
                <a:solidFill>
                  <a:srgbClr val="002796"/>
                </a:solidFill>
                <a:ea typeface="PMingLiU" pitchFamily="18" charset="-120"/>
                <a:cs typeface="Arial" pitchFamily="34" charset="0"/>
              </a:rPr>
              <a:t></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grpSp>
        <p:nvGrpSpPr>
          <p:cNvPr id="4" name="Group 6"/>
          <p:cNvGrpSpPr>
            <a:grpSpLocks/>
          </p:cNvGrpSpPr>
          <p:nvPr/>
        </p:nvGrpSpPr>
        <p:grpSpPr bwMode="auto">
          <a:xfrm>
            <a:off x="4379909" y="1934042"/>
            <a:ext cx="731838" cy="954088"/>
            <a:chOff x="5946" y="-536"/>
            <a:chExt cx="1153" cy="1502"/>
          </a:xfrm>
        </p:grpSpPr>
        <p:sp>
          <p:nvSpPr>
            <p:cNvPr id="5" name="Freeform 11"/>
            <p:cNvSpPr>
              <a:spLocks/>
            </p:cNvSpPr>
            <p:nvPr/>
          </p:nvSpPr>
          <p:spPr bwMode="auto">
            <a:xfrm>
              <a:off x="6024" y="212"/>
              <a:ext cx="1065" cy="744"/>
            </a:xfrm>
            <a:custGeom>
              <a:avLst/>
              <a:gdLst>
                <a:gd name="T0" fmla="*/ 52 w 1065"/>
                <a:gd name="T1" fmla="*/ 9 h 744"/>
                <a:gd name="T2" fmla="*/ 158 w 1065"/>
                <a:gd name="T3" fmla="*/ 14 h 744"/>
                <a:gd name="T4" fmla="*/ 254 w 1065"/>
                <a:gd name="T5" fmla="*/ 23 h 744"/>
                <a:gd name="T6" fmla="*/ 335 w 1065"/>
                <a:gd name="T7" fmla="*/ 33 h 744"/>
                <a:gd name="T8" fmla="*/ 408 w 1065"/>
                <a:gd name="T9" fmla="*/ 47 h 744"/>
                <a:gd name="T10" fmla="*/ 455 w 1065"/>
                <a:gd name="T11" fmla="*/ 67 h 744"/>
                <a:gd name="T12" fmla="*/ 489 w 1065"/>
                <a:gd name="T13" fmla="*/ 81 h 744"/>
                <a:gd name="T14" fmla="*/ 494 w 1065"/>
                <a:gd name="T15" fmla="*/ 91 h 744"/>
                <a:gd name="T16" fmla="*/ 499 w 1065"/>
                <a:gd name="T17" fmla="*/ 652 h 744"/>
                <a:gd name="T18" fmla="*/ 499 w 1065"/>
                <a:gd name="T19" fmla="*/ 652 h 744"/>
                <a:gd name="T20" fmla="*/ 508 w 1065"/>
                <a:gd name="T21" fmla="*/ 667 h 744"/>
                <a:gd name="T22" fmla="*/ 527 w 1065"/>
                <a:gd name="T23" fmla="*/ 676 h 744"/>
                <a:gd name="T24" fmla="*/ 571 w 1065"/>
                <a:gd name="T25" fmla="*/ 696 h 744"/>
                <a:gd name="T26" fmla="*/ 628 w 1065"/>
                <a:gd name="T27" fmla="*/ 710 h 744"/>
                <a:gd name="T28" fmla="*/ 705 w 1065"/>
                <a:gd name="T29" fmla="*/ 719 h 744"/>
                <a:gd name="T30" fmla="*/ 796 w 1065"/>
                <a:gd name="T31" fmla="*/ 729 h 744"/>
                <a:gd name="T32" fmla="*/ 897 w 1065"/>
                <a:gd name="T33" fmla="*/ 739 h 744"/>
                <a:gd name="T34" fmla="*/ 1008 w 1065"/>
                <a:gd name="T35" fmla="*/ 743 h 744"/>
                <a:gd name="T36" fmla="*/ 1065 w 1065"/>
                <a:gd name="T37" fmla="*/ 729 h 744"/>
                <a:gd name="T38" fmla="*/ 955 w 1065"/>
                <a:gd name="T39" fmla="*/ 724 h 744"/>
                <a:gd name="T40" fmla="*/ 849 w 1065"/>
                <a:gd name="T41" fmla="*/ 719 h 744"/>
                <a:gd name="T42" fmla="*/ 753 w 1065"/>
                <a:gd name="T43" fmla="*/ 710 h 744"/>
                <a:gd name="T44" fmla="*/ 671 w 1065"/>
                <a:gd name="T45" fmla="*/ 700 h 744"/>
                <a:gd name="T46" fmla="*/ 599 w 1065"/>
                <a:gd name="T47" fmla="*/ 686 h 744"/>
                <a:gd name="T48" fmla="*/ 552 w 1065"/>
                <a:gd name="T49" fmla="*/ 671 h 744"/>
                <a:gd name="T50" fmla="*/ 523 w 1065"/>
                <a:gd name="T51" fmla="*/ 657 h 744"/>
                <a:gd name="T52" fmla="*/ 513 w 1065"/>
                <a:gd name="T53" fmla="*/ 647 h 744"/>
                <a:gd name="T54" fmla="*/ 513 w 1065"/>
                <a:gd name="T55" fmla="*/ 643 h 744"/>
                <a:gd name="T56" fmla="*/ 508 w 1065"/>
                <a:gd name="T57" fmla="*/ 91 h 744"/>
                <a:gd name="T58" fmla="*/ 499 w 1065"/>
                <a:gd name="T59" fmla="*/ 71 h 744"/>
                <a:gd name="T60" fmla="*/ 484 w 1065"/>
                <a:gd name="T61" fmla="*/ 62 h 744"/>
                <a:gd name="T62" fmla="*/ 479 w 1065"/>
                <a:gd name="T63" fmla="*/ 57 h 744"/>
                <a:gd name="T64" fmla="*/ 436 w 1065"/>
                <a:gd name="T65" fmla="*/ 43 h 744"/>
                <a:gd name="T66" fmla="*/ 379 w 1065"/>
                <a:gd name="T67" fmla="*/ 28 h 744"/>
                <a:gd name="T68" fmla="*/ 302 w 1065"/>
                <a:gd name="T69" fmla="*/ 14 h 744"/>
                <a:gd name="T70" fmla="*/ 211 w 1065"/>
                <a:gd name="T71" fmla="*/ 4 h 744"/>
                <a:gd name="T72" fmla="*/ 110 w 1065"/>
                <a:gd name="T73" fmla="*/ 4 h 744"/>
                <a:gd name="T74" fmla="*/ 0 w 1065"/>
                <a:gd name="T75" fmla="*/ 9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5" h="744">
                  <a:moveTo>
                    <a:pt x="0" y="9"/>
                  </a:moveTo>
                  <a:lnTo>
                    <a:pt x="52" y="9"/>
                  </a:lnTo>
                  <a:lnTo>
                    <a:pt x="110" y="14"/>
                  </a:lnTo>
                  <a:lnTo>
                    <a:pt x="158" y="14"/>
                  </a:lnTo>
                  <a:lnTo>
                    <a:pt x="211" y="19"/>
                  </a:lnTo>
                  <a:lnTo>
                    <a:pt x="254" y="23"/>
                  </a:lnTo>
                  <a:lnTo>
                    <a:pt x="297" y="28"/>
                  </a:lnTo>
                  <a:lnTo>
                    <a:pt x="335" y="33"/>
                  </a:lnTo>
                  <a:lnTo>
                    <a:pt x="374" y="43"/>
                  </a:lnTo>
                  <a:lnTo>
                    <a:pt x="408" y="47"/>
                  </a:lnTo>
                  <a:lnTo>
                    <a:pt x="431" y="57"/>
                  </a:lnTo>
                  <a:lnTo>
                    <a:pt x="455" y="67"/>
                  </a:lnTo>
                  <a:lnTo>
                    <a:pt x="475" y="71"/>
                  </a:lnTo>
                  <a:lnTo>
                    <a:pt x="489" y="81"/>
                  </a:lnTo>
                  <a:lnTo>
                    <a:pt x="484" y="81"/>
                  </a:lnTo>
                  <a:lnTo>
                    <a:pt x="494" y="91"/>
                  </a:lnTo>
                  <a:lnTo>
                    <a:pt x="494" y="643"/>
                  </a:lnTo>
                  <a:lnTo>
                    <a:pt x="499" y="652"/>
                  </a:lnTo>
                  <a:lnTo>
                    <a:pt x="494" y="86"/>
                  </a:lnTo>
                  <a:lnTo>
                    <a:pt x="499" y="652"/>
                  </a:lnTo>
                  <a:lnTo>
                    <a:pt x="499" y="657"/>
                  </a:lnTo>
                  <a:lnTo>
                    <a:pt x="508" y="667"/>
                  </a:lnTo>
                  <a:lnTo>
                    <a:pt x="523" y="676"/>
                  </a:lnTo>
                  <a:lnTo>
                    <a:pt x="527" y="676"/>
                  </a:lnTo>
                  <a:lnTo>
                    <a:pt x="547" y="686"/>
                  </a:lnTo>
                  <a:lnTo>
                    <a:pt x="571" y="696"/>
                  </a:lnTo>
                  <a:lnTo>
                    <a:pt x="599" y="700"/>
                  </a:lnTo>
                  <a:lnTo>
                    <a:pt x="628" y="710"/>
                  </a:lnTo>
                  <a:lnTo>
                    <a:pt x="667" y="715"/>
                  </a:lnTo>
                  <a:lnTo>
                    <a:pt x="705" y="719"/>
                  </a:lnTo>
                  <a:lnTo>
                    <a:pt x="748" y="724"/>
                  </a:lnTo>
                  <a:lnTo>
                    <a:pt x="796" y="729"/>
                  </a:lnTo>
                  <a:lnTo>
                    <a:pt x="844" y="734"/>
                  </a:lnTo>
                  <a:lnTo>
                    <a:pt x="897" y="739"/>
                  </a:lnTo>
                  <a:lnTo>
                    <a:pt x="950" y="739"/>
                  </a:lnTo>
                  <a:lnTo>
                    <a:pt x="1008" y="743"/>
                  </a:lnTo>
                  <a:lnTo>
                    <a:pt x="1065" y="743"/>
                  </a:lnTo>
                  <a:lnTo>
                    <a:pt x="1065" y="729"/>
                  </a:lnTo>
                  <a:lnTo>
                    <a:pt x="1008" y="729"/>
                  </a:lnTo>
                  <a:lnTo>
                    <a:pt x="955" y="724"/>
                  </a:lnTo>
                  <a:lnTo>
                    <a:pt x="897" y="724"/>
                  </a:lnTo>
                  <a:lnTo>
                    <a:pt x="849" y="719"/>
                  </a:lnTo>
                  <a:lnTo>
                    <a:pt x="796" y="715"/>
                  </a:lnTo>
                  <a:lnTo>
                    <a:pt x="753" y="710"/>
                  </a:lnTo>
                  <a:lnTo>
                    <a:pt x="710" y="705"/>
                  </a:lnTo>
                  <a:lnTo>
                    <a:pt x="671" y="700"/>
                  </a:lnTo>
                  <a:lnTo>
                    <a:pt x="633" y="696"/>
                  </a:lnTo>
                  <a:lnTo>
                    <a:pt x="599" y="686"/>
                  </a:lnTo>
                  <a:lnTo>
                    <a:pt x="571" y="681"/>
                  </a:lnTo>
                  <a:lnTo>
                    <a:pt x="552" y="671"/>
                  </a:lnTo>
                  <a:lnTo>
                    <a:pt x="532" y="662"/>
                  </a:lnTo>
                  <a:lnTo>
                    <a:pt x="523" y="657"/>
                  </a:lnTo>
                  <a:lnTo>
                    <a:pt x="518" y="652"/>
                  </a:lnTo>
                  <a:lnTo>
                    <a:pt x="513" y="647"/>
                  </a:lnTo>
                  <a:lnTo>
                    <a:pt x="508" y="638"/>
                  </a:lnTo>
                  <a:lnTo>
                    <a:pt x="513" y="643"/>
                  </a:lnTo>
                  <a:lnTo>
                    <a:pt x="513" y="91"/>
                  </a:lnTo>
                  <a:lnTo>
                    <a:pt x="508" y="91"/>
                  </a:lnTo>
                  <a:lnTo>
                    <a:pt x="508" y="81"/>
                  </a:lnTo>
                  <a:lnTo>
                    <a:pt x="499" y="71"/>
                  </a:lnTo>
                  <a:lnTo>
                    <a:pt x="494" y="67"/>
                  </a:lnTo>
                  <a:lnTo>
                    <a:pt x="484" y="62"/>
                  </a:lnTo>
                  <a:lnTo>
                    <a:pt x="479" y="62"/>
                  </a:lnTo>
                  <a:lnTo>
                    <a:pt x="479" y="57"/>
                  </a:lnTo>
                  <a:lnTo>
                    <a:pt x="460" y="52"/>
                  </a:lnTo>
                  <a:lnTo>
                    <a:pt x="436" y="43"/>
                  </a:lnTo>
                  <a:lnTo>
                    <a:pt x="408" y="33"/>
                  </a:lnTo>
                  <a:lnTo>
                    <a:pt x="379" y="28"/>
                  </a:lnTo>
                  <a:lnTo>
                    <a:pt x="340" y="19"/>
                  </a:lnTo>
                  <a:lnTo>
                    <a:pt x="302" y="14"/>
                  </a:lnTo>
                  <a:lnTo>
                    <a:pt x="259" y="9"/>
                  </a:lnTo>
                  <a:lnTo>
                    <a:pt x="211" y="4"/>
                  </a:lnTo>
                  <a:lnTo>
                    <a:pt x="163" y="0"/>
                  </a:lnTo>
                  <a:lnTo>
                    <a:pt x="110" y="4"/>
                  </a:lnTo>
                  <a:lnTo>
                    <a:pt x="57" y="4"/>
                  </a:lnTo>
                  <a:lnTo>
                    <a:pt x="0" y="9"/>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10"/>
            <p:cNvSpPr>
              <a:spLocks/>
            </p:cNvSpPr>
            <p:nvPr/>
          </p:nvSpPr>
          <p:spPr bwMode="auto">
            <a:xfrm>
              <a:off x="6499" y="-526"/>
              <a:ext cx="590" cy="671"/>
            </a:xfrm>
            <a:custGeom>
              <a:avLst/>
              <a:gdLst>
                <a:gd name="T0" fmla="*/ 19 w 590"/>
                <a:gd name="T1" fmla="*/ 643 h 671"/>
                <a:gd name="T2" fmla="*/ 19 w 590"/>
                <a:gd name="T3" fmla="*/ 652 h 671"/>
                <a:gd name="T4" fmla="*/ 14 w 590"/>
                <a:gd name="T5" fmla="*/ 657 h 671"/>
                <a:gd name="T6" fmla="*/ 14 w 590"/>
                <a:gd name="T7" fmla="*/ 657 h 671"/>
                <a:gd name="T8" fmla="*/ 0 w 590"/>
                <a:gd name="T9" fmla="*/ 667 h 671"/>
                <a:gd name="T10" fmla="*/ 9 w 590"/>
                <a:gd name="T11" fmla="*/ 662 h 671"/>
                <a:gd name="T12" fmla="*/ 19 w 590"/>
                <a:gd name="T13" fmla="*/ 671 h 671"/>
                <a:gd name="T14" fmla="*/ 24 w 590"/>
                <a:gd name="T15" fmla="*/ 671 h 671"/>
                <a:gd name="T16" fmla="*/ 33 w 590"/>
                <a:gd name="T17" fmla="*/ 662 h 671"/>
                <a:gd name="T18" fmla="*/ 33 w 590"/>
                <a:gd name="T19" fmla="*/ 647 h 671"/>
                <a:gd name="T20" fmla="*/ 38 w 590"/>
                <a:gd name="T21" fmla="*/ 647 h 671"/>
                <a:gd name="T22" fmla="*/ 38 w 590"/>
                <a:gd name="T23" fmla="*/ 100 h 671"/>
                <a:gd name="T24" fmla="*/ 33 w 590"/>
                <a:gd name="T25" fmla="*/ 100 h 671"/>
                <a:gd name="T26" fmla="*/ 38 w 590"/>
                <a:gd name="T27" fmla="*/ 91 h 671"/>
                <a:gd name="T28" fmla="*/ 38 w 590"/>
                <a:gd name="T29" fmla="*/ 95 h 671"/>
                <a:gd name="T30" fmla="*/ 48 w 590"/>
                <a:gd name="T31" fmla="*/ 86 h 671"/>
                <a:gd name="T32" fmla="*/ 43 w 590"/>
                <a:gd name="T33" fmla="*/ 86 h 671"/>
                <a:gd name="T34" fmla="*/ 57 w 590"/>
                <a:gd name="T35" fmla="*/ 76 h 671"/>
                <a:gd name="T36" fmla="*/ 76 w 590"/>
                <a:gd name="T37" fmla="*/ 71 h 671"/>
                <a:gd name="T38" fmla="*/ 100 w 590"/>
                <a:gd name="T39" fmla="*/ 62 h 671"/>
                <a:gd name="T40" fmla="*/ 124 w 590"/>
                <a:gd name="T41" fmla="*/ 52 h 671"/>
                <a:gd name="T42" fmla="*/ 158 w 590"/>
                <a:gd name="T43" fmla="*/ 47 h 671"/>
                <a:gd name="T44" fmla="*/ 196 w 590"/>
                <a:gd name="T45" fmla="*/ 38 h 671"/>
                <a:gd name="T46" fmla="*/ 235 w 590"/>
                <a:gd name="T47" fmla="*/ 33 h 671"/>
                <a:gd name="T48" fmla="*/ 278 w 590"/>
                <a:gd name="T49" fmla="*/ 28 h 671"/>
                <a:gd name="T50" fmla="*/ 321 w 590"/>
                <a:gd name="T51" fmla="*/ 23 h 671"/>
                <a:gd name="T52" fmla="*/ 374 w 590"/>
                <a:gd name="T53" fmla="*/ 19 h 671"/>
                <a:gd name="T54" fmla="*/ 422 w 590"/>
                <a:gd name="T55" fmla="*/ 19 h 671"/>
                <a:gd name="T56" fmla="*/ 480 w 590"/>
                <a:gd name="T57" fmla="*/ 14 h 671"/>
                <a:gd name="T58" fmla="*/ 590 w 590"/>
                <a:gd name="T59" fmla="*/ 14 h 671"/>
                <a:gd name="T60" fmla="*/ 590 w 590"/>
                <a:gd name="T61" fmla="*/ 0 h 671"/>
                <a:gd name="T62" fmla="*/ 422 w 590"/>
                <a:gd name="T63" fmla="*/ 0 h 671"/>
                <a:gd name="T64" fmla="*/ 369 w 590"/>
                <a:gd name="T65" fmla="*/ 4 h 671"/>
                <a:gd name="T66" fmla="*/ 321 w 590"/>
                <a:gd name="T67" fmla="*/ 9 h 671"/>
                <a:gd name="T68" fmla="*/ 273 w 590"/>
                <a:gd name="T69" fmla="*/ 14 h 671"/>
                <a:gd name="T70" fmla="*/ 230 w 590"/>
                <a:gd name="T71" fmla="*/ 19 h 671"/>
                <a:gd name="T72" fmla="*/ 192 w 590"/>
                <a:gd name="T73" fmla="*/ 23 h 671"/>
                <a:gd name="T74" fmla="*/ 153 w 590"/>
                <a:gd name="T75" fmla="*/ 33 h 671"/>
                <a:gd name="T76" fmla="*/ 124 w 590"/>
                <a:gd name="T77" fmla="*/ 38 h 671"/>
                <a:gd name="T78" fmla="*/ 96 w 590"/>
                <a:gd name="T79" fmla="*/ 47 h 671"/>
                <a:gd name="T80" fmla="*/ 72 w 590"/>
                <a:gd name="T81" fmla="*/ 57 h 671"/>
                <a:gd name="T82" fmla="*/ 52 w 590"/>
                <a:gd name="T83" fmla="*/ 62 h 671"/>
                <a:gd name="T84" fmla="*/ 48 w 590"/>
                <a:gd name="T85" fmla="*/ 62 h 671"/>
                <a:gd name="T86" fmla="*/ 48 w 590"/>
                <a:gd name="T87" fmla="*/ 67 h 671"/>
                <a:gd name="T88" fmla="*/ 33 w 590"/>
                <a:gd name="T89" fmla="*/ 71 h 671"/>
                <a:gd name="T90" fmla="*/ 33 w 590"/>
                <a:gd name="T91" fmla="*/ 76 h 671"/>
                <a:gd name="T92" fmla="*/ 24 w 590"/>
                <a:gd name="T93" fmla="*/ 86 h 671"/>
                <a:gd name="T94" fmla="*/ 19 w 590"/>
                <a:gd name="T95" fmla="*/ 95 h 671"/>
                <a:gd name="T96" fmla="*/ 19 w 590"/>
                <a:gd name="T97" fmla="*/ 643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90" h="671">
                  <a:moveTo>
                    <a:pt x="19" y="643"/>
                  </a:moveTo>
                  <a:lnTo>
                    <a:pt x="19" y="652"/>
                  </a:lnTo>
                  <a:lnTo>
                    <a:pt x="14" y="657"/>
                  </a:lnTo>
                  <a:lnTo>
                    <a:pt x="0" y="667"/>
                  </a:lnTo>
                  <a:lnTo>
                    <a:pt x="9" y="662"/>
                  </a:lnTo>
                  <a:lnTo>
                    <a:pt x="19" y="671"/>
                  </a:lnTo>
                  <a:lnTo>
                    <a:pt x="24" y="671"/>
                  </a:lnTo>
                  <a:lnTo>
                    <a:pt x="33" y="662"/>
                  </a:lnTo>
                  <a:lnTo>
                    <a:pt x="33" y="647"/>
                  </a:lnTo>
                  <a:lnTo>
                    <a:pt x="38" y="647"/>
                  </a:lnTo>
                  <a:lnTo>
                    <a:pt x="38" y="100"/>
                  </a:lnTo>
                  <a:lnTo>
                    <a:pt x="33" y="100"/>
                  </a:lnTo>
                  <a:lnTo>
                    <a:pt x="38" y="91"/>
                  </a:lnTo>
                  <a:lnTo>
                    <a:pt x="38" y="95"/>
                  </a:lnTo>
                  <a:lnTo>
                    <a:pt x="48" y="86"/>
                  </a:lnTo>
                  <a:lnTo>
                    <a:pt x="43" y="86"/>
                  </a:lnTo>
                  <a:lnTo>
                    <a:pt x="57" y="76"/>
                  </a:lnTo>
                  <a:lnTo>
                    <a:pt x="76" y="71"/>
                  </a:lnTo>
                  <a:lnTo>
                    <a:pt x="100" y="62"/>
                  </a:lnTo>
                  <a:lnTo>
                    <a:pt x="124" y="52"/>
                  </a:lnTo>
                  <a:lnTo>
                    <a:pt x="158" y="47"/>
                  </a:lnTo>
                  <a:lnTo>
                    <a:pt x="196" y="38"/>
                  </a:lnTo>
                  <a:lnTo>
                    <a:pt x="235" y="33"/>
                  </a:lnTo>
                  <a:lnTo>
                    <a:pt x="278" y="28"/>
                  </a:lnTo>
                  <a:lnTo>
                    <a:pt x="321" y="23"/>
                  </a:lnTo>
                  <a:lnTo>
                    <a:pt x="374" y="19"/>
                  </a:lnTo>
                  <a:lnTo>
                    <a:pt x="422" y="19"/>
                  </a:lnTo>
                  <a:lnTo>
                    <a:pt x="480" y="14"/>
                  </a:lnTo>
                  <a:lnTo>
                    <a:pt x="590" y="14"/>
                  </a:lnTo>
                  <a:lnTo>
                    <a:pt x="590" y="0"/>
                  </a:lnTo>
                  <a:lnTo>
                    <a:pt x="422" y="0"/>
                  </a:lnTo>
                  <a:lnTo>
                    <a:pt x="369" y="4"/>
                  </a:lnTo>
                  <a:lnTo>
                    <a:pt x="321" y="9"/>
                  </a:lnTo>
                  <a:lnTo>
                    <a:pt x="273" y="14"/>
                  </a:lnTo>
                  <a:lnTo>
                    <a:pt x="230" y="19"/>
                  </a:lnTo>
                  <a:lnTo>
                    <a:pt x="192" y="23"/>
                  </a:lnTo>
                  <a:lnTo>
                    <a:pt x="153" y="33"/>
                  </a:lnTo>
                  <a:lnTo>
                    <a:pt x="124" y="38"/>
                  </a:lnTo>
                  <a:lnTo>
                    <a:pt x="96" y="47"/>
                  </a:lnTo>
                  <a:lnTo>
                    <a:pt x="72" y="57"/>
                  </a:lnTo>
                  <a:lnTo>
                    <a:pt x="52" y="62"/>
                  </a:lnTo>
                  <a:lnTo>
                    <a:pt x="48" y="62"/>
                  </a:lnTo>
                  <a:lnTo>
                    <a:pt x="48" y="67"/>
                  </a:lnTo>
                  <a:lnTo>
                    <a:pt x="33" y="71"/>
                  </a:lnTo>
                  <a:lnTo>
                    <a:pt x="33" y="76"/>
                  </a:lnTo>
                  <a:lnTo>
                    <a:pt x="24" y="86"/>
                  </a:lnTo>
                  <a:lnTo>
                    <a:pt x="19" y="95"/>
                  </a:lnTo>
                  <a:lnTo>
                    <a:pt x="19" y="643"/>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5956" y="136"/>
              <a:ext cx="562" cy="86"/>
            </a:xfrm>
            <a:custGeom>
              <a:avLst/>
              <a:gdLst>
                <a:gd name="T0" fmla="*/ 230 w 562"/>
                <a:gd name="T1" fmla="*/ 76 h 86"/>
                <a:gd name="T2" fmla="*/ 278 w 562"/>
                <a:gd name="T3" fmla="*/ 72 h 86"/>
                <a:gd name="T4" fmla="*/ 321 w 562"/>
                <a:gd name="T5" fmla="*/ 67 h 86"/>
                <a:gd name="T6" fmla="*/ 369 w 562"/>
                <a:gd name="T7" fmla="*/ 62 h 86"/>
                <a:gd name="T8" fmla="*/ 408 w 562"/>
                <a:gd name="T9" fmla="*/ 57 h 86"/>
                <a:gd name="T10" fmla="*/ 446 w 562"/>
                <a:gd name="T11" fmla="*/ 52 h 86"/>
                <a:gd name="T12" fmla="*/ 475 w 562"/>
                <a:gd name="T13" fmla="*/ 43 h 86"/>
                <a:gd name="T14" fmla="*/ 504 w 562"/>
                <a:gd name="T15" fmla="*/ 33 h 86"/>
                <a:gd name="T16" fmla="*/ 528 w 562"/>
                <a:gd name="T17" fmla="*/ 28 h 86"/>
                <a:gd name="T18" fmla="*/ 547 w 562"/>
                <a:gd name="T19" fmla="*/ 19 h 86"/>
                <a:gd name="T20" fmla="*/ 552 w 562"/>
                <a:gd name="T21" fmla="*/ 19 h 86"/>
                <a:gd name="T22" fmla="*/ 561 w 562"/>
                <a:gd name="T23" fmla="*/ 9 h 86"/>
                <a:gd name="T24" fmla="*/ 552 w 562"/>
                <a:gd name="T25" fmla="*/ 0 h 86"/>
                <a:gd name="T26" fmla="*/ 542 w 562"/>
                <a:gd name="T27" fmla="*/ 4 h 86"/>
                <a:gd name="T28" fmla="*/ 523 w 562"/>
                <a:gd name="T29" fmla="*/ 14 h 86"/>
                <a:gd name="T30" fmla="*/ 499 w 562"/>
                <a:gd name="T31" fmla="*/ 19 h 86"/>
                <a:gd name="T32" fmla="*/ 475 w 562"/>
                <a:gd name="T33" fmla="*/ 28 h 86"/>
                <a:gd name="T34" fmla="*/ 441 w 562"/>
                <a:gd name="T35" fmla="*/ 38 h 86"/>
                <a:gd name="T36" fmla="*/ 403 w 562"/>
                <a:gd name="T37" fmla="*/ 43 h 86"/>
                <a:gd name="T38" fmla="*/ 364 w 562"/>
                <a:gd name="T39" fmla="*/ 48 h 86"/>
                <a:gd name="T40" fmla="*/ 321 w 562"/>
                <a:gd name="T41" fmla="*/ 52 h 86"/>
                <a:gd name="T42" fmla="*/ 278 w 562"/>
                <a:gd name="T43" fmla="*/ 57 h 86"/>
                <a:gd name="T44" fmla="*/ 225 w 562"/>
                <a:gd name="T45" fmla="*/ 62 h 86"/>
                <a:gd name="T46" fmla="*/ 177 w 562"/>
                <a:gd name="T47" fmla="*/ 67 h 86"/>
                <a:gd name="T48" fmla="*/ 177 w 562"/>
                <a:gd name="T49" fmla="*/ 76 h 86"/>
                <a:gd name="T50" fmla="*/ 124 w 562"/>
                <a:gd name="T51" fmla="*/ 72 h 86"/>
                <a:gd name="T52" fmla="*/ 0 w 562"/>
                <a:gd name="T53" fmla="*/ 72 h 86"/>
                <a:gd name="T54" fmla="*/ 0 w 562"/>
                <a:gd name="T55" fmla="*/ 81 h 86"/>
                <a:gd name="T56" fmla="*/ 4 w 562"/>
                <a:gd name="T57" fmla="*/ 86 h 86"/>
                <a:gd name="T58" fmla="*/ 67 w 562"/>
                <a:gd name="T59" fmla="*/ 86 h 86"/>
                <a:gd name="T60" fmla="*/ 124 w 562"/>
                <a:gd name="T61" fmla="*/ 81 h 86"/>
                <a:gd name="T62" fmla="*/ 177 w 562"/>
                <a:gd name="T63" fmla="*/ 81 h 86"/>
                <a:gd name="T64" fmla="*/ 230 w 562"/>
                <a:gd name="T65" fmla="*/ 7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2" h="86">
                  <a:moveTo>
                    <a:pt x="230" y="76"/>
                  </a:moveTo>
                  <a:lnTo>
                    <a:pt x="278" y="72"/>
                  </a:lnTo>
                  <a:lnTo>
                    <a:pt x="321" y="67"/>
                  </a:lnTo>
                  <a:lnTo>
                    <a:pt x="369" y="62"/>
                  </a:lnTo>
                  <a:lnTo>
                    <a:pt x="408" y="57"/>
                  </a:lnTo>
                  <a:lnTo>
                    <a:pt x="446" y="52"/>
                  </a:lnTo>
                  <a:lnTo>
                    <a:pt x="475" y="43"/>
                  </a:lnTo>
                  <a:lnTo>
                    <a:pt x="504" y="33"/>
                  </a:lnTo>
                  <a:lnTo>
                    <a:pt x="528" y="28"/>
                  </a:lnTo>
                  <a:lnTo>
                    <a:pt x="547" y="19"/>
                  </a:lnTo>
                  <a:lnTo>
                    <a:pt x="552" y="19"/>
                  </a:lnTo>
                  <a:lnTo>
                    <a:pt x="561" y="9"/>
                  </a:lnTo>
                  <a:lnTo>
                    <a:pt x="552" y="0"/>
                  </a:lnTo>
                  <a:lnTo>
                    <a:pt x="542" y="4"/>
                  </a:lnTo>
                  <a:lnTo>
                    <a:pt x="523" y="14"/>
                  </a:lnTo>
                  <a:lnTo>
                    <a:pt x="499" y="19"/>
                  </a:lnTo>
                  <a:lnTo>
                    <a:pt x="475" y="28"/>
                  </a:lnTo>
                  <a:lnTo>
                    <a:pt x="441" y="38"/>
                  </a:lnTo>
                  <a:lnTo>
                    <a:pt x="403" y="43"/>
                  </a:lnTo>
                  <a:lnTo>
                    <a:pt x="364" y="48"/>
                  </a:lnTo>
                  <a:lnTo>
                    <a:pt x="321" y="52"/>
                  </a:lnTo>
                  <a:lnTo>
                    <a:pt x="278" y="57"/>
                  </a:lnTo>
                  <a:lnTo>
                    <a:pt x="225" y="62"/>
                  </a:lnTo>
                  <a:lnTo>
                    <a:pt x="177" y="67"/>
                  </a:lnTo>
                  <a:lnTo>
                    <a:pt x="177" y="76"/>
                  </a:lnTo>
                  <a:lnTo>
                    <a:pt x="124" y="72"/>
                  </a:lnTo>
                  <a:lnTo>
                    <a:pt x="0" y="72"/>
                  </a:lnTo>
                  <a:lnTo>
                    <a:pt x="0" y="81"/>
                  </a:lnTo>
                  <a:lnTo>
                    <a:pt x="4" y="86"/>
                  </a:lnTo>
                  <a:lnTo>
                    <a:pt x="67" y="86"/>
                  </a:lnTo>
                  <a:lnTo>
                    <a:pt x="124" y="81"/>
                  </a:lnTo>
                  <a:lnTo>
                    <a:pt x="177" y="81"/>
                  </a:lnTo>
                  <a:lnTo>
                    <a:pt x="230" y="76"/>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6024" y="203"/>
              <a:ext cx="110" cy="9"/>
            </a:xfrm>
            <a:custGeom>
              <a:avLst/>
              <a:gdLst>
                <a:gd name="T0" fmla="*/ 57 w 110"/>
                <a:gd name="T1" fmla="*/ 4 h 9"/>
                <a:gd name="T2" fmla="*/ 110 w 110"/>
                <a:gd name="T3" fmla="*/ 9 h 9"/>
                <a:gd name="T4" fmla="*/ 110 w 110"/>
                <a:gd name="T5" fmla="*/ 0 h 9"/>
                <a:gd name="T6" fmla="*/ 52 w 110"/>
                <a:gd name="T7" fmla="*/ 0 h 9"/>
                <a:gd name="T8" fmla="*/ 0 w 110"/>
                <a:gd name="T9" fmla="*/ 4 h 9"/>
                <a:gd name="T10" fmla="*/ 57 w 110"/>
                <a:gd name="T11" fmla="*/ 4 h 9"/>
              </a:gdLst>
              <a:ahLst/>
              <a:cxnLst>
                <a:cxn ang="0">
                  <a:pos x="T0" y="T1"/>
                </a:cxn>
                <a:cxn ang="0">
                  <a:pos x="T2" y="T3"/>
                </a:cxn>
                <a:cxn ang="0">
                  <a:pos x="T4" y="T5"/>
                </a:cxn>
                <a:cxn ang="0">
                  <a:pos x="T6" y="T7"/>
                </a:cxn>
                <a:cxn ang="0">
                  <a:pos x="T8" y="T9"/>
                </a:cxn>
                <a:cxn ang="0">
                  <a:pos x="T10" y="T11"/>
                </a:cxn>
              </a:cxnLst>
              <a:rect l="0" t="0" r="r" b="b"/>
              <a:pathLst>
                <a:path w="110" h="9">
                  <a:moveTo>
                    <a:pt x="57" y="4"/>
                  </a:moveTo>
                  <a:lnTo>
                    <a:pt x="110" y="9"/>
                  </a:lnTo>
                  <a:lnTo>
                    <a:pt x="110" y="0"/>
                  </a:lnTo>
                  <a:lnTo>
                    <a:pt x="52" y="0"/>
                  </a:lnTo>
                  <a:lnTo>
                    <a:pt x="0" y="4"/>
                  </a:lnTo>
                  <a:lnTo>
                    <a:pt x="57" y="4"/>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6542" y="865"/>
              <a:ext cx="14" cy="10"/>
            </a:xfrm>
            <a:custGeom>
              <a:avLst/>
              <a:gdLst>
                <a:gd name="T0" fmla="*/ 4 w 14"/>
                <a:gd name="T1" fmla="*/ 4 h 10"/>
                <a:gd name="T2" fmla="*/ 14 w 14"/>
                <a:gd name="T3" fmla="*/ 9 h 10"/>
                <a:gd name="T4" fmla="*/ 0 w 14"/>
                <a:gd name="T5" fmla="*/ 0 h 10"/>
                <a:gd name="T6" fmla="*/ 0 w 14"/>
                <a:gd name="T7" fmla="*/ 0 h 10"/>
                <a:gd name="T8" fmla="*/ 4 w 14"/>
                <a:gd name="T9" fmla="*/ 4 h 10"/>
              </a:gdLst>
              <a:ahLst/>
              <a:cxnLst>
                <a:cxn ang="0">
                  <a:pos x="T0" y="T1"/>
                </a:cxn>
                <a:cxn ang="0">
                  <a:pos x="T2" y="T3"/>
                </a:cxn>
                <a:cxn ang="0">
                  <a:pos x="T4" y="T5"/>
                </a:cxn>
                <a:cxn ang="0">
                  <a:pos x="T6" y="T7"/>
                </a:cxn>
                <a:cxn ang="0">
                  <a:pos x="T8" y="T9"/>
                </a:cxn>
              </a:cxnLst>
              <a:rect l="0" t="0" r="r" b="b"/>
              <a:pathLst>
                <a:path w="14" h="10">
                  <a:moveTo>
                    <a:pt x="4" y="4"/>
                  </a:moveTo>
                  <a:lnTo>
                    <a:pt x="14" y="9"/>
                  </a:lnTo>
                  <a:lnTo>
                    <a:pt x="0" y="0"/>
                  </a:lnTo>
                  <a:lnTo>
                    <a:pt x="4" y="4"/>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1"/>
          <p:cNvGrpSpPr>
            <a:grpSpLocks/>
          </p:cNvGrpSpPr>
          <p:nvPr/>
        </p:nvGrpSpPr>
        <p:grpSpPr bwMode="auto">
          <a:xfrm>
            <a:off x="4401172" y="3429000"/>
            <a:ext cx="731838" cy="2286000"/>
            <a:chOff x="5946" y="-2077"/>
            <a:chExt cx="1153" cy="2813"/>
          </a:xfrm>
        </p:grpSpPr>
        <p:sp>
          <p:nvSpPr>
            <p:cNvPr id="11" name="Freeform 5"/>
            <p:cNvSpPr>
              <a:spLocks/>
            </p:cNvSpPr>
            <p:nvPr/>
          </p:nvSpPr>
          <p:spPr bwMode="auto">
            <a:xfrm>
              <a:off x="6024" y="-670"/>
              <a:ext cx="1065" cy="1396"/>
            </a:xfrm>
            <a:custGeom>
              <a:avLst/>
              <a:gdLst>
                <a:gd name="T0" fmla="*/ 513 w 1065"/>
                <a:gd name="T1" fmla="*/ 1300 h 1396"/>
                <a:gd name="T2" fmla="*/ 508 w 1065"/>
                <a:gd name="T3" fmla="*/ 1296 h 1396"/>
                <a:gd name="T4" fmla="*/ 513 w 1065"/>
                <a:gd name="T5" fmla="*/ 91 h 1396"/>
                <a:gd name="T6" fmla="*/ 508 w 1065"/>
                <a:gd name="T7" fmla="*/ 81 h 1396"/>
                <a:gd name="T8" fmla="*/ 499 w 1065"/>
                <a:gd name="T9" fmla="*/ 67 h 1396"/>
                <a:gd name="T10" fmla="*/ 494 w 1065"/>
                <a:gd name="T11" fmla="*/ 86 h 1396"/>
                <a:gd name="T12" fmla="*/ 484 w 1065"/>
                <a:gd name="T13" fmla="*/ 57 h 1396"/>
                <a:gd name="T14" fmla="*/ 460 w 1065"/>
                <a:gd name="T15" fmla="*/ 52 h 1396"/>
                <a:gd name="T16" fmla="*/ 408 w 1065"/>
                <a:gd name="T17" fmla="*/ 33 h 1396"/>
                <a:gd name="T18" fmla="*/ 340 w 1065"/>
                <a:gd name="T19" fmla="*/ 19 h 1396"/>
                <a:gd name="T20" fmla="*/ 259 w 1065"/>
                <a:gd name="T21" fmla="*/ 9 h 1396"/>
                <a:gd name="T22" fmla="*/ 163 w 1065"/>
                <a:gd name="T23" fmla="*/ 0 h 1396"/>
                <a:gd name="T24" fmla="*/ 57 w 1065"/>
                <a:gd name="T25" fmla="*/ 4 h 1396"/>
                <a:gd name="T26" fmla="*/ 52 w 1065"/>
                <a:gd name="T27" fmla="*/ 9 h 1396"/>
                <a:gd name="T28" fmla="*/ 158 w 1065"/>
                <a:gd name="T29" fmla="*/ 14 h 1396"/>
                <a:gd name="T30" fmla="*/ 254 w 1065"/>
                <a:gd name="T31" fmla="*/ 24 h 1396"/>
                <a:gd name="T32" fmla="*/ 335 w 1065"/>
                <a:gd name="T33" fmla="*/ 33 h 1396"/>
                <a:gd name="T34" fmla="*/ 408 w 1065"/>
                <a:gd name="T35" fmla="*/ 48 h 1396"/>
                <a:gd name="T36" fmla="*/ 455 w 1065"/>
                <a:gd name="T37" fmla="*/ 62 h 1396"/>
                <a:gd name="T38" fmla="*/ 489 w 1065"/>
                <a:gd name="T39" fmla="*/ 81 h 1396"/>
                <a:gd name="T40" fmla="*/ 494 w 1065"/>
                <a:gd name="T41" fmla="*/ 91 h 1396"/>
                <a:gd name="T42" fmla="*/ 499 w 1065"/>
                <a:gd name="T43" fmla="*/ 1305 h 1396"/>
                <a:gd name="T44" fmla="*/ 508 w 1065"/>
                <a:gd name="T45" fmla="*/ 1320 h 1396"/>
                <a:gd name="T46" fmla="*/ 527 w 1065"/>
                <a:gd name="T47" fmla="*/ 1329 h 1396"/>
                <a:gd name="T48" fmla="*/ 571 w 1065"/>
                <a:gd name="T49" fmla="*/ 1348 h 1396"/>
                <a:gd name="T50" fmla="*/ 628 w 1065"/>
                <a:gd name="T51" fmla="*/ 1363 h 1396"/>
                <a:gd name="T52" fmla="*/ 705 w 1065"/>
                <a:gd name="T53" fmla="*/ 1377 h 1396"/>
                <a:gd name="T54" fmla="*/ 796 w 1065"/>
                <a:gd name="T55" fmla="*/ 1387 h 1396"/>
                <a:gd name="T56" fmla="*/ 897 w 1065"/>
                <a:gd name="T57" fmla="*/ 1392 h 1396"/>
                <a:gd name="T58" fmla="*/ 1065 w 1065"/>
                <a:gd name="T59" fmla="*/ 1396 h 1396"/>
                <a:gd name="T60" fmla="*/ 955 w 1065"/>
                <a:gd name="T61" fmla="*/ 1382 h 1396"/>
                <a:gd name="T62" fmla="*/ 849 w 1065"/>
                <a:gd name="T63" fmla="*/ 1372 h 1396"/>
                <a:gd name="T64" fmla="*/ 753 w 1065"/>
                <a:gd name="T65" fmla="*/ 1368 h 1396"/>
                <a:gd name="T66" fmla="*/ 671 w 1065"/>
                <a:gd name="T67" fmla="*/ 1353 h 1396"/>
                <a:gd name="T68" fmla="*/ 599 w 1065"/>
                <a:gd name="T69" fmla="*/ 1339 h 1396"/>
                <a:gd name="T70" fmla="*/ 552 w 1065"/>
                <a:gd name="T71" fmla="*/ 1324 h 1396"/>
                <a:gd name="T72" fmla="*/ 518 w 1065"/>
                <a:gd name="T73" fmla="*/ 1310 h 1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5" h="1396">
                  <a:moveTo>
                    <a:pt x="523" y="1310"/>
                  </a:moveTo>
                  <a:lnTo>
                    <a:pt x="513" y="1300"/>
                  </a:lnTo>
                  <a:lnTo>
                    <a:pt x="513" y="1305"/>
                  </a:lnTo>
                  <a:lnTo>
                    <a:pt x="508" y="1296"/>
                  </a:lnTo>
                  <a:lnTo>
                    <a:pt x="513" y="1296"/>
                  </a:lnTo>
                  <a:lnTo>
                    <a:pt x="513" y="91"/>
                  </a:lnTo>
                  <a:lnTo>
                    <a:pt x="508" y="91"/>
                  </a:lnTo>
                  <a:lnTo>
                    <a:pt x="508" y="81"/>
                  </a:lnTo>
                  <a:lnTo>
                    <a:pt x="499" y="72"/>
                  </a:lnTo>
                  <a:lnTo>
                    <a:pt x="499" y="67"/>
                  </a:lnTo>
                  <a:lnTo>
                    <a:pt x="494" y="67"/>
                  </a:lnTo>
                  <a:lnTo>
                    <a:pt x="494" y="86"/>
                  </a:lnTo>
                  <a:lnTo>
                    <a:pt x="494" y="67"/>
                  </a:lnTo>
                  <a:lnTo>
                    <a:pt x="484" y="57"/>
                  </a:lnTo>
                  <a:lnTo>
                    <a:pt x="479" y="57"/>
                  </a:lnTo>
                  <a:lnTo>
                    <a:pt x="460" y="52"/>
                  </a:lnTo>
                  <a:lnTo>
                    <a:pt x="436" y="43"/>
                  </a:lnTo>
                  <a:lnTo>
                    <a:pt x="408" y="33"/>
                  </a:lnTo>
                  <a:lnTo>
                    <a:pt x="379" y="28"/>
                  </a:lnTo>
                  <a:lnTo>
                    <a:pt x="340" y="19"/>
                  </a:lnTo>
                  <a:lnTo>
                    <a:pt x="302" y="14"/>
                  </a:lnTo>
                  <a:lnTo>
                    <a:pt x="259" y="9"/>
                  </a:lnTo>
                  <a:lnTo>
                    <a:pt x="211" y="4"/>
                  </a:lnTo>
                  <a:lnTo>
                    <a:pt x="163" y="0"/>
                  </a:lnTo>
                  <a:lnTo>
                    <a:pt x="110" y="4"/>
                  </a:lnTo>
                  <a:lnTo>
                    <a:pt x="57" y="4"/>
                  </a:lnTo>
                  <a:lnTo>
                    <a:pt x="0" y="9"/>
                  </a:lnTo>
                  <a:lnTo>
                    <a:pt x="52" y="9"/>
                  </a:lnTo>
                  <a:lnTo>
                    <a:pt x="110" y="14"/>
                  </a:lnTo>
                  <a:lnTo>
                    <a:pt x="158" y="14"/>
                  </a:lnTo>
                  <a:lnTo>
                    <a:pt x="211" y="19"/>
                  </a:lnTo>
                  <a:lnTo>
                    <a:pt x="254" y="24"/>
                  </a:lnTo>
                  <a:lnTo>
                    <a:pt x="297" y="28"/>
                  </a:lnTo>
                  <a:lnTo>
                    <a:pt x="335" y="33"/>
                  </a:lnTo>
                  <a:lnTo>
                    <a:pt x="374" y="43"/>
                  </a:lnTo>
                  <a:lnTo>
                    <a:pt x="408" y="48"/>
                  </a:lnTo>
                  <a:lnTo>
                    <a:pt x="431" y="57"/>
                  </a:lnTo>
                  <a:lnTo>
                    <a:pt x="455" y="62"/>
                  </a:lnTo>
                  <a:lnTo>
                    <a:pt x="475" y="72"/>
                  </a:lnTo>
                  <a:lnTo>
                    <a:pt x="489" y="81"/>
                  </a:lnTo>
                  <a:lnTo>
                    <a:pt x="484" y="81"/>
                  </a:lnTo>
                  <a:lnTo>
                    <a:pt x="494" y="91"/>
                  </a:lnTo>
                  <a:lnTo>
                    <a:pt x="494" y="1296"/>
                  </a:lnTo>
                  <a:lnTo>
                    <a:pt x="499" y="1305"/>
                  </a:lnTo>
                  <a:lnTo>
                    <a:pt x="499" y="1310"/>
                  </a:lnTo>
                  <a:lnTo>
                    <a:pt x="508" y="1320"/>
                  </a:lnTo>
                  <a:lnTo>
                    <a:pt x="523" y="1329"/>
                  </a:lnTo>
                  <a:lnTo>
                    <a:pt x="527" y="1329"/>
                  </a:lnTo>
                  <a:lnTo>
                    <a:pt x="547" y="1339"/>
                  </a:lnTo>
                  <a:lnTo>
                    <a:pt x="571" y="1348"/>
                  </a:lnTo>
                  <a:lnTo>
                    <a:pt x="599" y="1353"/>
                  </a:lnTo>
                  <a:lnTo>
                    <a:pt x="628" y="1363"/>
                  </a:lnTo>
                  <a:lnTo>
                    <a:pt x="667" y="1368"/>
                  </a:lnTo>
                  <a:lnTo>
                    <a:pt x="705" y="1377"/>
                  </a:lnTo>
                  <a:lnTo>
                    <a:pt x="748" y="1382"/>
                  </a:lnTo>
                  <a:lnTo>
                    <a:pt x="796" y="1387"/>
                  </a:lnTo>
                  <a:lnTo>
                    <a:pt x="844" y="1392"/>
                  </a:lnTo>
                  <a:lnTo>
                    <a:pt x="897" y="1392"/>
                  </a:lnTo>
                  <a:lnTo>
                    <a:pt x="950" y="1396"/>
                  </a:lnTo>
                  <a:lnTo>
                    <a:pt x="1065" y="1396"/>
                  </a:lnTo>
                  <a:lnTo>
                    <a:pt x="1065" y="1382"/>
                  </a:lnTo>
                  <a:lnTo>
                    <a:pt x="955" y="1382"/>
                  </a:lnTo>
                  <a:lnTo>
                    <a:pt x="897" y="1377"/>
                  </a:lnTo>
                  <a:lnTo>
                    <a:pt x="849" y="1372"/>
                  </a:lnTo>
                  <a:lnTo>
                    <a:pt x="796" y="1372"/>
                  </a:lnTo>
                  <a:lnTo>
                    <a:pt x="753" y="1368"/>
                  </a:lnTo>
                  <a:lnTo>
                    <a:pt x="710" y="1358"/>
                  </a:lnTo>
                  <a:lnTo>
                    <a:pt x="671" y="1353"/>
                  </a:lnTo>
                  <a:lnTo>
                    <a:pt x="633" y="1348"/>
                  </a:lnTo>
                  <a:lnTo>
                    <a:pt x="599" y="1339"/>
                  </a:lnTo>
                  <a:lnTo>
                    <a:pt x="576" y="1334"/>
                  </a:lnTo>
                  <a:lnTo>
                    <a:pt x="552" y="1324"/>
                  </a:lnTo>
                  <a:lnTo>
                    <a:pt x="532" y="1315"/>
                  </a:lnTo>
                  <a:lnTo>
                    <a:pt x="518" y="1310"/>
                  </a:lnTo>
                  <a:lnTo>
                    <a:pt x="523" y="1310"/>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4"/>
            <p:cNvSpPr>
              <a:spLocks/>
            </p:cNvSpPr>
            <p:nvPr/>
          </p:nvSpPr>
          <p:spPr bwMode="auto">
            <a:xfrm>
              <a:off x="5956" y="-2067"/>
              <a:ext cx="1133" cy="1406"/>
            </a:xfrm>
            <a:custGeom>
              <a:avLst/>
              <a:gdLst>
                <a:gd name="T0" fmla="*/ 177 w 1133"/>
                <a:gd name="T1" fmla="*/ 1387 h 1406"/>
                <a:gd name="T2" fmla="*/ 67 w 1133"/>
                <a:gd name="T3" fmla="*/ 1392 h 1406"/>
                <a:gd name="T4" fmla="*/ 9 w 1133"/>
                <a:gd name="T5" fmla="*/ 1392 h 1406"/>
                <a:gd name="T6" fmla="*/ 0 w 1133"/>
                <a:gd name="T7" fmla="*/ 1401 h 1406"/>
                <a:gd name="T8" fmla="*/ 67 w 1133"/>
                <a:gd name="T9" fmla="*/ 1406 h 1406"/>
                <a:gd name="T10" fmla="*/ 177 w 1133"/>
                <a:gd name="T11" fmla="*/ 1401 h 1406"/>
                <a:gd name="T12" fmla="*/ 278 w 1133"/>
                <a:gd name="T13" fmla="*/ 1392 h 1406"/>
                <a:gd name="T14" fmla="*/ 369 w 1133"/>
                <a:gd name="T15" fmla="*/ 1382 h 1406"/>
                <a:gd name="T16" fmla="*/ 446 w 1133"/>
                <a:gd name="T17" fmla="*/ 1372 h 1406"/>
                <a:gd name="T18" fmla="*/ 504 w 1133"/>
                <a:gd name="T19" fmla="*/ 1353 h 1406"/>
                <a:gd name="T20" fmla="*/ 547 w 1133"/>
                <a:gd name="T21" fmla="*/ 1339 h 1406"/>
                <a:gd name="T22" fmla="*/ 561 w 1133"/>
                <a:gd name="T23" fmla="*/ 1329 h 1406"/>
                <a:gd name="T24" fmla="*/ 576 w 1133"/>
                <a:gd name="T25" fmla="*/ 1320 h 1406"/>
                <a:gd name="T26" fmla="*/ 580 w 1133"/>
                <a:gd name="T27" fmla="*/ 1305 h 1406"/>
                <a:gd name="T28" fmla="*/ 576 w 1133"/>
                <a:gd name="T29" fmla="*/ 105 h 1406"/>
                <a:gd name="T30" fmla="*/ 585 w 1133"/>
                <a:gd name="T31" fmla="*/ 91 h 1406"/>
                <a:gd name="T32" fmla="*/ 619 w 1133"/>
                <a:gd name="T33" fmla="*/ 71 h 1406"/>
                <a:gd name="T34" fmla="*/ 667 w 1133"/>
                <a:gd name="T35" fmla="*/ 57 h 1406"/>
                <a:gd name="T36" fmla="*/ 739 w 1133"/>
                <a:gd name="T37" fmla="*/ 43 h 1406"/>
                <a:gd name="T38" fmla="*/ 820 w 1133"/>
                <a:gd name="T39" fmla="*/ 33 h 1406"/>
                <a:gd name="T40" fmla="*/ 916 w 1133"/>
                <a:gd name="T41" fmla="*/ 23 h 1406"/>
                <a:gd name="T42" fmla="*/ 1022 w 1133"/>
                <a:gd name="T43" fmla="*/ 19 h 1406"/>
                <a:gd name="T44" fmla="*/ 1132 w 1133"/>
                <a:gd name="T45" fmla="*/ 14 h 1406"/>
                <a:gd name="T46" fmla="*/ 1075 w 1133"/>
                <a:gd name="T47" fmla="*/ 0 h 1406"/>
                <a:gd name="T48" fmla="*/ 964 w 1133"/>
                <a:gd name="T49" fmla="*/ 4 h 1406"/>
                <a:gd name="T50" fmla="*/ 864 w 1133"/>
                <a:gd name="T51" fmla="*/ 14 h 1406"/>
                <a:gd name="T52" fmla="*/ 772 w 1133"/>
                <a:gd name="T53" fmla="*/ 23 h 1406"/>
                <a:gd name="T54" fmla="*/ 696 w 1133"/>
                <a:gd name="T55" fmla="*/ 33 h 1406"/>
                <a:gd name="T56" fmla="*/ 638 w 1133"/>
                <a:gd name="T57" fmla="*/ 48 h 1406"/>
                <a:gd name="T58" fmla="*/ 595 w 1133"/>
                <a:gd name="T59" fmla="*/ 67 h 1406"/>
                <a:gd name="T60" fmla="*/ 590 w 1133"/>
                <a:gd name="T61" fmla="*/ 86 h 1406"/>
                <a:gd name="T62" fmla="*/ 590 w 1133"/>
                <a:gd name="T63" fmla="*/ 67 h 1406"/>
                <a:gd name="T64" fmla="*/ 566 w 1133"/>
                <a:gd name="T65" fmla="*/ 86 h 1406"/>
                <a:gd name="T66" fmla="*/ 561 w 1133"/>
                <a:gd name="T67" fmla="*/ 100 h 1406"/>
                <a:gd name="T68" fmla="*/ 552 w 1133"/>
                <a:gd name="T69" fmla="*/ 1315 h 1406"/>
                <a:gd name="T70" fmla="*/ 542 w 1133"/>
                <a:gd name="T71" fmla="*/ 1324 h 1406"/>
                <a:gd name="T72" fmla="*/ 499 w 1133"/>
                <a:gd name="T73" fmla="*/ 1339 h 1406"/>
                <a:gd name="T74" fmla="*/ 441 w 1133"/>
                <a:gd name="T75" fmla="*/ 1353 h 1406"/>
                <a:gd name="T76" fmla="*/ 364 w 1133"/>
                <a:gd name="T77" fmla="*/ 1368 h 1406"/>
                <a:gd name="T78" fmla="*/ 278 w 1133"/>
                <a:gd name="T79" fmla="*/ 1377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33" h="1406">
                  <a:moveTo>
                    <a:pt x="225" y="1382"/>
                  </a:moveTo>
                  <a:lnTo>
                    <a:pt x="177" y="1387"/>
                  </a:lnTo>
                  <a:lnTo>
                    <a:pt x="177" y="1392"/>
                  </a:lnTo>
                  <a:lnTo>
                    <a:pt x="67" y="1392"/>
                  </a:lnTo>
                  <a:lnTo>
                    <a:pt x="67" y="1387"/>
                  </a:lnTo>
                  <a:lnTo>
                    <a:pt x="9" y="1392"/>
                  </a:lnTo>
                  <a:lnTo>
                    <a:pt x="0" y="1392"/>
                  </a:lnTo>
                  <a:lnTo>
                    <a:pt x="0" y="1401"/>
                  </a:lnTo>
                  <a:lnTo>
                    <a:pt x="4" y="1406"/>
                  </a:lnTo>
                  <a:lnTo>
                    <a:pt x="67" y="1406"/>
                  </a:lnTo>
                  <a:lnTo>
                    <a:pt x="124" y="1401"/>
                  </a:lnTo>
                  <a:lnTo>
                    <a:pt x="177" y="1401"/>
                  </a:lnTo>
                  <a:lnTo>
                    <a:pt x="230" y="1396"/>
                  </a:lnTo>
                  <a:lnTo>
                    <a:pt x="278" y="1392"/>
                  </a:lnTo>
                  <a:lnTo>
                    <a:pt x="321" y="1387"/>
                  </a:lnTo>
                  <a:lnTo>
                    <a:pt x="369" y="1382"/>
                  </a:lnTo>
                  <a:lnTo>
                    <a:pt x="408" y="1377"/>
                  </a:lnTo>
                  <a:lnTo>
                    <a:pt x="446" y="1372"/>
                  </a:lnTo>
                  <a:lnTo>
                    <a:pt x="475" y="1363"/>
                  </a:lnTo>
                  <a:lnTo>
                    <a:pt x="504" y="1353"/>
                  </a:lnTo>
                  <a:lnTo>
                    <a:pt x="528" y="1348"/>
                  </a:lnTo>
                  <a:lnTo>
                    <a:pt x="547" y="1339"/>
                  </a:lnTo>
                  <a:lnTo>
                    <a:pt x="552" y="1339"/>
                  </a:lnTo>
                  <a:lnTo>
                    <a:pt x="561" y="1329"/>
                  </a:lnTo>
                  <a:lnTo>
                    <a:pt x="566" y="1329"/>
                  </a:lnTo>
                  <a:lnTo>
                    <a:pt x="576" y="1320"/>
                  </a:lnTo>
                  <a:lnTo>
                    <a:pt x="576" y="1305"/>
                  </a:lnTo>
                  <a:lnTo>
                    <a:pt x="580" y="1305"/>
                  </a:lnTo>
                  <a:lnTo>
                    <a:pt x="580" y="100"/>
                  </a:lnTo>
                  <a:lnTo>
                    <a:pt x="576" y="105"/>
                  </a:lnTo>
                  <a:lnTo>
                    <a:pt x="580" y="96"/>
                  </a:lnTo>
                  <a:lnTo>
                    <a:pt x="585" y="91"/>
                  </a:lnTo>
                  <a:lnTo>
                    <a:pt x="600" y="81"/>
                  </a:lnTo>
                  <a:lnTo>
                    <a:pt x="619" y="71"/>
                  </a:lnTo>
                  <a:lnTo>
                    <a:pt x="643" y="62"/>
                  </a:lnTo>
                  <a:lnTo>
                    <a:pt x="667" y="57"/>
                  </a:lnTo>
                  <a:lnTo>
                    <a:pt x="700" y="48"/>
                  </a:lnTo>
                  <a:lnTo>
                    <a:pt x="739" y="43"/>
                  </a:lnTo>
                  <a:lnTo>
                    <a:pt x="777" y="38"/>
                  </a:lnTo>
                  <a:lnTo>
                    <a:pt x="820" y="33"/>
                  </a:lnTo>
                  <a:lnTo>
                    <a:pt x="864" y="28"/>
                  </a:lnTo>
                  <a:lnTo>
                    <a:pt x="916" y="23"/>
                  </a:lnTo>
                  <a:lnTo>
                    <a:pt x="964" y="19"/>
                  </a:lnTo>
                  <a:lnTo>
                    <a:pt x="1022" y="19"/>
                  </a:lnTo>
                  <a:lnTo>
                    <a:pt x="1075" y="14"/>
                  </a:lnTo>
                  <a:lnTo>
                    <a:pt x="1132" y="14"/>
                  </a:lnTo>
                  <a:lnTo>
                    <a:pt x="1132" y="0"/>
                  </a:lnTo>
                  <a:lnTo>
                    <a:pt x="1075" y="0"/>
                  </a:lnTo>
                  <a:lnTo>
                    <a:pt x="1017" y="4"/>
                  </a:lnTo>
                  <a:lnTo>
                    <a:pt x="964" y="4"/>
                  </a:lnTo>
                  <a:lnTo>
                    <a:pt x="912" y="9"/>
                  </a:lnTo>
                  <a:lnTo>
                    <a:pt x="864" y="14"/>
                  </a:lnTo>
                  <a:lnTo>
                    <a:pt x="816" y="14"/>
                  </a:lnTo>
                  <a:lnTo>
                    <a:pt x="772" y="23"/>
                  </a:lnTo>
                  <a:lnTo>
                    <a:pt x="734" y="28"/>
                  </a:lnTo>
                  <a:lnTo>
                    <a:pt x="696" y="33"/>
                  </a:lnTo>
                  <a:lnTo>
                    <a:pt x="667" y="43"/>
                  </a:lnTo>
                  <a:lnTo>
                    <a:pt x="638" y="48"/>
                  </a:lnTo>
                  <a:lnTo>
                    <a:pt x="614" y="57"/>
                  </a:lnTo>
                  <a:lnTo>
                    <a:pt x="595" y="67"/>
                  </a:lnTo>
                  <a:lnTo>
                    <a:pt x="590" y="67"/>
                  </a:lnTo>
                  <a:lnTo>
                    <a:pt x="590" y="86"/>
                  </a:lnTo>
                  <a:lnTo>
                    <a:pt x="585" y="91"/>
                  </a:lnTo>
                  <a:lnTo>
                    <a:pt x="590" y="67"/>
                  </a:lnTo>
                  <a:lnTo>
                    <a:pt x="576" y="76"/>
                  </a:lnTo>
                  <a:lnTo>
                    <a:pt x="566" y="86"/>
                  </a:lnTo>
                  <a:lnTo>
                    <a:pt x="566" y="91"/>
                  </a:lnTo>
                  <a:lnTo>
                    <a:pt x="561" y="100"/>
                  </a:lnTo>
                  <a:lnTo>
                    <a:pt x="561" y="1310"/>
                  </a:lnTo>
                  <a:lnTo>
                    <a:pt x="552" y="1315"/>
                  </a:lnTo>
                  <a:lnTo>
                    <a:pt x="556" y="1315"/>
                  </a:lnTo>
                  <a:lnTo>
                    <a:pt x="542" y="1324"/>
                  </a:lnTo>
                  <a:lnTo>
                    <a:pt x="523" y="1334"/>
                  </a:lnTo>
                  <a:lnTo>
                    <a:pt x="499" y="1339"/>
                  </a:lnTo>
                  <a:lnTo>
                    <a:pt x="475" y="1348"/>
                  </a:lnTo>
                  <a:lnTo>
                    <a:pt x="441" y="1353"/>
                  </a:lnTo>
                  <a:lnTo>
                    <a:pt x="403" y="1363"/>
                  </a:lnTo>
                  <a:lnTo>
                    <a:pt x="364" y="1368"/>
                  </a:lnTo>
                  <a:lnTo>
                    <a:pt x="321" y="1372"/>
                  </a:lnTo>
                  <a:lnTo>
                    <a:pt x="278" y="1377"/>
                  </a:lnTo>
                  <a:lnTo>
                    <a:pt x="225" y="1382"/>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3"/>
            <p:cNvSpPr>
              <a:spLocks/>
            </p:cNvSpPr>
            <p:nvPr/>
          </p:nvSpPr>
          <p:spPr bwMode="auto">
            <a:xfrm>
              <a:off x="6024" y="-680"/>
              <a:ext cx="110" cy="5"/>
            </a:xfrm>
            <a:custGeom>
              <a:avLst/>
              <a:gdLst>
                <a:gd name="T0" fmla="*/ 57 w 110"/>
                <a:gd name="T1" fmla="*/ 4 h 5"/>
                <a:gd name="T2" fmla="*/ 110 w 110"/>
                <a:gd name="T3" fmla="*/ 4 h 5"/>
                <a:gd name="T4" fmla="*/ 110 w 110"/>
                <a:gd name="T5" fmla="*/ 0 h 5"/>
                <a:gd name="T6" fmla="*/ 0 w 110"/>
                <a:gd name="T7" fmla="*/ 0 h 5"/>
                <a:gd name="T8" fmla="*/ 0 w 110"/>
                <a:gd name="T9" fmla="*/ 4 h 5"/>
                <a:gd name="T10" fmla="*/ 57 w 110"/>
                <a:gd name="T11" fmla="*/ 4 h 5"/>
              </a:gdLst>
              <a:ahLst/>
              <a:cxnLst>
                <a:cxn ang="0">
                  <a:pos x="T0" y="T1"/>
                </a:cxn>
                <a:cxn ang="0">
                  <a:pos x="T2" y="T3"/>
                </a:cxn>
                <a:cxn ang="0">
                  <a:pos x="T4" y="T5"/>
                </a:cxn>
                <a:cxn ang="0">
                  <a:pos x="T6" y="T7"/>
                </a:cxn>
                <a:cxn ang="0">
                  <a:pos x="T8" y="T9"/>
                </a:cxn>
                <a:cxn ang="0">
                  <a:pos x="T10" y="T11"/>
                </a:cxn>
              </a:cxnLst>
              <a:rect l="0" t="0" r="r" b="b"/>
              <a:pathLst>
                <a:path w="110" h="5">
                  <a:moveTo>
                    <a:pt x="57" y="4"/>
                  </a:moveTo>
                  <a:lnTo>
                    <a:pt x="110" y="4"/>
                  </a:lnTo>
                  <a:lnTo>
                    <a:pt x="110" y="0"/>
                  </a:lnTo>
                  <a:lnTo>
                    <a:pt x="0" y="0"/>
                  </a:lnTo>
                  <a:lnTo>
                    <a:pt x="0" y="4"/>
                  </a:lnTo>
                  <a:lnTo>
                    <a:pt x="57" y="4"/>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
            <p:cNvSpPr>
              <a:spLocks/>
            </p:cNvSpPr>
            <p:nvPr/>
          </p:nvSpPr>
          <p:spPr bwMode="auto">
            <a:xfrm>
              <a:off x="6542" y="-2000"/>
              <a:ext cx="5" cy="24"/>
            </a:xfrm>
            <a:custGeom>
              <a:avLst/>
              <a:gdLst>
                <a:gd name="T0" fmla="*/ 4 w 5"/>
                <a:gd name="T1" fmla="*/ 0 h 24"/>
                <a:gd name="T2" fmla="*/ 0 w 5"/>
                <a:gd name="T3" fmla="*/ 23 h 24"/>
                <a:gd name="T4" fmla="*/ 4 w 5"/>
                <a:gd name="T5" fmla="*/ 19 h 24"/>
                <a:gd name="T6" fmla="*/ 4 w 5"/>
                <a:gd name="T7" fmla="*/ 0 h 24"/>
              </a:gdLst>
              <a:ahLst/>
              <a:cxnLst>
                <a:cxn ang="0">
                  <a:pos x="T0" y="T1"/>
                </a:cxn>
                <a:cxn ang="0">
                  <a:pos x="T2" y="T3"/>
                </a:cxn>
                <a:cxn ang="0">
                  <a:pos x="T4" y="T5"/>
                </a:cxn>
                <a:cxn ang="0">
                  <a:pos x="T6" y="T7"/>
                </a:cxn>
              </a:cxnLst>
              <a:rect l="0" t="0" r="r" b="b"/>
              <a:pathLst>
                <a:path w="5" h="24">
                  <a:moveTo>
                    <a:pt x="4" y="0"/>
                  </a:moveTo>
                  <a:lnTo>
                    <a:pt x="0" y="23"/>
                  </a:lnTo>
                  <a:lnTo>
                    <a:pt x="4" y="19"/>
                  </a:lnTo>
                  <a:lnTo>
                    <a:pt x="4" y="0"/>
                  </a:lnTo>
                  <a:close/>
                </a:path>
              </a:pathLst>
            </a:custGeom>
            <a:solidFill>
              <a:srgbClr val="0059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 name="Rectangle 14"/>
          <p:cNvSpPr>
            <a:spLocks noChangeArrowheads="1"/>
          </p:cNvSpPr>
          <p:nvPr/>
        </p:nvSpPr>
        <p:spPr bwMode="auto">
          <a:xfrm>
            <a:off x="0" y="372676"/>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2796"/>
                </a:solidFill>
                <a:effectLst/>
                <a:latin typeface="Calibri"/>
                <a:ea typeface="PMingLiU" pitchFamily="18" charset="-12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51105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How </a:t>
            </a:r>
            <a:r>
              <a:rPr lang="en-US" dirty="0"/>
              <a:t>to divide network into set of disjunctive </a:t>
            </a:r>
            <a:r>
              <a:rPr lang="en-US" dirty="0" smtClean="0"/>
              <a:t>clusters</a:t>
            </a:r>
            <a:r>
              <a:rPr lang="en-US" dirty="0"/>
              <a:t> </a:t>
            </a:r>
          </a:p>
          <a:p>
            <a:pPr lvl="1"/>
            <a:r>
              <a:rPr lang="en-US" dirty="0" smtClean="0"/>
              <a:t>Node </a:t>
            </a:r>
            <a:r>
              <a:rPr lang="en-US" dirty="0"/>
              <a:t>cannot be member of two </a:t>
            </a:r>
            <a:r>
              <a:rPr lang="en-US" dirty="0" smtClean="0"/>
              <a:t>clusters</a:t>
            </a:r>
            <a:endParaRPr lang="en-US" dirty="0"/>
          </a:p>
          <a:p>
            <a:pPr lvl="1"/>
            <a:r>
              <a:rPr lang="en-US" dirty="0" smtClean="0"/>
              <a:t>CH </a:t>
            </a:r>
            <a:r>
              <a:rPr lang="en-US" dirty="0"/>
              <a:t>communicates with base station directly or via other </a:t>
            </a:r>
            <a:r>
              <a:rPr lang="en-US" dirty="0" smtClean="0"/>
              <a:t>CH</a:t>
            </a:r>
            <a:endParaRPr lang="en-US" dirty="0"/>
          </a:p>
          <a:p>
            <a:r>
              <a:rPr lang="en-US" dirty="0" smtClean="0"/>
              <a:t>Collection </a:t>
            </a:r>
            <a:r>
              <a:rPr lang="en-US" dirty="0"/>
              <a:t>of CH in the network form </a:t>
            </a:r>
            <a:r>
              <a:rPr lang="en-US" b="1" dirty="0"/>
              <a:t>connected dominating set</a:t>
            </a:r>
            <a:endParaRPr lang="en-US" dirty="0"/>
          </a:p>
          <a:p>
            <a:pPr lvl="1"/>
            <a:r>
              <a:rPr lang="en-US" dirty="0" smtClean="0"/>
              <a:t>Dominating </a:t>
            </a:r>
            <a:r>
              <a:rPr lang="en-US" dirty="0"/>
              <a:t>set </a:t>
            </a:r>
            <a:r>
              <a:rPr lang="en-US" i="1" dirty="0"/>
              <a:t>D </a:t>
            </a:r>
            <a:r>
              <a:rPr lang="en-US" dirty="0"/>
              <a:t>of G=(V,E)</a:t>
            </a:r>
          </a:p>
          <a:p>
            <a:pPr lvl="1"/>
            <a:r>
              <a:rPr lang="en-US" dirty="0" smtClean="0"/>
              <a:t>D </a:t>
            </a:r>
            <a:r>
              <a:rPr lang="en-US" dirty="0" smtClean="0">
                <a:sym typeface="Symbol"/>
              </a:rPr>
              <a:t> </a:t>
            </a:r>
            <a:r>
              <a:rPr lang="en-US" dirty="0" smtClean="0"/>
              <a:t>V :</a:t>
            </a:r>
            <a:r>
              <a:rPr lang="en-US" dirty="0" smtClean="0">
                <a:effectLst/>
              </a:rPr>
              <a:t> </a:t>
            </a:r>
            <a:endParaRPr lang="en-US" dirty="0" smtClean="0"/>
          </a:p>
          <a:p>
            <a:r>
              <a:rPr lang="en-US" dirty="0" smtClean="0"/>
              <a:t>Classical </a:t>
            </a:r>
            <a:r>
              <a:rPr lang="en-US" dirty="0"/>
              <a:t>NP-complete decision problem</a:t>
            </a:r>
            <a:r>
              <a:rPr lang="en-US" dirty="0" smtClean="0">
                <a:effectLst/>
              </a:rPr>
              <a:t> </a:t>
            </a:r>
            <a:r>
              <a:rPr lang="en-US" dirty="0"/>
              <a:t> </a:t>
            </a:r>
          </a:p>
          <a:p>
            <a:r>
              <a:rPr lang="en-US" dirty="0" smtClean="0"/>
              <a:t>There </a:t>
            </a:r>
            <a:r>
              <a:rPr lang="en-US" dirty="0"/>
              <a:t>is no efficient (*) algorithm to find smallest </a:t>
            </a:r>
            <a:r>
              <a:rPr lang="en-US" dirty="0" smtClean="0"/>
              <a:t>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787" y="4465074"/>
            <a:ext cx="452628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336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smtClean="0"/>
              <a:t>Why existing clustering algorithms fail in WSN</a:t>
            </a:r>
            <a:endParaRPr lang="en-US" dirty="0"/>
          </a:p>
          <a:p>
            <a:pPr lvl="1"/>
            <a:r>
              <a:rPr lang="en-US" dirty="0" smtClean="0"/>
              <a:t>Different </a:t>
            </a:r>
            <a:r>
              <a:rPr lang="en-US" dirty="0"/>
              <a:t>assumptions and design constraints</a:t>
            </a:r>
          </a:p>
          <a:p>
            <a:pPr lvl="1"/>
            <a:r>
              <a:rPr lang="en-US" dirty="0" smtClean="0"/>
              <a:t>Unique </a:t>
            </a:r>
            <a:r>
              <a:rPr lang="en-US" dirty="0"/>
              <a:t>deployment and operational </a:t>
            </a:r>
            <a:r>
              <a:rPr lang="en-US" dirty="0" smtClean="0"/>
              <a:t>characteristics</a:t>
            </a:r>
            <a:endParaRPr lang="en-US" dirty="0"/>
          </a:p>
          <a:p>
            <a:pPr lvl="1"/>
            <a:r>
              <a:rPr lang="en-US" dirty="0" smtClean="0"/>
              <a:t>Deployed </a:t>
            </a:r>
            <a:r>
              <a:rPr lang="en-US" dirty="0"/>
              <a:t>in ad-hoc</a:t>
            </a:r>
          </a:p>
          <a:p>
            <a:pPr lvl="1"/>
            <a:r>
              <a:rPr lang="en-US" dirty="0" smtClean="0"/>
              <a:t>Large </a:t>
            </a:r>
            <a:r>
              <a:rPr lang="en-US" dirty="0"/>
              <a:t>number of nodes (10s, 100s, 1000s), i.e. distributed over centralized approaches</a:t>
            </a:r>
          </a:p>
          <a:p>
            <a:pPr lvl="1"/>
            <a:r>
              <a:rPr lang="en-US" dirty="0" smtClean="0"/>
              <a:t>Nodes </a:t>
            </a:r>
            <a:r>
              <a:rPr lang="en-US" dirty="0"/>
              <a:t>are unaware of locations, i.e. algorithms must use only neighboring information</a:t>
            </a:r>
          </a:p>
          <a:p>
            <a:pPr lvl="1"/>
            <a:r>
              <a:rPr lang="en-US" dirty="0" smtClean="0"/>
              <a:t>Due </a:t>
            </a:r>
            <a:r>
              <a:rPr lang="en-US" dirty="0"/>
              <a:t>to energy constraints minimal message overhead is allowed</a:t>
            </a:r>
          </a:p>
          <a:p>
            <a:pPr lvl="1"/>
            <a:r>
              <a:rPr lang="en-US" dirty="0" smtClean="0"/>
              <a:t>Due </a:t>
            </a:r>
            <a:r>
              <a:rPr lang="en-US" dirty="0"/>
              <a:t>to harsh environment periodic </a:t>
            </a:r>
            <a:r>
              <a:rPr lang="en-US" dirty="0" err="1"/>
              <a:t>reclustering</a:t>
            </a:r>
            <a:r>
              <a:rPr lang="en-US" dirty="0"/>
              <a:t>, partial network infrastructure degradation</a:t>
            </a:r>
          </a:p>
          <a:p>
            <a:pPr lvl="1"/>
            <a:r>
              <a:rPr lang="en-US" dirty="0" smtClean="0"/>
              <a:t>Parameters </a:t>
            </a:r>
            <a:r>
              <a:rPr lang="en-US" dirty="0"/>
              <a:t>for clustering are not constants and evolve over time</a:t>
            </a:r>
          </a:p>
          <a:p>
            <a:endParaRPr lang="en-US" dirty="0"/>
          </a:p>
        </p:txBody>
      </p:sp>
    </p:spTree>
    <p:extLst>
      <p:ext uri="{BB962C8B-B14F-4D97-AF65-F5344CB8AC3E}">
        <p14:creationId xmlns:p14="http://schemas.microsoft.com/office/powerpoint/2010/main" val="167000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head election algorithms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Lowest Id clustering</a:t>
            </a:r>
          </a:p>
          <a:p>
            <a:pPr lvl="1"/>
            <a:r>
              <a:rPr lang="en-US" dirty="0" smtClean="0"/>
              <a:t>2 hop clustering</a:t>
            </a:r>
          </a:p>
          <a:p>
            <a:pPr lvl="1"/>
            <a:r>
              <a:rPr lang="en-US" dirty="0" smtClean="0"/>
              <a:t>Nodes broadcast their IDs</a:t>
            </a:r>
          </a:p>
          <a:p>
            <a:pPr lvl="1"/>
            <a:r>
              <a:rPr lang="en-US" dirty="0" smtClean="0"/>
              <a:t>The node with highest ID in its neighborhood declares itself as CH</a:t>
            </a:r>
          </a:p>
          <a:p>
            <a:pPr lvl="1"/>
            <a:r>
              <a:rPr lang="en-US" dirty="0" smtClean="0"/>
              <a:t>Others will become ordinary members</a:t>
            </a:r>
          </a:p>
          <a:p>
            <a:pPr lvl="1"/>
            <a:r>
              <a:rPr lang="en-US" dirty="0" smtClean="0"/>
              <a:t>Nodes that can hear from more than one CH acts as gateways</a:t>
            </a:r>
          </a:p>
          <a:p>
            <a:r>
              <a:rPr lang="en-US" dirty="0" smtClean="0"/>
              <a:t>Advantage</a:t>
            </a:r>
          </a:p>
          <a:p>
            <a:pPr lvl="1"/>
            <a:r>
              <a:rPr lang="en-US" dirty="0" smtClean="0"/>
              <a:t>Stable clustering in highly dynamic topology change networks</a:t>
            </a:r>
          </a:p>
        </p:txBody>
      </p:sp>
    </p:spTree>
    <p:extLst>
      <p:ext uri="{BB962C8B-B14F-4D97-AF65-F5344CB8AC3E}">
        <p14:creationId xmlns:p14="http://schemas.microsoft.com/office/powerpoint/2010/main" val="1106736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Lowest ID Clustering</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50360"/>
            <a:ext cx="7010400" cy="531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84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Highest Connectivity Clustering 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Nodes broadcast their degrees within 1-hop neighbors</a:t>
            </a:r>
          </a:p>
          <a:p>
            <a:r>
              <a:rPr lang="en-US" dirty="0" smtClean="0"/>
              <a:t>Nodes with highest degree become CH</a:t>
            </a:r>
          </a:p>
          <a:p>
            <a:r>
              <a:rPr lang="en-US" dirty="0" smtClean="0"/>
              <a:t>In case of tie, Lowest ID having highest degree will become CH</a:t>
            </a:r>
          </a:p>
          <a:p>
            <a:r>
              <a:rPr lang="en-US" dirty="0" smtClean="0"/>
              <a:t>Disadvantage</a:t>
            </a:r>
          </a:p>
          <a:p>
            <a:pPr lvl="1"/>
            <a:r>
              <a:rPr lang="en-US" dirty="0" smtClean="0"/>
              <a:t>Incurs high message overhead</a:t>
            </a:r>
          </a:p>
          <a:p>
            <a:pPr lvl="1"/>
            <a:r>
              <a:rPr lang="en-US" dirty="0" smtClean="0"/>
              <a:t>Cluster head changes frequently</a:t>
            </a:r>
          </a:p>
          <a:p>
            <a:r>
              <a:rPr lang="en-US" dirty="0" smtClean="0"/>
              <a:t>Advantage</a:t>
            </a:r>
          </a:p>
          <a:p>
            <a:pPr lvl="1"/>
            <a:r>
              <a:rPr lang="en-US" dirty="0" smtClean="0"/>
              <a:t>Due frequent CH changes, fair load distribution</a:t>
            </a:r>
          </a:p>
          <a:p>
            <a:endParaRPr lang="en-US" dirty="0"/>
          </a:p>
        </p:txBody>
      </p:sp>
    </p:spTree>
    <p:extLst>
      <p:ext uri="{BB962C8B-B14F-4D97-AF65-F5344CB8AC3E}">
        <p14:creationId xmlns:p14="http://schemas.microsoft.com/office/powerpoint/2010/main" val="1390146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Highest Connectivity Clustering Algorithm</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487933"/>
            <a:ext cx="6629400" cy="50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68456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Least Cluster Head Change Algorithm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support cluster stability</a:t>
            </a:r>
          </a:p>
          <a:p>
            <a:r>
              <a:rPr lang="en-US" dirty="0" smtClean="0"/>
              <a:t>For initial clustering / re-clustering</a:t>
            </a:r>
          </a:p>
          <a:p>
            <a:pPr lvl="1"/>
            <a:r>
              <a:rPr lang="en-US" dirty="0" smtClean="0"/>
              <a:t>Uses LID or HCN</a:t>
            </a:r>
          </a:p>
          <a:p>
            <a:pPr lvl="1"/>
            <a:r>
              <a:rPr lang="en-US" dirty="0" smtClean="0"/>
              <a:t>No change when node joins or leaves a cluster</a:t>
            </a:r>
          </a:p>
          <a:p>
            <a:r>
              <a:rPr lang="en-US" dirty="0"/>
              <a:t>CH may change</a:t>
            </a:r>
          </a:p>
          <a:p>
            <a:pPr lvl="1"/>
            <a:r>
              <a:rPr lang="en-US" dirty="0"/>
              <a:t>If two CH come within transmission range of each other</a:t>
            </a:r>
          </a:p>
          <a:p>
            <a:pPr lvl="1"/>
            <a:r>
              <a:rPr lang="en-US" dirty="0"/>
              <a:t>If a node looses its membership from its cluster and forms a new </a:t>
            </a:r>
            <a:r>
              <a:rPr lang="en-US" dirty="0" smtClean="0"/>
              <a:t>cluster</a:t>
            </a:r>
          </a:p>
          <a:p>
            <a:r>
              <a:rPr lang="en-US" dirty="0" smtClean="0"/>
              <a:t>Advantage</a:t>
            </a:r>
          </a:p>
          <a:p>
            <a:pPr lvl="1"/>
            <a:r>
              <a:rPr lang="en-US" dirty="0" smtClean="0"/>
              <a:t>More robust in dynamic topology change networks</a:t>
            </a:r>
          </a:p>
          <a:p>
            <a:pPr lvl="1"/>
            <a:r>
              <a:rPr lang="en-US" dirty="0" smtClean="0"/>
              <a:t>Low routing overhead and latency</a:t>
            </a:r>
          </a:p>
          <a:p>
            <a:r>
              <a:rPr lang="en-US" dirty="0" smtClean="0"/>
              <a:t>Disadvantage</a:t>
            </a:r>
          </a:p>
          <a:p>
            <a:pPr lvl="1"/>
            <a:r>
              <a:rPr lang="en-US" dirty="0" smtClean="0"/>
              <a:t>Unfair load sharing</a:t>
            </a:r>
            <a:endParaRPr lang="en-US" dirty="0"/>
          </a:p>
        </p:txBody>
      </p:sp>
    </p:spTree>
    <p:extLst>
      <p:ext uri="{BB962C8B-B14F-4D97-AF65-F5344CB8AC3E}">
        <p14:creationId xmlns:p14="http://schemas.microsoft.com/office/powerpoint/2010/main" val="26079044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Clustering Algorithm</a:t>
            </a:r>
            <a:endParaRPr lang="en-US" dirty="0"/>
          </a:p>
        </p:txBody>
      </p:sp>
      <p:sp>
        <p:nvSpPr>
          <p:cNvPr id="3" name="Content Placeholder 2"/>
          <p:cNvSpPr>
            <a:spLocks noGrp="1"/>
          </p:cNvSpPr>
          <p:nvPr>
            <p:ph idx="1"/>
          </p:nvPr>
        </p:nvSpPr>
        <p:spPr/>
        <p:txBody>
          <a:bodyPr/>
          <a:lstStyle/>
          <a:p>
            <a:r>
              <a:rPr lang="en-US" dirty="0" smtClean="0"/>
              <a:t>Based on combined weight metric</a:t>
            </a:r>
          </a:p>
          <a:p>
            <a:pPr lvl="1"/>
            <a:r>
              <a:rPr lang="en-US" dirty="0" smtClean="0"/>
              <a:t>Degree, distance, time spent as CH, speed</a:t>
            </a:r>
          </a:p>
          <a:p>
            <a:r>
              <a:rPr lang="en-US" dirty="0" smtClean="0"/>
              <a:t>Highest weight node selected as CH</a:t>
            </a:r>
          </a:p>
          <a:p>
            <a:r>
              <a:rPr lang="en-US" dirty="0" smtClean="0"/>
              <a:t>In case of tie LID is used</a:t>
            </a:r>
          </a:p>
          <a:p>
            <a:r>
              <a:rPr lang="en-US" dirty="0" smtClean="0"/>
              <a:t>Disadvantage</a:t>
            </a:r>
          </a:p>
          <a:p>
            <a:pPr lvl="1"/>
            <a:r>
              <a:rPr lang="en-US" dirty="0" smtClean="0"/>
              <a:t>Node has to wait for responses from neighbors </a:t>
            </a:r>
            <a:r>
              <a:rPr lang="en-US" dirty="0" smtClean="0">
                <a:sym typeface="Wingdings" panose="05000000000000000000" pitchFamily="2" charset="2"/>
              </a:rPr>
              <a:t> Latency increases</a:t>
            </a:r>
          </a:p>
          <a:p>
            <a:pPr lvl="1"/>
            <a:r>
              <a:rPr lang="en-US" dirty="0" smtClean="0">
                <a:sym typeface="Wingdings" panose="05000000000000000000" pitchFamily="2" charset="2"/>
              </a:rPr>
              <a:t>Higher </a:t>
            </a:r>
            <a:r>
              <a:rPr lang="en-US" smtClean="0">
                <a:sym typeface="Wingdings" panose="05000000000000000000" pitchFamily="2" charset="2"/>
              </a:rPr>
              <a:t>message overhead</a:t>
            </a:r>
          </a:p>
        </p:txBody>
      </p:sp>
    </p:spTree>
    <p:extLst>
      <p:ext uri="{BB962C8B-B14F-4D97-AF65-F5344CB8AC3E}">
        <p14:creationId xmlns:p14="http://schemas.microsoft.com/office/powerpoint/2010/main" val="1464565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Specialties of WSN</a:t>
            </a:r>
            <a:endParaRPr lang="en-US" dirty="0"/>
          </a:p>
        </p:txBody>
      </p:sp>
      <p:sp>
        <p:nvSpPr>
          <p:cNvPr id="3" name="Content Placeholder 2"/>
          <p:cNvSpPr>
            <a:spLocks noGrp="1"/>
          </p:cNvSpPr>
          <p:nvPr>
            <p:ph idx="1"/>
          </p:nvPr>
        </p:nvSpPr>
        <p:spPr>
          <a:xfrm>
            <a:off x="304800" y="1066800"/>
            <a:ext cx="8610600" cy="5257800"/>
          </a:xfrm>
        </p:spPr>
        <p:txBody>
          <a:bodyPr>
            <a:noAutofit/>
          </a:bodyPr>
          <a:lstStyle/>
          <a:p>
            <a:pPr marL="0" indent="0">
              <a:buNone/>
            </a:pPr>
            <a:r>
              <a:rPr lang="en-US" sz="2400" dirty="0" smtClean="0"/>
              <a:t>Differences </a:t>
            </a:r>
            <a:r>
              <a:rPr lang="en-US" sz="2400" dirty="0"/>
              <a:t>between WSNs and traditional ad hoc </a:t>
            </a:r>
            <a:r>
              <a:rPr lang="en-US" sz="2400" dirty="0" smtClean="0"/>
              <a:t>networks:</a:t>
            </a:r>
          </a:p>
          <a:p>
            <a:r>
              <a:rPr lang="en-US" sz="2400" dirty="0" smtClean="0"/>
              <a:t>The </a:t>
            </a:r>
            <a:r>
              <a:rPr lang="en-US" sz="2400" dirty="0"/>
              <a:t>number of sensor nodes in a WSN can be several orders of </a:t>
            </a:r>
            <a:r>
              <a:rPr lang="en-US" sz="2400" dirty="0" smtClean="0"/>
              <a:t>magnitude higher </a:t>
            </a:r>
            <a:r>
              <a:rPr lang="en-US" sz="2400" dirty="0"/>
              <a:t>than that in an ad hoc network.  </a:t>
            </a:r>
          </a:p>
          <a:p>
            <a:r>
              <a:rPr lang="en-US" sz="2400" dirty="0" smtClean="0"/>
              <a:t>Sensor </a:t>
            </a:r>
            <a:r>
              <a:rPr lang="en-US" sz="2400" dirty="0"/>
              <a:t>nodes are densely deployed. </a:t>
            </a:r>
          </a:p>
          <a:p>
            <a:r>
              <a:rPr lang="en-US" sz="2400" dirty="0" smtClean="0"/>
              <a:t>Sensor </a:t>
            </a:r>
            <a:r>
              <a:rPr lang="en-US" sz="2400" dirty="0"/>
              <a:t>nodes are prone to failures. </a:t>
            </a:r>
          </a:p>
          <a:p>
            <a:r>
              <a:rPr lang="en-US" sz="2400" dirty="0" smtClean="0"/>
              <a:t>The </a:t>
            </a:r>
            <a:r>
              <a:rPr lang="en-US" sz="2400" dirty="0"/>
              <a:t>topology of a WSN may change rather frequently because a </a:t>
            </a:r>
            <a:r>
              <a:rPr lang="en-US" sz="2400" dirty="0" smtClean="0"/>
              <a:t>sensor  node </a:t>
            </a:r>
            <a:r>
              <a:rPr lang="en-US" sz="2400" dirty="0"/>
              <a:t>may alternate between the active and sleep states.  </a:t>
            </a:r>
          </a:p>
          <a:p>
            <a:r>
              <a:rPr lang="en-US" sz="2400" dirty="0" smtClean="0"/>
              <a:t>Sensor </a:t>
            </a:r>
            <a:r>
              <a:rPr lang="en-US" sz="2400" dirty="0"/>
              <a:t>nodes mainly use broadcast communications, whereas most ad </a:t>
            </a:r>
            <a:r>
              <a:rPr lang="en-US" sz="2400" dirty="0" smtClean="0"/>
              <a:t>hoc networks </a:t>
            </a:r>
            <a:r>
              <a:rPr lang="en-US" sz="2400" dirty="0"/>
              <a:t>are based on point - to - point communications.  </a:t>
            </a:r>
          </a:p>
          <a:p>
            <a:r>
              <a:rPr lang="en-US" sz="2400" dirty="0" smtClean="0"/>
              <a:t>Sensor </a:t>
            </a:r>
            <a:r>
              <a:rPr lang="en-US" sz="2400" dirty="0"/>
              <a:t>nodes are limited in power, computational capacities, and memory. </a:t>
            </a:r>
          </a:p>
          <a:p>
            <a:r>
              <a:rPr lang="en-US" sz="2400" dirty="0" smtClean="0"/>
              <a:t>Sensor </a:t>
            </a:r>
            <a:r>
              <a:rPr lang="en-US" sz="2400" dirty="0"/>
              <a:t>nodes may not have global </a:t>
            </a:r>
            <a:r>
              <a:rPr lang="en-US" sz="2400" dirty="0" smtClean="0"/>
              <a:t>identiﬁcation </a:t>
            </a:r>
            <a:r>
              <a:rPr lang="en-US" sz="2400" dirty="0"/>
              <a:t>(ID) because of the </a:t>
            </a:r>
            <a:r>
              <a:rPr lang="en-US" sz="2400" dirty="0" smtClean="0"/>
              <a:t>large amount </a:t>
            </a:r>
            <a:r>
              <a:rPr lang="en-US" sz="2400" dirty="0"/>
              <a:t>of overhead and the large number of sensors. </a:t>
            </a:r>
          </a:p>
        </p:txBody>
      </p:sp>
    </p:spTree>
    <p:extLst>
      <p:ext uri="{BB962C8B-B14F-4D97-AF65-F5344CB8AC3E}">
        <p14:creationId xmlns:p14="http://schemas.microsoft.com/office/powerpoint/2010/main" val="568951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Motivation </a:t>
            </a:r>
            <a:endParaRPr lang="en-US" dirty="0" smtClean="0"/>
          </a:p>
          <a:p>
            <a:pPr lvl="1"/>
            <a:r>
              <a:rPr lang="en-US" dirty="0" smtClean="0"/>
              <a:t>Why </a:t>
            </a:r>
            <a:r>
              <a:rPr lang="en-US" dirty="0"/>
              <a:t>clustering</a:t>
            </a:r>
            <a:r>
              <a:rPr lang="en-US" dirty="0" smtClean="0"/>
              <a:t>?</a:t>
            </a:r>
            <a:endParaRPr lang="en-US" dirty="0"/>
          </a:p>
          <a:p>
            <a:r>
              <a:rPr lang="en-US" dirty="0" smtClean="0"/>
              <a:t>Principle </a:t>
            </a:r>
          </a:p>
          <a:p>
            <a:pPr lvl="1"/>
            <a:r>
              <a:rPr lang="en-US" dirty="0" smtClean="0"/>
              <a:t>Clustering meta-algorithm</a:t>
            </a:r>
            <a:endParaRPr lang="en-US" dirty="0"/>
          </a:p>
          <a:p>
            <a:r>
              <a:rPr lang="en-US" dirty="0" smtClean="0"/>
              <a:t>Classification </a:t>
            </a:r>
            <a:r>
              <a:rPr lang="en-US" dirty="0"/>
              <a:t>of algorithms </a:t>
            </a:r>
            <a:endParaRPr lang="en-US" dirty="0" smtClean="0"/>
          </a:p>
          <a:p>
            <a:pPr lvl="1"/>
            <a:r>
              <a:rPr lang="en-US" dirty="0" smtClean="0"/>
              <a:t>What</a:t>
            </a:r>
            <a:r>
              <a:rPr lang="en-US" dirty="0"/>
              <a:t>, when, how </a:t>
            </a:r>
            <a:r>
              <a:rPr lang="en-US" dirty="0" smtClean="0"/>
              <a:t>good</a:t>
            </a:r>
            <a:endParaRPr lang="en-US" dirty="0"/>
          </a:p>
          <a:p>
            <a:r>
              <a:rPr lang="en-US" dirty="0"/>
              <a:t>  Open issues </a:t>
            </a:r>
            <a:endParaRPr lang="en-US" dirty="0" smtClean="0"/>
          </a:p>
          <a:p>
            <a:pPr lvl="1"/>
            <a:r>
              <a:rPr lang="en-US" dirty="0" smtClean="0"/>
              <a:t>Challenges </a:t>
            </a:r>
            <a:endParaRPr lang="en-US" dirty="0"/>
          </a:p>
          <a:p>
            <a:endParaRPr lang="en-US" dirty="0"/>
          </a:p>
        </p:txBody>
      </p:sp>
    </p:spTree>
    <p:extLst>
      <p:ext uri="{BB962C8B-B14F-4D97-AF65-F5344CB8AC3E}">
        <p14:creationId xmlns:p14="http://schemas.microsoft.com/office/powerpoint/2010/main" val="856050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Passive Clustering for Efficient Flooding</a:t>
            </a:r>
            <a:endParaRPr lang="en-US" dirty="0"/>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r>
              <a:rPr lang="en-US" dirty="0" smtClean="0"/>
              <a:t>Efﬁcient ﬂooding </a:t>
            </a:r>
            <a:r>
              <a:rPr lang="en-US" dirty="0"/>
              <a:t>focuses on </a:t>
            </a:r>
            <a:r>
              <a:rPr lang="en-US" dirty="0" smtClean="0"/>
              <a:t>developing efﬁ</a:t>
            </a:r>
            <a:r>
              <a:rPr lang="en-US" dirty="0"/>
              <a:t>c</a:t>
            </a:r>
            <a:r>
              <a:rPr lang="en-US" dirty="0" smtClean="0"/>
              <a:t>ient heuristics </a:t>
            </a:r>
            <a:r>
              <a:rPr lang="en-US" dirty="0"/>
              <a:t>that select a suboptimal dominant set so as to </a:t>
            </a:r>
            <a:r>
              <a:rPr lang="en-US" dirty="0" smtClean="0"/>
              <a:t>lower forwarding overhead</a:t>
            </a:r>
            <a:endParaRPr lang="en-US" dirty="0"/>
          </a:p>
          <a:p>
            <a:r>
              <a:rPr lang="en-US" dirty="0" smtClean="0"/>
              <a:t>Approaches for Selecting Dominant Set</a:t>
            </a:r>
          </a:p>
          <a:p>
            <a:pPr lvl="1"/>
            <a:r>
              <a:rPr lang="en-US" dirty="0"/>
              <a:t>Non-Clustering Approach</a:t>
            </a:r>
          </a:p>
          <a:p>
            <a:pPr lvl="2"/>
            <a:r>
              <a:rPr lang="en-US" dirty="0"/>
              <a:t>builds a source tree with maximum leafs</a:t>
            </a:r>
          </a:p>
          <a:p>
            <a:pPr lvl="2"/>
            <a:r>
              <a:rPr lang="en-US" dirty="0"/>
              <a:t>Flood packets are forwarded only by internal nodes. Leaf nodes do not forward flood packets</a:t>
            </a:r>
          </a:p>
          <a:p>
            <a:pPr lvl="1"/>
            <a:r>
              <a:rPr lang="en-US" dirty="0" smtClean="0"/>
              <a:t>Clustering Approach </a:t>
            </a:r>
          </a:p>
          <a:p>
            <a:pPr lvl="2"/>
            <a:r>
              <a:rPr lang="en-US" dirty="0" smtClean="0"/>
              <a:t>based on 2-hop clustering structure</a:t>
            </a:r>
          </a:p>
          <a:p>
            <a:pPr lvl="2"/>
            <a:r>
              <a:rPr lang="en-US" dirty="0"/>
              <a:t>Requires only direct neighbor information</a:t>
            </a:r>
          </a:p>
          <a:p>
            <a:pPr lvl="2"/>
            <a:r>
              <a:rPr lang="en-US" dirty="0"/>
              <a:t>No two CH are directly connected</a:t>
            </a:r>
          </a:p>
          <a:p>
            <a:pPr lvl="2"/>
            <a:r>
              <a:rPr lang="en-US" dirty="0"/>
              <a:t>The communication between CHs are only through gateways</a:t>
            </a:r>
          </a:p>
          <a:p>
            <a:pPr lvl="2"/>
            <a:r>
              <a:rPr lang="en-US" dirty="0"/>
              <a:t>Cluster head and gateways forward flood packets. Cluster members are only ordinary nodes.</a:t>
            </a:r>
          </a:p>
          <a:p>
            <a:endParaRPr lang="en-US" dirty="0"/>
          </a:p>
        </p:txBody>
      </p:sp>
    </p:spTree>
    <p:extLst>
      <p:ext uri="{BB962C8B-B14F-4D97-AF65-F5344CB8AC3E}">
        <p14:creationId xmlns:p14="http://schemas.microsoft.com/office/powerpoint/2010/main" val="1994892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8946" y="466726"/>
            <a:ext cx="6923454" cy="5625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6872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Merits and Demerits of Clustering Approach</a:t>
            </a: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smtClean="0"/>
              <a:t>Merits:</a:t>
            </a:r>
          </a:p>
          <a:p>
            <a:pPr lvl="1"/>
            <a:r>
              <a:rPr lang="en-US" dirty="0" smtClean="0"/>
              <a:t>Reduces </a:t>
            </a:r>
            <a:r>
              <a:rPr lang="en-US" dirty="0"/>
              <a:t>the </a:t>
            </a:r>
            <a:r>
              <a:rPr lang="en-US" dirty="0" smtClean="0"/>
              <a:t>ﬂood packets</a:t>
            </a:r>
          </a:p>
          <a:p>
            <a:pPr lvl="1"/>
            <a:r>
              <a:rPr lang="en-US" dirty="0" smtClean="0"/>
              <a:t>Since </a:t>
            </a:r>
            <a:r>
              <a:rPr lang="en-US" dirty="0"/>
              <a:t>the node clustering approach is based on </a:t>
            </a:r>
            <a:r>
              <a:rPr lang="en-US" dirty="0" smtClean="0"/>
              <a:t>the transmission </a:t>
            </a:r>
            <a:r>
              <a:rPr lang="en-US" dirty="0"/>
              <a:t>range of the cluster heads, even if there are more sensor nodes </a:t>
            </a:r>
            <a:r>
              <a:rPr lang="en-US" dirty="0" smtClean="0"/>
              <a:t>in the </a:t>
            </a:r>
            <a:r>
              <a:rPr lang="en-US" dirty="0"/>
              <a:t>network, the clustering structure and the broadcast will remain the same.</a:t>
            </a:r>
          </a:p>
          <a:p>
            <a:r>
              <a:rPr lang="en-US" dirty="0" smtClean="0"/>
              <a:t>Demerits:</a:t>
            </a:r>
          </a:p>
          <a:p>
            <a:pPr lvl="1"/>
            <a:r>
              <a:rPr lang="en-US" dirty="0" smtClean="0"/>
              <a:t>Clustering </a:t>
            </a:r>
            <a:r>
              <a:rPr lang="en-US" dirty="0"/>
              <a:t>mechanisms rely on periodic broadcast of the neighbor list </a:t>
            </a:r>
            <a:r>
              <a:rPr lang="en-US" dirty="0" smtClean="0"/>
              <a:t>to ensure </a:t>
            </a:r>
            <a:r>
              <a:rPr lang="en-US" dirty="0"/>
              <a:t>the correct collection of neighborhood information. </a:t>
            </a:r>
            <a:endParaRPr lang="en-US" dirty="0" smtClean="0"/>
          </a:p>
          <a:p>
            <a:pPr lvl="1"/>
            <a:r>
              <a:rPr lang="en-US" dirty="0" smtClean="0"/>
              <a:t>Use </a:t>
            </a:r>
            <a:r>
              <a:rPr lang="en-US" dirty="0"/>
              <a:t>explicit control packets to elect a small set of nodes (cluster heads, </a:t>
            </a:r>
            <a:r>
              <a:rPr lang="en-US" dirty="0" smtClean="0"/>
              <a:t>gateway nodes</a:t>
            </a:r>
            <a:r>
              <a:rPr lang="en-US" dirty="0"/>
              <a:t>, or </a:t>
            </a:r>
            <a:r>
              <a:rPr lang="en-US" dirty="0" smtClean="0"/>
              <a:t>ﬂood </a:t>
            </a:r>
            <a:r>
              <a:rPr lang="en-US" dirty="0"/>
              <a:t>- forwarding nodes), and restrict the </a:t>
            </a:r>
            <a:r>
              <a:rPr lang="en-US" dirty="0" smtClean="0"/>
              <a:t>ﬂood </a:t>
            </a:r>
            <a:r>
              <a:rPr lang="en-US" dirty="0"/>
              <a:t>forwarding function </a:t>
            </a:r>
            <a:r>
              <a:rPr lang="en-US" dirty="0" smtClean="0"/>
              <a:t>to such </a:t>
            </a:r>
            <a:r>
              <a:rPr lang="en-US" dirty="0"/>
              <a:t>a set only. </a:t>
            </a:r>
            <a:endParaRPr lang="en-US" dirty="0" smtClean="0"/>
          </a:p>
          <a:p>
            <a:pPr lvl="1"/>
            <a:r>
              <a:rPr lang="en-US" dirty="0" smtClean="0"/>
              <a:t>These </a:t>
            </a:r>
            <a:r>
              <a:rPr lang="en-US" dirty="0"/>
              <a:t>proactive mechanisms will incur </a:t>
            </a:r>
            <a:r>
              <a:rPr lang="en-US" dirty="0" smtClean="0"/>
              <a:t>trafﬁc </a:t>
            </a:r>
            <a:r>
              <a:rPr lang="en-US" dirty="0"/>
              <a:t>overhead in </a:t>
            </a:r>
            <a:r>
              <a:rPr lang="en-US" dirty="0" smtClean="0"/>
              <a:t>the network</a:t>
            </a:r>
            <a:r>
              <a:rPr lang="en-US" dirty="0"/>
              <a:t>. </a:t>
            </a:r>
          </a:p>
        </p:txBody>
      </p:sp>
    </p:spTree>
    <p:extLst>
      <p:ext uri="{BB962C8B-B14F-4D97-AF65-F5344CB8AC3E}">
        <p14:creationId xmlns:p14="http://schemas.microsoft.com/office/powerpoint/2010/main" val="18196421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Passive On Demand Node Clustering Algorithm</a:t>
            </a:r>
            <a:endParaRPr lang="en-US"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US" dirty="0" smtClean="0"/>
              <a:t>Dynamically </a:t>
            </a:r>
            <a:r>
              <a:rPr lang="en-US" dirty="0"/>
              <a:t>partitions the network </a:t>
            </a:r>
            <a:r>
              <a:rPr lang="en-US" dirty="0" smtClean="0"/>
              <a:t>into clusters interconnected </a:t>
            </a:r>
            <a:r>
              <a:rPr lang="en-US" dirty="0"/>
              <a:t>by gateway </a:t>
            </a:r>
            <a:r>
              <a:rPr lang="en-US" dirty="0" smtClean="0"/>
              <a:t>nodes. </a:t>
            </a:r>
          </a:p>
          <a:p>
            <a:r>
              <a:rPr lang="en-US" dirty="0" smtClean="0"/>
              <a:t>Does not require periodic </a:t>
            </a:r>
            <a:r>
              <a:rPr lang="en-US" dirty="0"/>
              <a:t>control messages to collect topological </a:t>
            </a:r>
            <a:r>
              <a:rPr lang="en-US" dirty="0" smtClean="0"/>
              <a:t>information. </a:t>
            </a:r>
            <a:endParaRPr lang="en-US" dirty="0"/>
          </a:p>
          <a:p>
            <a:r>
              <a:rPr lang="en-US" dirty="0" smtClean="0"/>
              <a:t>Each node collects neighbor </a:t>
            </a:r>
            <a:r>
              <a:rPr lang="en-US" dirty="0"/>
              <a:t>information from the </a:t>
            </a:r>
            <a:r>
              <a:rPr lang="en-US" dirty="0" smtClean="0"/>
              <a:t>MAC sender </a:t>
            </a:r>
            <a:r>
              <a:rPr lang="en-US" dirty="0"/>
              <a:t>address carried by </a:t>
            </a:r>
            <a:r>
              <a:rPr lang="en-US" dirty="0" smtClean="0"/>
              <a:t>the incoming packets, and </a:t>
            </a:r>
            <a:r>
              <a:rPr lang="en-US" dirty="0"/>
              <a:t>can construct clusters even without collecting the </a:t>
            </a:r>
            <a:r>
              <a:rPr lang="en-US" dirty="0" smtClean="0"/>
              <a:t>complete neighbor list.</a:t>
            </a:r>
          </a:p>
          <a:p>
            <a:r>
              <a:rPr lang="en-US" dirty="0"/>
              <a:t>Clustering status information (2 bits for 4 states: </a:t>
            </a:r>
          </a:p>
          <a:p>
            <a:pPr lvl="1"/>
            <a:r>
              <a:rPr lang="en-US" sz="3200" dirty="0"/>
              <a:t>INITIAL, CLUSTERHEAD, GATEWAY, and ORDINARY_NODE) </a:t>
            </a:r>
            <a:endParaRPr lang="en-US" sz="3200" dirty="0" smtClean="0"/>
          </a:p>
          <a:p>
            <a:r>
              <a:rPr lang="en-US" sz="3600" dirty="0"/>
              <a:t>Cluster Status is piggybacked in a reserved ﬁeld in the MAC packet header. </a:t>
            </a:r>
            <a:endParaRPr lang="en-US" sz="3600" dirty="0" smtClean="0"/>
          </a:p>
          <a:p>
            <a:r>
              <a:rPr lang="en-US" sz="3600" dirty="0"/>
              <a:t>All nodes maintain a cluster head list and a neighbor list with the sender ’s information on ID and reception time.  </a:t>
            </a:r>
          </a:p>
          <a:p>
            <a:r>
              <a:rPr lang="en-US" sz="3600" dirty="0"/>
              <a:t>Whenever sending or receiving MAC packets, a node examines and updates its cluster-head and neighbor lists based on following rules</a:t>
            </a:r>
            <a:r>
              <a:rPr lang="en-US" sz="3600" dirty="0" smtClean="0"/>
              <a:t>.</a:t>
            </a:r>
            <a:endParaRPr lang="en-US" sz="3600" dirty="0"/>
          </a:p>
        </p:txBody>
      </p:sp>
    </p:spTree>
    <p:extLst>
      <p:ext uri="{BB962C8B-B14F-4D97-AF65-F5344CB8AC3E}">
        <p14:creationId xmlns:p14="http://schemas.microsoft.com/office/powerpoint/2010/main" val="2441489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6324600"/>
          </a:xfrm>
        </p:spPr>
        <p:txBody>
          <a:bodyPr>
            <a:noAutofit/>
          </a:bodyPr>
          <a:lstStyle/>
          <a:p>
            <a:pPr algn="just"/>
            <a:r>
              <a:rPr lang="en-US" sz="2000" b="1" dirty="0" smtClean="0"/>
              <a:t>Rule 1:</a:t>
            </a:r>
            <a:r>
              <a:rPr lang="en-US" sz="2000" dirty="0" smtClean="0"/>
              <a:t> Every </a:t>
            </a:r>
            <a:r>
              <a:rPr lang="en-US" sz="2000" dirty="0"/>
              <a:t>sensor node is </a:t>
            </a:r>
            <a:r>
              <a:rPr lang="en-US" sz="2000" dirty="0" smtClean="0"/>
              <a:t>in the </a:t>
            </a:r>
            <a:r>
              <a:rPr lang="en-US" sz="2000" dirty="0"/>
              <a:t>INITIAL state until it receives a MAC packet. </a:t>
            </a:r>
            <a:r>
              <a:rPr lang="en-US" sz="2000" dirty="0" smtClean="0"/>
              <a:t> If </a:t>
            </a:r>
            <a:r>
              <a:rPr lang="en-US" sz="2000" dirty="0"/>
              <a:t>the sender ’ s state </a:t>
            </a:r>
            <a:r>
              <a:rPr lang="en-US" sz="2000" dirty="0" smtClean="0"/>
              <a:t>is not </a:t>
            </a:r>
            <a:r>
              <a:rPr lang="en-US" sz="2000" dirty="0"/>
              <a:t>CLUSTERHEAD, this sensor node can change its own status </a:t>
            </a:r>
            <a:r>
              <a:rPr lang="en-US" sz="2000" dirty="0" smtClean="0"/>
              <a:t>into CLUSTERHEAD</a:t>
            </a:r>
            <a:r>
              <a:rPr lang="en-US" sz="2000" dirty="0"/>
              <a:t>. </a:t>
            </a:r>
            <a:r>
              <a:rPr lang="en-US" sz="2000" dirty="0" smtClean="0"/>
              <a:t> This </a:t>
            </a:r>
            <a:r>
              <a:rPr lang="en-US" sz="2000" dirty="0"/>
              <a:t>sensor node will become a cluster head if it </a:t>
            </a:r>
            <a:r>
              <a:rPr lang="en-US" sz="2000" dirty="0" smtClean="0"/>
              <a:t>successfully transmits </a:t>
            </a:r>
            <a:r>
              <a:rPr lang="en-US" sz="2000" dirty="0"/>
              <a:t>an outgoing packet before it receives any packets </a:t>
            </a:r>
            <a:r>
              <a:rPr lang="en-US" sz="2000" dirty="0" smtClean="0"/>
              <a:t>from another cluster head.  If </a:t>
            </a:r>
            <a:r>
              <a:rPr lang="en-US" sz="2000" dirty="0"/>
              <a:t>the sensor node receives a packet from </a:t>
            </a:r>
            <a:r>
              <a:rPr lang="en-US" sz="2000" dirty="0" smtClean="0"/>
              <a:t>another cluster head </a:t>
            </a:r>
            <a:r>
              <a:rPr lang="en-US" sz="2000" dirty="0"/>
              <a:t>before it becomes a cluster </a:t>
            </a:r>
            <a:r>
              <a:rPr lang="en-US" sz="2000" dirty="0" smtClean="0"/>
              <a:t>head, it </a:t>
            </a:r>
            <a:r>
              <a:rPr lang="en-US" sz="2000" dirty="0"/>
              <a:t>adds the sender to </a:t>
            </a:r>
            <a:r>
              <a:rPr lang="en-US" sz="2000" dirty="0" smtClean="0"/>
              <a:t>its cluster head list, and </a:t>
            </a:r>
            <a:r>
              <a:rPr lang="en-US" sz="2000" dirty="0"/>
              <a:t>changes itself to the </a:t>
            </a:r>
            <a:r>
              <a:rPr lang="en-US" sz="2000" dirty="0" smtClean="0"/>
              <a:t>ORDINARY_NODE state</a:t>
            </a:r>
            <a:r>
              <a:rPr lang="en-US" sz="2000" dirty="0"/>
              <a:t>.</a:t>
            </a:r>
          </a:p>
          <a:p>
            <a:pPr algn="just"/>
            <a:r>
              <a:rPr lang="en-US" sz="2000" b="1" dirty="0" smtClean="0"/>
              <a:t>Rule 2:</a:t>
            </a:r>
            <a:r>
              <a:rPr lang="en-US" sz="2000" dirty="0" smtClean="0"/>
              <a:t> Any </a:t>
            </a:r>
            <a:r>
              <a:rPr lang="en-US" sz="2000" dirty="0"/>
              <a:t>sensor node that hears from more than one cluster head becomes </a:t>
            </a:r>
            <a:r>
              <a:rPr lang="en-US" sz="2000" dirty="0" smtClean="0"/>
              <a:t>a GATEWAY</a:t>
            </a:r>
            <a:r>
              <a:rPr lang="en-US" sz="2000" dirty="0"/>
              <a:t>. </a:t>
            </a:r>
            <a:r>
              <a:rPr lang="en-US" sz="2000" dirty="0" smtClean="0"/>
              <a:t> If </a:t>
            </a:r>
            <a:r>
              <a:rPr lang="en-US" sz="2000" dirty="0"/>
              <a:t>it does not hear from more than one cluster head for </a:t>
            </a:r>
            <a:r>
              <a:rPr lang="en-US" sz="2000" dirty="0" smtClean="0"/>
              <a:t>a given </a:t>
            </a:r>
            <a:r>
              <a:rPr lang="en-US" sz="2000" dirty="0"/>
              <a:t>period, its status is changed to the ORDINARY_NODE state.  </a:t>
            </a:r>
            <a:r>
              <a:rPr lang="en-US" sz="2000" dirty="0" smtClean="0"/>
              <a:t> </a:t>
            </a:r>
          </a:p>
          <a:p>
            <a:pPr algn="just"/>
            <a:r>
              <a:rPr lang="en-US" sz="2000" b="1" dirty="0" smtClean="0"/>
              <a:t>Rule 3:</a:t>
            </a:r>
            <a:r>
              <a:rPr lang="en-US" sz="2000" dirty="0" smtClean="0"/>
              <a:t> If </a:t>
            </a:r>
            <a:r>
              <a:rPr lang="en-US" sz="2000" dirty="0"/>
              <a:t>a sensor node receives packets from a cluster head, it updates </a:t>
            </a:r>
            <a:r>
              <a:rPr lang="en-US" sz="2000" dirty="0" smtClean="0"/>
              <a:t>or refreshes </a:t>
            </a:r>
            <a:r>
              <a:rPr lang="en-US" sz="2000" dirty="0"/>
              <a:t>its cluster - head list. </a:t>
            </a:r>
            <a:endParaRPr lang="en-US" sz="2000" dirty="0" smtClean="0"/>
          </a:p>
          <a:p>
            <a:pPr algn="just"/>
            <a:r>
              <a:rPr lang="en-US" sz="2000" b="1" dirty="0" smtClean="0"/>
              <a:t>Rule 4:</a:t>
            </a:r>
            <a:r>
              <a:rPr lang="en-US" sz="2000" dirty="0" smtClean="0"/>
              <a:t> If </a:t>
            </a:r>
            <a:r>
              <a:rPr lang="en-US" sz="2000" dirty="0"/>
              <a:t>a cluster head node receives a packet from another cluster head, it </a:t>
            </a:r>
            <a:r>
              <a:rPr lang="en-US" sz="2000" dirty="0" smtClean="0"/>
              <a:t>goes into </a:t>
            </a:r>
            <a:r>
              <a:rPr lang="en-US" sz="2000" dirty="0"/>
              <a:t>the ORDINARY_NODE state.  </a:t>
            </a:r>
            <a:r>
              <a:rPr lang="en-US" sz="2000" dirty="0" smtClean="0"/>
              <a:t> </a:t>
            </a:r>
          </a:p>
          <a:p>
            <a:pPr algn="just"/>
            <a:r>
              <a:rPr lang="en-US" sz="2000" b="1" dirty="0" smtClean="0"/>
              <a:t>Rule 5: </a:t>
            </a:r>
            <a:r>
              <a:rPr lang="en-US" sz="2000" dirty="0" smtClean="0"/>
              <a:t>Every </a:t>
            </a:r>
            <a:r>
              <a:rPr lang="en-US" sz="2000" dirty="0"/>
              <a:t>node collects the neighbor information as the clustering </a:t>
            </a:r>
            <a:r>
              <a:rPr lang="en-US" sz="2000" dirty="0" smtClean="0"/>
              <a:t>procedure proceeds</a:t>
            </a:r>
            <a:r>
              <a:rPr lang="en-US" sz="2000" dirty="0"/>
              <a:t>. It stores its neighbors ’  ID, state, and idle time. If the idle </a:t>
            </a:r>
            <a:r>
              <a:rPr lang="en-US" sz="2000" dirty="0" smtClean="0"/>
              <a:t>time goes </a:t>
            </a:r>
            <a:r>
              <a:rPr lang="en-US" sz="2000" dirty="0"/>
              <a:t>beyond the timeout threshold, the entry is removed. If the number </a:t>
            </a:r>
            <a:r>
              <a:rPr lang="en-US" sz="2000" dirty="0" smtClean="0"/>
              <a:t>of the </a:t>
            </a:r>
            <a:r>
              <a:rPr lang="en-US" sz="2000" dirty="0"/>
              <a:t>cluster - head list becomes zero, the node will go to the INITIAL state. </a:t>
            </a:r>
          </a:p>
        </p:txBody>
      </p:sp>
    </p:spTree>
    <p:extLst>
      <p:ext uri="{BB962C8B-B14F-4D97-AF65-F5344CB8AC3E}">
        <p14:creationId xmlns:p14="http://schemas.microsoft.com/office/powerpoint/2010/main" val="6470788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62500" lnSpcReduction="20000"/>
          </a:bodyPr>
          <a:lstStyle/>
          <a:p>
            <a:r>
              <a:rPr lang="en-US" dirty="0" smtClean="0"/>
              <a:t>Disadvantage </a:t>
            </a:r>
            <a:r>
              <a:rPr lang="en-US" dirty="0" smtClean="0">
                <a:sym typeface="Wingdings" panose="05000000000000000000" pitchFamily="2" charset="2"/>
              </a:rPr>
              <a:t> </a:t>
            </a:r>
            <a:r>
              <a:rPr lang="en-US" dirty="0" smtClean="0"/>
              <a:t>May result in large </a:t>
            </a:r>
            <a:r>
              <a:rPr lang="en-US" dirty="0"/>
              <a:t>number of gateway nodes and </a:t>
            </a:r>
            <a:r>
              <a:rPr lang="en-US" dirty="0" smtClean="0"/>
              <a:t>cause signiﬁcant </a:t>
            </a:r>
            <a:r>
              <a:rPr lang="en-US" dirty="0"/>
              <a:t>redundant </a:t>
            </a:r>
            <a:r>
              <a:rPr lang="en-US" dirty="0" smtClean="0"/>
              <a:t>ﬂood </a:t>
            </a:r>
            <a:r>
              <a:rPr lang="en-US" dirty="0"/>
              <a:t>packets. </a:t>
            </a:r>
            <a:endParaRPr lang="en-US" dirty="0" smtClean="0"/>
          </a:p>
          <a:p>
            <a:r>
              <a:rPr lang="en-US" dirty="0" smtClean="0"/>
              <a:t>To </a:t>
            </a:r>
            <a:r>
              <a:rPr lang="en-US" dirty="0"/>
              <a:t>select a minimal set of </a:t>
            </a:r>
            <a:r>
              <a:rPr lang="en-US" dirty="0" smtClean="0"/>
              <a:t>gateways</a:t>
            </a:r>
          </a:p>
          <a:p>
            <a:pPr lvl="1"/>
            <a:r>
              <a:rPr lang="en-US" dirty="0" smtClean="0"/>
              <a:t>cluster </a:t>
            </a:r>
            <a:r>
              <a:rPr lang="en-US" dirty="0"/>
              <a:t>- head list for each gateway node </a:t>
            </a:r>
            <a:r>
              <a:rPr lang="en-US" dirty="0" smtClean="0"/>
              <a:t>is </a:t>
            </a:r>
            <a:r>
              <a:rPr lang="en-US" dirty="0"/>
              <a:t>collected, and then one </a:t>
            </a:r>
            <a:r>
              <a:rPr lang="en-US" dirty="0" smtClean="0"/>
              <a:t>gateway node </a:t>
            </a:r>
            <a:r>
              <a:rPr lang="en-US" dirty="0"/>
              <a:t>is chosen for each pair of cluster heads  </a:t>
            </a:r>
            <a:endParaRPr lang="en-US" dirty="0" smtClean="0"/>
          </a:p>
          <a:p>
            <a:pPr lvl="1"/>
            <a:r>
              <a:rPr lang="en-US" dirty="0" smtClean="0"/>
              <a:t>Introduces extra </a:t>
            </a:r>
            <a:r>
              <a:rPr lang="en-US" dirty="0"/>
              <a:t>communication and computation overhead because the </a:t>
            </a:r>
            <a:r>
              <a:rPr lang="en-US" dirty="0" smtClean="0"/>
              <a:t>cluster head lists have </a:t>
            </a:r>
            <a:r>
              <a:rPr lang="en-US" dirty="0"/>
              <a:t>to be exchanged among gateway </a:t>
            </a:r>
            <a:r>
              <a:rPr lang="en-US" dirty="0" smtClean="0"/>
              <a:t>nodes. </a:t>
            </a:r>
          </a:p>
          <a:p>
            <a:r>
              <a:rPr lang="en-US" dirty="0" smtClean="0"/>
              <a:t>Heuristic </a:t>
            </a:r>
            <a:r>
              <a:rPr lang="en-US" dirty="0"/>
              <a:t>gateway node </a:t>
            </a:r>
            <a:r>
              <a:rPr lang="en-US" dirty="0" smtClean="0"/>
              <a:t>selection algorithm </a:t>
            </a:r>
          </a:p>
          <a:p>
            <a:pPr lvl="1"/>
            <a:r>
              <a:rPr lang="en-US" dirty="0" smtClean="0"/>
              <a:t>The nodes </a:t>
            </a:r>
            <a:r>
              <a:rPr lang="en-US" dirty="0"/>
              <a:t>with more than two entries in their </a:t>
            </a:r>
            <a:r>
              <a:rPr lang="en-US" dirty="0" smtClean="0"/>
              <a:t>cluster  head list is a candidate for </a:t>
            </a:r>
            <a:r>
              <a:rPr lang="en-US" dirty="0"/>
              <a:t>a gateway </a:t>
            </a:r>
            <a:r>
              <a:rPr lang="en-US" dirty="0" smtClean="0"/>
              <a:t>node. </a:t>
            </a:r>
          </a:p>
          <a:p>
            <a:pPr lvl="1"/>
            <a:r>
              <a:rPr lang="en-US" dirty="0" smtClean="0"/>
              <a:t>Upon </a:t>
            </a:r>
            <a:r>
              <a:rPr lang="en-US" dirty="0"/>
              <a:t>sending a </a:t>
            </a:r>
            <a:r>
              <a:rPr lang="en-US" dirty="0" smtClean="0"/>
              <a:t>packet, this </a:t>
            </a:r>
            <a:r>
              <a:rPr lang="en-US" dirty="0"/>
              <a:t>gateway node </a:t>
            </a:r>
            <a:r>
              <a:rPr lang="en-US" dirty="0" smtClean="0"/>
              <a:t>candidate selects </a:t>
            </a:r>
            <a:r>
              <a:rPr lang="en-US" dirty="0"/>
              <a:t>two </a:t>
            </a:r>
            <a:r>
              <a:rPr lang="en-US" dirty="0" smtClean="0"/>
              <a:t>cluster  heads from </a:t>
            </a:r>
            <a:r>
              <a:rPr lang="en-US" dirty="0"/>
              <a:t>the </a:t>
            </a:r>
            <a:r>
              <a:rPr lang="en-US" dirty="0" smtClean="0"/>
              <a:t>cluster  heads list </a:t>
            </a:r>
            <a:r>
              <a:rPr lang="en-US" dirty="0"/>
              <a:t>and announces itself </a:t>
            </a:r>
            <a:r>
              <a:rPr lang="en-US" dirty="0" smtClean="0"/>
              <a:t>as the gateway </a:t>
            </a:r>
            <a:r>
              <a:rPr lang="en-US" dirty="0"/>
              <a:t>node between the selected two </a:t>
            </a:r>
            <a:r>
              <a:rPr lang="en-US" dirty="0" smtClean="0"/>
              <a:t>cluster heads. </a:t>
            </a:r>
          </a:p>
          <a:p>
            <a:pPr lvl="1"/>
            <a:r>
              <a:rPr lang="en-US" dirty="0" smtClean="0"/>
              <a:t>If </a:t>
            </a:r>
            <a:r>
              <a:rPr lang="en-US" dirty="0"/>
              <a:t>a gateway </a:t>
            </a:r>
            <a:r>
              <a:rPr lang="en-US" dirty="0" smtClean="0"/>
              <a:t>node receives a </a:t>
            </a:r>
            <a:r>
              <a:rPr lang="en-US" dirty="0"/>
              <a:t>packet from another gateway node that announced the same pair </a:t>
            </a:r>
            <a:r>
              <a:rPr lang="en-US" dirty="0" smtClean="0"/>
              <a:t>of cluster heads, this </a:t>
            </a:r>
            <a:r>
              <a:rPr lang="en-US" dirty="0"/>
              <a:t>gateway node will compare its node ID with the sender </a:t>
            </a:r>
            <a:r>
              <a:rPr lang="en-US" dirty="0" smtClean="0"/>
              <a:t>’s ID.  </a:t>
            </a:r>
          </a:p>
          <a:p>
            <a:pPr lvl="1"/>
            <a:r>
              <a:rPr lang="en-US" dirty="0" smtClean="0"/>
              <a:t>If this </a:t>
            </a:r>
            <a:r>
              <a:rPr lang="en-US" dirty="0"/>
              <a:t>node has a lower ID than the </a:t>
            </a:r>
            <a:r>
              <a:rPr lang="en-US" dirty="0" smtClean="0"/>
              <a:t>sender’s, this </a:t>
            </a:r>
            <a:r>
              <a:rPr lang="en-US" dirty="0"/>
              <a:t>node remains its role as </a:t>
            </a:r>
            <a:r>
              <a:rPr lang="en-US" dirty="0" smtClean="0"/>
              <a:t>the gateway node </a:t>
            </a:r>
            <a:r>
              <a:rPr lang="en-US" dirty="0"/>
              <a:t>for that pair of cluster </a:t>
            </a:r>
            <a:r>
              <a:rPr lang="en-US" dirty="0" smtClean="0"/>
              <a:t>heads. Otherwise, this </a:t>
            </a:r>
            <a:r>
              <a:rPr lang="en-US" dirty="0"/>
              <a:t>node can </a:t>
            </a:r>
            <a:r>
              <a:rPr lang="en-US" dirty="0" smtClean="0"/>
              <a:t>announce itself to </a:t>
            </a:r>
            <a:r>
              <a:rPr lang="en-US" dirty="0"/>
              <a:t>be a gateway node for a new pair of cluster heads that has not </a:t>
            </a:r>
            <a:r>
              <a:rPr lang="en-US" dirty="0" smtClean="0"/>
              <a:t>been announced by </a:t>
            </a:r>
            <a:r>
              <a:rPr lang="en-US" dirty="0"/>
              <a:t>other gateway nodes or this node changes its status </a:t>
            </a:r>
            <a:r>
              <a:rPr lang="en-US" dirty="0" smtClean="0"/>
              <a:t>from GATEWAY to ORDINARY_NODE state.</a:t>
            </a:r>
            <a:endParaRPr lang="en-US" dirty="0"/>
          </a:p>
          <a:p>
            <a:r>
              <a:rPr lang="en-US" dirty="0" smtClean="0"/>
              <a:t>If an ordinary node has only one gateway node in its neighbor list and it belongs to only one cluster, it can be a distributed gateway node as long as there is no other gateway node in the same cluster</a:t>
            </a:r>
            <a:endParaRPr lang="en-US" dirty="0"/>
          </a:p>
        </p:txBody>
      </p:sp>
    </p:spTree>
    <p:extLst>
      <p:ext uri="{BB962C8B-B14F-4D97-AF65-F5344CB8AC3E}">
        <p14:creationId xmlns:p14="http://schemas.microsoft.com/office/powerpoint/2010/main" val="314737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Merits of Passive Clustering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Does </a:t>
            </a:r>
            <a:r>
              <a:rPr lang="en-US" dirty="0"/>
              <a:t>not need any periodic messages; instead, it </a:t>
            </a:r>
            <a:r>
              <a:rPr lang="en-US" dirty="0" smtClean="0"/>
              <a:t>exploits existing trafﬁc </a:t>
            </a:r>
            <a:r>
              <a:rPr lang="en-US" dirty="0"/>
              <a:t>to piggyback its small control messages. </a:t>
            </a:r>
            <a:endParaRPr lang="en-US" dirty="0" smtClean="0"/>
          </a:p>
          <a:p>
            <a:r>
              <a:rPr lang="en-US" dirty="0"/>
              <a:t>I</a:t>
            </a:r>
            <a:r>
              <a:rPr lang="en-US" dirty="0" smtClean="0"/>
              <a:t>t </a:t>
            </a:r>
            <a:r>
              <a:rPr lang="en-US" dirty="0"/>
              <a:t>is very resource </a:t>
            </a:r>
            <a:r>
              <a:rPr lang="en-US" dirty="0" smtClean="0"/>
              <a:t>efﬁcient </a:t>
            </a:r>
            <a:r>
              <a:rPr lang="en-US" dirty="0"/>
              <a:t>regardless of </a:t>
            </a:r>
            <a:r>
              <a:rPr lang="en-US" dirty="0" smtClean="0"/>
              <a:t>the degree </a:t>
            </a:r>
            <a:r>
              <a:rPr lang="en-US" dirty="0"/>
              <a:t>of neighbor nodes or the size of the network. </a:t>
            </a:r>
            <a:endParaRPr lang="en-US" dirty="0" smtClean="0"/>
          </a:p>
          <a:p>
            <a:r>
              <a:rPr lang="en-US" dirty="0" smtClean="0"/>
              <a:t>Provides </a:t>
            </a:r>
            <a:r>
              <a:rPr lang="en-US" dirty="0"/>
              <a:t>scalability and practicality for choosing the minimum number </a:t>
            </a:r>
            <a:r>
              <a:rPr lang="en-US" dirty="0" smtClean="0"/>
              <a:t>of forwarding </a:t>
            </a:r>
            <a:r>
              <a:rPr lang="en-US" dirty="0"/>
              <a:t>nodes in the presence of dynamic topology changes. </a:t>
            </a:r>
            <a:endParaRPr lang="en-US" dirty="0" smtClean="0"/>
          </a:p>
          <a:p>
            <a:r>
              <a:rPr lang="en-US" dirty="0" smtClean="0"/>
              <a:t>It </a:t>
            </a:r>
            <a:r>
              <a:rPr lang="en-US" dirty="0"/>
              <a:t>can be easily applied to on - demand routing schemes to improve </a:t>
            </a:r>
            <a:r>
              <a:rPr lang="en-US" dirty="0" smtClean="0"/>
              <a:t>the performance </a:t>
            </a:r>
            <a:r>
              <a:rPr lang="en-US" dirty="0"/>
              <a:t>and scalability.  </a:t>
            </a:r>
          </a:p>
          <a:p>
            <a:r>
              <a:rPr lang="en-US" dirty="0" smtClean="0"/>
              <a:t>Does </a:t>
            </a:r>
            <a:r>
              <a:rPr lang="en-US" dirty="0"/>
              <a:t>not have any setup latency and it saves </a:t>
            </a:r>
            <a:r>
              <a:rPr lang="en-US" dirty="0" smtClean="0"/>
              <a:t>energy when </a:t>
            </a:r>
            <a:r>
              <a:rPr lang="en-US" dirty="0"/>
              <a:t>there is no </a:t>
            </a:r>
            <a:r>
              <a:rPr lang="en-US" dirty="0" smtClean="0"/>
              <a:t>trafﬁc</a:t>
            </a:r>
            <a:r>
              <a:rPr lang="en-US" dirty="0"/>
              <a:t>. </a:t>
            </a:r>
            <a:endParaRPr lang="en-US" dirty="0" smtClean="0"/>
          </a:p>
          <a:p>
            <a:r>
              <a:rPr lang="en-US" dirty="0" smtClean="0"/>
              <a:t>Clustering </a:t>
            </a:r>
            <a:r>
              <a:rPr lang="en-US" dirty="0"/>
              <a:t>maintenance is well adaptive to dynamic topology </a:t>
            </a:r>
            <a:r>
              <a:rPr lang="en-US" dirty="0" smtClean="0"/>
              <a:t>and resource </a:t>
            </a:r>
            <a:r>
              <a:rPr lang="en-US" dirty="0"/>
              <a:t>availability changes. </a:t>
            </a:r>
          </a:p>
        </p:txBody>
      </p:sp>
    </p:spTree>
    <p:extLst>
      <p:ext uri="{BB962C8B-B14F-4D97-AF65-F5344CB8AC3E}">
        <p14:creationId xmlns:p14="http://schemas.microsoft.com/office/powerpoint/2010/main" val="3228799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A089CAF4-795D-4E39-AA39-441B88A037D7}" type="slidenum">
              <a:rPr kumimoji="0" lang="en-US" altLang="zh-TW">
                <a:latin typeface="Arial Black" pitchFamily="34" charset="0"/>
              </a:rPr>
              <a:pPr eaLnBrk="1" hangingPunct="1"/>
              <a:t>27</a:t>
            </a:fld>
            <a:endParaRPr kumimoji="0" lang="en-US" altLang="zh-TW">
              <a:latin typeface="Arial Black" pitchFamily="34" charset="0"/>
            </a:endParaRPr>
          </a:p>
        </p:txBody>
      </p:sp>
      <p:sp>
        <p:nvSpPr>
          <p:cNvPr id="27651" name="Rectangle 2"/>
          <p:cNvSpPr>
            <a:spLocks noGrp="1" noChangeArrowheads="1"/>
          </p:cNvSpPr>
          <p:nvPr>
            <p:ph type="title"/>
          </p:nvPr>
        </p:nvSpPr>
        <p:spPr/>
        <p:txBody>
          <a:bodyPr>
            <a:normAutofit fontScale="90000"/>
          </a:bodyPr>
          <a:lstStyle/>
          <a:p>
            <a:pPr eaLnBrk="1" hangingPunct="1"/>
            <a:r>
              <a:rPr lang="en-US" altLang="zh-TW" sz="3800" smtClean="0"/>
              <a:t>Example of Clustehead &amp; Gateway Forwarding</a:t>
            </a:r>
          </a:p>
        </p:txBody>
      </p:sp>
      <p:sp>
        <p:nvSpPr>
          <p:cNvPr id="27652" name="Rectangle 3"/>
          <p:cNvSpPr>
            <a:spLocks noGrp="1" noChangeArrowheads="1"/>
          </p:cNvSpPr>
          <p:nvPr>
            <p:ph type="body" idx="1"/>
          </p:nvPr>
        </p:nvSpPr>
        <p:spPr/>
        <p:txBody>
          <a:bodyPr/>
          <a:lstStyle/>
          <a:p>
            <a:pPr eaLnBrk="1" hangingPunct="1">
              <a:buFont typeface="Wingdings" pitchFamily="2" charset="2"/>
              <a:buNone/>
            </a:pPr>
            <a:endParaRPr lang="en-US" altLang="en-US" dirty="0" smtClean="0"/>
          </a:p>
        </p:txBody>
      </p:sp>
      <p:grpSp>
        <p:nvGrpSpPr>
          <p:cNvPr id="27653" name="Group 4"/>
          <p:cNvGrpSpPr>
            <a:grpSpLocks/>
          </p:cNvGrpSpPr>
          <p:nvPr/>
        </p:nvGrpSpPr>
        <p:grpSpPr bwMode="auto">
          <a:xfrm>
            <a:off x="1457325" y="2378075"/>
            <a:ext cx="6350000" cy="2819400"/>
            <a:chOff x="918" y="1498"/>
            <a:chExt cx="4000" cy="1776"/>
          </a:xfrm>
        </p:grpSpPr>
        <p:sp>
          <p:nvSpPr>
            <p:cNvPr id="27654" name="Oval 5"/>
            <p:cNvSpPr>
              <a:spLocks noChangeArrowheads="1"/>
            </p:cNvSpPr>
            <p:nvPr/>
          </p:nvSpPr>
          <p:spPr bwMode="auto">
            <a:xfrm>
              <a:off x="1595" y="2627"/>
              <a:ext cx="80" cy="84"/>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55" name="Oval 6"/>
            <p:cNvSpPr>
              <a:spLocks noChangeArrowheads="1"/>
            </p:cNvSpPr>
            <p:nvPr/>
          </p:nvSpPr>
          <p:spPr bwMode="auto">
            <a:xfrm>
              <a:off x="2134" y="2627"/>
              <a:ext cx="80" cy="84"/>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56" name="Oval 7"/>
            <p:cNvSpPr>
              <a:spLocks noChangeArrowheads="1"/>
            </p:cNvSpPr>
            <p:nvPr/>
          </p:nvSpPr>
          <p:spPr bwMode="auto">
            <a:xfrm>
              <a:off x="2682" y="2569"/>
              <a:ext cx="80" cy="84"/>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57" name="Oval 8"/>
            <p:cNvSpPr>
              <a:spLocks noChangeArrowheads="1"/>
            </p:cNvSpPr>
            <p:nvPr/>
          </p:nvSpPr>
          <p:spPr bwMode="auto">
            <a:xfrm>
              <a:off x="3212" y="2548"/>
              <a:ext cx="82" cy="84"/>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58" name="Oval 9"/>
            <p:cNvSpPr>
              <a:spLocks noChangeArrowheads="1"/>
            </p:cNvSpPr>
            <p:nvPr/>
          </p:nvSpPr>
          <p:spPr bwMode="auto">
            <a:xfrm>
              <a:off x="3753" y="2548"/>
              <a:ext cx="80" cy="84"/>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59" name="Oval 10"/>
            <p:cNvSpPr>
              <a:spLocks noChangeArrowheads="1"/>
            </p:cNvSpPr>
            <p:nvPr/>
          </p:nvSpPr>
          <p:spPr bwMode="auto">
            <a:xfrm>
              <a:off x="4292" y="2548"/>
              <a:ext cx="81" cy="84"/>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60" name="Text Box 11"/>
            <p:cNvSpPr txBox="1">
              <a:spLocks noChangeArrowheads="1"/>
            </p:cNvSpPr>
            <p:nvPr/>
          </p:nvSpPr>
          <p:spPr bwMode="auto">
            <a:xfrm>
              <a:off x="1617" y="2452"/>
              <a:ext cx="328" cy="353"/>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27661" name="Text Box 12"/>
            <p:cNvSpPr txBox="1">
              <a:spLocks noChangeArrowheads="1"/>
            </p:cNvSpPr>
            <p:nvPr/>
          </p:nvSpPr>
          <p:spPr bwMode="auto">
            <a:xfrm>
              <a:off x="2738" y="2434"/>
              <a:ext cx="369" cy="372"/>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5</a:t>
              </a:r>
            </a:p>
          </p:txBody>
        </p:sp>
        <p:sp>
          <p:nvSpPr>
            <p:cNvPr id="27662" name="Text Box 13"/>
            <p:cNvSpPr txBox="1">
              <a:spLocks noChangeArrowheads="1"/>
            </p:cNvSpPr>
            <p:nvPr/>
          </p:nvSpPr>
          <p:spPr bwMode="auto">
            <a:xfrm>
              <a:off x="3238" y="2430"/>
              <a:ext cx="336" cy="375"/>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27663" name="Text Box 14"/>
            <p:cNvSpPr txBox="1">
              <a:spLocks noChangeArrowheads="1"/>
            </p:cNvSpPr>
            <p:nvPr/>
          </p:nvSpPr>
          <p:spPr bwMode="auto">
            <a:xfrm>
              <a:off x="3805" y="2409"/>
              <a:ext cx="399" cy="386"/>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27664" name="Text Box 15"/>
            <p:cNvSpPr txBox="1">
              <a:spLocks noChangeArrowheads="1"/>
            </p:cNvSpPr>
            <p:nvPr/>
          </p:nvSpPr>
          <p:spPr bwMode="auto">
            <a:xfrm>
              <a:off x="4309" y="2381"/>
              <a:ext cx="368" cy="378"/>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27665" name="Text Box 16"/>
            <p:cNvSpPr txBox="1">
              <a:spLocks noChangeArrowheads="1"/>
            </p:cNvSpPr>
            <p:nvPr/>
          </p:nvSpPr>
          <p:spPr bwMode="auto">
            <a:xfrm>
              <a:off x="1521" y="1936"/>
              <a:ext cx="370" cy="310"/>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27666" name="Oval 17"/>
            <p:cNvSpPr>
              <a:spLocks noChangeArrowheads="1"/>
            </p:cNvSpPr>
            <p:nvPr/>
          </p:nvSpPr>
          <p:spPr bwMode="auto">
            <a:xfrm>
              <a:off x="2932" y="2921"/>
              <a:ext cx="81" cy="84"/>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67" name="Text Box 18"/>
            <p:cNvSpPr txBox="1">
              <a:spLocks noChangeArrowheads="1"/>
            </p:cNvSpPr>
            <p:nvPr/>
          </p:nvSpPr>
          <p:spPr bwMode="auto">
            <a:xfrm>
              <a:off x="2166" y="2458"/>
              <a:ext cx="361" cy="340"/>
            </a:xfrm>
            <a:prstGeom prst="rect">
              <a:avLst/>
            </a:prstGeom>
            <a:noFill/>
            <a:ln>
              <a:noFill/>
            </a:ln>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27668" name="Oval 19"/>
            <p:cNvSpPr>
              <a:spLocks noChangeArrowheads="1"/>
            </p:cNvSpPr>
            <p:nvPr/>
          </p:nvSpPr>
          <p:spPr bwMode="auto">
            <a:xfrm>
              <a:off x="1644" y="2977"/>
              <a:ext cx="81" cy="84"/>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69" name="Oval 20"/>
            <p:cNvSpPr>
              <a:spLocks noChangeArrowheads="1"/>
            </p:cNvSpPr>
            <p:nvPr/>
          </p:nvSpPr>
          <p:spPr bwMode="auto">
            <a:xfrm>
              <a:off x="1236" y="2321"/>
              <a:ext cx="81" cy="84"/>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0" name="Oval 21"/>
            <p:cNvSpPr>
              <a:spLocks noChangeArrowheads="1"/>
            </p:cNvSpPr>
            <p:nvPr/>
          </p:nvSpPr>
          <p:spPr bwMode="auto">
            <a:xfrm>
              <a:off x="2652" y="2249"/>
              <a:ext cx="81" cy="84"/>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1" name="Oval 22"/>
            <p:cNvSpPr>
              <a:spLocks noChangeArrowheads="1"/>
            </p:cNvSpPr>
            <p:nvPr/>
          </p:nvSpPr>
          <p:spPr bwMode="auto">
            <a:xfrm>
              <a:off x="3820" y="2065"/>
              <a:ext cx="81" cy="84"/>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2" name="Oval 23"/>
            <p:cNvSpPr>
              <a:spLocks noChangeArrowheads="1"/>
            </p:cNvSpPr>
            <p:nvPr/>
          </p:nvSpPr>
          <p:spPr bwMode="auto">
            <a:xfrm>
              <a:off x="1764" y="2177"/>
              <a:ext cx="81" cy="84"/>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3" name="Oval 24"/>
            <p:cNvSpPr>
              <a:spLocks noChangeArrowheads="1"/>
            </p:cNvSpPr>
            <p:nvPr/>
          </p:nvSpPr>
          <p:spPr bwMode="auto">
            <a:xfrm>
              <a:off x="1582" y="2077"/>
              <a:ext cx="1188" cy="119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4" name="Oval 25"/>
            <p:cNvSpPr>
              <a:spLocks noChangeArrowheads="1"/>
            </p:cNvSpPr>
            <p:nvPr/>
          </p:nvSpPr>
          <p:spPr bwMode="auto">
            <a:xfrm>
              <a:off x="2659" y="2009"/>
              <a:ext cx="1188" cy="11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5" name="Oval 26"/>
            <p:cNvSpPr>
              <a:spLocks noChangeArrowheads="1"/>
            </p:cNvSpPr>
            <p:nvPr/>
          </p:nvSpPr>
          <p:spPr bwMode="auto">
            <a:xfrm>
              <a:off x="3267" y="1498"/>
              <a:ext cx="1189" cy="119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6" name="Oval 27"/>
            <p:cNvSpPr>
              <a:spLocks noChangeArrowheads="1"/>
            </p:cNvSpPr>
            <p:nvPr/>
          </p:nvSpPr>
          <p:spPr bwMode="auto">
            <a:xfrm>
              <a:off x="1468" y="2127"/>
              <a:ext cx="80" cy="84"/>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7" name="Oval 28"/>
            <p:cNvSpPr>
              <a:spLocks noChangeArrowheads="1"/>
            </p:cNvSpPr>
            <p:nvPr/>
          </p:nvSpPr>
          <p:spPr bwMode="auto">
            <a:xfrm>
              <a:off x="918" y="1580"/>
              <a:ext cx="1188" cy="119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8" name="Oval 29"/>
            <p:cNvSpPr>
              <a:spLocks noChangeArrowheads="1"/>
            </p:cNvSpPr>
            <p:nvPr/>
          </p:nvSpPr>
          <p:spPr bwMode="auto">
            <a:xfrm>
              <a:off x="2107" y="1658"/>
              <a:ext cx="1188" cy="1199"/>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7679" name="Oval 30"/>
            <p:cNvSpPr>
              <a:spLocks noChangeArrowheads="1"/>
            </p:cNvSpPr>
            <p:nvPr/>
          </p:nvSpPr>
          <p:spPr bwMode="auto">
            <a:xfrm>
              <a:off x="3729" y="1987"/>
              <a:ext cx="1189" cy="119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8DF952E3-62A4-4A19-932F-CE93A5A737BD}" type="slidenum">
              <a:rPr kumimoji="0" lang="en-US" altLang="zh-TW">
                <a:latin typeface="Arial Black" pitchFamily="34" charset="0"/>
              </a:rPr>
              <a:pPr eaLnBrk="1" hangingPunct="1"/>
              <a:t>28</a:t>
            </a:fld>
            <a:endParaRPr kumimoji="0" lang="en-US" altLang="zh-TW">
              <a:latin typeface="Arial Black" pitchFamily="34" charset="0"/>
            </a:endParaRPr>
          </a:p>
        </p:txBody>
      </p:sp>
      <p:sp>
        <p:nvSpPr>
          <p:cNvPr id="11266" name="Rectangle 2"/>
          <p:cNvSpPr>
            <a:spLocks noGrp="1" noChangeArrowheads="1"/>
          </p:cNvSpPr>
          <p:nvPr>
            <p:ph type="title"/>
          </p:nvPr>
        </p:nvSpPr>
        <p:spPr/>
        <p:txBody>
          <a:bodyPr/>
          <a:lstStyle/>
          <a:p>
            <a:pPr eaLnBrk="1" hangingPunct="1"/>
            <a:r>
              <a:rPr lang="en-US" altLang="zh-TW" smtClean="0"/>
              <a:t>Passive Clustering: example</a:t>
            </a:r>
          </a:p>
        </p:txBody>
      </p:sp>
      <p:grpSp>
        <p:nvGrpSpPr>
          <p:cNvPr id="28676" name="Group 3"/>
          <p:cNvGrpSpPr>
            <a:grpSpLocks/>
          </p:cNvGrpSpPr>
          <p:nvPr/>
        </p:nvGrpSpPr>
        <p:grpSpPr bwMode="auto">
          <a:xfrm>
            <a:off x="2532063" y="4170363"/>
            <a:ext cx="982662" cy="133350"/>
            <a:chOff x="2448" y="2880"/>
            <a:chExt cx="1158" cy="150"/>
          </a:xfrm>
        </p:grpSpPr>
        <p:sp>
          <p:nvSpPr>
            <p:cNvPr id="28697" name="Oval 4"/>
            <p:cNvSpPr>
              <a:spLocks noChangeArrowheads="1"/>
            </p:cNvSpPr>
            <p:nvPr/>
          </p:nvSpPr>
          <p:spPr bwMode="auto">
            <a:xfrm>
              <a:off x="2448"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98" name="Oval 5"/>
            <p:cNvSpPr>
              <a:spLocks noChangeArrowheads="1"/>
            </p:cNvSpPr>
            <p:nvPr/>
          </p:nvSpPr>
          <p:spPr bwMode="auto">
            <a:xfrm>
              <a:off x="3456"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28677" name="Oval 6"/>
          <p:cNvSpPr>
            <a:spLocks noChangeArrowheads="1"/>
          </p:cNvSpPr>
          <p:nvPr/>
        </p:nvSpPr>
        <p:spPr bwMode="auto">
          <a:xfrm>
            <a:off x="4257675" y="4078288"/>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78"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79"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80"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81"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28682"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28683"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28684"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28685" name="Oval 14"/>
          <p:cNvSpPr>
            <a:spLocks noChangeArrowheads="1"/>
          </p:cNvSpPr>
          <p:nvPr/>
        </p:nvSpPr>
        <p:spPr bwMode="auto">
          <a:xfrm>
            <a:off x="2165350" y="3008313"/>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86"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28687"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88"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28689" name="Oval 18"/>
          <p:cNvSpPr>
            <a:spLocks noChangeArrowheads="1"/>
          </p:cNvSpPr>
          <p:nvPr/>
        </p:nvSpPr>
        <p:spPr bwMode="auto">
          <a:xfrm>
            <a:off x="2609850" y="47259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90" name="Oval 19"/>
          <p:cNvSpPr>
            <a:spLocks noChangeArrowheads="1"/>
          </p:cNvSpPr>
          <p:nvPr/>
        </p:nvSpPr>
        <p:spPr bwMode="auto">
          <a:xfrm>
            <a:off x="1962150" y="36845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91"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92"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93" name="Oval 22"/>
          <p:cNvSpPr>
            <a:spLocks noChangeArrowheads="1"/>
          </p:cNvSpPr>
          <p:nvPr/>
        </p:nvSpPr>
        <p:spPr bwMode="auto">
          <a:xfrm>
            <a:off x="2800350" y="34559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8694" name="Text Box 23"/>
          <p:cNvSpPr txBox="1">
            <a:spLocks noChangeArrowheads="1"/>
          </p:cNvSpPr>
          <p:nvPr/>
        </p:nvSpPr>
        <p:spPr bwMode="auto">
          <a:xfrm>
            <a:off x="2857500" y="2019300"/>
            <a:ext cx="387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spcBef>
                <a:spcPct val="50000"/>
              </a:spcBef>
            </a:pPr>
            <a:r>
              <a:rPr lang="en-US" altLang="zh-TW" i="1">
                <a:latin typeface="Times New Roman" pitchFamily="18" charset="0"/>
              </a:rPr>
              <a:t>Assume Node 1 initiates a search flood….</a:t>
            </a:r>
          </a:p>
        </p:txBody>
      </p:sp>
      <p:sp>
        <p:nvSpPr>
          <p:cNvPr id="28695" name="Text Box 24"/>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28696" name="Text Box 25"/>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C0D8D85C-C8A5-435C-B30B-5922046C2959}" type="slidenum">
              <a:rPr kumimoji="0" lang="en-US" altLang="zh-TW">
                <a:latin typeface="Arial Black" pitchFamily="34" charset="0"/>
              </a:rPr>
              <a:pPr eaLnBrk="1" hangingPunct="1"/>
              <a:t>29</a:t>
            </a:fld>
            <a:endParaRPr kumimoji="0" lang="en-US" altLang="zh-TW">
              <a:latin typeface="Arial Black" pitchFamily="34" charset="0"/>
            </a:endParaRPr>
          </a:p>
        </p:txBody>
      </p:sp>
      <p:sp>
        <p:nvSpPr>
          <p:cNvPr id="14338" name="Rectangle 2"/>
          <p:cNvSpPr>
            <a:spLocks noGrp="1" noChangeArrowheads="1"/>
          </p:cNvSpPr>
          <p:nvPr>
            <p:ph type="title"/>
          </p:nvPr>
        </p:nvSpPr>
        <p:spPr/>
        <p:txBody>
          <a:bodyPr/>
          <a:lstStyle/>
          <a:p>
            <a:pPr eaLnBrk="1" hangingPunct="1"/>
            <a:r>
              <a:rPr lang="en-US" altLang="zh-TW" smtClean="0"/>
              <a:t>Passive Clustering</a:t>
            </a:r>
          </a:p>
        </p:txBody>
      </p:sp>
      <p:grpSp>
        <p:nvGrpSpPr>
          <p:cNvPr id="29700" name="Group 3"/>
          <p:cNvGrpSpPr>
            <a:grpSpLocks/>
          </p:cNvGrpSpPr>
          <p:nvPr/>
        </p:nvGrpSpPr>
        <p:grpSpPr bwMode="auto">
          <a:xfrm>
            <a:off x="2532063" y="4170363"/>
            <a:ext cx="982662" cy="133350"/>
            <a:chOff x="2448" y="2880"/>
            <a:chExt cx="1158" cy="150"/>
          </a:xfrm>
        </p:grpSpPr>
        <p:sp>
          <p:nvSpPr>
            <p:cNvPr id="29722" name="Oval 4"/>
            <p:cNvSpPr>
              <a:spLocks noChangeArrowheads="1"/>
            </p:cNvSpPr>
            <p:nvPr/>
          </p:nvSpPr>
          <p:spPr bwMode="auto">
            <a:xfrm>
              <a:off x="2448"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23" name="Oval 5"/>
            <p:cNvSpPr>
              <a:spLocks noChangeArrowheads="1"/>
            </p:cNvSpPr>
            <p:nvPr/>
          </p:nvSpPr>
          <p:spPr bwMode="auto">
            <a:xfrm>
              <a:off x="3456"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29701" name="Oval 6"/>
          <p:cNvSpPr>
            <a:spLocks noChangeArrowheads="1"/>
          </p:cNvSpPr>
          <p:nvPr/>
        </p:nvSpPr>
        <p:spPr bwMode="auto">
          <a:xfrm>
            <a:off x="4257675" y="4078288"/>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02"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03"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04"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05"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29706"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29707"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29708"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29709" name="Oval 14"/>
          <p:cNvSpPr>
            <a:spLocks noChangeArrowheads="1"/>
          </p:cNvSpPr>
          <p:nvPr/>
        </p:nvSpPr>
        <p:spPr bwMode="auto">
          <a:xfrm>
            <a:off x="2165350" y="3008313"/>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0"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29711"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2"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29713" name="Oval 18"/>
          <p:cNvSpPr>
            <a:spLocks noChangeArrowheads="1"/>
          </p:cNvSpPr>
          <p:nvPr/>
        </p:nvSpPr>
        <p:spPr bwMode="auto">
          <a:xfrm>
            <a:off x="2609850" y="47259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4" name="Oval 19"/>
          <p:cNvSpPr>
            <a:spLocks noChangeArrowheads="1"/>
          </p:cNvSpPr>
          <p:nvPr/>
        </p:nvSpPr>
        <p:spPr bwMode="auto">
          <a:xfrm>
            <a:off x="1962150" y="36845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5"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6"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7" name="Oval 22"/>
          <p:cNvSpPr>
            <a:spLocks noChangeArrowheads="1"/>
          </p:cNvSpPr>
          <p:nvPr/>
        </p:nvSpPr>
        <p:spPr bwMode="auto">
          <a:xfrm>
            <a:off x="2800350" y="34559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8" name="Oval 23"/>
          <p:cNvSpPr>
            <a:spLocks noChangeArrowheads="1"/>
          </p:cNvSpPr>
          <p:nvPr/>
        </p:nvSpPr>
        <p:spPr bwMode="auto">
          <a:xfrm>
            <a:off x="1317625" y="21399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29719"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29720" name="Text Box 25"/>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29721" name="Text Box 26"/>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ppt_x"/>
                                          </p:val>
                                        </p:tav>
                                        <p:tav tm="100000">
                                          <p:val>
                                            <p:strVal val="#ppt_x"/>
                                          </p:val>
                                        </p:tav>
                                      </p:tavLst>
                                    </p:anim>
                                    <p:anim calcmode="lin" valueType="num">
                                      <p:cBhvr additive="base">
                                        <p:cTn id="8" dur="500" fill="hold"/>
                                        <p:tgtEl>
                                          <p:spTgt spid="143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Structure</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dirty="0"/>
              <a:t>Cluster head (</a:t>
            </a:r>
            <a:r>
              <a:rPr lang="en-US" dirty="0" smtClean="0"/>
              <a:t>CH)</a:t>
            </a:r>
          </a:p>
          <a:p>
            <a:pPr lvl="1"/>
            <a:r>
              <a:rPr lang="en-US" dirty="0" smtClean="0"/>
              <a:t>Represents </a:t>
            </a:r>
            <a:r>
              <a:rPr lang="en-US" dirty="0"/>
              <a:t>the cluster</a:t>
            </a:r>
          </a:p>
          <a:p>
            <a:pPr lvl="1"/>
            <a:r>
              <a:rPr lang="en-US" dirty="0" smtClean="0"/>
              <a:t>Cluster </a:t>
            </a:r>
            <a:r>
              <a:rPr lang="en-US" dirty="0"/>
              <a:t>administration (creation, maintenance, application distribution)</a:t>
            </a:r>
          </a:p>
          <a:p>
            <a:pPr lvl="1"/>
            <a:r>
              <a:rPr lang="en-US" dirty="0" smtClean="0"/>
              <a:t>Coordination </a:t>
            </a:r>
            <a:r>
              <a:rPr lang="en-US" dirty="0"/>
              <a:t>with other CHs (network topology)</a:t>
            </a:r>
          </a:p>
          <a:p>
            <a:pPr lvl="1"/>
            <a:r>
              <a:rPr lang="en-US" dirty="0" smtClean="0"/>
              <a:t>Communication </a:t>
            </a:r>
            <a:r>
              <a:rPr lang="en-US" dirty="0"/>
              <a:t>gateway and forwarding (not always)</a:t>
            </a:r>
          </a:p>
          <a:p>
            <a:pPr lvl="1"/>
            <a:r>
              <a:rPr lang="en-US" dirty="0" smtClean="0"/>
              <a:t>Data </a:t>
            </a:r>
            <a:r>
              <a:rPr lang="en-US" dirty="0"/>
              <a:t>processing (aggregation)</a:t>
            </a:r>
          </a:p>
          <a:p>
            <a:pPr lvl="1"/>
            <a:r>
              <a:rPr lang="en-US" b="1" dirty="0" smtClean="0"/>
              <a:t>Battery draining</a:t>
            </a:r>
          </a:p>
          <a:p>
            <a:pPr lvl="1"/>
            <a:endParaRPr lang="en-US" dirty="0"/>
          </a:p>
          <a:p>
            <a:r>
              <a:rPr lang="en-US" dirty="0" smtClean="0"/>
              <a:t>Members </a:t>
            </a:r>
            <a:r>
              <a:rPr lang="en-US" dirty="0"/>
              <a:t>(Me)</a:t>
            </a:r>
          </a:p>
          <a:p>
            <a:pPr lvl="1"/>
            <a:r>
              <a:rPr lang="en-US" dirty="0" smtClean="0"/>
              <a:t>Sensing environment</a:t>
            </a:r>
          </a:p>
          <a:p>
            <a:pPr lvl="1"/>
            <a:r>
              <a:rPr lang="en-US" dirty="0" smtClean="0"/>
              <a:t>Cooperating </a:t>
            </a:r>
            <a:r>
              <a:rPr lang="en-US" dirty="0"/>
              <a:t>with CH</a:t>
            </a:r>
          </a:p>
          <a:p>
            <a:pPr lvl="1"/>
            <a:r>
              <a:rPr lang="en-US" dirty="0" smtClean="0"/>
              <a:t>Communication </a:t>
            </a:r>
            <a:r>
              <a:rPr lang="en-US" dirty="0"/>
              <a:t>gateway (in some cases)</a:t>
            </a:r>
          </a:p>
          <a:p>
            <a:pPr lvl="1"/>
            <a:r>
              <a:rPr lang="en-US" dirty="0" smtClean="0"/>
              <a:t>Minimal </a:t>
            </a:r>
            <a:r>
              <a:rPr lang="en-US" dirty="0"/>
              <a:t>data processing</a:t>
            </a:r>
          </a:p>
          <a:p>
            <a:pPr lvl="1"/>
            <a:r>
              <a:rPr lang="en-US" b="1" dirty="0" smtClean="0"/>
              <a:t>Battery saving</a:t>
            </a:r>
          </a:p>
          <a:p>
            <a:pPr marL="457200" lvl="1" indent="0">
              <a:buNone/>
            </a:pPr>
            <a:endParaRPr lang="en-US" b="1" dirty="0" smtClean="0"/>
          </a:p>
          <a:p>
            <a:r>
              <a:rPr lang="en-US" dirty="0" smtClean="0"/>
              <a:t>Gateways</a:t>
            </a:r>
            <a:endParaRPr lang="en-US" dirty="0"/>
          </a:p>
          <a:p>
            <a:pPr lvl="1"/>
            <a:r>
              <a:rPr lang="en-US" dirty="0" smtClean="0"/>
              <a:t>Connected to more than one cluster head</a:t>
            </a:r>
            <a:endParaRPr lang="en-US" dirty="0"/>
          </a:p>
        </p:txBody>
      </p:sp>
    </p:spTree>
    <p:extLst>
      <p:ext uri="{BB962C8B-B14F-4D97-AF65-F5344CB8AC3E}">
        <p14:creationId xmlns:p14="http://schemas.microsoft.com/office/powerpoint/2010/main" val="1187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B386D66D-3483-424E-ADB6-DA23CEA1AC9C}" type="slidenum">
              <a:rPr kumimoji="0" lang="en-US" altLang="zh-TW">
                <a:latin typeface="Arial Black" pitchFamily="34" charset="0"/>
              </a:rPr>
              <a:pPr eaLnBrk="1" hangingPunct="1"/>
              <a:t>30</a:t>
            </a:fld>
            <a:endParaRPr kumimoji="0" lang="en-US" altLang="zh-TW">
              <a:latin typeface="Arial Black" pitchFamily="34" charset="0"/>
            </a:endParaRPr>
          </a:p>
        </p:txBody>
      </p:sp>
      <p:sp>
        <p:nvSpPr>
          <p:cNvPr id="16386" name="Rectangle 2"/>
          <p:cNvSpPr>
            <a:spLocks noGrp="1" noChangeArrowheads="1"/>
          </p:cNvSpPr>
          <p:nvPr>
            <p:ph type="title"/>
          </p:nvPr>
        </p:nvSpPr>
        <p:spPr/>
        <p:txBody>
          <a:bodyPr/>
          <a:lstStyle/>
          <a:p>
            <a:pPr eaLnBrk="1" hangingPunct="1"/>
            <a:r>
              <a:rPr lang="en-US" altLang="zh-TW" smtClean="0"/>
              <a:t>Passive Clustering</a:t>
            </a:r>
          </a:p>
        </p:txBody>
      </p:sp>
      <p:grpSp>
        <p:nvGrpSpPr>
          <p:cNvPr id="30724" name="Group 3"/>
          <p:cNvGrpSpPr>
            <a:grpSpLocks/>
          </p:cNvGrpSpPr>
          <p:nvPr/>
        </p:nvGrpSpPr>
        <p:grpSpPr bwMode="auto">
          <a:xfrm>
            <a:off x="2532063" y="4170363"/>
            <a:ext cx="982662" cy="133350"/>
            <a:chOff x="2448" y="2880"/>
            <a:chExt cx="1158" cy="150"/>
          </a:xfrm>
        </p:grpSpPr>
        <p:sp>
          <p:nvSpPr>
            <p:cNvPr id="30748" name="Oval 4"/>
            <p:cNvSpPr>
              <a:spLocks noChangeArrowheads="1"/>
            </p:cNvSpPr>
            <p:nvPr/>
          </p:nvSpPr>
          <p:spPr bwMode="auto">
            <a:xfrm>
              <a:off x="2448"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49" name="Oval 5"/>
            <p:cNvSpPr>
              <a:spLocks noChangeArrowheads="1"/>
            </p:cNvSpPr>
            <p:nvPr/>
          </p:nvSpPr>
          <p:spPr bwMode="auto">
            <a:xfrm>
              <a:off x="3456"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0725" name="Oval 6"/>
          <p:cNvSpPr>
            <a:spLocks noChangeArrowheads="1"/>
          </p:cNvSpPr>
          <p:nvPr/>
        </p:nvSpPr>
        <p:spPr bwMode="auto">
          <a:xfrm>
            <a:off x="4257675" y="4078288"/>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26"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27"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28"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29"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0730"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0731"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0732"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0733" name="Oval 14"/>
          <p:cNvSpPr>
            <a:spLocks noChangeArrowheads="1"/>
          </p:cNvSpPr>
          <p:nvPr/>
        </p:nvSpPr>
        <p:spPr bwMode="auto">
          <a:xfrm>
            <a:off x="2165350" y="3008313"/>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34"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0735"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36"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0737" name="Oval 18"/>
          <p:cNvSpPr>
            <a:spLocks noChangeArrowheads="1"/>
          </p:cNvSpPr>
          <p:nvPr/>
        </p:nvSpPr>
        <p:spPr bwMode="auto">
          <a:xfrm>
            <a:off x="2609850" y="47259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38" name="Oval 19"/>
          <p:cNvSpPr>
            <a:spLocks noChangeArrowheads="1"/>
          </p:cNvSpPr>
          <p:nvPr/>
        </p:nvSpPr>
        <p:spPr bwMode="auto">
          <a:xfrm>
            <a:off x="1962150" y="3684588"/>
            <a:ext cx="128588"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39"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40"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41" name="Oval 22"/>
          <p:cNvSpPr>
            <a:spLocks noChangeArrowheads="1"/>
          </p:cNvSpPr>
          <p:nvPr/>
        </p:nvSpPr>
        <p:spPr bwMode="auto">
          <a:xfrm>
            <a:off x="2800350" y="3455988"/>
            <a:ext cx="128588"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42" name="Oval 23"/>
          <p:cNvSpPr>
            <a:spLocks noChangeArrowheads="1"/>
          </p:cNvSpPr>
          <p:nvPr/>
        </p:nvSpPr>
        <p:spPr bwMode="auto">
          <a:xfrm>
            <a:off x="1317625" y="21399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0743"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0744" name="AutoShape 25"/>
          <p:cNvSpPr>
            <a:spLocks noChangeArrowheads="1"/>
          </p:cNvSpPr>
          <p:nvPr/>
        </p:nvSpPr>
        <p:spPr bwMode="auto">
          <a:xfrm>
            <a:off x="3276600" y="2311400"/>
            <a:ext cx="2476500" cy="609600"/>
          </a:xfrm>
          <a:prstGeom prst="wedgeRectCallout">
            <a:avLst>
              <a:gd name="adj1" fmla="val -64616"/>
              <a:gd name="adj2" fmla="val 13880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endParaRPr lang="en-US" altLang="en-US" sz="1200">
              <a:latin typeface="Times New Roman" pitchFamily="18" charset="0"/>
            </a:endParaRPr>
          </a:p>
        </p:txBody>
      </p:sp>
      <p:sp>
        <p:nvSpPr>
          <p:cNvPr id="30745" name="Text Box 26"/>
          <p:cNvSpPr txBox="1">
            <a:spLocks noChangeArrowheads="1"/>
          </p:cNvSpPr>
          <p:nvPr/>
        </p:nvSpPr>
        <p:spPr bwMode="auto">
          <a:xfrm>
            <a:off x="3273425" y="2378075"/>
            <a:ext cx="246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2400">
                <a:latin typeface="Times New Roman" pitchFamily="18" charset="0"/>
              </a:rPr>
              <a:t>Clusterhead_ready</a:t>
            </a:r>
          </a:p>
        </p:txBody>
      </p:sp>
      <p:sp>
        <p:nvSpPr>
          <p:cNvPr id="30746" name="Text Box 27"/>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
        <p:nvSpPr>
          <p:cNvPr id="30747" name="Text Box 28"/>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87304FA5-6759-4AE1-90F1-75A60CE8E1FA}" type="slidenum">
              <a:rPr kumimoji="0" lang="en-US" altLang="zh-TW">
                <a:latin typeface="Arial Black" pitchFamily="34" charset="0"/>
              </a:rPr>
              <a:pPr eaLnBrk="1" hangingPunct="1"/>
              <a:t>31</a:t>
            </a:fld>
            <a:endParaRPr kumimoji="0" lang="en-US" altLang="zh-TW">
              <a:latin typeface="Arial Black" pitchFamily="34" charset="0"/>
            </a:endParaRPr>
          </a:p>
        </p:txBody>
      </p:sp>
      <p:sp>
        <p:nvSpPr>
          <p:cNvPr id="18434" name="Rectangle 2"/>
          <p:cNvSpPr>
            <a:spLocks noGrp="1" noChangeArrowheads="1"/>
          </p:cNvSpPr>
          <p:nvPr>
            <p:ph type="title"/>
          </p:nvPr>
        </p:nvSpPr>
        <p:spPr/>
        <p:txBody>
          <a:bodyPr/>
          <a:lstStyle/>
          <a:p>
            <a:pPr eaLnBrk="1" hangingPunct="1"/>
            <a:r>
              <a:rPr lang="en-US" altLang="zh-TW" smtClean="0"/>
              <a:t>Passive Clustering</a:t>
            </a:r>
          </a:p>
        </p:txBody>
      </p:sp>
      <p:grpSp>
        <p:nvGrpSpPr>
          <p:cNvPr id="31748" name="Group 3"/>
          <p:cNvGrpSpPr>
            <a:grpSpLocks/>
          </p:cNvGrpSpPr>
          <p:nvPr/>
        </p:nvGrpSpPr>
        <p:grpSpPr bwMode="auto">
          <a:xfrm>
            <a:off x="2532063" y="4170363"/>
            <a:ext cx="982662" cy="133350"/>
            <a:chOff x="2448" y="2880"/>
            <a:chExt cx="1158" cy="150"/>
          </a:xfrm>
        </p:grpSpPr>
        <p:sp>
          <p:nvSpPr>
            <p:cNvPr id="31773" name="Oval 4"/>
            <p:cNvSpPr>
              <a:spLocks noChangeArrowheads="1"/>
            </p:cNvSpPr>
            <p:nvPr/>
          </p:nvSpPr>
          <p:spPr bwMode="auto">
            <a:xfrm>
              <a:off x="2448"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74" name="Oval 5"/>
            <p:cNvSpPr>
              <a:spLocks noChangeArrowheads="1"/>
            </p:cNvSpPr>
            <p:nvPr/>
          </p:nvSpPr>
          <p:spPr bwMode="auto">
            <a:xfrm>
              <a:off x="3456" y="2880"/>
              <a:ext cx="150" cy="1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1749" name="Oval 6"/>
          <p:cNvSpPr>
            <a:spLocks noChangeArrowheads="1"/>
          </p:cNvSpPr>
          <p:nvPr/>
        </p:nvSpPr>
        <p:spPr bwMode="auto">
          <a:xfrm>
            <a:off x="4257675" y="4078288"/>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50"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51"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52"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53"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1754"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1755"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1756"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1757" name="Oval 14"/>
          <p:cNvSpPr>
            <a:spLocks noChangeArrowheads="1"/>
          </p:cNvSpPr>
          <p:nvPr/>
        </p:nvSpPr>
        <p:spPr bwMode="auto">
          <a:xfrm>
            <a:off x="2165350" y="3008313"/>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58"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1759"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60"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1761" name="Oval 18"/>
          <p:cNvSpPr>
            <a:spLocks noChangeArrowheads="1"/>
          </p:cNvSpPr>
          <p:nvPr/>
        </p:nvSpPr>
        <p:spPr bwMode="auto">
          <a:xfrm>
            <a:off x="2609850" y="47259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62" name="Oval 19"/>
          <p:cNvSpPr>
            <a:spLocks noChangeArrowheads="1"/>
          </p:cNvSpPr>
          <p:nvPr/>
        </p:nvSpPr>
        <p:spPr bwMode="auto">
          <a:xfrm>
            <a:off x="1962150" y="3684588"/>
            <a:ext cx="128588"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63"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64"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65"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66" name="Oval 23"/>
          <p:cNvSpPr>
            <a:spLocks noChangeArrowheads="1"/>
          </p:cNvSpPr>
          <p:nvPr/>
        </p:nvSpPr>
        <p:spPr bwMode="auto">
          <a:xfrm>
            <a:off x="1927225" y="25844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1767"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1768"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1769" name="AutoShape 26"/>
          <p:cNvSpPr>
            <a:spLocks noChangeArrowheads="1"/>
          </p:cNvSpPr>
          <p:nvPr/>
        </p:nvSpPr>
        <p:spPr bwMode="auto">
          <a:xfrm>
            <a:off x="3606800" y="2311400"/>
            <a:ext cx="1816100" cy="609600"/>
          </a:xfrm>
          <a:prstGeom prst="wedgeRectCallout">
            <a:avLst>
              <a:gd name="adj1" fmla="val -86014"/>
              <a:gd name="adj2" fmla="val 13880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endParaRPr lang="en-US" altLang="en-US" sz="1200">
              <a:latin typeface="Times New Roman" pitchFamily="18" charset="0"/>
            </a:endParaRPr>
          </a:p>
        </p:txBody>
      </p:sp>
      <p:sp>
        <p:nvSpPr>
          <p:cNvPr id="31770" name="Text Box 27"/>
          <p:cNvSpPr txBox="1">
            <a:spLocks noChangeArrowheads="1"/>
          </p:cNvSpPr>
          <p:nvPr/>
        </p:nvSpPr>
        <p:spPr bwMode="auto">
          <a:xfrm>
            <a:off x="3717925" y="2403475"/>
            <a:ext cx="163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2400">
                <a:latin typeface="Times New Roman" pitchFamily="18" charset="0"/>
              </a:rPr>
              <a:t>Clusterhead</a:t>
            </a:r>
          </a:p>
        </p:txBody>
      </p:sp>
      <p:sp>
        <p:nvSpPr>
          <p:cNvPr id="31771" name="Text Box 28"/>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
        <p:nvSpPr>
          <p:cNvPr id="31772" name="Text Box 29"/>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500" fill="hold"/>
                                        <p:tgtEl>
                                          <p:spTgt spid="18434"/>
                                        </p:tgtEl>
                                        <p:attrNameLst>
                                          <p:attrName>ppt_x</p:attrName>
                                        </p:attrNameLst>
                                      </p:cBhvr>
                                      <p:tavLst>
                                        <p:tav tm="0">
                                          <p:val>
                                            <p:strVal val="#ppt_x"/>
                                          </p:val>
                                        </p:tav>
                                        <p:tav tm="100000">
                                          <p:val>
                                            <p:strVal val="#ppt_x"/>
                                          </p:val>
                                        </p:tav>
                                      </p:tavLst>
                                    </p:anim>
                                    <p:anim calcmode="lin" valueType="num">
                                      <p:cBhvr additive="base">
                                        <p:cTn id="8" dur="500" fill="hold"/>
                                        <p:tgtEl>
                                          <p:spTgt spid="184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709269A1-C124-4E0F-9E93-2A8DC7334647}" type="slidenum">
              <a:rPr kumimoji="0" lang="en-US" altLang="zh-TW">
                <a:latin typeface="Arial Black" pitchFamily="34" charset="0"/>
              </a:rPr>
              <a:pPr eaLnBrk="1" hangingPunct="1"/>
              <a:t>32</a:t>
            </a:fld>
            <a:endParaRPr kumimoji="0" lang="en-US" altLang="zh-TW">
              <a:latin typeface="Arial Black" pitchFamily="34" charset="0"/>
            </a:endParaRPr>
          </a:p>
        </p:txBody>
      </p:sp>
      <p:sp>
        <p:nvSpPr>
          <p:cNvPr id="20482" name="Rectangle 2"/>
          <p:cNvSpPr>
            <a:spLocks noGrp="1" noChangeArrowheads="1"/>
          </p:cNvSpPr>
          <p:nvPr>
            <p:ph type="title"/>
          </p:nvPr>
        </p:nvSpPr>
        <p:spPr/>
        <p:txBody>
          <a:bodyPr/>
          <a:lstStyle/>
          <a:p>
            <a:pPr eaLnBrk="1" hangingPunct="1"/>
            <a:r>
              <a:rPr lang="en-US" altLang="zh-TW" smtClean="0"/>
              <a:t>Passive Clustering</a:t>
            </a:r>
          </a:p>
        </p:txBody>
      </p:sp>
      <p:grpSp>
        <p:nvGrpSpPr>
          <p:cNvPr id="32772" name="Group 3"/>
          <p:cNvGrpSpPr>
            <a:grpSpLocks/>
          </p:cNvGrpSpPr>
          <p:nvPr/>
        </p:nvGrpSpPr>
        <p:grpSpPr bwMode="auto">
          <a:xfrm>
            <a:off x="2532063" y="4170363"/>
            <a:ext cx="982662" cy="133350"/>
            <a:chOff x="2448" y="2880"/>
            <a:chExt cx="1158" cy="150"/>
          </a:xfrm>
        </p:grpSpPr>
        <p:sp>
          <p:nvSpPr>
            <p:cNvPr id="32797" name="Oval 4"/>
            <p:cNvSpPr>
              <a:spLocks noChangeArrowheads="1"/>
            </p:cNvSpPr>
            <p:nvPr/>
          </p:nvSpPr>
          <p:spPr bwMode="auto">
            <a:xfrm>
              <a:off x="2448"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98" name="Oval 5"/>
            <p:cNvSpPr>
              <a:spLocks noChangeArrowheads="1"/>
            </p:cNvSpPr>
            <p:nvPr/>
          </p:nvSpPr>
          <p:spPr bwMode="auto">
            <a:xfrm>
              <a:off x="3456"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2773" name="Oval 6"/>
          <p:cNvSpPr>
            <a:spLocks noChangeArrowheads="1"/>
          </p:cNvSpPr>
          <p:nvPr/>
        </p:nvSpPr>
        <p:spPr bwMode="auto">
          <a:xfrm>
            <a:off x="4257675" y="4078288"/>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74"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75"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76"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77"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2778"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2779"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2780"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2781"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82"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2783"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84"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2785" name="Oval 18"/>
          <p:cNvSpPr>
            <a:spLocks noChangeArrowheads="1"/>
          </p:cNvSpPr>
          <p:nvPr/>
        </p:nvSpPr>
        <p:spPr bwMode="auto">
          <a:xfrm>
            <a:off x="2609850" y="47259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86"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87"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88"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89"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90" name="Oval 23"/>
          <p:cNvSpPr>
            <a:spLocks noChangeArrowheads="1"/>
          </p:cNvSpPr>
          <p:nvPr/>
        </p:nvSpPr>
        <p:spPr bwMode="auto">
          <a:xfrm>
            <a:off x="1927225" y="25844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2791"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2792"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2793" name="AutoShape 26"/>
          <p:cNvSpPr>
            <a:spLocks noChangeArrowheads="1"/>
          </p:cNvSpPr>
          <p:nvPr/>
        </p:nvSpPr>
        <p:spPr bwMode="auto">
          <a:xfrm>
            <a:off x="3606800" y="2311400"/>
            <a:ext cx="2146300" cy="609600"/>
          </a:xfrm>
          <a:prstGeom prst="wedgeRectCallout">
            <a:avLst>
              <a:gd name="adj1" fmla="val -55620"/>
              <a:gd name="adj2" fmla="val 25546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endParaRPr lang="en-US" altLang="en-US" sz="1200">
              <a:latin typeface="Times New Roman" pitchFamily="18" charset="0"/>
            </a:endParaRPr>
          </a:p>
        </p:txBody>
      </p:sp>
      <p:sp>
        <p:nvSpPr>
          <p:cNvPr id="32794" name="Text Box 27"/>
          <p:cNvSpPr txBox="1">
            <a:spLocks noChangeArrowheads="1"/>
          </p:cNvSpPr>
          <p:nvPr/>
        </p:nvSpPr>
        <p:spPr bwMode="auto">
          <a:xfrm>
            <a:off x="3717925" y="2403475"/>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2400">
                <a:latin typeface="Times New Roman" pitchFamily="18" charset="0"/>
              </a:rPr>
              <a:t>Ordinary Node</a:t>
            </a:r>
          </a:p>
        </p:txBody>
      </p:sp>
      <p:sp>
        <p:nvSpPr>
          <p:cNvPr id="32795" name="Text Box 28"/>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32796" name="Text Box 29"/>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additive="base">
                                        <p:cTn id="7" dur="500" fill="hold"/>
                                        <p:tgtEl>
                                          <p:spTgt spid="20482"/>
                                        </p:tgtEl>
                                        <p:attrNameLst>
                                          <p:attrName>ppt_x</p:attrName>
                                        </p:attrNameLst>
                                      </p:cBhvr>
                                      <p:tavLst>
                                        <p:tav tm="0">
                                          <p:val>
                                            <p:strVal val="#ppt_x"/>
                                          </p:val>
                                        </p:tav>
                                        <p:tav tm="100000">
                                          <p:val>
                                            <p:strVal val="#ppt_x"/>
                                          </p:val>
                                        </p:tav>
                                      </p:tavLst>
                                    </p:anim>
                                    <p:anim calcmode="lin" valueType="num">
                                      <p:cBhvr additive="base">
                                        <p:cTn id="8" dur="500" fill="hold"/>
                                        <p:tgtEl>
                                          <p:spTgt spid="204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15A5B27C-4826-4B93-995B-3FED389AE574}" type="slidenum">
              <a:rPr kumimoji="0" lang="en-US" altLang="zh-TW">
                <a:latin typeface="Arial Black" pitchFamily="34" charset="0"/>
              </a:rPr>
              <a:pPr eaLnBrk="1" hangingPunct="1"/>
              <a:t>33</a:t>
            </a:fld>
            <a:endParaRPr kumimoji="0" lang="en-US" altLang="zh-TW">
              <a:latin typeface="Arial Black" pitchFamily="34" charset="0"/>
            </a:endParaRPr>
          </a:p>
        </p:txBody>
      </p:sp>
      <p:sp>
        <p:nvSpPr>
          <p:cNvPr id="22530" name="Rectangle 2"/>
          <p:cNvSpPr>
            <a:spLocks noGrp="1" noChangeArrowheads="1"/>
          </p:cNvSpPr>
          <p:nvPr>
            <p:ph type="title"/>
          </p:nvPr>
        </p:nvSpPr>
        <p:spPr/>
        <p:txBody>
          <a:bodyPr/>
          <a:lstStyle/>
          <a:p>
            <a:pPr eaLnBrk="1" hangingPunct="1"/>
            <a:r>
              <a:rPr lang="en-US" altLang="zh-TW" smtClean="0"/>
              <a:t>Passive Clustering</a:t>
            </a:r>
          </a:p>
        </p:txBody>
      </p:sp>
      <p:grpSp>
        <p:nvGrpSpPr>
          <p:cNvPr id="33796" name="Group 3"/>
          <p:cNvGrpSpPr>
            <a:grpSpLocks/>
          </p:cNvGrpSpPr>
          <p:nvPr/>
        </p:nvGrpSpPr>
        <p:grpSpPr bwMode="auto">
          <a:xfrm>
            <a:off x="2532063" y="4170363"/>
            <a:ext cx="982662" cy="133350"/>
            <a:chOff x="2448" y="2880"/>
            <a:chExt cx="1158" cy="150"/>
          </a:xfrm>
        </p:grpSpPr>
        <p:sp>
          <p:nvSpPr>
            <p:cNvPr id="33822" name="Oval 4"/>
            <p:cNvSpPr>
              <a:spLocks noChangeArrowheads="1"/>
            </p:cNvSpPr>
            <p:nvPr/>
          </p:nvSpPr>
          <p:spPr bwMode="auto">
            <a:xfrm>
              <a:off x="2448"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23" name="Oval 5"/>
            <p:cNvSpPr>
              <a:spLocks noChangeArrowheads="1"/>
            </p:cNvSpPr>
            <p:nvPr/>
          </p:nvSpPr>
          <p:spPr bwMode="auto">
            <a:xfrm>
              <a:off x="3456"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3797" name="Oval 6"/>
          <p:cNvSpPr>
            <a:spLocks noChangeArrowheads="1"/>
          </p:cNvSpPr>
          <p:nvPr/>
        </p:nvSpPr>
        <p:spPr bwMode="auto">
          <a:xfrm>
            <a:off x="4257675" y="4078288"/>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798"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799"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00"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01"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3802"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3803"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3804"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3805"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06"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3807"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08"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3809" name="Oval 18"/>
          <p:cNvSpPr>
            <a:spLocks noChangeArrowheads="1"/>
          </p:cNvSpPr>
          <p:nvPr/>
        </p:nvSpPr>
        <p:spPr bwMode="auto">
          <a:xfrm>
            <a:off x="2609850" y="4725988"/>
            <a:ext cx="128588" cy="133350"/>
          </a:xfrm>
          <a:prstGeom prst="ellipse">
            <a:avLst/>
          </a:prstGeom>
          <a:noFill/>
          <a:ln w="9525">
            <a:solidFill>
              <a:srgbClr val="000000"/>
            </a:solidFill>
            <a:round/>
            <a:headEnd/>
            <a:tailEnd/>
          </a:ln>
          <a:extLst>
            <a:ext uri="{909E8E84-426E-40DD-AFC4-6F175D3DCCD1}">
              <a14:hiddenFill xmlns:a14="http://schemas.microsoft.com/office/drawing/2010/main">
                <a:solidFill>
                  <a:srgbClr val="FF6600">
                    <a:alpha val="50195"/>
                  </a:srgbClr>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10"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11"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12"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13"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14" name="Oval 23"/>
          <p:cNvSpPr>
            <a:spLocks noChangeArrowheads="1"/>
          </p:cNvSpPr>
          <p:nvPr/>
        </p:nvSpPr>
        <p:spPr bwMode="auto">
          <a:xfrm>
            <a:off x="1685925" y="32829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15"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3816"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3817"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3818"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3819" name="Oval 28"/>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3820" name="Text Box 29"/>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
        <p:nvSpPr>
          <p:cNvPr id="33821" name="Text Box 30"/>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ppt_x"/>
                                          </p:val>
                                        </p:tav>
                                        <p:tav tm="100000">
                                          <p:val>
                                            <p:strVal val="#ppt_x"/>
                                          </p:val>
                                        </p:tav>
                                      </p:tavLst>
                                    </p:anim>
                                    <p:anim calcmode="lin" valueType="num">
                                      <p:cBhvr additive="base">
                                        <p:cTn id="8" dur="500" fill="hold"/>
                                        <p:tgtEl>
                                          <p:spTgt spid="2253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0D60A63E-90A9-43AC-9D1B-31B1F5044210}" type="slidenum">
              <a:rPr kumimoji="0" lang="en-US" altLang="zh-TW">
                <a:latin typeface="Arial Black" pitchFamily="34" charset="0"/>
              </a:rPr>
              <a:pPr eaLnBrk="1" hangingPunct="1"/>
              <a:t>34</a:t>
            </a:fld>
            <a:endParaRPr kumimoji="0" lang="en-US" altLang="zh-TW">
              <a:latin typeface="Arial Black" pitchFamily="34" charset="0"/>
            </a:endParaRPr>
          </a:p>
        </p:txBody>
      </p:sp>
      <p:sp>
        <p:nvSpPr>
          <p:cNvPr id="24578" name="Rectangle 2"/>
          <p:cNvSpPr>
            <a:spLocks noGrp="1" noChangeArrowheads="1"/>
          </p:cNvSpPr>
          <p:nvPr>
            <p:ph type="title"/>
          </p:nvPr>
        </p:nvSpPr>
        <p:spPr/>
        <p:txBody>
          <a:bodyPr/>
          <a:lstStyle/>
          <a:p>
            <a:pPr eaLnBrk="1" hangingPunct="1"/>
            <a:r>
              <a:rPr lang="en-US" altLang="zh-TW" smtClean="0"/>
              <a:t>Passive Clustering</a:t>
            </a:r>
          </a:p>
        </p:txBody>
      </p:sp>
      <p:grpSp>
        <p:nvGrpSpPr>
          <p:cNvPr id="34820" name="Group 3"/>
          <p:cNvGrpSpPr>
            <a:grpSpLocks/>
          </p:cNvGrpSpPr>
          <p:nvPr/>
        </p:nvGrpSpPr>
        <p:grpSpPr bwMode="auto">
          <a:xfrm>
            <a:off x="2532063" y="4170363"/>
            <a:ext cx="982662" cy="133350"/>
            <a:chOff x="2448" y="2880"/>
            <a:chExt cx="1158" cy="150"/>
          </a:xfrm>
        </p:grpSpPr>
        <p:sp>
          <p:nvSpPr>
            <p:cNvPr id="34846" name="Oval 4"/>
            <p:cNvSpPr>
              <a:spLocks noChangeArrowheads="1"/>
            </p:cNvSpPr>
            <p:nvPr/>
          </p:nvSpPr>
          <p:spPr bwMode="auto">
            <a:xfrm>
              <a:off x="2448"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47" name="Oval 5"/>
            <p:cNvSpPr>
              <a:spLocks noChangeArrowheads="1"/>
            </p:cNvSpPr>
            <p:nvPr/>
          </p:nvSpPr>
          <p:spPr bwMode="auto">
            <a:xfrm>
              <a:off x="3456"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4821" name="Oval 6"/>
          <p:cNvSpPr>
            <a:spLocks noChangeArrowheads="1"/>
          </p:cNvSpPr>
          <p:nvPr/>
        </p:nvSpPr>
        <p:spPr bwMode="auto">
          <a:xfrm>
            <a:off x="4257675" y="4078288"/>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22"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23"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24"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25"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4826" name="Text Box 11"/>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
        <p:nvSpPr>
          <p:cNvPr id="34827" name="Text Box 12"/>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4828" name="Text Box 13"/>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4829" name="Text Box 14"/>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4830" name="Oval 15"/>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31" name="Text Box 16"/>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4832" name="Oval 17"/>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33" name="Text Box 18"/>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4834" name="Oval 19"/>
          <p:cNvSpPr>
            <a:spLocks noChangeArrowheads="1"/>
          </p:cNvSpPr>
          <p:nvPr/>
        </p:nvSpPr>
        <p:spPr bwMode="auto">
          <a:xfrm>
            <a:off x="2609850" y="4725988"/>
            <a:ext cx="128588"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35" name="Oval 20"/>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36" name="Oval 21"/>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37" name="Oval 22"/>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38" name="Oval 23"/>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39" name="Oval 24"/>
          <p:cNvSpPr>
            <a:spLocks noChangeArrowheads="1"/>
          </p:cNvSpPr>
          <p:nvPr/>
        </p:nvSpPr>
        <p:spPr bwMode="auto">
          <a:xfrm>
            <a:off x="1685925" y="32829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40" name="Text Box 25"/>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4841" name="Text Box 26"/>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4842" name="Text Box 27"/>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4843" name="Text Box 28"/>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4844"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4845" name="Text Box 30"/>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EDC0FBD8-5D2F-473D-B314-92F94CA19D32}" type="slidenum">
              <a:rPr kumimoji="0" lang="en-US" altLang="zh-TW">
                <a:latin typeface="Arial Black" pitchFamily="34" charset="0"/>
              </a:rPr>
              <a:pPr eaLnBrk="1" hangingPunct="1"/>
              <a:t>35</a:t>
            </a:fld>
            <a:endParaRPr kumimoji="0" lang="en-US" altLang="zh-TW">
              <a:latin typeface="Arial Black" pitchFamily="34" charset="0"/>
            </a:endParaRPr>
          </a:p>
        </p:txBody>
      </p:sp>
      <p:sp>
        <p:nvSpPr>
          <p:cNvPr id="26626" name="Rectangle 2"/>
          <p:cNvSpPr>
            <a:spLocks noGrp="1" noChangeArrowheads="1"/>
          </p:cNvSpPr>
          <p:nvPr>
            <p:ph type="title"/>
          </p:nvPr>
        </p:nvSpPr>
        <p:spPr/>
        <p:txBody>
          <a:bodyPr/>
          <a:lstStyle/>
          <a:p>
            <a:pPr eaLnBrk="1" hangingPunct="1"/>
            <a:r>
              <a:rPr lang="en-US" altLang="zh-TW" smtClean="0"/>
              <a:t>Passive Clustering</a:t>
            </a:r>
          </a:p>
        </p:txBody>
      </p:sp>
      <p:grpSp>
        <p:nvGrpSpPr>
          <p:cNvPr id="35844" name="Group 3"/>
          <p:cNvGrpSpPr>
            <a:grpSpLocks/>
          </p:cNvGrpSpPr>
          <p:nvPr/>
        </p:nvGrpSpPr>
        <p:grpSpPr bwMode="auto">
          <a:xfrm>
            <a:off x="2532063" y="4170363"/>
            <a:ext cx="982662" cy="133350"/>
            <a:chOff x="2448" y="2880"/>
            <a:chExt cx="1158" cy="150"/>
          </a:xfrm>
        </p:grpSpPr>
        <p:sp>
          <p:nvSpPr>
            <p:cNvPr id="35871" name="Oval 4"/>
            <p:cNvSpPr>
              <a:spLocks noChangeArrowheads="1"/>
            </p:cNvSpPr>
            <p:nvPr/>
          </p:nvSpPr>
          <p:spPr bwMode="auto">
            <a:xfrm>
              <a:off x="2448"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72" name="Oval 5"/>
            <p:cNvSpPr>
              <a:spLocks noChangeArrowheads="1"/>
            </p:cNvSpPr>
            <p:nvPr/>
          </p:nvSpPr>
          <p:spPr bwMode="auto">
            <a:xfrm>
              <a:off x="3456"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5845" name="Oval 6"/>
          <p:cNvSpPr>
            <a:spLocks noChangeArrowheads="1"/>
          </p:cNvSpPr>
          <p:nvPr/>
        </p:nvSpPr>
        <p:spPr bwMode="auto">
          <a:xfrm>
            <a:off x="4257675" y="4078288"/>
            <a:ext cx="127000" cy="133350"/>
          </a:xfrm>
          <a:prstGeom prst="ellipse">
            <a:avLst/>
          </a:prstGeom>
          <a:noFill/>
          <a:ln w="9525">
            <a:solidFill>
              <a:srgbClr val="000000"/>
            </a:solidFill>
            <a:round/>
            <a:headEnd/>
            <a:tailEnd/>
          </a:ln>
          <a:extLst>
            <a:ext uri="{909E8E84-426E-40DD-AFC4-6F175D3DCCD1}">
              <a14:hiddenFill xmlns:a14="http://schemas.microsoft.com/office/drawing/2010/main">
                <a:solidFill>
                  <a:srgbClr val="FF6600">
                    <a:alpha val="50195"/>
                  </a:srgbClr>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46"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47"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48"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49"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5850"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5851"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5852"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5853"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54"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5855"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56"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5857" name="Oval 18"/>
          <p:cNvSpPr>
            <a:spLocks noChangeArrowheads="1"/>
          </p:cNvSpPr>
          <p:nvPr/>
        </p:nvSpPr>
        <p:spPr bwMode="auto">
          <a:xfrm>
            <a:off x="2609850" y="4725988"/>
            <a:ext cx="128588"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58"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59"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60"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61"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62" name="Oval 23"/>
          <p:cNvSpPr>
            <a:spLocks noChangeArrowheads="1"/>
          </p:cNvSpPr>
          <p:nvPr/>
        </p:nvSpPr>
        <p:spPr bwMode="auto">
          <a:xfrm>
            <a:off x="2511425" y="32575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63"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5864"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5865"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5866"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5867"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5868"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5869" name="Text Box 30"/>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35870" name="Text Box 31"/>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883B4D28-BA93-4100-BC09-77789C1040D5}" type="slidenum">
              <a:rPr kumimoji="0" lang="en-US" altLang="zh-TW">
                <a:latin typeface="Arial Black" pitchFamily="34" charset="0"/>
              </a:rPr>
              <a:pPr eaLnBrk="1" hangingPunct="1"/>
              <a:t>36</a:t>
            </a:fld>
            <a:endParaRPr kumimoji="0" lang="en-US" altLang="zh-TW">
              <a:latin typeface="Arial Black" pitchFamily="34" charset="0"/>
            </a:endParaRPr>
          </a:p>
        </p:txBody>
      </p:sp>
      <p:sp>
        <p:nvSpPr>
          <p:cNvPr id="28674" name="Rectangle 2"/>
          <p:cNvSpPr>
            <a:spLocks noGrp="1" noChangeArrowheads="1"/>
          </p:cNvSpPr>
          <p:nvPr>
            <p:ph type="title"/>
          </p:nvPr>
        </p:nvSpPr>
        <p:spPr/>
        <p:txBody>
          <a:bodyPr/>
          <a:lstStyle/>
          <a:p>
            <a:pPr eaLnBrk="1" hangingPunct="1"/>
            <a:r>
              <a:rPr lang="en-US" altLang="zh-TW" smtClean="0"/>
              <a:t>Passive Clustering</a:t>
            </a:r>
          </a:p>
        </p:txBody>
      </p:sp>
      <p:grpSp>
        <p:nvGrpSpPr>
          <p:cNvPr id="36868" name="Group 3"/>
          <p:cNvGrpSpPr>
            <a:grpSpLocks/>
          </p:cNvGrpSpPr>
          <p:nvPr/>
        </p:nvGrpSpPr>
        <p:grpSpPr bwMode="auto">
          <a:xfrm>
            <a:off x="2532063" y="4170363"/>
            <a:ext cx="982662" cy="133350"/>
            <a:chOff x="2448" y="2880"/>
            <a:chExt cx="1158" cy="150"/>
          </a:xfrm>
        </p:grpSpPr>
        <p:sp>
          <p:nvSpPr>
            <p:cNvPr id="36894" name="Oval 4"/>
            <p:cNvSpPr>
              <a:spLocks noChangeArrowheads="1"/>
            </p:cNvSpPr>
            <p:nvPr/>
          </p:nvSpPr>
          <p:spPr bwMode="auto">
            <a:xfrm>
              <a:off x="2448"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95" name="Oval 5"/>
            <p:cNvSpPr>
              <a:spLocks noChangeArrowheads="1"/>
            </p:cNvSpPr>
            <p:nvPr/>
          </p:nvSpPr>
          <p:spPr bwMode="auto">
            <a:xfrm>
              <a:off x="3456"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6869" name="Oval 6"/>
          <p:cNvSpPr>
            <a:spLocks noChangeArrowheads="1"/>
          </p:cNvSpPr>
          <p:nvPr/>
        </p:nvSpPr>
        <p:spPr bwMode="auto">
          <a:xfrm>
            <a:off x="4257675" y="4078288"/>
            <a:ext cx="127000"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70"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71"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72"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73"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6874"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6875"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6876"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6877"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78"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6879"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80"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6881" name="Oval 18"/>
          <p:cNvSpPr>
            <a:spLocks noChangeArrowheads="1"/>
          </p:cNvSpPr>
          <p:nvPr/>
        </p:nvSpPr>
        <p:spPr bwMode="auto">
          <a:xfrm>
            <a:off x="2609850" y="4725988"/>
            <a:ext cx="128588"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82"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83"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84"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85"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86" name="Oval 23"/>
          <p:cNvSpPr>
            <a:spLocks noChangeArrowheads="1"/>
          </p:cNvSpPr>
          <p:nvPr/>
        </p:nvSpPr>
        <p:spPr bwMode="auto">
          <a:xfrm>
            <a:off x="2511425" y="32575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87"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6888"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6889"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6890"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6891"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6892"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6893" name="Text Box 30"/>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ppt_x"/>
                                          </p:val>
                                        </p:tav>
                                        <p:tav tm="100000">
                                          <p:val>
                                            <p:strVal val="#ppt_x"/>
                                          </p:val>
                                        </p:tav>
                                      </p:tavLst>
                                    </p:anim>
                                    <p:anim calcmode="lin" valueType="num">
                                      <p:cBhvr additive="base">
                                        <p:cTn id="8" dur="500" fill="hold"/>
                                        <p:tgtEl>
                                          <p:spTgt spid="286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2E607DB6-7943-41FF-9876-507DDF784F00}" type="slidenum">
              <a:rPr kumimoji="0" lang="en-US" altLang="zh-TW">
                <a:latin typeface="Arial Black" pitchFamily="34" charset="0"/>
              </a:rPr>
              <a:pPr eaLnBrk="1" hangingPunct="1"/>
              <a:t>37</a:t>
            </a:fld>
            <a:endParaRPr kumimoji="0" lang="en-US" altLang="zh-TW">
              <a:latin typeface="Arial Black" pitchFamily="34" charset="0"/>
            </a:endParaRPr>
          </a:p>
        </p:txBody>
      </p:sp>
      <p:sp>
        <p:nvSpPr>
          <p:cNvPr id="30722" name="Rectangle 2"/>
          <p:cNvSpPr>
            <a:spLocks noGrp="1" noChangeArrowheads="1"/>
          </p:cNvSpPr>
          <p:nvPr>
            <p:ph type="title"/>
          </p:nvPr>
        </p:nvSpPr>
        <p:spPr/>
        <p:txBody>
          <a:bodyPr/>
          <a:lstStyle/>
          <a:p>
            <a:pPr eaLnBrk="1" hangingPunct="1"/>
            <a:r>
              <a:rPr lang="en-US" altLang="zh-TW" smtClean="0"/>
              <a:t>Passive Clustering</a:t>
            </a:r>
          </a:p>
        </p:txBody>
      </p:sp>
      <p:grpSp>
        <p:nvGrpSpPr>
          <p:cNvPr id="37892" name="Group 3"/>
          <p:cNvGrpSpPr>
            <a:grpSpLocks/>
          </p:cNvGrpSpPr>
          <p:nvPr/>
        </p:nvGrpSpPr>
        <p:grpSpPr bwMode="auto">
          <a:xfrm>
            <a:off x="2532063" y="4170363"/>
            <a:ext cx="982662" cy="133350"/>
            <a:chOff x="2448" y="2880"/>
            <a:chExt cx="1158" cy="150"/>
          </a:xfrm>
        </p:grpSpPr>
        <p:sp>
          <p:nvSpPr>
            <p:cNvPr id="37920" name="Oval 4"/>
            <p:cNvSpPr>
              <a:spLocks noChangeArrowheads="1"/>
            </p:cNvSpPr>
            <p:nvPr/>
          </p:nvSpPr>
          <p:spPr bwMode="auto">
            <a:xfrm>
              <a:off x="2448"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21" name="Oval 5"/>
            <p:cNvSpPr>
              <a:spLocks noChangeArrowheads="1"/>
            </p:cNvSpPr>
            <p:nvPr/>
          </p:nvSpPr>
          <p:spPr bwMode="auto">
            <a:xfrm>
              <a:off x="3456" y="2880"/>
              <a:ext cx="150" cy="1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7893" name="Oval 6"/>
          <p:cNvSpPr>
            <a:spLocks noChangeArrowheads="1"/>
          </p:cNvSpPr>
          <p:nvPr/>
        </p:nvSpPr>
        <p:spPr bwMode="auto">
          <a:xfrm>
            <a:off x="4257675" y="4078288"/>
            <a:ext cx="127000"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894"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895"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896"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897"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7898"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7899"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7900"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7901"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02"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7903"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04"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7905"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06"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07"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08"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09"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10" name="Oval 23"/>
          <p:cNvSpPr>
            <a:spLocks noChangeArrowheads="1"/>
          </p:cNvSpPr>
          <p:nvPr/>
        </p:nvSpPr>
        <p:spPr bwMode="auto">
          <a:xfrm>
            <a:off x="1749425" y="38163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11"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7912"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7913"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7914"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7915"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7916"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7917"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7918" name="Text Box 31"/>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37919" name="Text Box 32"/>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ppt_x"/>
                                          </p:val>
                                        </p:tav>
                                        <p:tav tm="100000">
                                          <p:val>
                                            <p:strVal val="#ppt_x"/>
                                          </p:val>
                                        </p:tav>
                                      </p:tavLst>
                                    </p:anim>
                                    <p:anim calcmode="lin" valueType="num">
                                      <p:cBhvr additive="base">
                                        <p:cTn id="8" dur="500" fill="hold"/>
                                        <p:tgtEl>
                                          <p:spTgt spid="307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E36AC208-0C63-4A13-8C99-E7608E8CD2F6}" type="slidenum">
              <a:rPr kumimoji="0" lang="en-US" altLang="zh-TW">
                <a:latin typeface="Arial Black" pitchFamily="34" charset="0"/>
              </a:rPr>
              <a:pPr eaLnBrk="1" hangingPunct="1"/>
              <a:t>38</a:t>
            </a:fld>
            <a:endParaRPr kumimoji="0" lang="en-US" altLang="zh-TW">
              <a:latin typeface="Arial Black" pitchFamily="34" charset="0"/>
            </a:endParaRPr>
          </a:p>
        </p:txBody>
      </p:sp>
      <p:sp>
        <p:nvSpPr>
          <p:cNvPr id="32770" name="Rectangle 2"/>
          <p:cNvSpPr>
            <a:spLocks noGrp="1" noChangeArrowheads="1"/>
          </p:cNvSpPr>
          <p:nvPr>
            <p:ph type="title"/>
          </p:nvPr>
        </p:nvSpPr>
        <p:spPr/>
        <p:txBody>
          <a:bodyPr/>
          <a:lstStyle/>
          <a:p>
            <a:pPr eaLnBrk="1" hangingPunct="1"/>
            <a:r>
              <a:rPr lang="en-US" altLang="zh-TW" smtClean="0"/>
              <a:t>Passive Clustering</a:t>
            </a:r>
          </a:p>
        </p:txBody>
      </p:sp>
      <p:grpSp>
        <p:nvGrpSpPr>
          <p:cNvPr id="38916" name="Group 3"/>
          <p:cNvGrpSpPr>
            <a:grpSpLocks/>
          </p:cNvGrpSpPr>
          <p:nvPr/>
        </p:nvGrpSpPr>
        <p:grpSpPr bwMode="auto">
          <a:xfrm>
            <a:off x="2532063" y="4170363"/>
            <a:ext cx="982662" cy="133350"/>
            <a:chOff x="2448" y="2880"/>
            <a:chExt cx="1158" cy="150"/>
          </a:xfrm>
        </p:grpSpPr>
        <p:sp>
          <p:nvSpPr>
            <p:cNvPr id="38946"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47"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8917" name="Oval 6"/>
          <p:cNvSpPr>
            <a:spLocks noChangeArrowheads="1"/>
          </p:cNvSpPr>
          <p:nvPr/>
        </p:nvSpPr>
        <p:spPr bwMode="auto">
          <a:xfrm>
            <a:off x="4257675" y="4078288"/>
            <a:ext cx="127000"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18"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19"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20"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21"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8922"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8923"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8924"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8925"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26"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8927"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28"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8929"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30"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31"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32"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33"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34" name="Oval 23"/>
          <p:cNvSpPr>
            <a:spLocks noChangeArrowheads="1"/>
          </p:cNvSpPr>
          <p:nvPr/>
        </p:nvSpPr>
        <p:spPr bwMode="auto">
          <a:xfrm>
            <a:off x="1749425" y="38163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35"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8936"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8937"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8938"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8939"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8940"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8941"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8942" name="AutoShape 31"/>
          <p:cNvSpPr>
            <a:spLocks noChangeArrowheads="1"/>
          </p:cNvSpPr>
          <p:nvPr/>
        </p:nvSpPr>
        <p:spPr bwMode="auto">
          <a:xfrm>
            <a:off x="3606800" y="2311400"/>
            <a:ext cx="1511300" cy="609600"/>
          </a:xfrm>
          <a:prstGeom prst="wedgeRectCallout">
            <a:avLst>
              <a:gd name="adj1" fmla="val -57981"/>
              <a:gd name="adj2" fmla="val 25963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a:endParaRPr lang="en-US" altLang="en-US" sz="1200">
              <a:latin typeface="Times New Roman" pitchFamily="18" charset="0"/>
            </a:endParaRPr>
          </a:p>
        </p:txBody>
      </p:sp>
      <p:sp>
        <p:nvSpPr>
          <p:cNvPr id="38943" name="Text Box 32"/>
          <p:cNvSpPr txBox="1">
            <a:spLocks noChangeArrowheads="1"/>
          </p:cNvSpPr>
          <p:nvPr/>
        </p:nvSpPr>
        <p:spPr bwMode="auto">
          <a:xfrm>
            <a:off x="3717925" y="2403475"/>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2400">
                <a:latin typeface="Times New Roman" pitchFamily="18" charset="0"/>
              </a:rPr>
              <a:t>Gateway</a:t>
            </a:r>
          </a:p>
        </p:txBody>
      </p:sp>
      <p:sp>
        <p:nvSpPr>
          <p:cNvPr id="38944" name="Text Box 33"/>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38945" name="Text Box 34"/>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4DC5CB5D-AF66-40EC-8B4B-5CF73FFA1B92}" type="slidenum">
              <a:rPr kumimoji="0" lang="en-US" altLang="zh-TW">
                <a:latin typeface="Arial Black" pitchFamily="34" charset="0"/>
              </a:rPr>
              <a:pPr eaLnBrk="1" hangingPunct="1"/>
              <a:t>39</a:t>
            </a:fld>
            <a:endParaRPr kumimoji="0" lang="en-US" altLang="zh-TW">
              <a:latin typeface="Arial Black" pitchFamily="34" charset="0"/>
            </a:endParaRPr>
          </a:p>
        </p:txBody>
      </p:sp>
      <p:sp>
        <p:nvSpPr>
          <p:cNvPr id="34818" name="Rectangle 2"/>
          <p:cNvSpPr>
            <a:spLocks noGrp="1" noChangeArrowheads="1"/>
          </p:cNvSpPr>
          <p:nvPr>
            <p:ph type="title"/>
          </p:nvPr>
        </p:nvSpPr>
        <p:spPr/>
        <p:txBody>
          <a:bodyPr/>
          <a:lstStyle/>
          <a:p>
            <a:pPr eaLnBrk="1" hangingPunct="1"/>
            <a:r>
              <a:rPr lang="en-US" altLang="zh-TW" smtClean="0"/>
              <a:t>Passive Clustering</a:t>
            </a:r>
          </a:p>
        </p:txBody>
      </p:sp>
      <p:grpSp>
        <p:nvGrpSpPr>
          <p:cNvPr id="39940" name="Group 3"/>
          <p:cNvGrpSpPr>
            <a:grpSpLocks/>
          </p:cNvGrpSpPr>
          <p:nvPr/>
        </p:nvGrpSpPr>
        <p:grpSpPr bwMode="auto">
          <a:xfrm>
            <a:off x="2532063" y="4170363"/>
            <a:ext cx="982662" cy="133350"/>
            <a:chOff x="2448" y="2880"/>
            <a:chExt cx="1158" cy="150"/>
          </a:xfrm>
        </p:grpSpPr>
        <p:sp>
          <p:nvSpPr>
            <p:cNvPr id="39970"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71"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39941"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42" name="Oval 7"/>
          <p:cNvSpPr>
            <a:spLocks noChangeArrowheads="1"/>
          </p:cNvSpPr>
          <p:nvPr/>
        </p:nvSpPr>
        <p:spPr bwMode="auto">
          <a:xfrm>
            <a:off x="5099050" y="4044950"/>
            <a:ext cx="130175"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43"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44"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45"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39946"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39947"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39948"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39949"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0"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39951" name="Oval 16"/>
          <p:cNvSpPr>
            <a:spLocks noChangeArrowheads="1"/>
          </p:cNvSpPr>
          <p:nvPr/>
        </p:nvSpPr>
        <p:spPr bwMode="auto">
          <a:xfrm>
            <a:off x="4654550" y="46370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2"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39953"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4"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5" name="Oval 20"/>
          <p:cNvSpPr>
            <a:spLocks noChangeArrowheads="1"/>
          </p:cNvSpPr>
          <p:nvPr/>
        </p:nvSpPr>
        <p:spPr bwMode="auto">
          <a:xfrm>
            <a:off x="4210050" y="35702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6"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7"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8"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59"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9960"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9961"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9962"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9963"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9964"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65"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9966"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39967" name="Oval 32"/>
          <p:cNvSpPr>
            <a:spLocks noChangeArrowheads="1"/>
          </p:cNvSpPr>
          <p:nvPr/>
        </p:nvSpPr>
        <p:spPr bwMode="auto">
          <a:xfrm>
            <a:off x="3375025" y="31686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39968" name="Text Box 33"/>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
        <p:nvSpPr>
          <p:cNvPr id="39969" name="Text Box 34"/>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3565" y="838199"/>
            <a:ext cx="7846035" cy="5666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9547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725A18C7-A97D-4038-96F4-91E6FCEAAC50}" type="slidenum">
              <a:rPr kumimoji="0" lang="en-US" altLang="zh-TW">
                <a:latin typeface="Arial Black" pitchFamily="34" charset="0"/>
              </a:rPr>
              <a:pPr eaLnBrk="1" hangingPunct="1"/>
              <a:t>40</a:t>
            </a:fld>
            <a:endParaRPr kumimoji="0" lang="en-US" altLang="zh-TW">
              <a:latin typeface="Arial Black" pitchFamily="34" charset="0"/>
            </a:endParaRPr>
          </a:p>
        </p:txBody>
      </p:sp>
      <p:sp>
        <p:nvSpPr>
          <p:cNvPr id="36866" name="Rectangle 2"/>
          <p:cNvSpPr>
            <a:spLocks noGrp="1" noChangeArrowheads="1"/>
          </p:cNvSpPr>
          <p:nvPr>
            <p:ph type="title"/>
          </p:nvPr>
        </p:nvSpPr>
        <p:spPr/>
        <p:txBody>
          <a:bodyPr/>
          <a:lstStyle/>
          <a:p>
            <a:pPr eaLnBrk="1" hangingPunct="1"/>
            <a:r>
              <a:rPr lang="en-US" altLang="zh-TW" smtClean="0"/>
              <a:t>Passive Clustering</a:t>
            </a:r>
          </a:p>
        </p:txBody>
      </p:sp>
      <p:grpSp>
        <p:nvGrpSpPr>
          <p:cNvPr id="40964" name="Group 3"/>
          <p:cNvGrpSpPr>
            <a:grpSpLocks/>
          </p:cNvGrpSpPr>
          <p:nvPr/>
        </p:nvGrpSpPr>
        <p:grpSpPr bwMode="auto">
          <a:xfrm>
            <a:off x="2532063" y="4170363"/>
            <a:ext cx="982662" cy="133350"/>
            <a:chOff x="2448" y="2880"/>
            <a:chExt cx="1158" cy="150"/>
          </a:xfrm>
        </p:grpSpPr>
        <p:sp>
          <p:nvSpPr>
            <p:cNvPr id="40994"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95"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0965"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66" name="Oval 7"/>
          <p:cNvSpPr>
            <a:spLocks noChangeArrowheads="1"/>
          </p:cNvSpPr>
          <p:nvPr/>
        </p:nvSpPr>
        <p:spPr bwMode="auto">
          <a:xfrm>
            <a:off x="5099050" y="4044950"/>
            <a:ext cx="130175"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67"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68"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69"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0970"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0971"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0972"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0973"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74"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0975"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76"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0977"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78"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79"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80"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81"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82"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83"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0984"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0985"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0986"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0987"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0988"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89"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0990"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0991" name="Oval 32"/>
          <p:cNvSpPr>
            <a:spLocks noChangeArrowheads="1"/>
          </p:cNvSpPr>
          <p:nvPr/>
        </p:nvSpPr>
        <p:spPr bwMode="auto">
          <a:xfrm>
            <a:off x="3375025" y="31686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0992" name="Text Box 33"/>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40993" name="Text Box 34"/>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95EE6349-FD68-4CA3-82A6-643D3BAAE5C4}" type="slidenum">
              <a:rPr kumimoji="0" lang="en-US" altLang="zh-TW">
                <a:latin typeface="Arial Black" pitchFamily="34" charset="0"/>
              </a:rPr>
              <a:pPr eaLnBrk="1" hangingPunct="1"/>
              <a:t>41</a:t>
            </a:fld>
            <a:endParaRPr kumimoji="0" lang="en-US" altLang="zh-TW">
              <a:latin typeface="Arial Black" pitchFamily="34" charset="0"/>
            </a:endParaRPr>
          </a:p>
        </p:txBody>
      </p:sp>
      <p:sp>
        <p:nvSpPr>
          <p:cNvPr id="38914" name="Rectangle 2"/>
          <p:cNvSpPr>
            <a:spLocks noGrp="1" noChangeArrowheads="1"/>
          </p:cNvSpPr>
          <p:nvPr>
            <p:ph type="title"/>
          </p:nvPr>
        </p:nvSpPr>
        <p:spPr/>
        <p:txBody>
          <a:bodyPr/>
          <a:lstStyle/>
          <a:p>
            <a:pPr eaLnBrk="1" hangingPunct="1"/>
            <a:r>
              <a:rPr lang="en-US" altLang="zh-TW" smtClean="0"/>
              <a:t>Passive Clustering</a:t>
            </a:r>
          </a:p>
        </p:txBody>
      </p:sp>
      <p:grpSp>
        <p:nvGrpSpPr>
          <p:cNvPr id="41988" name="Group 3"/>
          <p:cNvGrpSpPr>
            <a:grpSpLocks/>
          </p:cNvGrpSpPr>
          <p:nvPr/>
        </p:nvGrpSpPr>
        <p:grpSpPr bwMode="auto">
          <a:xfrm>
            <a:off x="2532063" y="4170363"/>
            <a:ext cx="982662" cy="133350"/>
            <a:chOff x="2448" y="2880"/>
            <a:chExt cx="1158" cy="150"/>
          </a:xfrm>
        </p:grpSpPr>
        <p:sp>
          <p:nvSpPr>
            <p:cNvPr id="42020"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21"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1989"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1990" name="Oval 7"/>
          <p:cNvSpPr>
            <a:spLocks noChangeArrowheads="1"/>
          </p:cNvSpPr>
          <p:nvPr/>
        </p:nvSpPr>
        <p:spPr bwMode="auto">
          <a:xfrm>
            <a:off x="5099050" y="4044950"/>
            <a:ext cx="130175"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1991"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1992"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1993"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1994"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1995"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1996"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1997"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1998"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1999"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00"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2001"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02"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03"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04"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05"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06"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07"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08"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09"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10"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11"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12"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13"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14"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15"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16" name="Oval 33"/>
          <p:cNvSpPr>
            <a:spLocks noChangeArrowheads="1"/>
          </p:cNvSpPr>
          <p:nvPr/>
        </p:nvSpPr>
        <p:spPr bwMode="auto">
          <a:xfrm>
            <a:off x="3349625" y="26987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2017"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2018" name="Text Box 35"/>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42019" name="Text Box 36"/>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ppt_x"/>
                                          </p:val>
                                        </p:tav>
                                        <p:tav tm="100000">
                                          <p:val>
                                            <p:strVal val="#ppt_x"/>
                                          </p:val>
                                        </p:tav>
                                      </p:tavLst>
                                    </p:anim>
                                    <p:anim calcmode="lin" valueType="num">
                                      <p:cBhvr additive="base">
                                        <p:cTn id="8" dur="500" fill="hold"/>
                                        <p:tgtEl>
                                          <p:spTgt spid="389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9166FAAA-7E5C-4C21-A2D9-EDAAA3F562BB}" type="slidenum">
              <a:rPr kumimoji="0" lang="en-US" altLang="zh-TW">
                <a:latin typeface="Arial Black" pitchFamily="34" charset="0"/>
              </a:rPr>
              <a:pPr eaLnBrk="1" hangingPunct="1"/>
              <a:t>42</a:t>
            </a:fld>
            <a:endParaRPr kumimoji="0" lang="en-US" altLang="zh-TW">
              <a:latin typeface="Arial Black" pitchFamily="34" charset="0"/>
            </a:endParaRPr>
          </a:p>
        </p:txBody>
      </p:sp>
      <p:sp>
        <p:nvSpPr>
          <p:cNvPr id="40962" name="Rectangle 2"/>
          <p:cNvSpPr>
            <a:spLocks noGrp="1" noChangeArrowheads="1"/>
          </p:cNvSpPr>
          <p:nvPr>
            <p:ph type="title"/>
          </p:nvPr>
        </p:nvSpPr>
        <p:spPr/>
        <p:txBody>
          <a:bodyPr/>
          <a:lstStyle/>
          <a:p>
            <a:pPr eaLnBrk="1" hangingPunct="1"/>
            <a:r>
              <a:rPr lang="en-US" altLang="zh-TW" smtClean="0"/>
              <a:t>Passive Clustering</a:t>
            </a:r>
          </a:p>
        </p:txBody>
      </p:sp>
      <p:grpSp>
        <p:nvGrpSpPr>
          <p:cNvPr id="43012" name="Group 3"/>
          <p:cNvGrpSpPr>
            <a:grpSpLocks/>
          </p:cNvGrpSpPr>
          <p:nvPr/>
        </p:nvGrpSpPr>
        <p:grpSpPr bwMode="auto">
          <a:xfrm>
            <a:off x="2532063" y="4170363"/>
            <a:ext cx="982662" cy="133350"/>
            <a:chOff x="2448" y="2880"/>
            <a:chExt cx="1158" cy="150"/>
          </a:xfrm>
        </p:grpSpPr>
        <p:sp>
          <p:nvSpPr>
            <p:cNvPr id="43045"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46"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3013"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14" name="Oval 7"/>
          <p:cNvSpPr>
            <a:spLocks noChangeArrowheads="1"/>
          </p:cNvSpPr>
          <p:nvPr/>
        </p:nvSpPr>
        <p:spPr bwMode="auto">
          <a:xfrm>
            <a:off x="5099050" y="4044950"/>
            <a:ext cx="130175"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15" name="Oval 8"/>
          <p:cNvSpPr>
            <a:spLocks noChangeArrowheads="1"/>
          </p:cNvSpPr>
          <p:nvPr/>
        </p:nvSpPr>
        <p:spPr bwMode="auto">
          <a:xfrm>
            <a:off x="5957888" y="4044950"/>
            <a:ext cx="127000"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16"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17"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3018"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3019"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3020"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3021"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22"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3023"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24"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3025"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26"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27"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28"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29"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30"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31"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32"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33"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34"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35"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36"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37"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38"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39"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40" name="Oval 33"/>
          <p:cNvSpPr>
            <a:spLocks noChangeArrowheads="1"/>
          </p:cNvSpPr>
          <p:nvPr/>
        </p:nvSpPr>
        <p:spPr bwMode="auto">
          <a:xfrm>
            <a:off x="3781425" y="37655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3041"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42"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3043" name="Text Box 36"/>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
        <p:nvSpPr>
          <p:cNvPr id="43044" name="Text Box 37"/>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ppt_x"/>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5283EE4D-1D67-43DA-8F34-2E768DAD4D65}" type="slidenum">
              <a:rPr kumimoji="0" lang="en-US" altLang="zh-TW">
                <a:latin typeface="Arial Black" pitchFamily="34" charset="0"/>
              </a:rPr>
              <a:pPr eaLnBrk="1" hangingPunct="1"/>
              <a:t>43</a:t>
            </a:fld>
            <a:endParaRPr kumimoji="0" lang="en-US" altLang="zh-TW">
              <a:latin typeface="Arial Black" pitchFamily="34" charset="0"/>
            </a:endParaRPr>
          </a:p>
        </p:txBody>
      </p:sp>
      <p:sp>
        <p:nvSpPr>
          <p:cNvPr id="43010" name="Rectangle 2"/>
          <p:cNvSpPr>
            <a:spLocks noGrp="1" noChangeArrowheads="1"/>
          </p:cNvSpPr>
          <p:nvPr>
            <p:ph type="title"/>
          </p:nvPr>
        </p:nvSpPr>
        <p:spPr/>
        <p:txBody>
          <a:bodyPr/>
          <a:lstStyle/>
          <a:p>
            <a:pPr eaLnBrk="1" hangingPunct="1"/>
            <a:r>
              <a:rPr lang="en-US" altLang="zh-TW" smtClean="0"/>
              <a:t>Passive Clustering</a:t>
            </a:r>
          </a:p>
        </p:txBody>
      </p:sp>
      <p:grpSp>
        <p:nvGrpSpPr>
          <p:cNvPr id="44036" name="Group 3"/>
          <p:cNvGrpSpPr>
            <a:grpSpLocks/>
          </p:cNvGrpSpPr>
          <p:nvPr/>
        </p:nvGrpSpPr>
        <p:grpSpPr bwMode="auto">
          <a:xfrm>
            <a:off x="2532063" y="4170363"/>
            <a:ext cx="982662" cy="133350"/>
            <a:chOff x="2448" y="2880"/>
            <a:chExt cx="1158" cy="150"/>
          </a:xfrm>
        </p:grpSpPr>
        <p:sp>
          <p:nvSpPr>
            <p:cNvPr id="44070"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71"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4037"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38" name="Oval 7"/>
          <p:cNvSpPr>
            <a:spLocks noChangeArrowheads="1"/>
          </p:cNvSpPr>
          <p:nvPr/>
        </p:nvSpPr>
        <p:spPr bwMode="auto">
          <a:xfrm>
            <a:off x="5099050" y="4044950"/>
            <a:ext cx="130175"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39" name="Oval 8"/>
          <p:cNvSpPr>
            <a:spLocks noChangeArrowheads="1"/>
          </p:cNvSpPr>
          <p:nvPr/>
        </p:nvSpPr>
        <p:spPr bwMode="auto">
          <a:xfrm>
            <a:off x="5957888" y="4044950"/>
            <a:ext cx="127000" cy="133350"/>
          </a:xfrm>
          <a:prstGeom prst="ellipse">
            <a:avLst/>
          </a:prstGeom>
          <a:noFill/>
          <a:ln w="9525">
            <a:solidFill>
              <a:srgbClr val="000000"/>
            </a:solidFill>
            <a:round/>
            <a:headEnd/>
            <a:tailEnd/>
          </a:ln>
          <a:extLst>
            <a:ext uri="{909E8E84-426E-40DD-AFC4-6F175D3DCCD1}">
              <a14:hiddenFill xmlns:a14="http://schemas.microsoft.com/office/drawing/2010/main">
                <a:solidFill>
                  <a:srgbClr val="FF6600">
                    <a:alpha val="50195"/>
                  </a:srgbClr>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40"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41"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4042"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4043"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4044"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4045"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46"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4047"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48"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4049"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50"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51"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52"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53"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54"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55"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56"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57"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58"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59"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60"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61"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62"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63"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64" name="Oval 33"/>
          <p:cNvSpPr>
            <a:spLocks noChangeArrowheads="1"/>
          </p:cNvSpPr>
          <p:nvPr/>
        </p:nvSpPr>
        <p:spPr bwMode="auto">
          <a:xfrm>
            <a:off x="4238625" y="31813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4065"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66"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67" name="Text Box 36"/>
          <p:cNvSpPr txBox="1">
            <a:spLocks noChangeArrowheads="1"/>
          </p:cNvSpPr>
          <p:nvPr/>
        </p:nvSpPr>
        <p:spPr bwMode="auto">
          <a:xfrm>
            <a:off x="50133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4068" name="Text Box 37"/>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44069" name="Text Box 38"/>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803DA4D8-55AC-45D7-88A8-F7D5FEAB21E6}" type="slidenum">
              <a:rPr kumimoji="0" lang="en-US" altLang="zh-TW">
                <a:latin typeface="Arial Black" pitchFamily="34" charset="0"/>
              </a:rPr>
              <a:pPr eaLnBrk="1" hangingPunct="1"/>
              <a:t>44</a:t>
            </a:fld>
            <a:endParaRPr kumimoji="0" lang="en-US" altLang="zh-TW">
              <a:latin typeface="Arial Black" pitchFamily="34" charset="0"/>
            </a:endParaRPr>
          </a:p>
        </p:txBody>
      </p:sp>
      <p:sp>
        <p:nvSpPr>
          <p:cNvPr id="2" name="Rectangle 2"/>
          <p:cNvSpPr>
            <a:spLocks noGrp="1" noChangeArrowheads="1"/>
          </p:cNvSpPr>
          <p:nvPr>
            <p:ph type="title"/>
          </p:nvPr>
        </p:nvSpPr>
        <p:spPr/>
        <p:txBody>
          <a:bodyPr/>
          <a:lstStyle/>
          <a:p>
            <a:pPr eaLnBrk="1" hangingPunct="1"/>
            <a:r>
              <a:rPr lang="en-US" altLang="zh-TW" smtClean="0"/>
              <a:t>Passive Clustering</a:t>
            </a:r>
          </a:p>
        </p:txBody>
      </p:sp>
      <p:grpSp>
        <p:nvGrpSpPr>
          <p:cNvPr id="45060" name="Group 3"/>
          <p:cNvGrpSpPr>
            <a:grpSpLocks/>
          </p:cNvGrpSpPr>
          <p:nvPr/>
        </p:nvGrpSpPr>
        <p:grpSpPr bwMode="auto">
          <a:xfrm>
            <a:off x="2532063" y="4170363"/>
            <a:ext cx="982662" cy="133350"/>
            <a:chOff x="2448" y="2880"/>
            <a:chExt cx="1158" cy="150"/>
          </a:xfrm>
        </p:grpSpPr>
        <p:sp>
          <p:nvSpPr>
            <p:cNvPr id="45094"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95"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5061"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62" name="Oval 7"/>
          <p:cNvSpPr>
            <a:spLocks noChangeArrowheads="1"/>
          </p:cNvSpPr>
          <p:nvPr/>
        </p:nvSpPr>
        <p:spPr bwMode="auto">
          <a:xfrm>
            <a:off x="5099050" y="4044950"/>
            <a:ext cx="130175"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63" name="Oval 8"/>
          <p:cNvSpPr>
            <a:spLocks noChangeArrowheads="1"/>
          </p:cNvSpPr>
          <p:nvPr/>
        </p:nvSpPr>
        <p:spPr bwMode="auto">
          <a:xfrm>
            <a:off x="5957888" y="4044950"/>
            <a:ext cx="127000" cy="133350"/>
          </a:xfrm>
          <a:prstGeom prst="ellipse">
            <a:avLst/>
          </a:prstGeom>
          <a:solidFill>
            <a:srgbClr val="FF6600">
              <a:alpha val="50195"/>
            </a:srgbClr>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64"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65"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5066"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5067"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5068"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5069"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0"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5071"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2"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5073"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4"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5"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6"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7"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8"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79"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80"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81"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82"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83"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84"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85"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86"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87"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88" name="Oval 33"/>
          <p:cNvSpPr>
            <a:spLocks noChangeArrowheads="1"/>
          </p:cNvSpPr>
          <p:nvPr/>
        </p:nvSpPr>
        <p:spPr bwMode="auto">
          <a:xfrm>
            <a:off x="4238625" y="31813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5089"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90"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91" name="Text Box 36"/>
          <p:cNvSpPr txBox="1">
            <a:spLocks noChangeArrowheads="1"/>
          </p:cNvSpPr>
          <p:nvPr/>
        </p:nvSpPr>
        <p:spPr bwMode="auto">
          <a:xfrm>
            <a:off x="50133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5092" name="Text Box 37"/>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45093" name="Text Box 38"/>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260D91EB-FA2F-4D9D-86A6-8BFF217D86A9}" type="slidenum">
              <a:rPr kumimoji="0" lang="en-US" altLang="zh-TW">
                <a:latin typeface="Arial Black" pitchFamily="34" charset="0"/>
              </a:rPr>
              <a:pPr eaLnBrk="1" hangingPunct="1"/>
              <a:t>45</a:t>
            </a:fld>
            <a:endParaRPr kumimoji="0" lang="en-US" altLang="zh-TW">
              <a:latin typeface="Arial Black" pitchFamily="34" charset="0"/>
            </a:endParaRPr>
          </a:p>
        </p:txBody>
      </p:sp>
      <p:sp>
        <p:nvSpPr>
          <p:cNvPr id="47106" name="Rectangle 2"/>
          <p:cNvSpPr>
            <a:spLocks noGrp="1" noChangeArrowheads="1"/>
          </p:cNvSpPr>
          <p:nvPr>
            <p:ph type="title"/>
          </p:nvPr>
        </p:nvSpPr>
        <p:spPr/>
        <p:txBody>
          <a:bodyPr/>
          <a:lstStyle/>
          <a:p>
            <a:pPr eaLnBrk="1" hangingPunct="1"/>
            <a:r>
              <a:rPr lang="en-US" altLang="zh-TW" smtClean="0"/>
              <a:t>Passive Clustering</a:t>
            </a:r>
          </a:p>
        </p:txBody>
      </p:sp>
      <p:grpSp>
        <p:nvGrpSpPr>
          <p:cNvPr id="46084" name="Group 3"/>
          <p:cNvGrpSpPr>
            <a:grpSpLocks/>
          </p:cNvGrpSpPr>
          <p:nvPr/>
        </p:nvGrpSpPr>
        <p:grpSpPr bwMode="auto">
          <a:xfrm>
            <a:off x="2532063" y="4170363"/>
            <a:ext cx="982662" cy="133350"/>
            <a:chOff x="2448" y="2880"/>
            <a:chExt cx="1158" cy="150"/>
          </a:xfrm>
        </p:grpSpPr>
        <p:sp>
          <p:nvSpPr>
            <p:cNvPr id="46119"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20"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6085"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86" name="Oval 7"/>
          <p:cNvSpPr>
            <a:spLocks noChangeArrowheads="1"/>
          </p:cNvSpPr>
          <p:nvPr/>
        </p:nvSpPr>
        <p:spPr bwMode="auto">
          <a:xfrm>
            <a:off x="5099050" y="4044950"/>
            <a:ext cx="130175"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87" name="Oval 8"/>
          <p:cNvSpPr>
            <a:spLocks noChangeArrowheads="1"/>
          </p:cNvSpPr>
          <p:nvPr/>
        </p:nvSpPr>
        <p:spPr bwMode="auto">
          <a:xfrm>
            <a:off x="5957888" y="4044950"/>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88" name="Oval 9"/>
          <p:cNvSpPr>
            <a:spLocks noChangeArrowheads="1"/>
          </p:cNvSpPr>
          <p:nvPr/>
        </p:nvSpPr>
        <p:spPr bwMode="auto">
          <a:xfrm>
            <a:off x="6813550" y="4044950"/>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89"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6090"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6091"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6092"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6093"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94"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6095"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96"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6097"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98"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099"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00" name="Oval 21"/>
          <p:cNvSpPr>
            <a:spLocks noChangeArrowheads="1"/>
          </p:cNvSpPr>
          <p:nvPr/>
        </p:nvSpPr>
        <p:spPr bwMode="auto">
          <a:xfrm>
            <a:off x="6064250" y="3278188"/>
            <a:ext cx="128588" cy="133350"/>
          </a:xfrm>
          <a:prstGeom prst="ellipse">
            <a:avLst/>
          </a:prstGeom>
          <a:solidFill>
            <a:schemeClr val="bg1"/>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01"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02"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03"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04"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05"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06"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07"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08"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09"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10"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11"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12" name="Oval 33"/>
          <p:cNvSpPr>
            <a:spLocks noChangeArrowheads="1"/>
          </p:cNvSpPr>
          <p:nvPr/>
        </p:nvSpPr>
        <p:spPr bwMode="auto">
          <a:xfrm>
            <a:off x="5102225" y="31813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6113"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14"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15" name="Text Box 36"/>
          <p:cNvSpPr txBox="1">
            <a:spLocks noChangeArrowheads="1"/>
          </p:cNvSpPr>
          <p:nvPr/>
        </p:nvSpPr>
        <p:spPr bwMode="auto">
          <a:xfrm>
            <a:off x="50133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16" name="Text Box 37"/>
          <p:cNvSpPr txBox="1">
            <a:spLocks noChangeArrowheads="1"/>
          </p:cNvSpPr>
          <p:nvPr/>
        </p:nvSpPr>
        <p:spPr bwMode="auto">
          <a:xfrm>
            <a:off x="5876925" y="3770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6117" name="Text Box 38"/>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
        <p:nvSpPr>
          <p:cNvPr id="46118" name="Text Box 39"/>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514F5A10-781F-411D-8327-44C88E12EED7}" type="slidenum">
              <a:rPr kumimoji="0" lang="en-US" altLang="zh-TW">
                <a:latin typeface="Arial Black" pitchFamily="34" charset="0"/>
              </a:rPr>
              <a:pPr eaLnBrk="1" hangingPunct="1"/>
              <a:t>46</a:t>
            </a:fld>
            <a:endParaRPr kumimoji="0" lang="en-US" altLang="zh-TW">
              <a:latin typeface="Arial Black" pitchFamily="34" charset="0"/>
            </a:endParaRPr>
          </a:p>
        </p:txBody>
      </p:sp>
      <p:sp>
        <p:nvSpPr>
          <p:cNvPr id="49154" name="Rectangle 2"/>
          <p:cNvSpPr>
            <a:spLocks noGrp="1" noChangeArrowheads="1"/>
          </p:cNvSpPr>
          <p:nvPr>
            <p:ph type="title"/>
          </p:nvPr>
        </p:nvSpPr>
        <p:spPr/>
        <p:txBody>
          <a:bodyPr/>
          <a:lstStyle/>
          <a:p>
            <a:pPr eaLnBrk="1" hangingPunct="1"/>
            <a:r>
              <a:rPr lang="en-US" altLang="zh-TW" smtClean="0"/>
              <a:t>Passive Clustering</a:t>
            </a:r>
          </a:p>
        </p:txBody>
      </p:sp>
      <p:grpSp>
        <p:nvGrpSpPr>
          <p:cNvPr id="47108" name="Group 3"/>
          <p:cNvGrpSpPr>
            <a:grpSpLocks/>
          </p:cNvGrpSpPr>
          <p:nvPr/>
        </p:nvGrpSpPr>
        <p:grpSpPr bwMode="auto">
          <a:xfrm>
            <a:off x="2532063" y="4170363"/>
            <a:ext cx="982662" cy="133350"/>
            <a:chOff x="2448" y="2880"/>
            <a:chExt cx="1158" cy="150"/>
          </a:xfrm>
        </p:grpSpPr>
        <p:sp>
          <p:nvSpPr>
            <p:cNvPr id="47143"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44"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7109"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10" name="Oval 7"/>
          <p:cNvSpPr>
            <a:spLocks noChangeArrowheads="1"/>
          </p:cNvSpPr>
          <p:nvPr/>
        </p:nvSpPr>
        <p:spPr bwMode="auto">
          <a:xfrm>
            <a:off x="5099050" y="4044950"/>
            <a:ext cx="130175" cy="1333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11" name="Oval 8"/>
          <p:cNvSpPr>
            <a:spLocks noChangeArrowheads="1"/>
          </p:cNvSpPr>
          <p:nvPr/>
        </p:nvSpPr>
        <p:spPr bwMode="auto">
          <a:xfrm>
            <a:off x="5957888" y="4044950"/>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12" name="Oval 9"/>
          <p:cNvSpPr>
            <a:spLocks noChangeArrowheads="1"/>
          </p:cNvSpPr>
          <p:nvPr/>
        </p:nvSpPr>
        <p:spPr bwMode="auto">
          <a:xfrm>
            <a:off x="6813550" y="4044950"/>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13"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7114"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7115"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7116"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7117"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18"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7119"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20"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7121"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22"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23"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24" name="Oval 21"/>
          <p:cNvSpPr>
            <a:spLocks noChangeArrowheads="1"/>
          </p:cNvSpPr>
          <p:nvPr/>
        </p:nvSpPr>
        <p:spPr bwMode="auto">
          <a:xfrm>
            <a:off x="6064250" y="32781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25"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26"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27"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28"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29"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30"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31"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32"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33"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34"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35"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36" name="Oval 33"/>
          <p:cNvSpPr>
            <a:spLocks noChangeArrowheads="1"/>
          </p:cNvSpPr>
          <p:nvPr/>
        </p:nvSpPr>
        <p:spPr bwMode="auto">
          <a:xfrm>
            <a:off x="5102225" y="31813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7137"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38"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39" name="Text Box 36"/>
          <p:cNvSpPr txBox="1">
            <a:spLocks noChangeArrowheads="1"/>
          </p:cNvSpPr>
          <p:nvPr/>
        </p:nvSpPr>
        <p:spPr bwMode="auto">
          <a:xfrm>
            <a:off x="50133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40" name="Text Box 37"/>
          <p:cNvSpPr txBox="1">
            <a:spLocks noChangeArrowheads="1"/>
          </p:cNvSpPr>
          <p:nvPr/>
        </p:nvSpPr>
        <p:spPr bwMode="auto">
          <a:xfrm>
            <a:off x="5876925" y="3770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7141" name="Text Box 38"/>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47142" name="Text Box 39"/>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ppt_x"/>
                                          </p:val>
                                        </p:tav>
                                        <p:tav tm="100000">
                                          <p:val>
                                            <p:strVal val="#ppt_x"/>
                                          </p:val>
                                        </p:tav>
                                      </p:tavLst>
                                    </p:anim>
                                    <p:anim calcmode="lin" valueType="num">
                                      <p:cBhvr additive="base">
                                        <p:cTn id="8" dur="500" fill="hold"/>
                                        <p:tgtEl>
                                          <p:spTgt spid="491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A11319E5-0A77-47C1-91DC-CAA4E1F93C37}" type="slidenum">
              <a:rPr kumimoji="0" lang="en-US" altLang="zh-TW">
                <a:latin typeface="Arial Black" pitchFamily="34" charset="0"/>
              </a:rPr>
              <a:pPr eaLnBrk="1" hangingPunct="1"/>
              <a:t>47</a:t>
            </a:fld>
            <a:endParaRPr kumimoji="0" lang="en-US" altLang="zh-TW">
              <a:latin typeface="Arial Black" pitchFamily="34" charset="0"/>
            </a:endParaRPr>
          </a:p>
        </p:txBody>
      </p:sp>
      <p:sp>
        <p:nvSpPr>
          <p:cNvPr id="51202" name="Rectangle 2"/>
          <p:cNvSpPr>
            <a:spLocks noGrp="1" noChangeArrowheads="1"/>
          </p:cNvSpPr>
          <p:nvPr>
            <p:ph type="title"/>
          </p:nvPr>
        </p:nvSpPr>
        <p:spPr/>
        <p:txBody>
          <a:bodyPr/>
          <a:lstStyle/>
          <a:p>
            <a:pPr eaLnBrk="1" hangingPunct="1"/>
            <a:r>
              <a:rPr lang="en-US" altLang="zh-TW" smtClean="0"/>
              <a:t>Passive Clustering</a:t>
            </a:r>
          </a:p>
        </p:txBody>
      </p:sp>
      <p:grpSp>
        <p:nvGrpSpPr>
          <p:cNvPr id="48132" name="Group 3"/>
          <p:cNvGrpSpPr>
            <a:grpSpLocks/>
          </p:cNvGrpSpPr>
          <p:nvPr/>
        </p:nvGrpSpPr>
        <p:grpSpPr bwMode="auto">
          <a:xfrm>
            <a:off x="2532063" y="4170363"/>
            <a:ext cx="982662" cy="133350"/>
            <a:chOff x="2448" y="2880"/>
            <a:chExt cx="1158" cy="150"/>
          </a:xfrm>
        </p:grpSpPr>
        <p:sp>
          <p:nvSpPr>
            <p:cNvPr id="48169"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70"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8133"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34" name="Oval 7"/>
          <p:cNvSpPr>
            <a:spLocks noChangeArrowheads="1"/>
          </p:cNvSpPr>
          <p:nvPr/>
        </p:nvSpPr>
        <p:spPr bwMode="auto">
          <a:xfrm>
            <a:off x="5099050" y="4044950"/>
            <a:ext cx="130175" cy="1333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35" name="Oval 8"/>
          <p:cNvSpPr>
            <a:spLocks noChangeArrowheads="1"/>
          </p:cNvSpPr>
          <p:nvPr/>
        </p:nvSpPr>
        <p:spPr bwMode="auto">
          <a:xfrm>
            <a:off x="5957888" y="4044950"/>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36" name="Oval 9"/>
          <p:cNvSpPr>
            <a:spLocks noChangeArrowheads="1"/>
          </p:cNvSpPr>
          <p:nvPr/>
        </p:nvSpPr>
        <p:spPr bwMode="auto">
          <a:xfrm>
            <a:off x="6813550" y="4044950"/>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37"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8138"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8139"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8140"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8141"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42"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8143"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44"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8145"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46"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47"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48" name="Oval 21"/>
          <p:cNvSpPr>
            <a:spLocks noChangeArrowheads="1"/>
          </p:cNvSpPr>
          <p:nvPr/>
        </p:nvSpPr>
        <p:spPr bwMode="auto">
          <a:xfrm>
            <a:off x="6064250" y="32781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49"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50"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51"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52"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53"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54"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55"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56"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57"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58"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59"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60" name="Oval 33"/>
          <p:cNvSpPr>
            <a:spLocks noChangeArrowheads="1"/>
          </p:cNvSpPr>
          <p:nvPr/>
        </p:nvSpPr>
        <p:spPr bwMode="auto">
          <a:xfrm>
            <a:off x="5102225" y="3181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61"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62"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63" name="Text Box 36"/>
          <p:cNvSpPr txBox="1">
            <a:spLocks noChangeArrowheads="1"/>
          </p:cNvSpPr>
          <p:nvPr/>
        </p:nvSpPr>
        <p:spPr bwMode="auto">
          <a:xfrm>
            <a:off x="50133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64" name="Text Box 37"/>
          <p:cNvSpPr txBox="1">
            <a:spLocks noChangeArrowheads="1"/>
          </p:cNvSpPr>
          <p:nvPr/>
        </p:nvSpPr>
        <p:spPr bwMode="auto">
          <a:xfrm>
            <a:off x="5876925" y="3770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65" name="Oval 38"/>
          <p:cNvSpPr>
            <a:spLocks noChangeArrowheads="1"/>
          </p:cNvSpPr>
          <p:nvPr/>
        </p:nvSpPr>
        <p:spPr bwMode="auto">
          <a:xfrm>
            <a:off x="5178425" y="23812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8166" name="Text Box 39"/>
          <p:cNvSpPr txBox="1">
            <a:spLocks noChangeArrowheads="1"/>
          </p:cNvSpPr>
          <p:nvPr/>
        </p:nvSpPr>
        <p:spPr bwMode="auto">
          <a:xfrm>
            <a:off x="5991225" y="3021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8167" name="Text Box 40"/>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48168" name="Text Box 41"/>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ppt_x"/>
                                          </p:val>
                                        </p:tav>
                                        <p:tav tm="100000">
                                          <p:val>
                                            <p:strVal val="#ppt_x"/>
                                          </p:val>
                                        </p:tav>
                                      </p:tavLst>
                                    </p:anim>
                                    <p:anim calcmode="lin" valueType="num">
                                      <p:cBhvr additive="base">
                                        <p:cTn id="8" dur="500" fill="hold"/>
                                        <p:tgtEl>
                                          <p:spTgt spid="512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5A7207E8-1C96-4DCD-9B4A-CC13830CBC23}" type="slidenum">
              <a:rPr kumimoji="0" lang="en-US" altLang="zh-TW">
                <a:latin typeface="Arial Black" pitchFamily="34" charset="0"/>
              </a:rPr>
              <a:pPr eaLnBrk="1" hangingPunct="1"/>
              <a:t>48</a:t>
            </a:fld>
            <a:endParaRPr kumimoji="0" lang="en-US" altLang="zh-TW">
              <a:latin typeface="Arial Black" pitchFamily="34" charset="0"/>
            </a:endParaRPr>
          </a:p>
        </p:txBody>
      </p:sp>
      <p:sp>
        <p:nvSpPr>
          <p:cNvPr id="53250" name="Rectangle 2"/>
          <p:cNvSpPr>
            <a:spLocks noGrp="1" noChangeArrowheads="1"/>
          </p:cNvSpPr>
          <p:nvPr>
            <p:ph type="title"/>
          </p:nvPr>
        </p:nvSpPr>
        <p:spPr/>
        <p:txBody>
          <a:bodyPr/>
          <a:lstStyle/>
          <a:p>
            <a:pPr eaLnBrk="1" hangingPunct="1"/>
            <a:r>
              <a:rPr lang="en-US" altLang="zh-TW" smtClean="0"/>
              <a:t>Passive Clustering</a:t>
            </a:r>
          </a:p>
        </p:txBody>
      </p:sp>
      <p:grpSp>
        <p:nvGrpSpPr>
          <p:cNvPr id="49156" name="Group 3"/>
          <p:cNvGrpSpPr>
            <a:grpSpLocks/>
          </p:cNvGrpSpPr>
          <p:nvPr/>
        </p:nvGrpSpPr>
        <p:grpSpPr bwMode="auto">
          <a:xfrm>
            <a:off x="2532063" y="4170363"/>
            <a:ext cx="982662" cy="133350"/>
            <a:chOff x="2448" y="2880"/>
            <a:chExt cx="1158" cy="150"/>
          </a:xfrm>
        </p:grpSpPr>
        <p:sp>
          <p:nvSpPr>
            <p:cNvPr id="49194"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95"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49157"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58" name="Oval 7"/>
          <p:cNvSpPr>
            <a:spLocks noChangeArrowheads="1"/>
          </p:cNvSpPr>
          <p:nvPr/>
        </p:nvSpPr>
        <p:spPr bwMode="auto">
          <a:xfrm>
            <a:off x="5099050" y="4044950"/>
            <a:ext cx="130175" cy="1333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59" name="Oval 8"/>
          <p:cNvSpPr>
            <a:spLocks noChangeArrowheads="1"/>
          </p:cNvSpPr>
          <p:nvPr/>
        </p:nvSpPr>
        <p:spPr bwMode="auto">
          <a:xfrm>
            <a:off x="5957888" y="4044950"/>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60" name="Oval 9"/>
          <p:cNvSpPr>
            <a:spLocks noChangeArrowheads="1"/>
          </p:cNvSpPr>
          <p:nvPr/>
        </p:nvSpPr>
        <p:spPr bwMode="auto">
          <a:xfrm>
            <a:off x="6813550" y="4044950"/>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61"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49162"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49163"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49164"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49165"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66"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49167"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68"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49169"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70"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71"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72" name="Oval 21"/>
          <p:cNvSpPr>
            <a:spLocks noChangeArrowheads="1"/>
          </p:cNvSpPr>
          <p:nvPr/>
        </p:nvSpPr>
        <p:spPr bwMode="auto">
          <a:xfrm>
            <a:off x="6064250" y="32781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73"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74"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75"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76"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77"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78"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79"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80"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81"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82"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83"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84" name="Oval 33"/>
          <p:cNvSpPr>
            <a:spLocks noChangeArrowheads="1"/>
          </p:cNvSpPr>
          <p:nvPr/>
        </p:nvSpPr>
        <p:spPr bwMode="auto">
          <a:xfrm>
            <a:off x="5102225" y="3181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85"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86"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87" name="Text Box 36"/>
          <p:cNvSpPr txBox="1">
            <a:spLocks noChangeArrowheads="1"/>
          </p:cNvSpPr>
          <p:nvPr/>
        </p:nvSpPr>
        <p:spPr bwMode="auto">
          <a:xfrm>
            <a:off x="50133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88" name="Text Box 37"/>
          <p:cNvSpPr txBox="1">
            <a:spLocks noChangeArrowheads="1"/>
          </p:cNvSpPr>
          <p:nvPr/>
        </p:nvSpPr>
        <p:spPr bwMode="auto">
          <a:xfrm>
            <a:off x="5876925" y="3770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89" name="Oval 38"/>
          <p:cNvSpPr>
            <a:spLocks noChangeArrowheads="1"/>
          </p:cNvSpPr>
          <p:nvPr/>
        </p:nvSpPr>
        <p:spPr bwMode="auto">
          <a:xfrm>
            <a:off x="5927725" y="3194050"/>
            <a:ext cx="1885950" cy="19002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49190" name="Text Box 39"/>
          <p:cNvSpPr txBox="1">
            <a:spLocks noChangeArrowheads="1"/>
          </p:cNvSpPr>
          <p:nvPr/>
        </p:nvSpPr>
        <p:spPr bwMode="auto">
          <a:xfrm>
            <a:off x="5991225" y="3021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91" name="Text Box 40"/>
          <p:cNvSpPr txBox="1">
            <a:spLocks noChangeArrowheads="1"/>
          </p:cNvSpPr>
          <p:nvPr/>
        </p:nvSpPr>
        <p:spPr bwMode="auto">
          <a:xfrm>
            <a:off x="67151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49192" name="Text Box 41"/>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49193" name="Text Box 42"/>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ppt_x"/>
                                          </p:val>
                                        </p:tav>
                                        <p:tav tm="100000">
                                          <p:val>
                                            <p:strVal val="#ppt_x"/>
                                          </p:val>
                                        </p:tav>
                                      </p:tavLst>
                                    </p:anim>
                                    <p:anim calcmode="lin" valueType="num">
                                      <p:cBhvr additive="base">
                                        <p:cTn id="8" dur="500" fill="hold"/>
                                        <p:tgtEl>
                                          <p:spTgt spid="532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995D544B-22BC-4DF1-B334-F064984DB98D}" type="slidenum">
              <a:rPr kumimoji="0" lang="en-US" altLang="zh-TW">
                <a:latin typeface="Arial Black" pitchFamily="34" charset="0"/>
              </a:rPr>
              <a:pPr eaLnBrk="1" hangingPunct="1"/>
              <a:t>49</a:t>
            </a:fld>
            <a:endParaRPr kumimoji="0" lang="en-US" altLang="zh-TW">
              <a:latin typeface="Arial Black" pitchFamily="34" charset="0"/>
            </a:endParaRPr>
          </a:p>
        </p:txBody>
      </p:sp>
      <p:sp>
        <p:nvSpPr>
          <p:cNvPr id="55298" name="Rectangle 2"/>
          <p:cNvSpPr>
            <a:spLocks noGrp="1" noChangeArrowheads="1"/>
          </p:cNvSpPr>
          <p:nvPr>
            <p:ph type="title"/>
          </p:nvPr>
        </p:nvSpPr>
        <p:spPr/>
        <p:txBody>
          <a:bodyPr/>
          <a:lstStyle/>
          <a:p>
            <a:pPr eaLnBrk="1" hangingPunct="1"/>
            <a:r>
              <a:rPr lang="en-US" altLang="zh-TW" smtClean="0"/>
              <a:t>Passive Clustering</a:t>
            </a:r>
          </a:p>
        </p:txBody>
      </p:sp>
      <p:grpSp>
        <p:nvGrpSpPr>
          <p:cNvPr id="50180" name="Group 3"/>
          <p:cNvGrpSpPr>
            <a:grpSpLocks/>
          </p:cNvGrpSpPr>
          <p:nvPr/>
        </p:nvGrpSpPr>
        <p:grpSpPr bwMode="auto">
          <a:xfrm>
            <a:off x="2532063" y="4170363"/>
            <a:ext cx="982662" cy="133350"/>
            <a:chOff x="2448" y="2880"/>
            <a:chExt cx="1158" cy="150"/>
          </a:xfrm>
        </p:grpSpPr>
        <p:sp>
          <p:nvSpPr>
            <p:cNvPr id="50218" name="Oval 4"/>
            <p:cNvSpPr>
              <a:spLocks noChangeArrowheads="1"/>
            </p:cNvSpPr>
            <p:nvPr/>
          </p:nvSpPr>
          <p:spPr bwMode="auto">
            <a:xfrm>
              <a:off x="2448"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219" name="Oval 5"/>
            <p:cNvSpPr>
              <a:spLocks noChangeArrowheads="1"/>
            </p:cNvSpPr>
            <p:nvPr/>
          </p:nvSpPr>
          <p:spPr bwMode="auto">
            <a:xfrm>
              <a:off x="3456" y="2880"/>
              <a:ext cx="150" cy="1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grpSp>
      <p:sp>
        <p:nvSpPr>
          <p:cNvPr id="50181" name="Oval 6"/>
          <p:cNvSpPr>
            <a:spLocks noChangeArrowheads="1"/>
          </p:cNvSpPr>
          <p:nvPr/>
        </p:nvSpPr>
        <p:spPr bwMode="auto">
          <a:xfrm>
            <a:off x="4257675" y="4078288"/>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82" name="Oval 7"/>
          <p:cNvSpPr>
            <a:spLocks noChangeArrowheads="1"/>
          </p:cNvSpPr>
          <p:nvPr/>
        </p:nvSpPr>
        <p:spPr bwMode="auto">
          <a:xfrm>
            <a:off x="5099050" y="4044950"/>
            <a:ext cx="130175" cy="133350"/>
          </a:xfrm>
          <a:prstGeom prst="ellipse">
            <a:avLst/>
          </a:prstGeom>
          <a:solidFill>
            <a:srgbClr val="FFFF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83" name="Oval 8"/>
          <p:cNvSpPr>
            <a:spLocks noChangeArrowheads="1"/>
          </p:cNvSpPr>
          <p:nvPr/>
        </p:nvSpPr>
        <p:spPr bwMode="auto">
          <a:xfrm>
            <a:off x="5957888" y="4044950"/>
            <a:ext cx="127000"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84" name="Oval 9"/>
          <p:cNvSpPr>
            <a:spLocks noChangeArrowheads="1"/>
          </p:cNvSpPr>
          <p:nvPr/>
        </p:nvSpPr>
        <p:spPr bwMode="auto">
          <a:xfrm>
            <a:off x="6813550" y="4044950"/>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85" name="Text Box 10"/>
          <p:cNvSpPr txBox="1">
            <a:spLocks noChangeArrowheads="1"/>
          </p:cNvSpPr>
          <p:nvPr/>
        </p:nvSpPr>
        <p:spPr bwMode="auto">
          <a:xfrm>
            <a:off x="2566988" y="3892550"/>
            <a:ext cx="520700" cy="5603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3</a:t>
            </a:r>
          </a:p>
        </p:txBody>
      </p:sp>
      <p:sp>
        <p:nvSpPr>
          <p:cNvPr id="50186" name="Text Box 11"/>
          <p:cNvSpPr txBox="1">
            <a:spLocks noChangeArrowheads="1"/>
          </p:cNvSpPr>
          <p:nvPr/>
        </p:nvSpPr>
        <p:spPr bwMode="auto">
          <a:xfrm>
            <a:off x="5140325" y="3857625"/>
            <a:ext cx="533400" cy="5953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6</a:t>
            </a:r>
          </a:p>
        </p:txBody>
      </p:sp>
      <p:sp>
        <p:nvSpPr>
          <p:cNvPr id="50187" name="Text Box 12"/>
          <p:cNvSpPr txBox="1">
            <a:spLocks noChangeArrowheads="1"/>
          </p:cNvSpPr>
          <p:nvPr/>
        </p:nvSpPr>
        <p:spPr bwMode="auto">
          <a:xfrm>
            <a:off x="6040438" y="3824288"/>
            <a:ext cx="633412" cy="6127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7</a:t>
            </a:r>
          </a:p>
        </p:txBody>
      </p:sp>
      <p:sp>
        <p:nvSpPr>
          <p:cNvPr id="50188" name="Text Box 13"/>
          <p:cNvSpPr txBox="1">
            <a:spLocks noChangeArrowheads="1"/>
          </p:cNvSpPr>
          <p:nvPr/>
        </p:nvSpPr>
        <p:spPr bwMode="auto">
          <a:xfrm>
            <a:off x="6840538" y="3779838"/>
            <a:ext cx="584200" cy="6000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8</a:t>
            </a:r>
          </a:p>
        </p:txBody>
      </p:sp>
      <p:sp>
        <p:nvSpPr>
          <p:cNvPr id="50189" name="Oval 14"/>
          <p:cNvSpPr>
            <a:spLocks noChangeArrowheads="1"/>
          </p:cNvSpPr>
          <p:nvPr/>
        </p:nvSpPr>
        <p:spPr bwMode="auto">
          <a:xfrm>
            <a:off x="2165350" y="3008313"/>
            <a:ext cx="127000"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0" name="Text Box 15"/>
          <p:cNvSpPr txBox="1">
            <a:spLocks noChangeArrowheads="1"/>
          </p:cNvSpPr>
          <p:nvPr/>
        </p:nvSpPr>
        <p:spPr bwMode="auto">
          <a:xfrm>
            <a:off x="2325688" y="29591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1</a:t>
            </a:r>
          </a:p>
        </p:txBody>
      </p:sp>
      <p:sp>
        <p:nvSpPr>
          <p:cNvPr id="50191" name="Oval 16"/>
          <p:cNvSpPr>
            <a:spLocks noChangeArrowheads="1"/>
          </p:cNvSpPr>
          <p:nvPr/>
        </p:nvSpPr>
        <p:spPr bwMode="auto">
          <a:xfrm>
            <a:off x="4654550" y="46370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2" name="Text Box 17"/>
          <p:cNvSpPr txBox="1">
            <a:spLocks noChangeArrowheads="1"/>
          </p:cNvSpPr>
          <p:nvPr/>
        </p:nvSpPr>
        <p:spPr bwMode="auto">
          <a:xfrm>
            <a:off x="3438525" y="3902075"/>
            <a:ext cx="573088" cy="53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4</a:t>
            </a:r>
          </a:p>
        </p:txBody>
      </p:sp>
      <p:sp>
        <p:nvSpPr>
          <p:cNvPr id="50193" name="Oval 18"/>
          <p:cNvSpPr>
            <a:spLocks noChangeArrowheads="1"/>
          </p:cNvSpPr>
          <p:nvPr/>
        </p:nvSpPr>
        <p:spPr bwMode="auto">
          <a:xfrm>
            <a:off x="2609850" y="472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4" name="Oval 19"/>
          <p:cNvSpPr>
            <a:spLocks noChangeArrowheads="1"/>
          </p:cNvSpPr>
          <p:nvPr/>
        </p:nvSpPr>
        <p:spPr bwMode="auto">
          <a:xfrm>
            <a:off x="1962150" y="36845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5" name="Oval 20"/>
          <p:cNvSpPr>
            <a:spLocks noChangeArrowheads="1"/>
          </p:cNvSpPr>
          <p:nvPr/>
        </p:nvSpPr>
        <p:spPr bwMode="auto">
          <a:xfrm>
            <a:off x="4210050" y="35702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6" name="Oval 21"/>
          <p:cNvSpPr>
            <a:spLocks noChangeArrowheads="1"/>
          </p:cNvSpPr>
          <p:nvPr/>
        </p:nvSpPr>
        <p:spPr bwMode="auto">
          <a:xfrm>
            <a:off x="6064250" y="3278188"/>
            <a:ext cx="128588" cy="133350"/>
          </a:xfrm>
          <a:prstGeom prst="ellipse">
            <a:avLst/>
          </a:prstGeom>
          <a:solidFill>
            <a:srgbClr val="3366FF"/>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7" name="Oval 22"/>
          <p:cNvSpPr>
            <a:spLocks noChangeArrowheads="1"/>
          </p:cNvSpPr>
          <p:nvPr/>
        </p:nvSpPr>
        <p:spPr bwMode="auto">
          <a:xfrm>
            <a:off x="2800350" y="3455988"/>
            <a:ext cx="128588" cy="133350"/>
          </a:xfrm>
          <a:prstGeom prst="ellipse">
            <a:avLst/>
          </a:prstGeom>
          <a:solidFill>
            <a:srgbClr val="FF0000"/>
          </a:solidFill>
          <a:ln w="9525">
            <a:solidFill>
              <a:srgbClr val="000000"/>
            </a:solidFill>
            <a:round/>
            <a:headEnd/>
            <a:tailEnd/>
          </a:ln>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8" name="Oval 23"/>
          <p:cNvSpPr>
            <a:spLocks noChangeArrowheads="1"/>
          </p:cNvSpPr>
          <p:nvPr/>
        </p:nvSpPr>
        <p:spPr bwMode="auto">
          <a:xfrm>
            <a:off x="1749425" y="3816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199" name="Text Box 24"/>
          <p:cNvSpPr txBox="1">
            <a:spLocks noChangeArrowheads="1"/>
          </p:cNvSpPr>
          <p:nvPr/>
        </p:nvSpPr>
        <p:spPr bwMode="auto">
          <a:xfrm>
            <a:off x="2117725" y="27289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00" name="Text Box 25"/>
          <p:cNvSpPr txBox="1">
            <a:spLocks noChangeArrowheads="1"/>
          </p:cNvSpPr>
          <p:nvPr/>
        </p:nvSpPr>
        <p:spPr bwMode="auto">
          <a:xfrm>
            <a:off x="2740025" y="318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01" name="Text Box 26"/>
          <p:cNvSpPr txBox="1">
            <a:spLocks noChangeArrowheads="1"/>
          </p:cNvSpPr>
          <p:nvPr/>
        </p:nvSpPr>
        <p:spPr bwMode="auto">
          <a:xfrm>
            <a:off x="1889125" y="34147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02" name="Text Box 27"/>
          <p:cNvSpPr txBox="1">
            <a:spLocks noChangeArrowheads="1"/>
          </p:cNvSpPr>
          <p:nvPr/>
        </p:nvSpPr>
        <p:spPr bwMode="auto">
          <a:xfrm>
            <a:off x="2422525" y="3910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03" name="Text Box 28"/>
          <p:cNvSpPr txBox="1">
            <a:spLocks noChangeArrowheads="1"/>
          </p:cNvSpPr>
          <p:nvPr/>
        </p:nvSpPr>
        <p:spPr bwMode="auto">
          <a:xfrm>
            <a:off x="3298825" y="3897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04" name="Oval 29"/>
          <p:cNvSpPr>
            <a:spLocks noChangeArrowheads="1"/>
          </p:cNvSpPr>
          <p:nvPr/>
        </p:nvSpPr>
        <p:spPr bwMode="auto">
          <a:xfrm>
            <a:off x="1927225" y="25844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205" name="Text Box 30"/>
          <p:cNvSpPr txBox="1">
            <a:spLocks noChangeArrowheads="1"/>
          </p:cNvSpPr>
          <p:nvPr/>
        </p:nvSpPr>
        <p:spPr bwMode="auto">
          <a:xfrm>
            <a:off x="2536825" y="44561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06" name="Text Box 31"/>
          <p:cNvSpPr txBox="1">
            <a:spLocks noChangeArrowheads="1"/>
          </p:cNvSpPr>
          <p:nvPr/>
        </p:nvSpPr>
        <p:spPr bwMode="auto">
          <a:xfrm>
            <a:off x="4162425" y="3846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07" name="Oval 32"/>
          <p:cNvSpPr>
            <a:spLocks noChangeArrowheads="1"/>
          </p:cNvSpPr>
          <p:nvPr/>
        </p:nvSpPr>
        <p:spPr bwMode="auto">
          <a:xfrm>
            <a:off x="3375025" y="31686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208" name="Oval 33"/>
          <p:cNvSpPr>
            <a:spLocks noChangeArrowheads="1"/>
          </p:cNvSpPr>
          <p:nvPr/>
        </p:nvSpPr>
        <p:spPr bwMode="auto">
          <a:xfrm>
            <a:off x="5102225" y="3181350"/>
            <a:ext cx="1885950" cy="1900238"/>
          </a:xfrm>
          <a:prstGeom prst="ellipse">
            <a:avLst/>
          </a:pr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en-US" altLang="en-US"/>
          </a:p>
        </p:txBody>
      </p:sp>
      <p:sp>
        <p:nvSpPr>
          <p:cNvPr id="50209" name="Text Box 34"/>
          <p:cNvSpPr txBox="1">
            <a:spLocks noChangeArrowheads="1"/>
          </p:cNvSpPr>
          <p:nvPr/>
        </p:nvSpPr>
        <p:spPr bwMode="auto">
          <a:xfrm>
            <a:off x="4137025" y="33385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10" name="Text Box 35"/>
          <p:cNvSpPr txBox="1">
            <a:spLocks noChangeArrowheads="1"/>
          </p:cNvSpPr>
          <p:nvPr/>
        </p:nvSpPr>
        <p:spPr bwMode="auto">
          <a:xfrm>
            <a:off x="4594225" y="43672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11" name="Text Box 36"/>
          <p:cNvSpPr txBox="1">
            <a:spLocks noChangeArrowheads="1"/>
          </p:cNvSpPr>
          <p:nvPr/>
        </p:nvSpPr>
        <p:spPr bwMode="auto">
          <a:xfrm>
            <a:off x="50133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12" name="Text Box 37"/>
          <p:cNvSpPr txBox="1">
            <a:spLocks noChangeArrowheads="1"/>
          </p:cNvSpPr>
          <p:nvPr/>
        </p:nvSpPr>
        <p:spPr bwMode="auto">
          <a:xfrm>
            <a:off x="5876925" y="37703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13" name="Text Box 38"/>
          <p:cNvSpPr txBox="1">
            <a:spLocks noChangeArrowheads="1"/>
          </p:cNvSpPr>
          <p:nvPr/>
        </p:nvSpPr>
        <p:spPr bwMode="auto">
          <a:xfrm>
            <a:off x="5991225" y="3021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14" name="Text Box 39"/>
          <p:cNvSpPr txBox="1">
            <a:spLocks noChangeArrowheads="1"/>
          </p:cNvSpPr>
          <p:nvPr/>
        </p:nvSpPr>
        <p:spPr bwMode="auto">
          <a:xfrm>
            <a:off x="6715125" y="3783013"/>
            <a:ext cx="292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1200">
                <a:latin typeface="Times New Roman" pitchFamily="18" charset="0"/>
                <a:sym typeface="Wingdings 2" pitchFamily="18" charset="2"/>
              </a:rPr>
              <a:t></a:t>
            </a:r>
            <a:endParaRPr lang="en-US" altLang="zh-TW" sz="1200">
              <a:latin typeface="Times New Roman" pitchFamily="18" charset="0"/>
            </a:endParaRPr>
          </a:p>
        </p:txBody>
      </p:sp>
      <p:sp>
        <p:nvSpPr>
          <p:cNvPr id="50215" name="Text Box 40"/>
          <p:cNvSpPr txBox="1">
            <a:spLocks noChangeArrowheads="1"/>
          </p:cNvSpPr>
          <p:nvPr/>
        </p:nvSpPr>
        <p:spPr bwMode="auto">
          <a:xfrm>
            <a:off x="2943225" y="1743075"/>
            <a:ext cx="3455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lang="en-US" altLang="zh-TW" sz="2400">
                <a:latin typeface="Times New Roman" pitchFamily="18" charset="0"/>
              </a:rPr>
              <a:t>Resulting cluster structure.</a:t>
            </a:r>
          </a:p>
        </p:txBody>
      </p:sp>
      <p:sp>
        <p:nvSpPr>
          <p:cNvPr id="50216" name="Text Box 41"/>
          <p:cNvSpPr txBox="1">
            <a:spLocks noChangeArrowheads="1"/>
          </p:cNvSpPr>
          <p:nvPr/>
        </p:nvSpPr>
        <p:spPr bwMode="auto">
          <a:xfrm>
            <a:off x="2667000" y="4800600"/>
            <a:ext cx="587375" cy="492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2</a:t>
            </a:r>
          </a:p>
        </p:txBody>
      </p:sp>
      <p:sp>
        <p:nvSpPr>
          <p:cNvPr id="50217" name="Text Box 42"/>
          <p:cNvSpPr txBox="1">
            <a:spLocks noChangeArrowheads="1"/>
          </p:cNvSpPr>
          <p:nvPr/>
        </p:nvSpPr>
        <p:spPr bwMode="auto">
          <a:xfrm>
            <a:off x="4346575" y="3863975"/>
            <a:ext cx="585788" cy="590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r>
              <a:rPr kumimoji="0" lang="en-US" altLang="zh-TW">
                <a:latin typeface="Times" pitchFamily="18" charset="0"/>
              </a:rPr>
              <a:t>9</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Clustering Structure</a:t>
            </a:r>
            <a:endParaRPr lang="en-US" dirty="0"/>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pPr algn="just"/>
            <a:r>
              <a:rPr lang="en-US" dirty="0" smtClean="0"/>
              <a:t>Applied </a:t>
            </a:r>
            <a:r>
              <a:rPr lang="en-US" dirty="0"/>
              <a:t>to sensor networks with </a:t>
            </a:r>
            <a:r>
              <a:rPr lang="en-US" dirty="0" smtClean="0"/>
              <a:t>hierarchical structures </a:t>
            </a:r>
            <a:r>
              <a:rPr lang="en-US" dirty="0"/>
              <a:t>to enhance the network performance while reducing the </a:t>
            </a:r>
            <a:r>
              <a:rPr lang="en-US" dirty="0" smtClean="0"/>
              <a:t>necessary energy </a:t>
            </a:r>
            <a:r>
              <a:rPr lang="en-US" dirty="0"/>
              <a:t>consumption  </a:t>
            </a:r>
            <a:endParaRPr lang="en-US" dirty="0" smtClean="0"/>
          </a:p>
          <a:p>
            <a:pPr algn="just"/>
            <a:r>
              <a:rPr lang="en-US" dirty="0" smtClean="0"/>
              <a:t>To </a:t>
            </a:r>
            <a:r>
              <a:rPr lang="en-US" dirty="0"/>
              <a:t>group </a:t>
            </a:r>
            <a:r>
              <a:rPr lang="en-US" dirty="0" smtClean="0"/>
              <a:t>nodes around </a:t>
            </a:r>
            <a:r>
              <a:rPr lang="en-US" dirty="0"/>
              <a:t>a cluster head that is responsible for state maintenance and </a:t>
            </a:r>
            <a:r>
              <a:rPr lang="en-US" dirty="0" smtClean="0"/>
              <a:t>inter-cluster connectivity</a:t>
            </a:r>
            <a:r>
              <a:rPr lang="en-US" dirty="0"/>
              <a:t>. </a:t>
            </a:r>
            <a:endParaRPr lang="en-US" dirty="0" smtClean="0"/>
          </a:p>
          <a:p>
            <a:pPr algn="just"/>
            <a:r>
              <a:rPr lang="en-US" dirty="0"/>
              <a:t> </a:t>
            </a:r>
            <a:r>
              <a:rPr lang="en-US" dirty="0" smtClean="0"/>
              <a:t>Cellular networks:</a:t>
            </a:r>
          </a:p>
          <a:p>
            <a:pPr lvl="1" algn="just"/>
            <a:r>
              <a:rPr lang="en-US" dirty="0" smtClean="0"/>
              <a:t> ﬁxed </a:t>
            </a:r>
            <a:r>
              <a:rPr lang="en-US" dirty="0"/>
              <a:t>base stations are connected </a:t>
            </a:r>
            <a:r>
              <a:rPr lang="en-US" dirty="0" smtClean="0"/>
              <a:t>through wired </a:t>
            </a:r>
            <a:r>
              <a:rPr lang="en-US" dirty="0"/>
              <a:t>backbones. </a:t>
            </a:r>
            <a:endParaRPr lang="en-US" dirty="0" smtClean="0"/>
          </a:p>
          <a:p>
            <a:pPr lvl="1" algn="just"/>
            <a:r>
              <a:rPr lang="en-US" dirty="0" smtClean="0"/>
              <a:t>Single </a:t>
            </a:r>
            <a:r>
              <a:rPr lang="en-US" dirty="0"/>
              <a:t>hop </a:t>
            </a:r>
            <a:r>
              <a:rPr lang="en-US" dirty="0" smtClean="0"/>
              <a:t>networks </a:t>
            </a:r>
          </a:p>
          <a:p>
            <a:pPr lvl="2" algn="just"/>
            <a:r>
              <a:rPr lang="en-US" sz="2800" dirty="0"/>
              <a:t>To select and allocate channel groups to all the base stations within a system and to achieve efﬁcient frequency reuse </a:t>
            </a:r>
          </a:p>
          <a:p>
            <a:pPr lvl="1" algn="just"/>
            <a:r>
              <a:rPr lang="en-US" dirty="0" smtClean="0"/>
              <a:t>In multi hop </a:t>
            </a:r>
            <a:r>
              <a:rPr lang="en-US" dirty="0"/>
              <a:t>wireless </a:t>
            </a:r>
            <a:r>
              <a:rPr lang="en-US" dirty="0" smtClean="0"/>
              <a:t>networks</a:t>
            </a:r>
          </a:p>
          <a:p>
            <a:pPr lvl="2" algn="just"/>
            <a:r>
              <a:rPr lang="en-US" sz="2800" dirty="0"/>
              <a:t>To aggregates nodes into groups (clusters) to reduce the routing overhead and to provide a convenient framework for efﬁcient resource  (e.g., bandwidth or code) allocation, energy management, fault –tolerant routing, and high end - to - end throughput. </a:t>
            </a:r>
          </a:p>
        </p:txBody>
      </p:sp>
    </p:spTree>
    <p:extLst>
      <p:ext uri="{BB962C8B-B14F-4D97-AF65-F5344CB8AC3E}">
        <p14:creationId xmlns:p14="http://schemas.microsoft.com/office/powerpoint/2010/main" val="504340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35CCE87F-6832-46EF-ADB3-D1DEE97CD80A}" type="slidenum">
              <a:rPr kumimoji="0" lang="en-US" altLang="zh-TW">
                <a:latin typeface="Arial Black" pitchFamily="34" charset="0"/>
              </a:rPr>
              <a:pPr eaLnBrk="1" hangingPunct="1"/>
              <a:t>50</a:t>
            </a:fld>
            <a:endParaRPr kumimoji="0" lang="en-US" altLang="zh-TW">
              <a:latin typeface="Arial Black" pitchFamily="34" charset="0"/>
            </a:endParaRPr>
          </a:p>
        </p:txBody>
      </p:sp>
      <p:sp>
        <p:nvSpPr>
          <p:cNvPr id="56323" name="Rectangle 2"/>
          <p:cNvSpPr>
            <a:spLocks noGrp="1" noChangeArrowheads="1"/>
          </p:cNvSpPr>
          <p:nvPr>
            <p:ph type="title"/>
          </p:nvPr>
        </p:nvSpPr>
        <p:spPr/>
        <p:txBody>
          <a:bodyPr/>
          <a:lstStyle/>
          <a:p>
            <a:pPr eaLnBrk="1" hangingPunct="1"/>
            <a:r>
              <a:rPr lang="en-US" altLang="zh-TW" smtClean="0"/>
              <a:t>Summary</a:t>
            </a:r>
          </a:p>
        </p:txBody>
      </p:sp>
      <p:sp>
        <p:nvSpPr>
          <p:cNvPr id="56324" name="Rectangle 3"/>
          <p:cNvSpPr>
            <a:spLocks noGrp="1" noChangeArrowheads="1"/>
          </p:cNvSpPr>
          <p:nvPr>
            <p:ph type="body" idx="1"/>
          </p:nvPr>
        </p:nvSpPr>
        <p:spPr/>
        <p:txBody>
          <a:bodyPr/>
          <a:lstStyle/>
          <a:p>
            <a:pPr eaLnBrk="1" hangingPunct="1">
              <a:lnSpc>
                <a:spcPct val="90000"/>
              </a:lnSpc>
            </a:pPr>
            <a:r>
              <a:rPr lang="en-US" altLang="zh-TW" sz="2400" b="1" smtClean="0">
                <a:solidFill>
                  <a:srgbClr val="FF9933"/>
                </a:solidFill>
              </a:rPr>
              <a:t>Flooding</a:t>
            </a:r>
          </a:p>
          <a:p>
            <a:pPr lvl="1" eaLnBrk="1" hangingPunct="1">
              <a:lnSpc>
                <a:spcPct val="90000"/>
              </a:lnSpc>
            </a:pPr>
            <a:r>
              <a:rPr lang="en-US" altLang="zh-TW" sz="2000" b="1" smtClean="0">
                <a:solidFill>
                  <a:srgbClr val="9933FF"/>
                </a:solidFill>
              </a:rPr>
              <a:t>Broadcast to the whole network or part of it</a:t>
            </a:r>
          </a:p>
          <a:p>
            <a:pPr lvl="1" eaLnBrk="1" hangingPunct="1">
              <a:lnSpc>
                <a:spcPct val="90000"/>
              </a:lnSpc>
            </a:pPr>
            <a:r>
              <a:rPr lang="en-US" altLang="zh-TW" sz="2000" b="1" smtClean="0">
                <a:solidFill>
                  <a:srgbClr val="9933FF"/>
                </a:solidFill>
              </a:rPr>
              <a:t>Widely used in Ad hoc networks</a:t>
            </a:r>
          </a:p>
          <a:p>
            <a:pPr lvl="1" eaLnBrk="1" hangingPunct="1">
              <a:lnSpc>
                <a:spcPct val="90000"/>
              </a:lnSpc>
            </a:pPr>
            <a:r>
              <a:rPr lang="en-US" altLang="zh-TW" sz="2000" b="1" smtClean="0">
                <a:solidFill>
                  <a:srgbClr val="9933FF"/>
                </a:solidFill>
              </a:rPr>
              <a:t>Inefficient when the ad hoc network is very dense</a:t>
            </a:r>
          </a:p>
          <a:p>
            <a:pPr eaLnBrk="1" hangingPunct="1">
              <a:lnSpc>
                <a:spcPct val="90000"/>
              </a:lnSpc>
            </a:pPr>
            <a:r>
              <a:rPr lang="en-US" altLang="zh-TW" sz="2400" b="1" smtClean="0">
                <a:solidFill>
                  <a:srgbClr val="FF9933"/>
                </a:solidFill>
              </a:rPr>
              <a:t>Efficient Flooding</a:t>
            </a:r>
          </a:p>
          <a:p>
            <a:pPr lvl="1" eaLnBrk="1" hangingPunct="1">
              <a:lnSpc>
                <a:spcPct val="90000"/>
              </a:lnSpc>
            </a:pPr>
            <a:r>
              <a:rPr lang="en-US" altLang="zh-TW" sz="2000" b="1" smtClean="0">
                <a:solidFill>
                  <a:srgbClr val="9933FF"/>
                </a:solidFill>
              </a:rPr>
              <a:t>Choose the set of dominant forwarding nodes that cover the entire network</a:t>
            </a:r>
          </a:p>
          <a:p>
            <a:pPr eaLnBrk="1" hangingPunct="1">
              <a:lnSpc>
                <a:spcPct val="90000"/>
              </a:lnSpc>
            </a:pPr>
            <a:r>
              <a:rPr lang="en-US" altLang="zh-TW" sz="2400" b="1" smtClean="0">
                <a:solidFill>
                  <a:srgbClr val="FF9933"/>
                </a:solidFill>
              </a:rPr>
              <a:t>Passive Flooding</a:t>
            </a:r>
          </a:p>
          <a:p>
            <a:pPr lvl="1" eaLnBrk="1" hangingPunct="1">
              <a:lnSpc>
                <a:spcPct val="90000"/>
              </a:lnSpc>
            </a:pPr>
            <a:r>
              <a:rPr lang="en-US" altLang="zh-TW" sz="2000" b="1" smtClean="0">
                <a:solidFill>
                  <a:srgbClr val="9933FF"/>
                </a:solidFill>
              </a:rPr>
              <a:t>Use Passive Clustering to construct underlying cluster platform</a:t>
            </a:r>
          </a:p>
          <a:p>
            <a:pPr lvl="1" eaLnBrk="1" hangingPunct="1">
              <a:lnSpc>
                <a:spcPct val="90000"/>
              </a:lnSpc>
            </a:pPr>
            <a:r>
              <a:rPr lang="en-US" altLang="zh-TW" sz="2000" b="1" smtClean="0">
                <a:solidFill>
                  <a:srgbClr val="9933FF"/>
                </a:solidFill>
              </a:rPr>
              <a:t>Only Clusterheads and gateways forward packets</a:t>
            </a:r>
          </a:p>
          <a:p>
            <a:pPr lvl="1" eaLnBrk="1" hangingPunct="1">
              <a:lnSpc>
                <a:spcPct val="90000"/>
              </a:lnSpc>
            </a:pPr>
            <a:r>
              <a:rPr lang="en-US" altLang="zh-TW" sz="2000" b="1" smtClean="0">
                <a:solidFill>
                  <a:srgbClr val="9933FF"/>
                </a:solidFill>
              </a:rPr>
              <a:t>On-demand (zero overhead if no user data)</a:t>
            </a:r>
            <a:endParaRPr lang="en-US" altLang="zh-TW" sz="2000" smtClean="0">
              <a:solidFill>
                <a:srgbClr val="9933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fld id="{A4E7EC7C-2EEB-4C36-9C1A-07BB08E576BE}" type="slidenum">
              <a:rPr kumimoji="0" lang="en-US" altLang="zh-TW">
                <a:latin typeface="Arial Black" pitchFamily="34" charset="0"/>
              </a:rPr>
              <a:pPr eaLnBrk="1" hangingPunct="1"/>
              <a:t>51</a:t>
            </a:fld>
            <a:endParaRPr kumimoji="0" lang="en-US" altLang="zh-TW">
              <a:latin typeface="Arial Black" pitchFamily="34" charset="0"/>
            </a:endParaRPr>
          </a:p>
        </p:txBody>
      </p:sp>
      <p:sp>
        <p:nvSpPr>
          <p:cNvPr id="58371" name="Rectangle 2"/>
          <p:cNvSpPr>
            <a:spLocks noGrp="1" noChangeArrowheads="1"/>
          </p:cNvSpPr>
          <p:nvPr>
            <p:ph type="title"/>
          </p:nvPr>
        </p:nvSpPr>
        <p:spPr/>
        <p:txBody>
          <a:bodyPr/>
          <a:lstStyle/>
          <a:p>
            <a:pPr eaLnBrk="1" hangingPunct="1"/>
            <a:r>
              <a:rPr lang="en-US" altLang="zh-TW" smtClean="0">
                <a:solidFill>
                  <a:srgbClr val="FF9933"/>
                </a:solidFill>
              </a:rPr>
              <a:t>Conclusion</a:t>
            </a:r>
          </a:p>
        </p:txBody>
      </p:sp>
      <p:sp>
        <p:nvSpPr>
          <p:cNvPr id="58372" name="Rectangle 3"/>
          <p:cNvSpPr>
            <a:spLocks noGrp="1" noChangeArrowheads="1"/>
          </p:cNvSpPr>
          <p:nvPr>
            <p:ph type="body" idx="1"/>
          </p:nvPr>
        </p:nvSpPr>
        <p:spPr/>
        <p:txBody>
          <a:bodyPr/>
          <a:lstStyle/>
          <a:p>
            <a:pPr eaLnBrk="1" hangingPunct="1"/>
            <a:r>
              <a:rPr lang="en-US" altLang="zh-TW" smtClean="0"/>
              <a:t> </a:t>
            </a:r>
            <a:r>
              <a:rPr lang="en-US" altLang="zh-TW" smtClean="0">
                <a:solidFill>
                  <a:srgbClr val="FF9900"/>
                </a:solidFill>
              </a:rPr>
              <a:t>Passive clustering</a:t>
            </a:r>
          </a:p>
          <a:p>
            <a:pPr lvl="1" eaLnBrk="1" hangingPunct="1"/>
            <a:r>
              <a:rPr lang="en-US" altLang="zh-TW" smtClean="0">
                <a:solidFill>
                  <a:srgbClr val="9933FF"/>
                </a:solidFill>
              </a:rPr>
              <a:t>Use non ordinary node to forward packet</a:t>
            </a:r>
          </a:p>
          <a:p>
            <a:pPr lvl="1" eaLnBrk="1" hangingPunct="1"/>
            <a:r>
              <a:rPr lang="en-US" altLang="zh-TW" smtClean="0">
                <a:solidFill>
                  <a:srgbClr val="9933FF"/>
                </a:solidFill>
              </a:rPr>
              <a:t>Effective gateway selection heuristic</a:t>
            </a:r>
          </a:p>
          <a:p>
            <a:pPr lvl="1" eaLnBrk="1" hangingPunct="1"/>
            <a:r>
              <a:rPr lang="en-US" altLang="zh-TW" smtClean="0">
                <a:solidFill>
                  <a:srgbClr val="9933FF"/>
                </a:solidFill>
              </a:rPr>
              <a:t>Gateway reduction mechanism</a:t>
            </a:r>
          </a:p>
          <a:p>
            <a:pPr lvl="1" eaLnBrk="1" hangingPunct="1"/>
            <a:r>
              <a:rPr kumimoji="0" lang="en-US" altLang="zh-TW" smtClean="0">
                <a:solidFill>
                  <a:srgbClr val="9933FF"/>
                </a:solidFill>
              </a:rPr>
              <a:t>Control overhead free</a:t>
            </a:r>
          </a:p>
          <a:p>
            <a:pPr lvl="1" eaLnBrk="1" hangingPunct="1">
              <a:buFont typeface="Wingdings" pitchFamily="2" charset="2"/>
              <a:buNone/>
            </a:pPr>
            <a:endParaRPr kumimoji="0" lang="en-US" altLang="zh-TW" smtClean="0">
              <a:solidFill>
                <a:srgbClr val="9933FF"/>
              </a:solidFill>
            </a:endParaRPr>
          </a:p>
          <a:p>
            <a:pPr lvl="1" eaLnBrk="1" hangingPunct="1"/>
            <a:endParaRPr kumimoji="0" lang="en-US" altLang="zh-TW" smtClean="0">
              <a:solidFill>
                <a:srgbClr val="9933FF"/>
              </a:solidFill>
            </a:endParaRPr>
          </a:p>
          <a:p>
            <a:pPr eaLnBrk="1" hangingPunct="1"/>
            <a:endParaRPr lang="en-US" altLang="zh-TW"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Efficient Clustering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Cluster </a:t>
            </a:r>
            <a:r>
              <a:rPr lang="en-US" dirty="0"/>
              <a:t>heads are responsible </a:t>
            </a:r>
            <a:endParaRPr lang="en-US" dirty="0" smtClean="0"/>
          </a:p>
          <a:p>
            <a:pPr lvl="1"/>
            <a:r>
              <a:rPr lang="en-US" dirty="0" smtClean="0"/>
              <a:t>intra-cluster coordination</a:t>
            </a:r>
          </a:p>
          <a:p>
            <a:pPr lvl="1"/>
            <a:r>
              <a:rPr lang="en-US" dirty="0" smtClean="0"/>
              <a:t>inter-cluster communication</a:t>
            </a:r>
          </a:p>
          <a:p>
            <a:r>
              <a:rPr lang="en-US" dirty="0" smtClean="0"/>
              <a:t>Cluster </a:t>
            </a:r>
            <a:r>
              <a:rPr lang="en-US" dirty="0"/>
              <a:t>head </a:t>
            </a:r>
            <a:r>
              <a:rPr lang="en-US" dirty="0" smtClean="0"/>
              <a:t>may </a:t>
            </a:r>
            <a:r>
              <a:rPr lang="en-US" dirty="0"/>
              <a:t>consume energy at a much faster </a:t>
            </a:r>
            <a:r>
              <a:rPr lang="en-US" dirty="0" smtClean="0"/>
              <a:t>rate. </a:t>
            </a:r>
          </a:p>
          <a:p>
            <a:r>
              <a:rPr lang="en-US" dirty="0" smtClean="0"/>
              <a:t>Dynamically changing cluster head algorithm to distribute energy </a:t>
            </a:r>
            <a:r>
              <a:rPr lang="en-US" dirty="0"/>
              <a:t>consumption as evenly as possible </a:t>
            </a:r>
          </a:p>
          <a:p>
            <a:r>
              <a:rPr lang="en-US" dirty="0" smtClean="0"/>
              <a:t>Assumptions</a:t>
            </a:r>
            <a:endParaRPr lang="en-US" dirty="0"/>
          </a:p>
          <a:p>
            <a:pPr lvl="1"/>
            <a:r>
              <a:rPr lang="en-US" dirty="0" smtClean="0"/>
              <a:t>The </a:t>
            </a:r>
            <a:r>
              <a:rPr lang="en-US" dirty="0"/>
              <a:t>base station is located far from the sensor nodes and is stationary. </a:t>
            </a:r>
          </a:p>
          <a:p>
            <a:pPr lvl="1"/>
            <a:r>
              <a:rPr lang="en-US" dirty="0" smtClean="0"/>
              <a:t>All </a:t>
            </a:r>
            <a:r>
              <a:rPr lang="en-US" dirty="0"/>
              <a:t>sensor nodes in the network are homogeneous and energy </a:t>
            </a:r>
            <a:r>
              <a:rPr lang="en-US" dirty="0" smtClean="0"/>
              <a:t>constrained</a:t>
            </a:r>
            <a:r>
              <a:rPr lang="en-US" dirty="0"/>
              <a:t>. </a:t>
            </a:r>
          </a:p>
          <a:p>
            <a:pPr lvl="1"/>
            <a:r>
              <a:rPr lang="en-US" dirty="0" smtClean="0"/>
              <a:t>All </a:t>
            </a:r>
            <a:r>
              <a:rPr lang="en-US" dirty="0"/>
              <a:t>sensor nodes are able to reach the base station. </a:t>
            </a:r>
          </a:p>
          <a:p>
            <a:pPr lvl="1"/>
            <a:r>
              <a:rPr lang="en-US" dirty="0" smtClean="0"/>
              <a:t>Sensor </a:t>
            </a:r>
            <a:r>
              <a:rPr lang="en-US" dirty="0"/>
              <a:t>nodes have no location information. </a:t>
            </a:r>
          </a:p>
          <a:p>
            <a:pPr lvl="1"/>
            <a:r>
              <a:rPr lang="en-US" dirty="0" smtClean="0"/>
              <a:t>The </a:t>
            </a:r>
            <a:r>
              <a:rPr lang="en-US" dirty="0"/>
              <a:t>propagation channel is symmetric. </a:t>
            </a:r>
          </a:p>
          <a:p>
            <a:pPr lvl="1"/>
            <a:r>
              <a:rPr lang="en-US" dirty="0" smtClean="0"/>
              <a:t>Cluster </a:t>
            </a:r>
            <a:r>
              <a:rPr lang="en-US" dirty="0"/>
              <a:t>heads perform data compression. </a:t>
            </a:r>
          </a:p>
        </p:txBody>
      </p:sp>
    </p:spTree>
    <p:extLst>
      <p:ext uri="{BB962C8B-B14F-4D97-AF65-F5344CB8AC3E}">
        <p14:creationId xmlns:p14="http://schemas.microsoft.com/office/powerpoint/2010/main" val="12900038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Life time of sensor node</a:t>
            </a:r>
          </a:p>
          <a:p>
            <a:pPr lvl="1"/>
            <a:r>
              <a:rPr lang="en-US" dirty="0" smtClean="0"/>
              <a:t>First Node Dies (FND)</a:t>
            </a:r>
          </a:p>
          <a:p>
            <a:pPr lvl="1"/>
            <a:r>
              <a:rPr lang="en-US" dirty="0" smtClean="0"/>
              <a:t>Half of the Nodes Alive (HNA)</a:t>
            </a:r>
          </a:p>
          <a:p>
            <a:pPr lvl="1"/>
            <a:r>
              <a:rPr lang="en-US" dirty="0" smtClean="0"/>
              <a:t>Last Node Dies (LND)</a:t>
            </a:r>
          </a:p>
          <a:p>
            <a:r>
              <a:rPr lang="en-US" dirty="0" smtClean="0"/>
              <a:t>LEACH</a:t>
            </a:r>
          </a:p>
          <a:p>
            <a:pPr lvl="1"/>
            <a:r>
              <a:rPr lang="en-US" dirty="0" smtClean="0"/>
              <a:t>Low Energy Adaptive Clustering Hierarchy</a:t>
            </a:r>
          </a:p>
          <a:p>
            <a:pPr lvl="1"/>
            <a:r>
              <a:rPr lang="en-US" dirty="0" smtClean="0"/>
              <a:t>Forms clusters based on the received signal strength </a:t>
            </a:r>
          </a:p>
          <a:p>
            <a:pPr lvl="1"/>
            <a:r>
              <a:rPr lang="en-US" dirty="0" smtClean="0"/>
              <a:t>Uses local cluster heads as routers to the base station</a:t>
            </a:r>
          </a:p>
          <a:p>
            <a:pPr lvl="1"/>
            <a:r>
              <a:rPr lang="en-US" dirty="0" smtClean="0"/>
              <a:t>All sensor nodes within a cluster turns </a:t>
            </a:r>
            <a:r>
              <a:rPr lang="en-US" dirty="0" smtClean="0">
                <a:sym typeface="Wingdings" panose="05000000000000000000" pitchFamily="2" charset="2"/>
              </a:rPr>
              <a:t> balanced energy consumption at all nodes  increases network lifetime. </a:t>
            </a:r>
          </a:p>
          <a:p>
            <a:r>
              <a:rPr lang="en-US" dirty="0" smtClean="0">
                <a:sym typeface="Wingdings" panose="05000000000000000000" pitchFamily="2" charset="2"/>
              </a:rPr>
              <a:t>Desired percentage of cluster heads in the network (P)</a:t>
            </a:r>
          </a:p>
          <a:p>
            <a:r>
              <a:rPr lang="en-US" dirty="0" smtClean="0">
                <a:sym typeface="Wingdings" panose="05000000000000000000" pitchFamily="2" charset="2"/>
              </a:rPr>
              <a:t>Operates in rounds</a:t>
            </a:r>
          </a:p>
          <a:p>
            <a:r>
              <a:rPr lang="en-US" dirty="0" smtClean="0">
                <a:sym typeface="Wingdings" panose="05000000000000000000" pitchFamily="2" charset="2"/>
              </a:rPr>
              <a:t>Each round has two phases : Set up phase and steady state phase</a:t>
            </a:r>
          </a:p>
          <a:p>
            <a:endParaRPr lang="en-US" dirty="0"/>
          </a:p>
        </p:txBody>
      </p:sp>
    </p:spTree>
    <p:extLst>
      <p:ext uri="{BB962C8B-B14F-4D97-AF65-F5344CB8AC3E}">
        <p14:creationId xmlns:p14="http://schemas.microsoft.com/office/powerpoint/2010/main" val="14685306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LEACH</a:t>
            </a:r>
            <a:endParaRPr lang="en-US" dirty="0"/>
          </a:p>
        </p:txBody>
      </p:sp>
      <p:sp>
        <p:nvSpPr>
          <p:cNvPr id="3" name="Content Placeholder 2"/>
          <p:cNvSpPr>
            <a:spLocks noGrp="1"/>
          </p:cNvSpPr>
          <p:nvPr>
            <p:ph idx="1"/>
          </p:nvPr>
        </p:nvSpPr>
        <p:spPr>
          <a:xfrm>
            <a:off x="457200" y="1124744"/>
            <a:ext cx="8229600" cy="5328592"/>
          </a:xfrm>
        </p:spPr>
        <p:txBody>
          <a:bodyPr>
            <a:noAutofit/>
          </a:bodyPr>
          <a:lstStyle/>
          <a:p>
            <a:pPr algn="just"/>
            <a:r>
              <a:rPr lang="en-US" sz="2000" dirty="0" smtClean="0"/>
              <a:t>Aims </a:t>
            </a:r>
            <a:r>
              <a:rPr lang="en-US" sz="2000" dirty="0"/>
              <a:t>to minimize energy </a:t>
            </a:r>
            <a:r>
              <a:rPr lang="en-US" sz="2000" dirty="0" smtClean="0"/>
              <a:t>consumption through </a:t>
            </a:r>
            <a:r>
              <a:rPr lang="en-US" sz="2000" dirty="0"/>
              <a:t>a </a:t>
            </a:r>
            <a:r>
              <a:rPr lang="en-US" sz="2000" dirty="0" smtClean="0"/>
              <a:t>cluster-based operation. </a:t>
            </a:r>
          </a:p>
          <a:p>
            <a:pPr algn="just"/>
            <a:r>
              <a:rPr lang="en-US" sz="2000" dirty="0" smtClean="0"/>
              <a:t>Goal - </a:t>
            </a:r>
            <a:r>
              <a:rPr lang="en-US" sz="2000" dirty="0"/>
              <a:t>T</a:t>
            </a:r>
            <a:r>
              <a:rPr lang="en-US" sz="2000" dirty="0" smtClean="0"/>
              <a:t>o </a:t>
            </a:r>
            <a:r>
              <a:rPr lang="en-US" sz="2000" dirty="0"/>
              <a:t>dynamically select sensor nodes as cluster heads and </a:t>
            </a:r>
            <a:r>
              <a:rPr lang="en-US" sz="2000" dirty="0" smtClean="0"/>
              <a:t>form clusters </a:t>
            </a:r>
            <a:r>
              <a:rPr lang="en-US" sz="2000" dirty="0"/>
              <a:t>in the network. The communications inside the clusters are directed to the cluster head, </a:t>
            </a:r>
            <a:r>
              <a:rPr lang="en-US" sz="2000" dirty="0" smtClean="0"/>
              <a:t>which performs </a:t>
            </a:r>
            <a:r>
              <a:rPr lang="en-US" sz="2000" dirty="0"/>
              <a:t>aggregation. </a:t>
            </a:r>
            <a:endParaRPr lang="en-US" sz="2000" dirty="0" smtClean="0"/>
          </a:p>
          <a:p>
            <a:pPr algn="just"/>
            <a:r>
              <a:rPr lang="en-US" sz="2000" dirty="0" smtClean="0"/>
              <a:t>Cluster heads </a:t>
            </a:r>
            <a:r>
              <a:rPr lang="en-US" sz="2000" dirty="0"/>
              <a:t>directly communicate with the sink to relay the </a:t>
            </a:r>
            <a:r>
              <a:rPr lang="en-US" sz="2000" dirty="0" smtClean="0"/>
              <a:t>collected information </a:t>
            </a:r>
            <a:r>
              <a:rPr lang="en-US" sz="2000" dirty="0"/>
              <a:t>from each cluster. </a:t>
            </a:r>
            <a:endParaRPr lang="en-US" sz="2000" dirty="0" smtClean="0"/>
          </a:p>
          <a:p>
            <a:pPr algn="just"/>
            <a:r>
              <a:rPr lang="en-US" sz="2000" dirty="0" smtClean="0"/>
              <a:t>Changes </a:t>
            </a:r>
            <a:r>
              <a:rPr lang="en-US" sz="2000" dirty="0"/>
              <a:t>the cluster head role dynamically such that </a:t>
            </a:r>
            <a:r>
              <a:rPr lang="en-US" sz="2000" dirty="0" smtClean="0"/>
              <a:t>the high-energy </a:t>
            </a:r>
            <a:r>
              <a:rPr lang="en-US" sz="2000" dirty="0"/>
              <a:t>consumption in communicating with the sink is spread to all sensor nodes in the network</a:t>
            </a:r>
            <a:r>
              <a:rPr lang="en-US" sz="2000" dirty="0" smtClean="0"/>
              <a:t>.</a:t>
            </a:r>
          </a:p>
          <a:p>
            <a:pPr algn="just"/>
            <a:r>
              <a:rPr lang="en-US" sz="2000" dirty="0"/>
              <a:t>The operation of LEACH is controlled through </a:t>
            </a:r>
            <a:r>
              <a:rPr lang="en-US" sz="2000" i="1" dirty="0"/>
              <a:t>rounds, which consist of several phases. </a:t>
            </a:r>
            <a:endParaRPr lang="en-US" sz="2000" i="1" dirty="0" smtClean="0"/>
          </a:p>
          <a:p>
            <a:pPr algn="just"/>
            <a:r>
              <a:rPr lang="en-US" sz="2000" i="1" dirty="0" smtClean="0"/>
              <a:t>During each </a:t>
            </a:r>
            <a:r>
              <a:rPr lang="en-US" sz="2000" dirty="0" smtClean="0"/>
              <a:t>round</a:t>
            </a:r>
            <a:r>
              <a:rPr lang="en-US" sz="2000" dirty="0"/>
              <a:t>, each cluster formation stays the same, and the cluster heads are selected at the beginning </a:t>
            </a:r>
            <a:r>
              <a:rPr lang="en-US" sz="2000" dirty="0" smtClean="0"/>
              <a:t>of each </a:t>
            </a:r>
            <a:r>
              <a:rPr lang="en-US" sz="2000" dirty="0"/>
              <a:t>round. </a:t>
            </a:r>
            <a:endParaRPr lang="en-US" sz="2000" dirty="0" smtClean="0"/>
          </a:p>
          <a:p>
            <a:pPr algn="just"/>
            <a:r>
              <a:rPr lang="en-US" sz="2000" dirty="0" smtClean="0"/>
              <a:t>A </a:t>
            </a:r>
            <a:r>
              <a:rPr lang="en-US" sz="2000" dirty="0"/>
              <a:t>round is separated into two phases, the </a:t>
            </a:r>
            <a:r>
              <a:rPr lang="en-US" sz="2000" i="1" dirty="0"/>
              <a:t>setup phase and steady state phase. </a:t>
            </a:r>
            <a:endParaRPr lang="en-US" sz="2000" i="1" dirty="0" smtClean="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54</a:t>
            </a:fld>
            <a:endParaRPr lang="en-US" altLang="zh-TW"/>
          </a:p>
        </p:txBody>
      </p:sp>
    </p:spTree>
    <p:extLst>
      <p:ext uri="{BB962C8B-B14F-4D97-AF65-F5344CB8AC3E}">
        <p14:creationId xmlns:p14="http://schemas.microsoft.com/office/powerpoint/2010/main" val="37633859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229600" cy="5904656"/>
          </a:xfrm>
        </p:spPr>
        <p:txBody>
          <a:bodyPr>
            <a:normAutofit fontScale="85000" lnSpcReduction="10000"/>
          </a:bodyPr>
          <a:lstStyle/>
          <a:p>
            <a:r>
              <a:rPr lang="en-US" i="1" dirty="0" smtClean="0"/>
              <a:t>S</a:t>
            </a:r>
            <a:r>
              <a:rPr lang="en-US" dirty="0" smtClean="0"/>
              <a:t>etup phase – Cluster </a:t>
            </a:r>
            <a:r>
              <a:rPr lang="en-US" dirty="0"/>
              <a:t>heads </a:t>
            </a:r>
            <a:r>
              <a:rPr lang="en-US" dirty="0" smtClean="0"/>
              <a:t>Selection and cluster formation, </a:t>
            </a:r>
            <a:r>
              <a:rPr lang="en-US" dirty="0"/>
              <a:t>C</a:t>
            </a:r>
            <a:r>
              <a:rPr lang="en-US" dirty="0" smtClean="0"/>
              <a:t>luster Communication Schedule Determination. </a:t>
            </a:r>
            <a:endParaRPr lang="en-US" dirty="0"/>
          </a:p>
          <a:p>
            <a:r>
              <a:rPr lang="en-US" dirty="0" smtClean="0"/>
              <a:t>Steady </a:t>
            </a:r>
            <a:r>
              <a:rPr lang="en-US" dirty="0"/>
              <a:t>state phase </a:t>
            </a:r>
            <a:r>
              <a:rPr lang="en-US" dirty="0" smtClean="0"/>
              <a:t> - Data </a:t>
            </a:r>
            <a:r>
              <a:rPr lang="en-US" dirty="0"/>
              <a:t>communication </a:t>
            </a:r>
            <a:r>
              <a:rPr lang="en-US" dirty="0" smtClean="0"/>
              <a:t>between  </a:t>
            </a:r>
            <a:r>
              <a:rPr lang="en-US" dirty="0"/>
              <a:t>cluster members and the cluster </a:t>
            </a:r>
            <a:r>
              <a:rPr lang="en-US" dirty="0" smtClean="0"/>
              <a:t>head</a:t>
            </a:r>
            <a:endParaRPr lang="en-US" dirty="0"/>
          </a:p>
          <a:p>
            <a:r>
              <a:rPr lang="en-US" dirty="0" smtClean="0"/>
              <a:t>To minimize overhead </a:t>
            </a:r>
            <a:r>
              <a:rPr lang="en-US" dirty="0" smtClean="0">
                <a:sym typeface="Wingdings" panose="05000000000000000000" pitchFamily="2" charset="2"/>
              </a:rPr>
              <a:t> </a:t>
            </a:r>
            <a:r>
              <a:rPr lang="en-US" dirty="0" smtClean="0"/>
              <a:t>Duration </a:t>
            </a:r>
            <a:r>
              <a:rPr lang="en-US" dirty="0"/>
              <a:t>of the steady state phase is longer than the duration of the setup </a:t>
            </a:r>
            <a:r>
              <a:rPr lang="en-US" dirty="0" smtClean="0"/>
              <a:t>phase</a:t>
            </a:r>
            <a:endParaRPr lang="en-US" dirty="0"/>
          </a:p>
          <a:p>
            <a:r>
              <a:rPr lang="en-US" dirty="0" smtClean="0"/>
              <a:t>Setup </a:t>
            </a:r>
            <a:r>
              <a:rPr lang="en-US" dirty="0"/>
              <a:t>phase </a:t>
            </a:r>
            <a:r>
              <a:rPr lang="en-US" dirty="0" smtClean="0"/>
              <a:t>consists </a:t>
            </a:r>
            <a:r>
              <a:rPr lang="en-US" dirty="0"/>
              <a:t>of three phases: advertisement, cluster setup, and </a:t>
            </a:r>
            <a:r>
              <a:rPr lang="en-US" dirty="0" smtClean="0"/>
              <a:t>schedule creation.</a:t>
            </a:r>
          </a:p>
          <a:p>
            <a:r>
              <a:rPr lang="en-US" dirty="0" smtClean="0"/>
              <a:t>Randomly selects </a:t>
            </a:r>
            <a:r>
              <a:rPr lang="en-US" dirty="0"/>
              <a:t>sensors as cluster heads during the beginning of each round.</a:t>
            </a:r>
          </a:p>
          <a:p>
            <a:r>
              <a:rPr lang="en-US" dirty="0" smtClean="0"/>
              <a:t>Cluster </a:t>
            </a:r>
            <a:r>
              <a:rPr lang="en-US" dirty="0"/>
              <a:t>head selection is performed through the advertisement </a:t>
            </a:r>
            <a:r>
              <a:rPr lang="en-US" dirty="0" smtClean="0"/>
              <a:t>phase </a:t>
            </a:r>
            <a:r>
              <a:rPr lang="en-US" dirty="0" smtClean="0">
                <a:sym typeface="Wingdings" panose="05000000000000000000" pitchFamily="2" charset="2"/>
              </a:rPr>
              <a:t> S</a:t>
            </a:r>
            <a:r>
              <a:rPr lang="en-US" dirty="0" smtClean="0"/>
              <a:t>ensor nodes broadcast </a:t>
            </a:r>
            <a:r>
              <a:rPr lang="en-US" dirty="0"/>
              <a:t>a cluster head advertisement message. </a:t>
            </a:r>
            <a:endParaRPr lang="en-US" dirty="0" smtClean="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55</a:t>
            </a:fld>
            <a:endParaRPr lang="en-US" altLang="zh-TW"/>
          </a:p>
        </p:txBody>
      </p:sp>
    </p:spTree>
    <p:extLst>
      <p:ext uri="{BB962C8B-B14F-4D97-AF65-F5344CB8AC3E}">
        <p14:creationId xmlns:p14="http://schemas.microsoft.com/office/powerpoint/2010/main" val="38572203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normAutofit fontScale="70000" lnSpcReduction="20000"/>
          </a:bodyPr>
          <a:lstStyle/>
          <a:p>
            <a:r>
              <a:rPr lang="en-US" dirty="0" smtClean="0"/>
              <a:t>Sensor </a:t>
            </a:r>
            <a:r>
              <a:rPr lang="en-US" dirty="0"/>
              <a:t>node chooses a random number </a:t>
            </a:r>
            <a:r>
              <a:rPr lang="en-US" dirty="0" smtClean="0"/>
              <a:t>(</a:t>
            </a:r>
            <a:r>
              <a:rPr lang="en-US" dirty="0" err="1" smtClean="0"/>
              <a:t>rno</a:t>
            </a:r>
            <a:r>
              <a:rPr lang="en-US" dirty="0" smtClean="0"/>
              <a:t>) between </a:t>
            </a:r>
            <a:r>
              <a:rPr lang="en-US" dirty="0"/>
              <a:t>0 and 1. </a:t>
            </a:r>
          </a:p>
          <a:p>
            <a:r>
              <a:rPr lang="en-US" dirty="0"/>
              <a:t>If </a:t>
            </a:r>
            <a:r>
              <a:rPr lang="en-US" dirty="0" err="1" smtClean="0"/>
              <a:t>rno</a:t>
            </a:r>
            <a:r>
              <a:rPr lang="en-US" dirty="0" smtClean="0"/>
              <a:t> &lt; T(n) (threshold), sensor </a:t>
            </a:r>
            <a:r>
              <a:rPr lang="en-US" dirty="0"/>
              <a:t>node becomes a cluster head. </a:t>
            </a:r>
          </a:p>
          <a:p>
            <a:endParaRPr lang="en-US" dirty="0"/>
          </a:p>
          <a:p>
            <a:endParaRPr lang="en-US" dirty="0"/>
          </a:p>
          <a:p>
            <a:endParaRPr lang="en-US" dirty="0"/>
          </a:p>
          <a:p>
            <a:endParaRPr lang="en-US" dirty="0"/>
          </a:p>
          <a:p>
            <a:pPr marL="406400" indent="0">
              <a:buNone/>
            </a:pPr>
            <a:r>
              <a:rPr lang="en-US" dirty="0" smtClean="0"/>
              <a:t>P - Desired % to </a:t>
            </a:r>
            <a:r>
              <a:rPr lang="en-US" dirty="0"/>
              <a:t>become a cluster head, </a:t>
            </a:r>
            <a:endParaRPr lang="en-US" dirty="0" smtClean="0"/>
          </a:p>
          <a:p>
            <a:pPr marL="406400" indent="0">
              <a:buNone/>
            </a:pPr>
            <a:r>
              <a:rPr lang="en-US" dirty="0" smtClean="0"/>
              <a:t>r – Round No., </a:t>
            </a:r>
          </a:p>
          <a:p>
            <a:pPr marL="406400" indent="0">
              <a:buNone/>
            </a:pPr>
            <a:r>
              <a:rPr lang="en-US" dirty="0" smtClean="0"/>
              <a:t>G - Set </a:t>
            </a:r>
            <a:r>
              <a:rPr lang="en-US" dirty="0"/>
              <a:t>of nodes that have not been selected as a cluster head in the last 1/P </a:t>
            </a:r>
            <a:r>
              <a:rPr lang="en-US" dirty="0" smtClean="0"/>
              <a:t>rounds</a:t>
            </a:r>
            <a:endParaRPr lang="en-US" dirty="0"/>
          </a:p>
          <a:p>
            <a:r>
              <a:rPr lang="en-US" dirty="0" smtClean="0"/>
              <a:t>Selected </a:t>
            </a:r>
            <a:r>
              <a:rPr lang="en-US" dirty="0"/>
              <a:t>cluster heads advertise to their neighbors in the network that they are the new cluster heads.  (Uses CSMA)</a:t>
            </a:r>
          </a:p>
          <a:p>
            <a:r>
              <a:rPr lang="en-US" dirty="0" smtClean="0"/>
              <a:t>Sensor </a:t>
            </a:r>
            <a:r>
              <a:rPr lang="en-US" dirty="0"/>
              <a:t>nodes upon receiving the advertisement, determine the cluster that they belong to. </a:t>
            </a:r>
          </a:p>
          <a:p>
            <a:pPr lvl="1"/>
            <a:r>
              <a:rPr lang="en-US" dirty="0" smtClean="0"/>
              <a:t>Receives from </a:t>
            </a:r>
            <a:r>
              <a:rPr lang="en-US" dirty="0"/>
              <a:t>a single cluster </a:t>
            </a:r>
            <a:r>
              <a:rPr lang="en-US" dirty="0" smtClean="0"/>
              <a:t>head </a:t>
            </a:r>
            <a:r>
              <a:rPr lang="en-US" dirty="0" smtClean="0">
                <a:sym typeface="Wingdings" panose="05000000000000000000" pitchFamily="2" charset="2"/>
              </a:rPr>
              <a:t>B</a:t>
            </a:r>
            <a:r>
              <a:rPr lang="en-US" dirty="0" smtClean="0"/>
              <a:t>ecomes </a:t>
            </a:r>
            <a:r>
              <a:rPr lang="en-US" dirty="0"/>
              <a:t>a member of that cluster. </a:t>
            </a:r>
          </a:p>
          <a:p>
            <a:pPr lvl="1"/>
            <a:r>
              <a:rPr lang="en-US" dirty="0" smtClean="0"/>
              <a:t>Receives from </a:t>
            </a:r>
            <a:r>
              <a:rPr lang="en-US" dirty="0"/>
              <a:t>multiple cluster </a:t>
            </a:r>
            <a:r>
              <a:rPr lang="en-US" dirty="0" smtClean="0"/>
              <a:t>heads </a:t>
            </a:r>
            <a:r>
              <a:rPr lang="en-US" dirty="0" smtClean="0">
                <a:sym typeface="Wingdings" panose="05000000000000000000" pitchFamily="2" charset="2"/>
              </a:rPr>
              <a:t></a:t>
            </a:r>
            <a:r>
              <a:rPr lang="en-US" dirty="0" smtClean="0"/>
              <a:t> Chooses the </a:t>
            </a:r>
            <a:r>
              <a:rPr lang="en-US" dirty="0"/>
              <a:t>cluster head with the highest signal </a:t>
            </a:r>
            <a:r>
              <a:rPr lang="en-US" dirty="0" smtClean="0"/>
              <a:t>strength</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56</a:t>
            </a:fld>
            <a:endParaRPr lang="en-US"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075" y="1268760"/>
            <a:ext cx="4426144"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89334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832648"/>
          </a:xfrm>
        </p:spPr>
        <p:txBody>
          <a:bodyPr>
            <a:normAutofit fontScale="77500" lnSpcReduction="20000"/>
          </a:bodyPr>
          <a:lstStyle/>
          <a:p>
            <a:r>
              <a:rPr lang="en-US" dirty="0" smtClean="0"/>
              <a:t>In cluster setup </a:t>
            </a:r>
            <a:r>
              <a:rPr lang="en-US" dirty="0"/>
              <a:t>phase, the sensor nodes inform the associate cluster head that they will </a:t>
            </a:r>
            <a:r>
              <a:rPr lang="en-US" dirty="0" smtClean="0"/>
              <a:t>be members </a:t>
            </a:r>
            <a:r>
              <a:rPr lang="en-US" dirty="0"/>
              <a:t>of the </a:t>
            </a:r>
            <a:r>
              <a:rPr lang="en-US" dirty="0" smtClean="0"/>
              <a:t>cluster</a:t>
            </a:r>
          </a:p>
          <a:p>
            <a:r>
              <a:rPr lang="en-US" dirty="0" smtClean="0"/>
              <a:t>In schedule creation </a:t>
            </a:r>
            <a:r>
              <a:rPr lang="en-US" dirty="0"/>
              <a:t>phase </a:t>
            </a:r>
            <a:r>
              <a:rPr lang="en-US" dirty="0" smtClean="0"/>
              <a:t>the </a:t>
            </a:r>
            <a:r>
              <a:rPr lang="en-US" dirty="0"/>
              <a:t>cluster heads assign the time during which the sensor </a:t>
            </a:r>
            <a:r>
              <a:rPr lang="en-US" dirty="0" smtClean="0"/>
              <a:t>nodes can </a:t>
            </a:r>
            <a:r>
              <a:rPr lang="en-US" dirty="0"/>
              <a:t>send data to the cluster </a:t>
            </a:r>
            <a:r>
              <a:rPr lang="en-US" dirty="0" smtClean="0"/>
              <a:t>heads based on a </a:t>
            </a:r>
            <a:r>
              <a:rPr lang="en-US" dirty="0"/>
              <a:t>time division multiple access (</a:t>
            </a:r>
            <a:r>
              <a:rPr lang="en-US" dirty="0" smtClean="0"/>
              <a:t>TDMA) approach</a:t>
            </a:r>
          </a:p>
          <a:p>
            <a:r>
              <a:rPr lang="en-US" dirty="0" smtClean="0"/>
              <a:t>Then it  goes into steady </a:t>
            </a:r>
            <a:r>
              <a:rPr lang="en-US" dirty="0"/>
              <a:t>state </a:t>
            </a:r>
            <a:r>
              <a:rPr lang="en-US" dirty="0" smtClean="0"/>
              <a:t>phase  in which </a:t>
            </a:r>
            <a:r>
              <a:rPr lang="en-US" dirty="0"/>
              <a:t>the sensor nodes can begin sensing and transmitting data to the cluster heads. </a:t>
            </a:r>
            <a:endParaRPr lang="en-US" dirty="0" smtClean="0"/>
          </a:p>
          <a:p>
            <a:r>
              <a:rPr lang="en-US" dirty="0" smtClean="0"/>
              <a:t>The cluster </a:t>
            </a:r>
            <a:r>
              <a:rPr lang="en-US" dirty="0"/>
              <a:t>heads </a:t>
            </a:r>
            <a:r>
              <a:rPr lang="en-US" dirty="0" smtClean="0"/>
              <a:t>aggregate </a:t>
            </a:r>
            <a:r>
              <a:rPr lang="en-US" dirty="0"/>
              <a:t>data from the nodes in their cluster before sending these data to the sink. </a:t>
            </a:r>
            <a:endParaRPr lang="en-US" dirty="0" smtClean="0"/>
          </a:p>
          <a:p>
            <a:r>
              <a:rPr lang="en-US" dirty="0" smtClean="0"/>
              <a:t>At the </a:t>
            </a:r>
            <a:r>
              <a:rPr lang="en-US" dirty="0"/>
              <a:t>end of the steady state phase, the network goes into the setup phase again to enter into another </a:t>
            </a:r>
            <a:r>
              <a:rPr lang="en-US" dirty="0" smtClean="0"/>
              <a:t>round of </a:t>
            </a:r>
            <a:r>
              <a:rPr lang="en-US" dirty="0"/>
              <a:t>selecting the cluster heads. </a:t>
            </a:r>
            <a:endParaRPr lang="en-US" dirty="0" smtClean="0"/>
          </a:p>
          <a:p>
            <a:r>
              <a:rPr lang="en-US" dirty="0" smtClean="0"/>
              <a:t>Energy </a:t>
            </a:r>
            <a:r>
              <a:rPr lang="en-US" dirty="0"/>
              <a:t>consumption due to the cluster head duty is </a:t>
            </a:r>
            <a:r>
              <a:rPr lang="en-US" dirty="0" smtClean="0"/>
              <a:t>equally  distributed </a:t>
            </a:r>
            <a:r>
              <a:rPr lang="en-US" dirty="0"/>
              <a:t>among sensor nodes.</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57</a:t>
            </a:fld>
            <a:endParaRPr lang="en-US" altLang="zh-TW"/>
          </a:p>
        </p:txBody>
      </p:sp>
    </p:spTree>
    <p:extLst>
      <p:ext uri="{BB962C8B-B14F-4D97-AF65-F5344CB8AC3E}">
        <p14:creationId xmlns:p14="http://schemas.microsoft.com/office/powerpoint/2010/main" val="19240640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r>
              <a:rPr lang="en-US" dirty="0" smtClean="0"/>
              <a:t>Provides optimized behavior</a:t>
            </a:r>
          </a:p>
          <a:p>
            <a:r>
              <a:rPr lang="en-US" dirty="0" smtClean="0"/>
              <a:t>self-organized</a:t>
            </a:r>
          </a:p>
          <a:p>
            <a:r>
              <a:rPr lang="en-US" dirty="0" smtClean="0"/>
              <a:t>Mobility is supported; New nodes have be synchronized to the current rounds; Node failures leads to new CH election</a:t>
            </a:r>
          </a:p>
          <a:p>
            <a:r>
              <a:rPr lang="en-US" dirty="0" smtClean="0"/>
              <a:t>Stochastic CH selection may lead to higher energy consumption since after two or more rounds, selection of favorable  CHs at the current round can result in an unfavorable CH selection in the later rounds</a:t>
            </a:r>
          </a:p>
          <a:p>
            <a:r>
              <a:rPr lang="en-US" dirty="0" smtClean="0"/>
              <a:t>A deterministic CH selection algorithm can overcome the above disadvantage</a:t>
            </a:r>
          </a:p>
          <a:p>
            <a:r>
              <a:rPr lang="en-US" dirty="0" smtClean="0"/>
              <a:t>Reducing T(n) relative to node’s remaining energy increases the lifetime of network</a:t>
            </a:r>
          </a:p>
        </p:txBody>
      </p:sp>
      <p:sp>
        <p:nvSpPr>
          <p:cNvPr id="4" name="Slide Number Placeholder 3"/>
          <p:cNvSpPr>
            <a:spLocks noGrp="1"/>
          </p:cNvSpPr>
          <p:nvPr>
            <p:ph type="sldNum" sz="quarter" idx="12"/>
          </p:nvPr>
        </p:nvSpPr>
        <p:spPr/>
        <p:txBody>
          <a:bodyPr/>
          <a:lstStyle/>
          <a:p>
            <a:pPr>
              <a:defRPr/>
            </a:pPr>
            <a:fld id="{3F55D192-92FC-4EE7-9E3E-3B6A9A2E01F7}" type="slidenum">
              <a:rPr lang="en-US" altLang="zh-TW" smtClean="0"/>
              <a:pPr>
                <a:defRPr/>
              </a:pPr>
              <a:t>58</a:t>
            </a:fld>
            <a:endParaRPr lang="en-US" altLang="zh-TW"/>
          </a:p>
        </p:txBody>
      </p:sp>
    </p:spTree>
    <p:extLst>
      <p:ext uri="{BB962C8B-B14F-4D97-AF65-F5344CB8AC3E}">
        <p14:creationId xmlns:p14="http://schemas.microsoft.com/office/powerpoint/2010/main" val="6943500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Hybrid Energy Efficient Distributed Clustering (HEED)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Goals</a:t>
            </a:r>
          </a:p>
          <a:p>
            <a:pPr lvl="1"/>
            <a:r>
              <a:rPr lang="en-US" dirty="0" smtClean="0"/>
              <a:t>Prolonging network lifetime by distributing energy consumption</a:t>
            </a:r>
          </a:p>
          <a:p>
            <a:pPr lvl="1"/>
            <a:r>
              <a:rPr lang="en-US" dirty="0" smtClean="0"/>
              <a:t>Terminating the clustering process within constant no. of iterations</a:t>
            </a:r>
          </a:p>
          <a:p>
            <a:pPr lvl="1"/>
            <a:r>
              <a:rPr lang="en-US" dirty="0" smtClean="0"/>
              <a:t>Minimizing the control overhead</a:t>
            </a:r>
          </a:p>
          <a:p>
            <a:pPr lvl="1"/>
            <a:r>
              <a:rPr lang="en-US" dirty="0" smtClean="0"/>
              <a:t>Producing well-distributed cluster heads and compact clusters</a:t>
            </a:r>
          </a:p>
          <a:p>
            <a:r>
              <a:rPr lang="en-US" dirty="0" smtClean="0"/>
              <a:t>Based on </a:t>
            </a:r>
          </a:p>
          <a:p>
            <a:pPr lvl="1"/>
            <a:r>
              <a:rPr lang="en-US" dirty="0" smtClean="0"/>
              <a:t>residual energy – Used to probabilistically select an initial set of CHs</a:t>
            </a:r>
          </a:p>
          <a:p>
            <a:pPr lvl="1"/>
            <a:r>
              <a:rPr lang="en-US" dirty="0" smtClean="0"/>
              <a:t>intra-cluster communication cost as a function of neighbor proximity and cluster density – Used to break the ties</a:t>
            </a:r>
            <a:endParaRPr lang="en-US" dirty="0"/>
          </a:p>
        </p:txBody>
      </p:sp>
    </p:spTree>
    <p:extLst>
      <p:ext uri="{BB962C8B-B14F-4D97-AF65-F5344CB8AC3E}">
        <p14:creationId xmlns:p14="http://schemas.microsoft.com/office/powerpoint/2010/main" val="3895962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fontScale="77500" lnSpcReduction="20000"/>
          </a:bodyPr>
          <a:lstStyle/>
          <a:p>
            <a:r>
              <a:rPr lang="en-US" dirty="0"/>
              <a:t> In clusters without any cluster head, a proactive strategy is used for </a:t>
            </a:r>
            <a:r>
              <a:rPr lang="en-US" dirty="0" smtClean="0"/>
              <a:t>intra-cluster routing </a:t>
            </a:r>
            <a:r>
              <a:rPr lang="en-US" dirty="0"/>
              <a:t>while a reactive strategy is used for </a:t>
            </a:r>
            <a:r>
              <a:rPr lang="en-US" dirty="0" smtClean="0"/>
              <a:t>inter-cluster routing. </a:t>
            </a:r>
            <a:r>
              <a:rPr lang="en-US" dirty="0" smtClean="0">
                <a:sym typeface="Wingdings" panose="05000000000000000000" pitchFamily="2" charset="2"/>
              </a:rPr>
              <a:t> Results in high traffic overhead</a:t>
            </a:r>
            <a:endParaRPr lang="en-US" dirty="0" smtClean="0"/>
          </a:p>
          <a:p>
            <a:r>
              <a:rPr lang="en-US" dirty="0" smtClean="0"/>
              <a:t>One </a:t>
            </a:r>
            <a:r>
              <a:rPr lang="en-US" dirty="0"/>
              <a:t>node is selected as the cluster head of a </a:t>
            </a:r>
            <a:r>
              <a:rPr lang="en-US" dirty="0" smtClean="0"/>
              <a:t>cluster, and it acts </a:t>
            </a:r>
            <a:r>
              <a:rPr lang="en-US" dirty="0"/>
              <a:t>as the local coordinator of transmissions within its </a:t>
            </a:r>
            <a:r>
              <a:rPr lang="en-US" dirty="0" smtClean="0"/>
              <a:t>cluster. </a:t>
            </a:r>
          </a:p>
          <a:p>
            <a:r>
              <a:rPr lang="en-US" dirty="0" smtClean="0"/>
              <a:t>A </a:t>
            </a:r>
            <a:r>
              <a:rPr lang="en-US" dirty="0"/>
              <a:t>cluster head </a:t>
            </a:r>
            <a:r>
              <a:rPr lang="en-US" dirty="0" smtClean="0"/>
              <a:t>performs additional </a:t>
            </a:r>
            <a:r>
              <a:rPr lang="en-US" dirty="0"/>
              <a:t>functions as a central administration </a:t>
            </a:r>
            <a:r>
              <a:rPr lang="en-US" dirty="0" smtClean="0"/>
              <a:t>point</a:t>
            </a:r>
          </a:p>
          <a:p>
            <a:pPr lvl="1"/>
            <a:r>
              <a:rPr lang="en-US" dirty="0" smtClean="0"/>
              <a:t>Drawback: Single Pointer of failure </a:t>
            </a:r>
          </a:p>
          <a:p>
            <a:r>
              <a:rPr lang="en-US" dirty="0" smtClean="0"/>
              <a:t>The objective of </a:t>
            </a:r>
            <a:r>
              <a:rPr lang="en-US" dirty="0"/>
              <a:t>the node clustering procedure is to </a:t>
            </a:r>
            <a:r>
              <a:rPr lang="en-US" dirty="0" smtClean="0"/>
              <a:t>find a </a:t>
            </a:r>
            <a:r>
              <a:rPr lang="en-US" dirty="0"/>
              <a:t>feasible interconnected </a:t>
            </a:r>
            <a:r>
              <a:rPr lang="en-US" dirty="0" smtClean="0"/>
              <a:t>set of clusters </a:t>
            </a:r>
            <a:r>
              <a:rPr lang="en-US" dirty="0"/>
              <a:t>that covers the entire node population</a:t>
            </a:r>
            <a:r>
              <a:rPr lang="en-US" dirty="0" smtClean="0"/>
              <a:t>.  </a:t>
            </a:r>
          </a:p>
          <a:p>
            <a:r>
              <a:rPr lang="en-US" dirty="0" smtClean="0"/>
              <a:t>For </a:t>
            </a:r>
            <a:r>
              <a:rPr lang="en-US" dirty="0"/>
              <a:t>the initial deployment of the network, the nodes could be deployed </a:t>
            </a:r>
            <a:r>
              <a:rPr lang="en-US" dirty="0" smtClean="0"/>
              <a:t>in the </a:t>
            </a:r>
            <a:r>
              <a:rPr lang="en-US" dirty="0"/>
              <a:t>coverage area </a:t>
            </a:r>
            <a:endParaRPr lang="en-US" dirty="0" smtClean="0"/>
          </a:p>
          <a:p>
            <a:pPr lvl="1"/>
            <a:r>
              <a:rPr lang="en-US" dirty="0"/>
              <a:t>R</a:t>
            </a:r>
            <a:r>
              <a:rPr lang="en-US" dirty="0" smtClean="0"/>
              <a:t>egularly Placed Node Deployment</a:t>
            </a:r>
          </a:p>
          <a:p>
            <a:pPr lvl="1"/>
            <a:r>
              <a:rPr lang="en-US" dirty="0" smtClean="0"/>
              <a:t>Randomly Distributed Node Deployment</a:t>
            </a:r>
            <a:endParaRPr lang="en-US" dirty="0"/>
          </a:p>
        </p:txBody>
      </p:sp>
    </p:spTree>
    <p:extLst>
      <p:ext uri="{BB962C8B-B14F-4D97-AF65-F5344CB8AC3E}">
        <p14:creationId xmlns:p14="http://schemas.microsoft.com/office/powerpoint/2010/main" val="498517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069264"/>
            <a:ext cx="3193473" cy="816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HEED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Performed in rounds</a:t>
            </a:r>
          </a:p>
          <a:p>
            <a:r>
              <a:rPr lang="en-US" dirty="0" err="1" smtClean="0"/>
              <a:t>C</a:t>
            </a:r>
            <a:r>
              <a:rPr lang="en-US" baseline="-25000" dirty="0" err="1" smtClean="0"/>
              <a:t>prob</a:t>
            </a:r>
            <a:r>
              <a:rPr lang="en-US" dirty="0"/>
              <a:t> </a:t>
            </a:r>
            <a:r>
              <a:rPr lang="en-US" dirty="0" smtClean="0"/>
              <a:t>– Initial % of CHs in the network (predefined) – Used to limit the initial CH announcements</a:t>
            </a:r>
          </a:p>
          <a:p>
            <a:r>
              <a:rPr lang="en-US" dirty="0" err="1" smtClean="0"/>
              <a:t>CH</a:t>
            </a:r>
            <a:r>
              <a:rPr lang="en-US" baseline="-25000" dirty="0" err="1" smtClean="0"/>
              <a:t>prob</a:t>
            </a:r>
            <a:r>
              <a:rPr lang="en-US" dirty="0" smtClean="0"/>
              <a:t> – Probability of becoming cluster head</a:t>
            </a:r>
          </a:p>
          <a:p>
            <a:endParaRPr lang="en-US" dirty="0" smtClean="0"/>
          </a:p>
          <a:p>
            <a:endParaRPr lang="en-US" dirty="0"/>
          </a:p>
          <a:p>
            <a:r>
              <a:rPr lang="en-US" dirty="0" err="1" smtClean="0"/>
              <a:t>E</a:t>
            </a:r>
            <a:r>
              <a:rPr lang="en-US" baseline="-25000" dirty="0" err="1"/>
              <a:t>residual</a:t>
            </a:r>
            <a:r>
              <a:rPr lang="en-US" dirty="0" smtClean="0"/>
              <a:t> – Estimated current residual energy</a:t>
            </a:r>
          </a:p>
          <a:p>
            <a:r>
              <a:rPr lang="en-US" dirty="0" err="1" smtClean="0"/>
              <a:t>E</a:t>
            </a:r>
            <a:r>
              <a:rPr lang="en-US" baseline="-25000" dirty="0" err="1" smtClean="0"/>
              <a:t>max</a:t>
            </a:r>
            <a:r>
              <a:rPr lang="en-US" dirty="0" smtClean="0"/>
              <a:t> – Maximum energy</a:t>
            </a:r>
          </a:p>
          <a:p>
            <a:r>
              <a:rPr lang="en-US" dirty="0" err="1" smtClean="0"/>
              <a:t>CH</a:t>
            </a:r>
            <a:r>
              <a:rPr lang="en-US" baseline="-25000" dirty="0" err="1"/>
              <a:t>prob</a:t>
            </a:r>
            <a:r>
              <a:rPr lang="en-US" dirty="0" smtClean="0"/>
              <a:t>&gt;</a:t>
            </a:r>
            <a:r>
              <a:rPr lang="en-US" dirty="0" err="1" smtClean="0"/>
              <a:t>p</a:t>
            </a:r>
            <a:r>
              <a:rPr lang="en-US" baseline="-25000" dirty="0" err="1"/>
              <a:t>min</a:t>
            </a:r>
            <a:endParaRPr lang="en-US" baseline="-25000" dirty="0"/>
          </a:p>
          <a:p>
            <a:r>
              <a:rPr lang="en-US" dirty="0" smtClean="0"/>
              <a:t>If CH </a:t>
            </a:r>
            <a:r>
              <a:rPr lang="en-US" baseline="-25000" dirty="0" err="1"/>
              <a:t>prob</a:t>
            </a:r>
            <a:r>
              <a:rPr lang="en-US" dirty="0" smtClean="0"/>
              <a:t> &lt;1 – Tentative CH</a:t>
            </a:r>
          </a:p>
          <a:p>
            <a:r>
              <a:rPr lang="en-US" dirty="0" err="1" smtClean="0"/>
              <a:t>CH</a:t>
            </a:r>
            <a:r>
              <a:rPr lang="en-US" baseline="-25000" dirty="0" err="1" smtClean="0"/>
              <a:t>prob</a:t>
            </a:r>
            <a:r>
              <a:rPr lang="en-US" dirty="0" smtClean="0"/>
              <a:t> = 1 – Final CH</a:t>
            </a:r>
            <a:endParaRPr lang="en-US" dirty="0"/>
          </a:p>
        </p:txBody>
      </p:sp>
    </p:spTree>
    <p:extLst>
      <p:ext uri="{BB962C8B-B14F-4D97-AF65-F5344CB8AC3E}">
        <p14:creationId xmlns:p14="http://schemas.microsoft.com/office/powerpoint/2010/main" val="3193891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election in HEED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Every sensor node that never heard from a CH elects itself to become CH with probability </a:t>
            </a:r>
            <a:r>
              <a:rPr lang="en-US" dirty="0" err="1" smtClean="0"/>
              <a:t>CH</a:t>
            </a:r>
            <a:r>
              <a:rPr lang="en-US" baseline="-25000" dirty="0" err="1" smtClean="0"/>
              <a:t>prob</a:t>
            </a:r>
            <a:r>
              <a:rPr lang="en-US" dirty="0" smtClean="0"/>
              <a:t>.</a:t>
            </a:r>
          </a:p>
          <a:p>
            <a:r>
              <a:rPr lang="en-US" dirty="0" smtClean="0"/>
              <a:t>Broadcasts tentative-CH or final CH msg.</a:t>
            </a:r>
          </a:p>
          <a:p>
            <a:r>
              <a:rPr lang="en-US" dirty="0" smtClean="0"/>
              <a:t>Sensor nodes hearing the CH list selects the CH with the lowest cost from the set of CHs</a:t>
            </a:r>
          </a:p>
          <a:p>
            <a:r>
              <a:rPr lang="en-US" dirty="0" smtClean="0"/>
              <a:t>Every node doubles its </a:t>
            </a:r>
            <a:r>
              <a:rPr lang="en-US" dirty="0" err="1" smtClean="0"/>
              <a:t>CH</a:t>
            </a:r>
            <a:r>
              <a:rPr lang="en-US" baseline="-25000" dirty="0" err="1" smtClean="0"/>
              <a:t>prob</a:t>
            </a:r>
            <a:r>
              <a:rPr lang="en-US" dirty="0" smtClean="0"/>
              <a:t> and goes to next step.</a:t>
            </a:r>
          </a:p>
          <a:p>
            <a:r>
              <a:rPr lang="en-US" dirty="0" smtClean="0"/>
              <a:t>If a node completes the HEED execution without electing it as a CH, or joining a cluster, it announces itself as a final CH.</a:t>
            </a:r>
          </a:p>
          <a:p>
            <a:r>
              <a:rPr lang="en-US" dirty="0" smtClean="0"/>
              <a:t>A tentative CH become a regular node at a later iteration of it hears from a lower cost CH.</a:t>
            </a:r>
          </a:p>
          <a:p>
            <a:endParaRPr lang="en-US" dirty="0"/>
          </a:p>
        </p:txBody>
      </p:sp>
    </p:spTree>
    <p:extLst>
      <p:ext uri="{BB962C8B-B14F-4D97-AF65-F5344CB8AC3E}">
        <p14:creationId xmlns:p14="http://schemas.microsoft.com/office/powerpoint/2010/main" val="34337283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Does not need to do neighbor discovery very often</a:t>
            </a:r>
          </a:p>
          <a:p>
            <a:r>
              <a:rPr lang="en-US" dirty="0" smtClean="0"/>
              <a:t>Distribution of energy consumption extends network lifetime</a:t>
            </a:r>
          </a:p>
          <a:p>
            <a:r>
              <a:rPr lang="en-US" dirty="0" smtClean="0"/>
              <a:t>Nodes automatically updates their neighbor sets in multi-hop networks by periodically sending and receiving messages.</a:t>
            </a:r>
          </a:p>
          <a:p>
            <a:r>
              <a:rPr lang="en-US" dirty="0" smtClean="0"/>
              <a:t>HEED improves network lifetime over LEACH because LEACH randomly selects CHs which may result in faster death of some nodes</a:t>
            </a:r>
          </a:p>
          <a:p>
            <a:r>
              <a:rPr lang="en-US" dirty="0" smtClean="0"/>
              <a:t>Final set of selected CHs are well distributed across the network and the communication cost is minimized</a:t>
            </a:r>
            <a:endParaRPr lang="en-US" dirty="0"/>
          </a:p>
        </p:txBody>
      </p:sp>
    </p:spTree>
    <p:extLst>
      <p:ext uri="{BB962C8B-B14F-4D97-AF65-F5344CB8AC3E}">
        <p14:creationId xmlns:p14="http://schemas.microsoft.com/office/powerpoint/2010/main" val="16743703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Energy Efficient Hierarchical Clustering</a:t>
            </a:r>
            <a:endParaRPr lang="en-US" dirty="0"/>
          </a:p>
        </p:txBody>
      </p:sp>
      <p:sp>
        <p:nvSpPr>
          <p:cNvPr id="3" name="Content Placeholder 2"/>
          <p:cNvSpPr>
            <a:spLocks noGrp="1"/>
          </p:cNvSpPr>
          <p:nvPr>
            <p:ph idx="1"/>
          </p:nvPr>
        </p:nvSpPr>
        <p:spPr/>
        <p:txBody>
          <a:bodyPr/>
          <a:lstStyle/>
          <a:p>
            <a:r>
              <a:rPr lang="en-US" dirty="0" smtClean="0"/>
              <a:t>Multitier Hierarchical Clustering</a:t>
            </a:r>
          </a:p>
          <a:p>
            <a:r>
              <a:rPr lang="en-US" dirty="0" smtClean="0"/>
              <a:t>Energy-Efficient Hierarchical Clustering(EEHC)</a:t>
            </a:r>
          </a:p>
          <a:p>
            <a:r>
              <a:rPr lang="en-US" dirty="0" smtClean="0"/>
              <a:t>Distributed Weight-based Energy-efficient Hierarchical Clustering (DWEHC)</a:t>
            </a:r>
            <a:endParaRPr lang="en-US" dirty="0"/>
          </a:p>
        </p:txBody>
      </p:sp>
    </p:spTree>
    <p:extLst>
      <p:ext uri="{BB962C8B-B14F-4D97-AF65-F5344CB8AC3E}">
        <p14:creationId xmlns:p14="http://schemas.microsoft.com/office/powerpoint/2010/main" val="38578436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82000" cy="6477000"/>
          </a:xfrm>
        </p:spPr>
        <p:txBody>
          <a:bodyPr>
            <a:normAutofit fontScale="62500" lnSpcReduction="20000"/>
          </a:bodyPr>
          <a:lstStyle/>
          <a:p>
            <a:r>
              <a:rPr lang="en-US" dirty="0" smtClean="0"/>
              <a:t>Any node can initiate cluster formation process, but not simultaneously</a:t>
            </a:r>
          </a:p>
          <a:p>
            <a:r>
              <a:rPr lang="en-US" dirty="0" smtClean="0"/>
              <a:t>If multiple nodes starts the process simultaneously, only the node with lower ID is allowed to proceed.</a:t>
            </a:r>
          </a:p>
          <a:p>
            <a:r>
              <a:rPr lang="en-US" dirty="0" smtClean="0"/>
              <a:t>Two phases: Tree discovery and cluster formation</a:t>
            </a:r>
          </a:p>
          <a:p>
            <a:r>
              <a:rPr lang="en-US" dirty="0" smtClean="0"/>
              <a:t>Tree Discovery</a:t>
            </a:r>
          </a:p>
          <a:p>
            <a:pPr lvl="1"/>
            <a:r>
              <a:rPr lang="en-US" sz="3200" dirty="0" smtClean="0"/>
              <a:t>To generate a BFS tree rooted at initial node r</a:t>
            </a:r>
          </a:p>
          <a:p>
            <a:pPr lvl="1"/>
            <a:r>
              <a:rPr lang="en-US" sz="3200" dirty="0" smtClean="0"/>
              <a:t>Each node broadcasts its shortest hop distance from r</a:t>
            </a:r>
          </a:p>
          <a:p>
            <a:pPr lvl="1"/>
            <a:r>
              <a:rPr lang="en-US" sz="3200" dirty="0" smtClean="0"/>
              <a:t>If any neighbor node v of u finds a route to r through u is shorter, chooses u as its parent.</a:t>
            </a:r>
          </a:p>
          <a:p>
            <a:pPr lvl="1"/>
            <a:r>
              <a:rPr lang="en-US" sz="3200" dirty="0" smtClean="0"/>
              <a:t>Beacon message (source ID, parent ID, root ID, subtree size)</a:t>
            </a:r>
          </a:p>
          <a:p>
            <a:pPr lvl="1"/>
            <a:r>
              <a:rPr lang="en-US" sz="3200" dirty="0" smtClean="0"/>
              <a:t>Every node updates its subtree size when its children subtree size changes</a:t>
            </a:r>
          </a:p>
          <a:p>
            <a:pPr lvl="1"/>
            <a:r>
              <a:rPr lang="en-US" sz="3200" dirty="0" smtClean="0"/>
              <a:t>When the size of any subtree on a node exceeds the size k, moves to the cluster formation phase</a:t>
            </a:r>
          </a:p>
          <a:p>
            <a:r>
              <a:rPr lang="en-US" dirty="0" smtClean="0"/>
              <a:t>Cluster Formation</a:t>
            </a:r>
          </a:p>
          <a:p>
            <a:pPr lvl="1"/>
            <a:r>
              <a:rPr lang="en-US" sz="3200" dirty="0" smtClean="0"/>
              <a:t>The node for which the size of subtree exceeds k, initiates cluster formation</a:t>
            </a:r>
          </a:p>
          <a:p>
            <a:pPr lvl="1"/>
            <a:r>
              <a:rPr lang="en-US" sz="3200" dirty="0" smtClean="0"/>
              <a:t>A single cluster for the entire subtree is created if the entire subtree size is &lt;2k.</a:t>
            </a:r>
          </a:p>
          <a:p>
            <a:pPr lvl="1"/>
            <a:r>
              <a:rPr lang="en-US" sz="3200" dirty="0" smtClean="0"/>
              <a:t>Otherwise Multiple clusters are formed.</a:t>
            </a:r>
          </a:p>
          <a:p>
            <a:r>
              <a:rPr lang="en-US" dirty="0" smtClean="0"/>
              <a:t>Deletes BFS tree and keeps only cluster information</a:t>
            </a:r>
          </a:p>
          <a:p>
            <a:r>
              <a:rPr lang="en-US" dirty="0" smtClean="0"/>
              <a:t>Suitable for handling dynamic environments</a:t>
            </a:r>
          </a:p>
          <a:p>
            <a:endParaRPr lang="en-US" dirty="0"/>
          </a:p>
        </p:txBody>
      </p:sp>
    </p:spTree>
    <p:extLst>
      <p:ext uri="{BB962C8B-B14F-4D97-AF65-F5344CB8AC3E}">
        <p14:creationId xmlns:p14="http://schemas.microsoft.com/office/powerpoint/2010/main" val="1448194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of part of the BFS tree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637795"/>
            <a:ext cx="6019800" cy="4395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4389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 Tier Hierarchical Clustering (MTHC)</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Hierarchical clustering based on</a:t>
            </a:r>
          </a:p>
          <a:p>
            <a:pPr lvl="1"/>
            <a:r>
              <a:rPr lang="en-US" dirty="0" smtClean="0"/>
              <a:t>Cluster Size</a:t>
            </a:r>
          </a:p>
          <a:p>
            <a:pPr lvl="1"/>
            <a:r>
              <a:rPr lang="en-US" dirty="0" smtClean="0"/>
              <a:t>Degree of overlap</a:t>
            </a:r>
          </a:p>
          <a:p>
            <a:r>
              <a:rPr lang="en-US" dirty="0" smtClean="0"/>
              <a:t>Goals</a:t>
            </a:r>
          </a:p>
          <a:p>
            <a:pPr lvl="1"/>
            <a:r>
              <a:rPr lang="en-US" dirty="0" smtClean="0"/>
              <a:t>No isolated cluster in the network</a:t>
            </a:r>
          </a:p>
          <a:p>
            <a:pPr lvl="1"/>
            <a:r>
              <a:rPr lang="en-US" dirty="0" smtClean="0"/>
              <a:t>All clusters should have minimum and maximum size constraints</a:t>
            </a:r>
          </a:p>
          <a:p>
            <a:pPr lvl="1"/>
            <a:r>
              <a:rPr lang="en-US" dirty="0" smtClean="0"/>
              <a:t>A node in one layer of the hierarchy belongs to a constant number of clusters in that layer</a:t>
            </a:r>
          </a:p>
          <a:p>
            <a:pPr lvl="1"/>
            <a:r>
              <a:rPr lang="en-US" dirty="0" smtClean="0"/>
              <a:t>The degree of overlap between any two clusters within one layer should be low.</a:t>
            </a:r>
          </a:p>
          <a:p>
            <a:pPr lvl="1"/>
            <a:r>
              <a:rPr lang="en-US" dirty="0" smtClean="0"/>
              <a:t>Cluster information should be stable across node mobility</a:t>
            </a:r>
            <a:endParaRPr lang="en-US" dirty="0"/>
          </a:p>
        </p:txBody>
      </p:sp>
    </p:spTree>
    <p:extLst>
      <p:ext uri="{BB962C8B-B14F-4D97-AF65-F5344CB8AC3E}">
        <p14:creationId xmlns:p14="http://schemas.microsoft.com/office/powerpoint/2010/main" val="28492884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Energy Efficient Hierarchical Clustering (EEHC)</a:t>
            </a: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r>
              <a:rPr lang="en-US" dirty="0" smtClean="0"/>
              <a:t>Distributed randomized clustering algorithm</a:t>
            </a:r>
          </a:p>
          <a:p>
            <a:r>
              <a:rPr lang="en-US" dirty="0" smtClean="0"/>
              <a:t>Maximizes the network lifetime </a:t>
            </a:r>
          </a:p>
          <a:p>
            <a:r>
              <a:rPr lang="en-US" dirty="0" smtClean="0"/>
              <a:t>Suitable for large network size</a:t>
            </a:r>
          </a:p>
          <a:p>
            <a:r>
              <a:rPr lang="en-US" dirty="0" smtClean="0"/>
              <a:t>CH collects information from sensors within its cluster and send an aggregated report through the hierarchy of CHs to the base station</a:t>
            </a:r>
          </a:p>
          <a:p>
            <a:r>
              <a:rPr lang="en-US" dirty="0" smtClean="0"/>
              <a:t>Assumes the communication medium is contention free and error free</a:t>
            </a:r>
          </a:p>
          <a:p>
            <a:r>
              <a:rPr lang="en-US" dirty="0" smtClean="0"/>
              <a:t>Energy consumed in the n/w depends on</a:t>
            </a:r>
          </a:p>
          <a:p>
            <a:pPr lvl="1"/>
            <a:r>
              <a:rPr lang="en-US" dirty="0" smtClean="0"/>
              <a:t>Probabilities of each sensor node becoming CH at each level in the hierarchy</a:t>
            </a:r>
          </a:p>
          <a:p>
            <a:pPr lvl="1"/>
            <a:r>
              <a:rPr lang="en-US" dirty="0" smtClean="0"/>
              <a:t>The maximum no. of hops allowed between cluster node and its CH</a:t>
            </a:r>
          </a:p>
          <a:p>
            <a:r>
              <a:rPr lang="en-US" dirty="0" smtClean="0"/>
              <a:t>Goal: Minimizing the total energy consumption in the n/w</a:t>
            </a:r>
          </a:p>
          <a:p>
            <a:r>
              <a:rPr lang="en-US" dirty="0" smtClean="0"/>
              <a:t>Two-stage clustering process:</a:t>
            </a:r>
          </a:p>
          <a:p>
            <a:pPr lvl="1"/>
            <a:r>
              <a:rPr lang="en-US" dirty="0" smtClean="0"/>
              <a:t>Single level clustering</a:t>
            </a:r>
          </a:p>
          <a:p>
            <a:pPr lvl="1"/>
            <a:r>
              <a:rPr lang="en-US" dirty="0" smtClean="0"/>
              <a:t>Multi level clustering</a:t>
            </a:r>
          </a:p>
        </p:txBody>
      </p:sp>
    </p:spTree>
    <p:extLst>
      <p:ext uri="{BB962C8B-B14F-4D97-AF65-F5344CB8AC3E}">
        <p14:creationId xmlns:p14="http://schemas.microsoft.com/office/powerpoint/2010/main" val="38351338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Single level clustering Stage</a:t>
            </a:r>
            <a:endParaRPr lang="en-US" dirty="0"/>
          </a:p>
        </p:txBody>
      </p:sp>
      <p:sp>
        <p:nvSpPr>
          <p:cNvPr id="3" name="Content Placeholder 2"/>
          <p:cNvSpPr>
            <a:spLocks noGrp="1"/>
          </p:cNvSpPr>
          <p:nvPr>
            <p:ph idx="1"/>
          </p:nvPr>
        </p:nvSpPr>
        <p:spPr>
          <a:xfrm>
            <a:off x="457200" y="1143000"/>
            <a:ext cx="8534400" cy="5486400"/>
          </a:xfrm>
        </p:spPr>
        <p:txBody>
          <a:bodyPr>
            <a:normAutofit fontScale="47500" lnSpcReduction="20000"/>
          </a:bodyPr>
          <a:lstStyle/>
          <a:p>
            <a:r>
              <a:rPr lang="en-US" sz="3800" dirty="0" smtClean="0"/>
              <a:t>Each sensor node becomes a CH at a predefined probability p and announces itself as a volunteer CH to its neighbor nodes that are within k-hops communication range</a:t>
            </a:r>
          </a:p>
          <a:p>
            <a:r>
              <a:rPr lang="en-US" sz="3800" dirty="0" smtClean="0"/>
              <a:t>Any node that receives such an announcement becomes a member of the closest cluster if it is not a CH</a:t>
            </a:r>
          </a:p>
          <a:p>
            <a:r>
              <a:rPr lang="en-US" sz="3800" dirty="0" smtClean="0"/>
              <a:t>Those that are neither CH or member, forced to become CHs</a:t>
            </a:r>
          </a:p>
          <a:p>
            <a:r>
              <a:rPr lang="en-US" sz="3800" dirty="0" smtClean="0"/>
              <a:t>If no announcement received within time interval t, becomes forced CH</a:t>
            </a:r>
          </a:p>
          <a:p>
            <a:r>
              <a:rPr lang="en-US" sz="3800" dirty="0" smtClean="0"/>
              <a:t>t- based on duration for a packet to reach a node k-hop away</a:t>
            </a:r>
          </a:p>
          <a:p>
            <a:r>
              <a:rPr lang="en-US" sz="3800" dirty="0" smtClean="0"/>
              <a:t>Energy consumed by the network depends on p and k</a:t>
            </a:r>
          </a:p>
          <a:p>
            <a:r>
              <a:rPr lang="en-US" sz="3800" dirty="0" smtClean="0"/>
              <a:t>To get optimal p and k, assumptions made are:</a:t>
            </a:r>
          </a:p>
          <a:p>
            <a:pPr lvl="1"/>
            <a:r>
              <a:rPr lang="en-US" sz="3800" dirty="0" smtClean="0"/>
              <a:t>Distribution of nodes is based on homogenous spatial Poisson process of intensity </a:t>
            </a:r>
            <a:r>
              <a:rPr lang="en-US" sz="3800" dirty="0" smtClean="0">
                <a:sym typeface="Symbol"/>
              </a:rPr>
              <a:t> in 2D space</a:t>
            </a:r>
          </a:p>
          <a:p>
            <a:pPr lvl="1"/>
            <a:r>
              <a:rPr lang="en-US" sz="3800" dirty="0" smtClean="0">
                <a:sym typeface="Symbol"/>
              </a:rPr>
              <a:t>All sensor nodes transmit at the same power level and have the same transmission range r.</a:t>
            </a:r>
          </a:p>
          <a:p>
            <a:pPr lvl="1"/>
            <a:r>
              <a:rPr lang="en-US" sz="3800" dirty="0" smtClean="0">
                <a:sym typeface="Symbol"/>
              </a:rPr>
              <a:t>Data exchanged between 2 sensor nodes beyond range r is forwarded by intermediate nodes</a:t>
            </a:r>
          </a:p>
          <a:p>
            <a:pPr lvl="1"/>
            <a:r>
              <a:rPr lang="en-US" sz="3800" dirty="0" smtClean="0">
                <a:sym typeface="Symbol"/>
              </a:rPr>
              <a:t>Transmission hops between any sensor and its CH is equivalent to d/r hops</a:t>
            </a:r>
          </a:p>
          <a:p>
            <a:pPr lvl="1"/>
            <a:r>
              <a:rPr lang="en-US" sz="3800" dirty="0" smtClean="0">
                <a:sym typeface="Symbol"/>
              </a:rPr>
              <a:t>Energy consumed to transmit or receive one unit of data is one unit at each node</a:t>
            </a:r>
          </a:p>
          <a:p>
            <a:pPr lvl="1"/>
            <a:r>
              <a:rPr lang="en-US" sz="3800" dirty="0" smtClean="0">
                <a:sym typeface="Symbol"/>
              </a:rPr>
              <a:t>When a sensor communicates data to another sensor only the sensors on the routing path forwards the data</a:t>
            </a:r>
          </a:p>
          <a:p>
            <a:pPr lvl="1"/>
            <a:r>
              <a:rPr lang="en-US" sz="3800" dirty="0" smtClean="0">
                <a:sym typeface="Symbol"/>
              </a:rPr>
              <a:t>There is no  retransmission since medium is contention free and error free</a:t>
            </a:r>
            <a:endParaRPr lang="en-US" sz="3800" dirty="0" smtClean="0"/>
          </a:p>
        </p:txBody>
      </p:sp>
    </p:spTree>
    <p:extLst>
      <p:ext uri="{BB962C8B-B14F-4D97-AF65-F5344CB8AC3E}">
        <p14:creationId xmlns:p14="http://schemas.microsoft.com/office/powerpoint/2010/main" val="11794868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level clustering stage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Same mechanism extended from bottom up</a:t>
            </a:r>
          </a:p>
          <a:p>
            <a:r>
              <a:rPr lang="en-US" dirty="0" smtClean="0"/>
              <a:t>Data forwarding from level 1 to level h aggregated at each level also</a:t>
            </a:r>
          </a:p>
          <a:p>
            <a:r>
              <a:rPr lang="en-US" dirty="0" smtClean="0"/>
              <a:t>Cost of transmission = energy consumed by sensor nodes at that level for sending information + cost of forward the aggregated information to base station k-hops at level I</a:t>
            </a:r>
          </a:p>
          <a:p>
            <a:r>
              <a:rPr lang="en-US" dirty="0" smtClean="0"/>
              <a:t>Problem:</a:t>
            </a:r>
          </a:p>
          <a:p>
            <a:pPr lvl="1"/>
            <a:r>
              <a:rPr lang="en-US" dirty="0" smtClean="0"/>
              <a:t>CHs consume relatively more energy than other sensor nodes</a:t>
            </a:r>
          </a:p>
          <a:p>
            <a:pPr lvl="1"/>
            <a:r>
              <a:rPr lang="en-US" dirty="0" smtClean="0"/>
              <a:t>CHs may run out of their energy faster than others</a:t>
            </a:r>
          </a:p>
          <a:p>
            <a:r>
              <a:rPr lang="en-US" dirty="0" smtClean="0"/>
              <a:t>Solution:</a:t>
            </a:r>
          </a:p>
          <a:p>
            <a:pPr lvl="1"/>
            <a:r>
              <a:rPr lang="en-US" dirty="0" smtClean="0"/>
              <a:t>EECH algorithm can be run periodically for load balancing or triggered as the energy levels of CHs fall below a certain threshold</a:t>
            </a:r>
          </a:p>
          <a:p>
            <a:endParaRPr lang="en-US" dirty="0" smtClean="0"/>
          </a:p>
          <a:p>
            <a:endParaRPr lang="en-US" dirty="0"/>
          </a:p>
        </p:txBody>
      </p:sp>
    </p:spTree>
    <p:extLst>
      <p:ext uri="{BB962C8B-B14F-4D97-AF65-F5344CB8AC3E}">
        <p14:creationId xmlns:p14="http://schemas.microsoft.com/office/powerpoint/2010/main" val="3472213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Regularly Placed Node Deployment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82296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00794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layer hierarchy</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105863"/>
            <a:ext cx="6172200" cy="558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36356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Distributed Weight-based Hierarchical Clustering (DWEHC)</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achieve balanced cluster size</a:t>
            </a:r>
          </a:p>
          <a:p>
            <a:r>
              <a:rPr lang="en-US" dirty="0" smtClean="0"/>
              <a:t>To optimize intra-cluster topology</a:t>
            </a:r>
          </a:p>
          <a:p>
            <a:r>
              <a:rPr lang="en-US" dirty="0" smtClean="0"/>
              <a:t>No assumption on the size and density of n/w</a:t>
            </a:r>
          </a:p>
          <a:p>
            <a:r>
              <a:rPr lang="en-US" dirty="0" smtClean="0"/>
              <a:t>But sensors are aware of its location</a:t>
            </a:r>
          </a:p>
          <a:p>
            <a:r>
              <a:rPr lang="en-US" dirty="0" smtClean="0"/>
              <a:t>All sensors transmit at the same fixed power level</a:t>
            </a:r>
          </a:p>
          <a:p>
            <a:r>
              <a:rPr lang="en-US" dirty="0" smtClean="0"/>
              <a:t>Cluster radius:</a:t>
            </a:r>
          </a:p>
          <a:p>
            <a:pPr lvl="1"/>
            <a:r>
              <a:rPr lang="en-US" dirty="0" smtClean="0"/>
              <a:t>The farthest transmission distance from one cluster member to its head</a:t>
            </a:r>
          </a:p>
          <a:p>
            <a:r>
              <a:rPr lang="en-US" dirty="0" smtClean="0"/>
              <a:t>Fixed cluster radius for entire network</a:t>
            </a:r>
          </a:p>
          <a:p>
            <a:r>
              <a:rPr lang="en-US" dirty="0" smtClean="0"/>
              <a:t>Generates a multi-hop intra-cluster structure</a:t>
            </a:r>
          </a:p>
          <a:p>
            <a:pPr lvl="1"/>
            <a:r>
              <a:rPr lang="en-US" dirty="0" smtClean="0"/>
              <a:t>CH is at root</a:t>
            </a:r>
          </a:p>
          <a:p>
            <a:pPr lvl="1"/>
            <a:r>
              <a:rPr lang="en-US" dirty="0" smtClean="0"/>
              <a:t>Members are in a breadth first order</a:t>
            </a:r>
          </a:p>
          <a:p>
            <a:pPr lvl="1"/>
            <a:r>
              <a:rPr lang="en-US" dirty="0" smtClean="0"/>
              <a:t>Each cluster has multiple levels of child nodes</a:t>
            </a:r>
          </a:p>
          <a:p>
            <a:pPr lvl="1"/>
            <a:r>
              <a:rPr lang="en-US" dirty="0" smtClean="0"/>
              <a:t>No. of levels within one cluster is determined by the cluster radius </a:t>
            </a:r>
          </a:p>
          <a:p>
            <a:pPr lvl="1"/>
            <a:r>
              <a:rPr lang="en-US" dirty="0" smtClean="0"/>
              <a:t>The minimum energy path from one member to its CH is established by DWECH</a:t>
            </a:r>
          </a:p>
          <a:p>
            <a:pPr lvl="1"/>
            <a:endParaRPr lang="en-US" dirty="0"/>
          </a:p>
        </p:txBody>
      </p:sp>
    </p:spTree>
    <p:extLst>
      <p:ext uri="{BB962C8B-B14F-4D97-AF65-F5344CB8AC3E}">
        <p14:creationId xmlns:p14="http://schemas.microsoft.com/office/powerpoint/2010/main" val="39913430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91200"/>
          </a:xfrm>
        </p:spPr>
        <p:txBody>
          <a:bodyPr>
            <a:normAutofit fontScale="85000" lnSpcReduction="20000"/>
          </a:bodyPr>
          <a:lstStyle/>
          <a:p>
            <a:r>
              <a:rPr lang="en-US" dirty="0" smtClean="0"/>
              <a:t>Each node responds only to its nearest parent request</a:t>
            </a:r>
          </a:p>
          <a:p>
            <a:r>
              <a:rPr lang="en-US" dirty="0" smtClean="0"/>
              <a:t>Parent respond’s to its own parent</a:t>
            </a:r>
          </a:p>
          <a:p>
            <a:r>
              <a:rPr lang="en-US" dirty="0" smtClean="0"/>
              <a:t>Continues until the data reaches the CH</a:t>
            </a:r>
          </a:p>
          <a:p>
            <a:r>
              <a:rPr lang="en-US" dirty="0" smtClean="0"/>
              <a:t>TDMA is used for intra-cluster communication</a:t>
            </a:r>
          </a:p>
          <a:p>
            <a:r>
              <a:rPr lang="en-US" dirty="0" smtClean="0"/>
              <a:t>CHs uses IEEE 802.11 for channel access to base station</a:t>
            </a:r>
          </a:p>
          <a:p>
            <a:r>
              <a:rPr lang="en-US" dirty="0" smtClean="0"/>
              <a:t>Each sensor first broadcasts its (x, y) to its neighbors</a:t>
            </a:r>
          </a:p>
          <a:p>
            <a:r>
              <a:rPr lang="en-US" dirty="0" smtClean="0"/>
              <a:t>After locating all neighbors in its transmission range, each node calculates its weight as:</a:t>
            </a:r>
          </a:p>
          <a:p>
            <a:endParaRPr lang="en-US" dirty="0" smtClean="0"/>
          </a:p>
          <a:p>
            <a:endParaRPr lang="en-US" dirty="0" smtClean="0"/>
          </a:p>
          <a:p>
            <a:endParaRPr lang="en-US" dirty="0"/>
          </a:p>
          <a:p>
            <a:r>
              <a:rPr lang="en-US" dirty="0" err="1"/>
              <a:t>E</a:t>
            </a:r>
            <a:r>
              <a:rPr lang="en-US" baseline="-25000" dirty="0" err="1"/>
              <a:t>residual</a:t>
            </a:r>
            <a:r>
              <a:rPr lang="en-US" dirty="0"/>
              <a:t> </a:t>
            </a:r>
            <a:r>
              <a:rPr lang="en-US" dirty="0" smtClean="0"/>
              <a:t>(S)– Residual energy of S;   R-cluster range</a:t>
            </a:r>
            <a:endParaRPr lang="en-US" dirty="0"/>
          </a:p>
          <a:p>
            <a:r>
              <a:rPr lang="en-US" dirty="0" err="1" smtClean="0"/>
              <a:t>E</a:t>
            </a:r>
            <a:r>
              <a:rPr lang="en-US" baseline="-25000" dirty="0" err="1" smtClean="0"/>
              <a:t>initial</a:t>
            </a:r>
            <a:r>
              <a:rPr lang="en-US" dirty="0" smtClean="0"/>
              <a:t> (S)– Initial energy of S;	  d – distance(</a:t>
            </a:r>
            <a:r>
              <a:rPr lang="en-US" dirty="0" err="1" smtClean="0"/>
              <a:t>s,u</a:t>
            </a:r>
            <a:r>
              <a:rPr lang="en-US" dirty="0" smtClean="0"/>
              <a:t>)</a:t>
            </a:r>
          </a:p>
          <a:p>
            <a:r>
              <a:rPr lang="en-US" dirty="0" smtClean="0">
                <a:sym typeface="Symbol"/>
              </a:rPr>
              <a:t> - transmit power factor (2 or 4);   c -constant</a:t>
            </a:r>
            <a:endParaRPr lang="en-US" dirty="0"/>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038600"/>
            <a:ext cx="5027746" cy="111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29813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62500" lnSpcReduction="20000"/>
          </a:bodyPr>
          <a:lstStyle/>
          <a:p>
            <a:r>
              <a:rPr lang="en-US" dirty="0" smtClean="0"/>
              <a:t>A node that has largest weight among all its neighbors become temporary CH</a:t>
            </a:r>
          </a:p>
          <a:p>
            <a:r>
              <a:rPr lang="en-US" dirty="0" smtClean="0"/>
              <a:t>A temporary CH becomes a real CH if a given % of neighbors elect it as their CH.</a:t>
            </a:r>
          </a:p>
          <a:p>
            <a:r>
              <a:rPr lang="en-US" dirty="0" smtClean="0"/>
              <a:t>When </a:t>
            </a:r>
            <a:r>
              <a:rPr lang="en-US" dirty="0" err="1" smtClean="0"/>
              <a:t>i</a:t>
            </a:r>
            <a:r>
              <a:rPr lang="en-US" dirty="0" smtClean="0"/>
              <a:t>=0 this is set to 100% and in subsequent 6 iterations it is decreased by (6-i)/6</a:t>
            </a:r>
          </a:p>
          <a:p>
            <a:r>
              <a:rPr lang="en-US" dirty="0" smtClean="0"/>
              <a:t>At this stage the neighboring nodes are considered as first-level child members w.r.t the CH</a:t>
            </a:r>
          </a:p>
          <a:p>
            <a:r>
              <a:rPr lang="en-US" dirty="0" smtClean="0"/>
              <a:t>Node progressively adjusts such memberships in order to reach the CH using the least amount of energy.</a:t>
            </a:r>
          </a:p>
          <a:p>
            <a:r>
              <a:rPr lang="en-US" dirty="0" smtClean="0"/>
              <a:t>A node checks with its non CH neighbors to find out its minimal cost to reach CH. </a:t>
            </a:r>
          </a:p>
          <a:p>
            <a:r>
              <a:rPr lang="en-US" dirty="0" smtClean="0"/>
              <a:t>With the knowledge of the distance to its neighbors, a node assess whether it is better to stay as a first level member or become second-level member.</a:t>
            </a:r>
          </a:p>
          <a:p>
            <a:r>
              <a:rPr lang="en-US" dirty="0" smtClean="0"/>
              <a:t>A node may also switch to a new CH if it seems better</a:t>
            </a:r>
          </a:p>
          <a:p>
            <a:r>
              <a:rPr lang="en-US" dirty="0" smtClean="0"/>
              <a:t>The process continues until all nodes settle on the most energy-efficient intra cluster topology.</a:t>
            </a:r>
          </a:p>
          <a:p>
            <a:r>
              <a:rPr lang="en-US" dirty="0" smtClean="0"/>
              <a:t>The cluster generating process runs at most 7 times.</a:t>
            </a:r>
          </a:p>
        </p:txBody>
      </p:sp>
    </p:spTree>
    <p:extLst>
      <p:ext uri="{BB962C8B-B14F-4D97-AF65-F5344CB8AC3E}">
        <p14:creationId xmlns:p14="http://schemas.microsoft.com/office/powerpoint/2010/main" val="248464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13382"/>
            <a:ext cx="6629400" cy="5636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81288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457200" y="1219200"/>
            <a:ext cx="8229600" cy="5486400"/>
          </a:xfrm>
        </p:spPr>
        <p:txBody>
          <a:bodyPr>
            <a:normAutofit fontScale="85000" lnSpcReduction="10000"/>
          </a:bodyPr>
          <a:lstStyle/>
          <a:p>
            <a:r>
              <a:rPr lang="en-US" dirty="0" smtClean="0"/>
              <a:t>Completely distributed</a:t>
            </a:r>
          </a:p>
          <a:p>
            <a:r>
              <a:rPr lang="en-US" dirty="0" smtClean="0"/>
              <a:t>Each node is either a CH or a child member in a cluster</a:t>
            </a:r>
          </a:p>
          <a:p>
            <a:r>
              <a:rPr lang="en-US" dirty="0" smtClean="0"/>
              <a:t>Each cluster contains the minimum-power topology which is locally optimal</a:t>
            </a:r>
          </a:p>
          <a:p>
            <a:r>
              <a:rPr lang="en-US" dirty="0" smtClean="0"/>
              <a:t>Each parent has a limited no. of children and hence it is scalable</a:t>
            </a:r>
          </a:p>
          <a:p>
            <a:r>
              <a:rPr lang="en-US" dirty="0" smtClean="0"/>
              <a:t>Achieves load balance per node and hence prolongs the lifetime of CH</a:t>
            </a:r>
          </a:p>
          <a:p>
            <a:r>
              <a:rPr lang="en-US" dirty="0" smtClean="0"/>
              <a:t>No assumption on network size</a:t>
            </a:r>
          </a:p>
          <a:p>
            <a:r>
              <a:rPr lang="en-US" dirty="0" smtClean="0"/>
              <a:t>Clusters generated by DWEHC are more load balanced than those by HEED</a:t>
            </a:r>
          </a:p>
          <a:p>
            <a:r>
              <a:rPr lang="en-US" dirty="0" smtClean="0"/>
              <a:t>Achieves lower energy consumption in intra-cluster and inter-cluster communication.</a:t>
            </a:r>
            <a:endParaRPr lang="en-US" dirty="0"/>
          </a:p>
        </p:txBody>
      </p:sp>
    </p:spTree>
    <p:extLst>
      <p:ext uri="{BB962C8B-B14F-4D97-AF65-F5344CB8AC3E}">
        <p14:creationId xmlns:p14="http://schemas.microsoft.com/office/powerpoint/2010/main" val="21765644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Algorithm for Cluster Establishment</a:t>
            </a:r>
            <a:endParaRPr lang="en-US" dirty="0"/>
          </a:p>
        </p:txBody>
      </p:sp>
      <p:sp>
        <p:nvSpPr>
          <p:cNvPr id="3" name="Content Placeholder 2"/>
          <p:cNvSpPr>
            <a:spLocks noGrp="1"/>
          </p:cNvSpPr>
          <p:nvPr>
            <p:ph idx="1"/>
          </p:nvPr>
        </p:nvSpPr>
        <p:spPr>
          <a:xfrm>
            <a:off x="457200" y="1143000"/>
            <a:ext cx="8229600" cy="5562600"/>
          </a:xfrm>
        </p:spPr>
        <p:txBody>
          <a:bodyPr>
            <a:normAutofit fontScale="62500" lnSpcReduction="20000"/>
          </a:bodyPr>
          <a:lstStyle/>
          <a:p>
            <a:r>
              <a:rPr lang="en-US" dirty="0" smtClean="0"/>
              <a:t>Employs an emergent localized cluster formation and uses only 3 rounds of feed back to induce the formation of a highly efficient cover of uniform clusters </a:t>
            </a:r>
          </a:p>
          <a:p>
            <a:r>
              <a:rPr lang="en-US" dirty="0" smtClean="0"/>
              <a:t>Uses repeated local interaction and feed back between nodes to achieve the desired global property without a central control or global visibility</a:t>
            </a:r>
          </a:p>
          <a:p>
            <a:r>
              <a:rPr lang="en-US" dirty="0" smtClean="0"/>
              <a:t>Phases:</a:t>
            </a:r>
          </a:p>
          <a:p>
            <a:pPr lvl="1"/>
            <a:r>
              <a:rPr lang="en-US" dirty="0" smtClean="0"/>
              <a:t>Spawning new clusters</a:t>
            </a:r>
          </a:p>
          <a:p>
            <a:pPr lvl="1"/>
            <a:r>
              <a:rPr lang="en-US" dirty="0" smtClean="0"/>
              <a:t>Migration of existing ones</a:t>
            </a:r>
          </a:p>
          <a:p>
            <a:r>
              <a:rPr lang="en-US" dirty="0" smtClean="0"/>
              <a:t>Spawning new cluster</a:t>
            </a:r>
          </a:p>
          <a:p>
            <a:pPr lvl="1"/>
            <a:r>
              <a:rPr lang="en-US" dirty="0" smtClean="0"/>
              <a:t>Each node assesses its potential as CH.</a:t>
            </a:r>
          </a:p>
          <a:p>
            <a:pPr lvl="1"/>
            <a:r>
              <a:rPr lang="en-US" dirty="0" smtClean="0"/>
              <a:t>When a node decides to be a new CH broadcasts an invitation message</a:t>
            </a:r>
          </a:p>
          <a:p>
            <a:pPr lvl="1"/>
            <a:r>
              <a:rPr lang="en-US" dirty="0" smtClean="0"/>
              <a:t>Upon getting an invitation message, a neighbor sensor node may join the new cluster</a:t>
            </a:r>
          </a:p>
          <a:p>
            <a:pPr lvl="1"/>
            <a:r>
              <a:rPr lang="en-US" dirty="0" smtClean="0"/>
              <a:t>A node can receive more than one invitation, but it can join only one cluster</a:t>
            </a:r>
          </a:p>
          <a:p>
            <a:r>
              <a:rPr lang="en-US" dirty="0" smtClean="0"/>
              <a:t>Migration of existing cluster</a:t>
            </a:r>
          </a:p>
          <a:p>
            <a:pPr lvl="1"/>
            <a:r>
              <a:rPr lang="en-US" dirty="0" smtClean="0"/>
              <a:t>Controlled by CH</a:t>
            </a:r>
          </a:p>
          <a:p>
            <a:pPr lvl="1"/>
            <a:r>
              <a:rPr lang="en-US" dirty="0" smtClean="0"/>
              <a:t>Each CH evaluates the ability of its neighbors for becoming a new CH</a:t>
            </a:r>
          </a:p>
          <a:p>
            <a:pPr lvl="1"/>
            <a:r>
              <a:rPr lang="en-US" dirty="0" smtClean="0"/>
              <a:t>A node will be considered as the best candidate for the new CH if the newly formed cluster could have the largest no. of member nodes with minimal overlaps with existing clusters</a:t>
            </a:r>
          </a:p>
          <a:p>
            <a:pPr lvl="1"/>
            <a:endParaRPr lang="en-US" dirty="0" smtClean="0"/>
          </a:p>
          <a:p>
            <a:endParaRPr lang="en-US" dirty="0" smtClean="0"/>
          </a:p>
        </p:txBody>
      </p:sp>
    </p:spTree>
    <p:extLst>
      <p:ext uri="{BB962C8B-B14F-4D97-AF65-F5344CB8AC3E}">
        <p14:creationId xmlns:p14="http://schemas.microsoft.com/office/powerpoint/2010/main" val="17761324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Diagram</a:t>
            </a:r>
            <a:endParaRPr lang="en-US" dirty="0"/>
          </a:p>
        </p:txBody>
      </p:sp>
      <p:sp>
        <p:nvSpPr>
          <p:cNvPr id="3" name="Content Placeholder 2"/>
          <p:cNvSpPr>
            <a:spLocks noGrp="1"/>
          </p:cNvSpPr>
          <p:nvPr>
            <p:ph idx="1"/>
          </p:nvPr>
        </p:nvSpPr>
        <p:spPr/>
        <p:txBody>
          <a:bodyPr/>
          <a:lstStyle/>
          <a:p>
            <a:r>
              <a:rPr lang="en-US" dirty="0" smtClean="0"/>
              <a:t>States of a node: </a:t>
            </a:r>
            <a:r>
              <a:rPr lang="en-US" dirty="0" err="1" smtClean="0"/>
              <a:t>Unclustered</a:t>
            </a:r>
            <a:r>
              <a:rPr lang="en-US" dirty="0" smtClean="0"/>
              <a:t>, Clustered, CH</a:t>
            </a:r>
          </a:p>
          <a:p>
            <a:pPr marL="457200" lvl="1"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383600"/>
            <a:ext cx="7022104" cy="4169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10731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 nodes are initially </a:t>
            </a:r>
            <a:r>
              <a:rPr lang="en-US" dirty="0" err="1" smtClean="0"/>
              <a:t>unclustered</a:t>
            </a:r>
            <a:endParaRPr lang="en-US" dirty="0" smtClean="0"/>
          </a:p>
          <a:p>
            <a:r>
              <a:rPr lang="en-US" dirty="0" smtClean="0"/>
              <a:t>Need not work in synchronized rounds</a:t>
            </a:r>
          </a:p>
          <a:p>
            <a:r>
              <a:rPr lang="en-US" dirty="0" smtClean="0"/>
              <a:t>Waits for random amount of time before making decision</a:t>
            </a:r>
          </a:p>
          <a:p>
            <a:r>
              <a:rPr lang="en-US" dirty="0" smtClean="0"/>
              <a:t>Feedback occurs when a node A affect node B, which directly or indirectly affects node A again</a:t>
            </a:r>
          </a:p>
          <a:p>
            <a:r>
              <a:rPr lang="en-US" dirty="0" smtClean="0"/>
              <a:t>No. of rounds decided by considering the trade-off between comm. Overhead and cluster size</a:t>
            </a:r>
          </a:p>
          <a:p>
            <a:r>
              <a:rPr lang="en-US" dirty="0" smtClean="0"/>
              <a:t>Uses three rounds in the initial version</a:t>
            </a:r>
          </a:p>
          <a:p>
            <a:r>
              <a:rPr lang="en-US" dirty="0"/>
              <a:t>M</a:t>
            </a:r>
            <a:r>
              <a:rPr lang="en-US" dirty="0" smtClean="0"/>
              <a:t>odified version uses five rounds to increase the regularity of cluster layout</a:t>
            </a:r>
          </a:p>
        </p:txBody>
      </p:sp>
    </p:spTree>
    <p:extLst>
      <p:ext uri="{BB962C8B-B14F-4D97-AF65-F5344CB8AC3E}">
        <p14:creationId xmlns:p14="http://schemas.microsoft.com/office/powerpoint/2010/main" val="34522954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Advantages</a:t>
            </a: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r>
              <a:rPr lang="en-US" dirty="0" smtClean="0"/>
              <a:t>Increases spatial coverage by increasing separation among clusters when node degree is high and allowing the clusters to be overlapped when degree is low.</a:t>
            </a:r>
          </a:p>
          <a:p>
            <a:r>
              <a:rPr lang="en-US" dirty="0" smtClean="0"/>
              <a:t>Achieves low variance and high average of cluster size</a:t>
            </a:r>
          </a:p>
          <a:p>
            <a:r>
              <a:rPr lang="en-US" dirty="0" smtClean="0"/>
              <a:t>Can easily repair structure damage in network caused by node failures and also can integrate new nodes</a:t>
            </a:r>
          </a:p>
          <a:p>
            <a:r>
              <a:rPr lang="en-US" dirty="0" smtClean="0"/>
              <a:t>Fast, robust against packet loss and node failures, efficient in terms of communication</a:t>
            </a:r>
          </a:p>
          <a:p>
            <a:r>
              <a:rPr lang="en-US" dirty="0" smtClean="0"/>
              <a:t>Completes in constant time regardless of the size of the network</a:t>
            </a:r>
          </a:p>
          <a:p>
            <a:r>
              <a:rPr lang="en-US" dirty="0" smtClean="0"/>
              <a:t>Uses only local communication</a:t>
            </a:r>
          </a:p>
          <a:p>
            <a:r>
              <a:rPr lang="en-US" dirty="0" smtClean="0"/>
              <a:t>Does not require geographic location information or distance, or direction between nodes</a:t>
            </a:r>
            <a:endParaRPr lang="en-US" dirty="0"/>
          </a:p>
        </p:txBody>
      </p:sp>
    </p:spTree>
    <p:extLst>
      <p:ext uri="{BB962C8B-B14F-4D97-AF65-F5344CB8AC3E}">
        <p14:creationId xmlns:p14="http://schemas.microsoft.com/office/powerpoint/2010/main" val="297694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Randomly Distributed Node Deployment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2477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4971"/>
            <a:ext cx="4343400"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143000" y="3352800"/>
            <a:ext cx="4645631" cy="369332"/>
          </a:xfrm>
          <a:prstGeom prst="rect">
            <a:avLst/>
          </a:prstGeom>
          <a:noFill/>
        </p:spPr>
        <p:txBody>
          <a:bodyPr wrap="none" rtlCol="0">
            <a:spAutoFit/>
          </a:bodyPr>
          <a:lstStyle/>
          <a:p>
            <a:r>
              <a:rPr lang="en-US" dirty="0" smtClean="0"/>
              <a:t>Probability of at least k nodes placed in a area S</a:t>
            </a:r>
            <a:endParaRPr lang="en-US" dirty="0"/>
          </a:p>
        </p:txBody>
      </p:sp>
    </p:spTree>
    <p:extLst>
      <p:ext uri="{BB962C8B-B14F-4D97-AF65-F5344CB8AC3E}">
        <p14:creationId xmlns:p14="http://schemas.microsoft.com/office/powerpoint/2010/main" val="3608830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Clustering</a:t>
            </a: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smtClean="0"/>
              <a:t>Common Key Distribution </a:t>
            </a:r>
            <a:r>
              <a:rPr lang="en-US" dirty="0" err="1" smtClean="0"/>
              <a:t>algs</a:t>
            </a:r>
            <a:r>
              <a:rPr lang="en-US" dirty="0" smtClean="0"/>
              <a:t>. Can’t be applied to WSN because</a:t>
            </a:r>
          </a:p>
          <a:p>
            <a:pPr lvl="1"/>
            <a:r>
              <a:rPr lang="en-US" dirty="0" smtClean="0"/>
              <a:t>Processing requirement of public-key based distribution is high</a:t>
            </a:r>
          </a:p>
          <a:p>
            <a:pPr lvl="1"/>
            <a:r>
              <a:rPr lang="en-US" dirty="0" smtClean="0"/>
              <a:t>Security vulnerabilities with global keying schemes</a:t>
            </a:r>
          </a:p>
          <a:p>
            <a:pPr lvl="1"/>
            <a:r>
              <a:rPr lang="en-US" dirty="0" smtClean="0"/>
              <a:t>Memory requirements complete pairwise key distribution is high</a:t>
            </a:r>
          </a:p>
          <a:p>
            <a:pPr lvl="1"/>
            <a:r>
              <a:rPr lang="en-US" dirty="0" smtClean="0"/>
              <a:t>Inefficiency and energy consumption of </a:t>
            </a:r>
            <a:r>
              <a:rPr lang="en-US" dirty="0" err="1" smtClean="0"/>
              <a:t>centre</a:t>
            </a:r>
            <a:r>
              <a:rPr lang="en-US" dirty="0" smtClean="0"/>
              <a:t>-based key distributions</a:t>
            </a:r>
          </a:p>
          <a:p>
            <a:r>
              <a:rPr lang="en-US" dirty="0" smtClean="0"/>
              <a:t>In cluster-based network</a:t>
            </a:r>
          </a:p>
          <a:p>
            <a:r>
              <a:rPr lang="en-US" dirty="0"/>
              <a:t> </a:t>
            </a:r>
            <a:r>
              <a:rPr lang="en-US" dirty="0" smtClean="0"/>
              <a:t>CHs are more prominent targets for attacks. </a:t>
            </a:r>
          </a:p>
          <a:p>
            <a:r>
              <a:rPr lang="en-US" dirty="0" smtClean="0"/>
              <a:t>A compromised CH may forward bogus information into the n/w.</a:t>
            </a:r>
          </a:p>
          <a:p>
            <a:r>
              <a:rPr lang="en-US" dirty="0" smtClean="0"/>
              <a:t>LEACH provides security by rotating CH role</a:t>
            </a:r>
            <a:endParaRPr lang="en-US" dirty="0"/>
          </a:p>
        </p:txBody>
      </p:sp>
    </p:spTree>
    <p:extLst>
      <p:ext uri="{BB962C8B-B14F-4D97-AF65-F5344CB8AC3E}">
        <p14:creationId xmlns:p14="http://schemas.microsoft.com/office/powerpoint/2010/main" val="2230739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85000" lnSpcReduction="20000"/>
          </a:bodyPr>
          <a:lstStyle/>
          <a:p>
            <a:r>
              <a:rPr lang="en-US" dirty="0" smtClean="0"/>
              <a:t>In LEACH: 2 kinds of authentication for legitimate nodes</a:t>
            </a:r>
          </a:p>
          <a:p>
            <a:pPr lvl="1"/>
            <a:r>
              <a:rPr lang="en-US" dirty="0" smtClean="0"/>
              <a:t>Authenticated Broadcast (From CH to rest)</a:t>
            </a:r>
          </a:p>
          <a:p>
            <a:pPr lvl="1"/>
            <a:r>
              <a:rPr lang="en-US" dirty="0" smtClean="0"/>
              <a:t>Pairwise Authentication (Noe-to-CH &amp; CH-to-BS)</a:t>
            </a:r>
          </a:p>
          <a:p>
            <a:r>
              <a:rPr lang="en-US" dirty="0" smtClean="0"/>
              <a:t>F-LEACH – security enhanced LEACH</a:t>
            </a:r>
          </a:p>
          <a:p>
            <a:r>
              <a:rPr lang="en-US" dirty="0" smtClean="0"/>
              <a:t>Each node has two symmetric keys: </a:t>
            </a:r>
          </a:p>
          <a:p>
            <a:pPr lvl="1"/>
            <a:r>
              <a:rPr lang="en-US" dirty="0" smtClean="0"/>
              <a:t>an authenticated broadcast key from a key chain held by the BS</a:t>
            </a:r>
          </a:p>
          <a:p>
            <a:pPr lvl="1"/>
            <a:r>
              <a:rPr lang="en-US" dirty="0" smtClean="0"/>
              <a:t>A pairwise key shared with the BS</a:t>
            </a:r>
          </a:p>
          <a:p>
            <a:r>
              <a:rPr lang="en-US" dirty="0" smtClean="0"/>
              <a:t>CH sends modified ADV having (ID in plaintext, A MAC produced using the key that the CH shares with the BS)</a:t>
            </a:r>
          </a:p>
          <a:p>
            <a:r>
              <a:rPr lang="en-US" dirty="0" smtClean="0"/>
              <a:t>BS listens and authenticates ADV messages from all CHs and broadcasts the authenticated CH list using broadcast authentication scheme</a:t>
            </a:r>
          </a:p>
          <a:p>
            <a:r>
              <a:rPr lang="en-US" dirty="0" smtClean="0"/>
              <a:t>The ordinary nodes selects its CH only from the authenticated CHs</a:t>
            </a:r>
          </a:p>
        </p:txBody>
      </p:sp>
    </p:spTree>
    <p:extLst>
      <p:ext uri="{BB962C8B-B14F-4D97-AF65-F5344CB8AC3E}">
        <p14:creationId xmlns:p14="http://schemas.microsoft.com/office/powerpoint/2010/main" val="5483132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0"/>
            <a:ext cx="9067799" cy="6644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668837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F-LEACH</a:t>
            </a:r>
            <a:endParaRPr lang="en-US" dirty="0"/>
          </a:p>
        </p:txBody>
      </p:sp>
      <p:sp>
        <p:nvSpPr>
          <p:cNvPr id="3" name="Content Placeholder 2"/>
          <p:cNvSpPr>
            <a:spLocks noGrp="1"/>
          </p:cNvSpPr>
          <p:nvPr>
            <p:ph idx="1"/>
          </p:nvPr>
        </p:nvSpPr>
        <p:spPr/>
        <p:txBody>
          <a:bodyPr/>
          <a:lstStyle/>
          <a:p>
            <a:r>
              <a:rPr lang="en-US" dirty="0" smtClean="0"/>
              <a:t>F-LEACH does not provide a complete and efficient solution to node-to-CH authentication</a:t>
            </a:r>
          </a:p>
          <a:p>
            <a:r>
              <a:rPr lang="en-US" dirty="0" smtClean="0"/>
              <a:t>Join request messages in the setup phase are not authenticated and ordinary nodes only share keys with base station</a:t>
            </a:r>
          </a:p>
          <a:p>
            <a:r>
              <a:rPr lang="en-US" dirty="0" smtClean="0"/>
              <a:t>CHs cannot verify the message </a:t>
            </a:r>
            <a:r>
              <a:rPr lang="en-US" dirty="0"/>
              <a:t>a</a:t>
            </a:r>
            <a:r>
              <a:rPr lang="en-US" dirty="0" smtClean="0"/>
              <a:t>uthentication codes from ordinary nodes</a:t>
            </a:r>
            <a:endParaRPr lang="en-US" dirty="0"/>
          </a:p>
        </p:txBody>
      </p:sp>
    </p:spTree>
    <p:extLst>
      <p:ext uri="{BB962C8B-B14F-4D97-AF65-F5344CB8AC3E}">
        <p14:creationId xmlns:p14="http://schemas.microsoft.com/office/powerpoint/2010/main" val="1956476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SecLEACH</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r>
              <a:rPr lang="en-US" dirty="0" smtClean="0"/>
              <a:t>LEACH based random key distribution scheme that provides efficient security to pairwise node-to-CH communication</a:t>
            </a:r>
          </a:p>
          <a:p>
            <a:r>
              <a:rPr lang="en-US" dirty="0" smtClean="0"/>
              <a:t>Each node is assigned a set of keys drawn from a large key pool.</a:t>
            </a:r>
          </a:p>
          <a:p>
            <a:r>
              <a:rPr lang="en-US" dirty="0" smtClean="0"/>
              <a:t>Three phases:</a:t>
            </a:r>
          </a:p>
          <a:p>
            <a:pPr lvl="1"/>
            <a:r>
              <a:rPr lang="en-US" b="1" dirty="0" smtClean="0"/>
              <a:t>Key pre-distribution</a:t>
            </a:r>
            <a:r>
              <a:rPr lang="en-US" dirty="0" smtClean="0"/>
              <a:t> – Takes place prior to network deployment. A large pool of S keys and their ids are generated. Each node is assigned a ring of m keys drawn from the pool at random without replacement</a:t>
            </a:r>
          </a:p>
          <a:p>
            <a:pPr lvl="1"/>
            <a:r>
              <a:rPr lang="en-US" b="1" dirty="0" smtClean="0"/>
              <a:t>Shared-key discovery</a:t>
            </a:r>
            <a:r>
              <a:rPr lang="en-US" dirty="0" smtClean="0"/>
              <a:t> – Takes place during network setup. Each node broadcasts the IDs of the keys on its key ring. From this, a node finds out the keys shared with its neighbors. These keys are used for establishing secure links between two neighboring nodes</a:t>
            </a:r>
          </a:p>
          <a:p>
            <a:pPr lvl="1"/>
            <a:r>
              <a:rPr lang="en-US" b="1" dirty="0" smtClean="0"/>
              <a:t>Path-key establishment</a:t>
            </a:r>
            <a:r>
              <a:rPr lang="en-US" dirty="0" smtClean="0"/>
              <a:t> – Each pair of neighboring nodes that do not share a key establish their own key as long as they are connected by two or more secure links at the end of the shared key discovery phase</a:t>
            </a:r>
          </a:p>
        </p:txBody>
      </p:sp>
    </p:spTree>
    <p:extLst>
      <p:ext uri="{BB962C8B-B14F-4D97-AF65-F5344CB8AC3E}">
        <p14:creationId xmlns:p14="http://schemas.microsoft.com/office/powerpoint/2010/main" val="16004431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Generates a large pool of S keys with their IDs prior to network deployment</a:t>
            </a:r>
          </a:p>
          <a:p>
            <a:r>
              <a:rPr lang="en-US" dirty="0" smtClean="0"/>
              <a:t>Each node is assigned a ring of m keys drawn from the pool pseudo randomly without replacement</a:t>
            </a:r>
          </a:p>
          <a:p>
            <a:r>
              <a:rPr lang="en-US" dirty="0" smtClean="0"/>
              <a:t>Each node X generates a unique ID </a:t>
            </a:r>
            <a:r>
              <a:rPr lang="en-US" dirty="0" err="1" smtClean="0"/>
              <a:t>id</a:t>
            </a:r>
            <a:r>
              <a:rPr lang="en-US" baseline="-25000" dirty="0" err="1" smtClean="0"/>
              <a:t>x</a:t>
            </a:r>
            <a:r>
              <a:rPr lang="en-US" dirty="0" smtClean="0"/>
              <a:t> with one pseudo random function (PRF). </a:t>
            </a:r>
          </a:p>
          <a:p>
            <a:r>
              <a:rPr lang="en-US" dirty="0" err="1" smtClean="0"/>
              <a:t>Id</a:t>
            </a:r>
            <a:r>
              <a:rPr lang="en-US" baseline="-25000" dirty="0" err="1" smtClean="0"/>
              <a:t>x</a:t>
            </a:r>
            <a:r>
              <a:rPr lang="en-US" dirty="0" smtClean="0"/>
              <a:t> is used to seed a Pseudo </a:t>
            </a:r>
            <a:r>
              <a:rPr lang="en-US" dirty="0"/>
              <a:t>R</a:t>
            </a:r>
            <a:r>
              <a:rPr lang="en-US" dirty="0" smtClean="0"/>
              <a:t>andom </a:t>
            </a:r>
            <a:r>
              <a:rPr lang="en-US" dirty="0"/>
              <a:t>N</a:t>
            </a:r>
            <a:r>
              <a:rPr lang="en-US" dirty="0" smtClean="0"/>
              <a:t>umber Generator (PRNG) to produce a sequence of m numbers</a:t>
            </a:r>
          </a:p>
          <a:p>
            <a:r>
              <a:rPr lang="en-US" dirty="0" smtClean="0"/>
              <a:t>The R</a:t>
            </a:r>
            <a:r>
              <a:rPr lang="en-US" baseline="-25000" dirty="0" smtClean="0"/>
              <a:t>x</a:t>
            </a:r>
            <a:r>
              <a:rPr lang="en-US" dirty="0" smtClean="0"/>
              <a:t> parameter is the set of key IDs assigned to X and can be obtained by mapping each number in the sequence to its corresponding value mod s. </a:t>
            </a:r>
          </a:p>
          <a:p>
            <a:r>
              <a:rPr lang="en-US" dirty="0" smtClean="0"/>
              <a:t>Each node is assigned with a pairwise key share with the base station prior to network deployment</a:t>
            </a:r>
          </a:p>
          <a:p>
            <a:endParaRPr lang="en-US" dirty="0"/>
          </a:p>
        </p:txBody>
      </p:sp>
    </p:spTree>
    <p:extLst>
      <p:ext uri="{BB962C8B-B14F-4D97-AF65-F5344CB8AC3E}">
        <p14:creationId xmlns:p14="http://schemas.microsoft.com/office/powerpoint/2010/main" val="4878345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rmAutofit fontScale="62500" lnSpcReduction="20000"/>
          </a:bodyPr>
          <a:lstStyle/>
          <a:p>
            <a:pPr algn="just"/>
            <a:r>
              <a:rPr lang="en-US" dirty="0" smtClean="0"/>
              <a:t>When a self-elected CH broadcasts its ADV message, it includes the keys in its ring; the remaining nodes then cluster around the closest CH with whom they share a key</a:t>
            </a:r>
          </a:p>
          <a:p>
            <a:pPr algn="just"/>
            <a:r>
              <a:rPr lang="en-US" dirty="0" smtClean="0"/>
              <a:t>CH,  </a:t>
            </a:r>
            <a:r>
              <a:rPr lang="en-US" dirty="0"/>
              <a:t>H  broadcasts its ID  </a:t>
            </a:r>
            <a:r>
              <a:rPr lang="en-US" dirty="0" err="1" smtClean="0"/>
              <a:t>id</a:t>
            </a:r>
            <a:r>
              <a:rPr lang="en-US" baseline="-25000" dirty="0" err="1" smtClean="0"/>
              <a:t>H</a:t>
            </a:r>
            <a:r>
              <a:rPr lang="en-US" dirty="0" smtClean="0"/>
              <a:t> </a:t>
            </a:r>
            <a:r>
              <a:rPr lang="en-US" dirty="0"/>
              <a:t>and a nonce </a:t>
            </a:r>
            <a:r>
              <a:rPr lang="en-US" dirty="0" smtClean="0"/>
              <a:t>(to </a:t>
            </a:r>
            <a:r>
              <a:rPr lang="en-US" dirty="0"/>
              <a:t>prevent replay </a:t>
            </a:r>
            <a:r>
              <a:rPr lang="en-US" dirty="0" smtClean="0"/>
              <a:t>attacks)  </a:t>
            </a:r>
            <a:endParaRPr lang="en-US" dirty="0"/>
          </a:p>
          <a:p>
            <a:pPr algn="just"/>
            <a:r>
              <a:rPr lang="en-US" dirty="0" smtClean="0"/>
              <a:t>Ordinary </a:t>
            </a:r>
            <a:r>
              <a:rPr lang="en-US" dirty="0"/>
              <a:t>nodes  </a:t>
            </a:r>
            <a:r>
              <a:rPr lang="en-US" dirty="0" smtClean="0"/>
              <a:t>A</a:t>
            </a:r>
            <a:r>
              <a:rPr lang="en-US" baseline="-25000" dirty="0" smtClean="0"/>
              <a:t>i</a:t>
            </a:r>
            <a:r>
              <a:rPr lang="en-US" dirty="0" smtClean="0"/>
              <a:t>  </a:t>
            </a:r>
            <a:r>
              <a:rPr lang="en-US" dirty="0"/>
              <a:t>compute the set of  </a:t>
            </a:r>
            <a:r>
              <a:rPr lang="en-US" dirty="0" smtClean="0"/>
              <a:t>H’s </a:t>
            </a:r>
            <a:r>
              <a:rPr lang="en-US" dirty="0"/>
              <a:t>key IDs using the </a:t>
            </a:r>
            <a:r>
              <a:rPr lang="en-US" dirty="0" smtClean="0"/>
              <a:t>above pseudorandom scheme, choose </a:t>
            </a:r>
            <a:r>
              <a:rPr lang="en-US" dirty="0"/>
              <a:t>the closest </a:t>
            </a:r>
            <a:r>
              <a:rPr lang="en-US" dirty="0" smtClean="0"/>
              <a:t>CH </a:t>
            </a:r>
            <a:r>
              <a:rPr lang="en-US" dirty="0"/>
              <a:t>with </a:t>
            </a:r>
            <a:r>
              <a:rPr lang="en-US" dirty="0" smtClean="0"/>
              <a:t>whom they share </a:t>
            </a:r>
            <a:r>
              <a:rPr lang="en-US" dirty="0"/>
              <a:t>a </a:t>
            </a:r>
            <a:r>
              <a:rPr lang="en-US" dirty="0" smtClean="0"/>
              <a:t>key k</a:t>
            </a:r>
            <a:r>
              <a:rPr lang="en-US" baseline="-25000" dirty="0" smtClean="0"/>
              <a:t>[r]</a:t>
            </a:r>
            <a:r>
              <a:rPr lang="en-US" dirty="0" smtClean="0"/>
              <a:t>  </a:t>
            </a:r>
            <a:r>
              <a:rPr lang="en-US" dirty="0"/>
              <a:t>, and send it a </a:t>
            </a:r>
            <a:r>
              <a:rPr lang="en-US" dirty="0" smtClean="0"/>
              <a:t>join-request </a:t>
            </a:r>
            <a:r>
              <a:rPr lang="en-US" dirty="0"/>
              <a:t>message, </a:t>
            </a:r>
            <a:r>
              <a:rPr lang="en-US" dirty="0" smtClean="0"/>
              <a:t>protected by </a:t>
            </a:r>
            <a:r>
              <a:rPr lang="en-US" dirty="0"/>
              <a:t>a message authentication </a:t>
            </a:r>
            <a:r>
              <a:rPr lang="en-US" dirty="0" smtClean="0"/>
              <a:t>code (MAC). </a:t>
            </a:r>
            <a:r>
              <a:rPr lang="en-US" dirty="0"/>
              <a:t>The </a:t>
            </a:r>
            <a:r>
              <a:rPr lang="en-US" dirty="0" smtClean="0"/>
              <a:t>MAC is generated </a:t>
            </a:r>
            <a:r>
              <a:rPr lang="en-US" dirty="0"/>
              <a:t>by using </a:t>
            </a:r>
            <a:r>
              <a:rPr lang="en-US" dirty="0" smtClean="0"/>
              <a:t>k</a:t>
            </a:r>
            <a:r>
              <a:rPr lang="en-US" baseline="-25000" dirty="0" smtClean="0"/>
              <a:t>[r]</a:t>
            </a:r>
            <a:r>
              <a:rPr lang="en-US" dirty="0" smtClean="0"/>
              <a:t>, </a:t>
            </a:r>
            <a:r>
              <a:rPr lang="en-US" dirty="0"/>
              <a:t>and includes the nonce from  </a:t>
            </a:r>
            <a:r>
              <a:rPr lang="en-US" dirty="0" smtClean="0"/>
              <a:t>H’s </a:t>
            </a:r>
            <a:r>
              <a:rPr lang="en-US" dirty="0"/>
              <a:t>broadcast in </a:t>
            </a:r>
            <a:r>
              <a:rPr lang="en-US" dirty="0" smtClean="0"/>
              <a:t>Step 1 </a:t>
            </a:r>
            <a:r>
              <a:rPr lang="en-US" dirty="0"/>
              <a:t>as well as the </a:t>
            </a:r>
            <a:r>
              <a:rPr lang="en-US" dirty="0" err="1" smtClean="0"/>
              <a:t>ID</a:t>
            </a:r>
            <a:r>
              <a:rPr lang="en-US" baseline="-25000" dirty="0" err="1" smtClean="0"/>
              <a:t>r</a:t>
            </a:r>
            <a:r>
              <a:rPr lang="en-US" dirty="0" smtClean="0"/>
              <a:t> of </a:t>
            </a:r>
            <a:r>
              <a:rPr lang="en-US" dirty="0"/>
              <a:t>the key chosen to protect this link</a:t>
            </a:r>
            <a:r>
              <a:rPr lang="en-US" dirty="0" smtClean="0"/>
              <a:t>.</a:t>
            </a:r>
          </a:p>
          <a:p>
            <a:pPr algn="just"/>
            <a:r>
              <a:rPr lang="en-US" dirty="0" smtClean="0"/>
              <a:t>The </a:t>
            </a:r>
            <a:r>
              <a:rPr lang="en-US" dirty="0"/>
              <a:t>cluster heads send the timeslot schedule to their </a:t>
            </a:r>
            <a:r>
              <a:rPr lang="en-US" dirty="0" smtClean="0"/>
              <a:t>member nodes </a:t>
            </a:r>
            <a:r>
              <a:rPr lang="en-US" dirty="0"/>
              <a:t>that are chosen to join their clusters. This completes the </a:t>
            </a:r>
            <a:r>
              <a:rPr lang="en-US" dirty="0" smtClean="0"/>
              <a:t>setup phase.</a:t>
            </a:r>
          </a:p>
          <a:p>
            <a:pPr algn="just"/>
            <a:r>
              <a:rPr lang="en-US" dirty="0" smtClean="0"/>
              <a:t>In </a:t>
            </a:r>
            <a:r>
              <a:rPr lang="en-US" dirty="0"/>
              <a:t>the steady - state phase, </a:t>
            </a:r>
            <a:r>
              <a:rPr lang="en-US" dirty="0" smtClean="0"/>
              <a:t>node-to-CH </a:t>
            </a:r>
            <a:r>
              <a:rPr lang="en-US" dirty="0"/>
              <a:t>communications are </a:t>
            </a:r>
            <a:r>
              <a:rPr lang="en-US" dirty="0" smtClean="0"/>
              <a:t>protected by </a:t>
            </a:r>
            <a:r>
              <a:rPr lang="en-US" dirty="0"/>
              <a:t>using the same key that was used to protect the </a:t>
            </a:r>
            <a:r>
              <a:rPr lang="en-US" dirty="0" smtClean="0"/>
              <a:t>join-request  message in </a:t>
            </a:r>
            <a:r>
              <a:rPr lang="en-US" dirty="0"/>
              <a:t>Step </a:t>
            </a:r>
            <a:r>
              <a:rPr lang="en-US" dirty="0" smtClean="0"/>
              <a:t>2.  A value  nonce, computed </a:t>
            </a:r>
            <a:r>
              <a:rPr lang="en-US" dirty="0"/>
              <a:t>from the nonce and </a:t>
            </a:r>
            <a:r>
              <a:rPr lang="en-US" dirty="0" smtClean="0"/>
              <a:t>the reporting cycle(j), is </a:t>
            </a:r>
            <a:r>
              <a:rPr lang="en-US" dirty="0"/>
              <a:t>also included to prevent replay attacks</a:t>
            </a:r>
            <a:r>
              <a:rPr lang="en-US" dirty="0" smtClean="0"/>
              <a:t>.</a:t>
            </a:r>
          </a:p>
          <a:p>
            <a:pPr algn="just"/>
            <a:r>
              <a:rPr lang="en-US" dirty="0" smtClean="0"/>
              <a:t>CH can decrypt the data reports they received, perform data aggregation and send the aggregated result to BS. The aggregated result is protected with the symmetric key shared between the CH and BS. Also a counter c is shared between CH and BS and is included in the MAC to avoid replay attacks.</a:t>
            </a:r>
            <a:endParaRPr lang="en-US" dirty="0"/>
          </a:p>
        </p:txBody>
      </p:sp>
    </p:spTree>
    <p:extLst>
      <p:ext uri="{BB962C8B-B14F-4D97-AF65-F5344CB8AC3E}">
        <p14:creationId xmlns:p14="http://schemas.microsoft.com/office/powerpoint/2010/main" val="15722573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lnSpcReduction="10000"/>
          </a:bodyPr>
          <a:lstStyle/>
          <a:p>
            <a:r>
              <a:rPr lang="en-US" dirty="0" smtClean="0"/>
              <a:t>There will be multiple cycles in each round</a:t>
            </a:r>
          </a:p>
          <a:p>
            <a:r>
              <a:rPr lang="en-US" dirty="0" smtClean="0"/>
              <a:t>For each cycle the counter value c is incremented by 1 and nonce is updated </a:t>
            </a:r>
          </a:p>
          <a:p>
            <a:r>
              <a:rPr lang="en-US" dirty="0" err="1" smtClean="0"/>
              <a:t>SecLEACH</a:t>
            </a:r>
            <a:r>
              <a:rPr lang="en-US" dirty="0" smtClean="0"/>
              <a:t> runs in conjunction with the authenticated broadcast in F-LEACH</a:t>
            </a:r>
          </a:p>
          <a:p>
            <a:r>
              <a:rPr lang="en-US" dirty="0" smtClean="0"/>
              <a:t>At the end of clustering process some nodes will not be clustered with a CH because of the key sharing constraints.</a:t>
            </a:r>
          </a:p>
          <a:p>
            <a:r>
              <a:rPr lang="en-US" dirty="0" smtClean="0"/>
              <a:t>No. of </a:t>
            </a:r>
            <a:r>
              <a:rPr lang="en-US" dirty="0" err="1" smtClean="0"/>
              <a:t>unclustered</a:t>
            </a:r>
            <a:r>
              <a:rPr lang="en-US" dirty="0" smtClean="0"/>
              <a:t> nodes depends on the values of S and m </a:t>
            </a:r>
          </a:p>
          <a:p>
            <a:r>
              <a:rPr lang="en-US" dirty="0" smtClean="0"/>
              <a:t>To achieve maximum security and energy efficiency S and m values and the no. of CHs should be optimized</a:t>
            </a:r>
            <a:endParaRPr lang="en-US" dirty="0"/>
          </a:p>
        </p:txBody>
      </p:sp>
    </p:spTree>
    <p:extLst>
      <p:ext uri="{BB962C8B-B14F-4D97-AF65-F5344CB8AC3E}">
        <p14:creationId xmlns:p14="http://schemas.microsoft.com/office/powerpoint/2010/main" val="32022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134" y="1219201"/>
            <a:ext cx="8163465" cy="5232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0958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6412</Words>
  <Application>Microsoft Office PowerPoint</Application>
  <PresentationFormat>On-screen Show (4:3)</PresentationFormat>
  <Paragraphs>948</Paragraphs>
  <Slides>87</Slides>
  <Notes>22</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Node Clustering</vt:lpstr>
      <vt:lpstr>PowerPoint Presentation</vt:lpstr>
      <vt:lpstr>Cluster Structure</vt:lpstr>
      <vt:lpstr>PowerPoint Presentation</vt:lpstr>
      <vt:lpstr>Node Clustering Structure</vt:lpstr>
      <vt:lpstr>PowerPoint Presentation</vt:lpstr>
      <vt:lpstr>Regularly Placed Node Deployment</vt:lpstr>
      <vt:lpstr>Randomly Distributed Node Deployment</vt:lpstr>
      <vt:lpstr>Data Flow</vt:lpstr>
      <vt:lpstr>Clustering Meta Algorithm</vt:lpstr>
      <vt:lpstr>Challenges</vt:lpstr>
      <vt:lpstr>PowerPoint Presentation</vt:lpstr>
      <vt:lpstr>Cluster head election algorithms</vt:lpstr>
      <vt:lpstr>Lowest ID Clustering</vt:lpstr>
      <vt:lpstr>Highest Connectivity Clustering Algorithm</vt:lpstr>
      <vt:lpstr>Highest Connectivity Clustering Algorithm</vt:lpstr>
      <vt:lpstr>Least Cluster Head Change Algorithm</vt:lpstr>
      <vt:lpstr>Weighted Clustering Algorithm</vt:lpstr>
      <vt:lpstr>Specialties of WSN</vt:lpstr>
      <vt:lpstr>Passive Clustering for Efficient Flooding</vt:lpstr>
      <vt:lpstr>PowerPoint Presentation</vt:lpstr>
      <vt:lpstr>Merits and Demerits of Clustering Approach</vt:lpstr>
      <vt:lpstr>Passive On Demand Node Clustering Algorithm</vt:lpstr>
      <vt:lpstr>PowerPoint Presentation</vt:lpstr>
      <vt:lpstr>PowerPoint Presentation</vt:lpstr>
      <vt:lpstr>Merits of Passive Clustering</vt:lpstr>
      <vt:lpstr>Example of Clustehead &amp; Gateway Forwarding</vt:lpstr>
      <vt:lpstr>Passive Clustering: example</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Passive Clustering</vt:lpstr>
      <vt:lpstr>Summary</vt:lpstr>
      <vt:lpstr>Conclusion</vt:lpstr>
      <vt:lpstr>Energy Efficient Clustering</vt:lpstr>
      <vt:lpstr>PowerPoint Presentation</vt:lpstr>
      <vt:lpstr>LEACH</vt:lpstr>
      <vt:lpstr>PowerPoint Presentation</vt:lpstr>
      <vt:lpstr>PowerPoint Presentation</vt:lpstr>
      <vt:lpstr>PowerPoint Presentation</vt:lpstr>
      <vt:lpstr>Advantages and Disadvantages</vt:lpstr>
      <vt:lpstr>Hybrid Energy Efficient Distributed Clustering (HEED)</vt:lpstr>
      <vt:lpstr>HEED</vt:lpstr>
      <vt:lpstr>CH election in HEED</vt:lpstr>
      <vt:lpstr>Advantages</vt:lpstr>
      <vt:lpstr>Energy Efficient Hierarchical Clustering</vt:lpstr>
      <vt:lpstr>PowerPoint Presentation</vt:lpstr>
      <vt:lpstr>Change of part of the BFS tree</vt:lpstr>
      <vt:lpstr>Multi Tier Hierarchical Clustering (MTHC)</vt:lpstr>
      <vt:lpstr>Energy Efficient Hierarchical Clustering (EEHC)</vt:lpstr>
      <vt:lpstr>Single level clustering Stage</vt:lpstr>
      <vt:lpstr>Multi level clustering stage</vt:lpstr>
      <vt:lpstr>Three layer hierarchy</vt:lpstr>
      <vt:lpstr>Distributed Weight-based Hierarchical Clustering (DWEHC)</vt:lpstr>
      <vt:lpstr>PowerPoint Presentation</vt:lpstr>
      <vt:lpstr>PowerPoint Presentation</vt:lpstr>
      <vt:lpstr>PowerPoint Presentation</vt:lpstr>
      <vt:lpstr>Advantages</vt:lpstr>
      <vt:lpstr>Algorithm for Cluster Establishment</vt:lpstr>
      <vt:lpstr>State Transition Diagram</vt:lpstr>
      <vt:lpstr>ACE</vt:lpstr>
      <vt:lpstr>Advantages</vt:lpstr>
      <vt:lpstr>Secure Clustering</vt:lpstr>
      <vt:lpstr>PowerPoint Presentation</vt:lpstr>
      <vt:lpstr>PowerPoint Presentation</vt:lpstr>
      <vt:lpstr>Disadvantages of F-LEACH</vt:lpstr>
      <vt:lpstr>SecLEACH</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Clustering</dc:title>
  <dc:creator>sastra</dc:creator>
  <cp:lastModifiedBy>sastra</cp:lastModifiedBy>
  <cp:revision>46</cp:revision>
  <dcterms:created xsi:type="dcterms:W3CDTF">2017-02-18T06:17:00Z</dcterms:created>
  <dcterms:modified xsi:type="dcterms:W3CDTF">2017-02-28T04:27:38Z</dcterms:modified>
</cp:coreProperties>
</file>