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70" r:id="rId15"/>
    <p:sldId id="267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5" autoAdjust="0"/>
    <p:restoredTop sz="94636" autoAdjust="0"/>
  </p:normalViewPr>
  <p:slideViewPr>
    <p:cSldViewPr>
      <p:cViewPr>
        <p:scale>
          <a:sx n="70" d="100"/>
          <a:sy n="70" d="100"/>
        </p:scale>
        <p:origin x="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Query Processing and </a:t>
            </a:r>
            <a:br>
              <a:rPr lang="en-US" dirty="0" smtClean="0"/>
            </a:br>
            <a:r>
              <a:rPr lang="en-US" dirty="0" smtClean="0"/>
              <a:t>Data 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6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/>
              <a:t>Query Flooding</a:t>
            </a:r>
          </a:p>
          <a:p>
            <a:pPr lvl="1"/>
            <a:r>
              <a:rPr lang="en-US" dirty="0" smtClean="0"/>
              <a:t>Full flood</a:t>
            </a:r>
          </a:p>
          <a:p>
            <a:pPr lvl="2"/>
            <a:r>
              <a:rPr lang="en-US" dirty="0" smtClean="0"/>
              <a:t>Answer to the query is guaranteed to reach the originator</a:t>
            </a:r>
          </a:p>
          <a:p>
            <a:pPr lvl="2"/>
            <a:r>
              <a:rPr lang="en-US" dirty="0" smtClean="0"/>
              <a:t>Each node floods the query to all the nodes within its radio range</a:t>
            </a:r>
          </a:p>
          <a:p>
            <a:pPr lvl="2"/>
            <a:r>
              <a:rPr lang="en-US" dirty="0" smtClean="0"/>
              <a:t>Causes unnecessary communication overhead</a:t>
            </a:r>
          </a:p>
          <a:p>
            <a:pPr lvl="2"/>
            <a:r>
              <a:rPr lang="en-US" dirty="0" smtClean="0"/>
              <a:t>Variation: Contact only a fixed set of nodes that are relevant to the query within a predefined spatial window </a:t>
            </a:r>
            <a:r>
              <a:rPr lang="en-US" dirty="0" smtClean="0">
                <a:sym typeface="Wingdings" panose="05000000000000000000" pitchFamily="2" charset="2"/>
              </a:rPr>
              <a:t> reduces congestion thereby reduces response 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478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Flooding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65" y="1676400"/>
            <a:ext cx="7258681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Spatio</a:t>
            </a:r>
            <a:r>
              <a:rPr lang="en-US" dirty="0" smtClean="0"/>
              <a:t>-Temporal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Two processing phases</a:t>
            </a:r>
          </a:p>
          <a:p>
            <a:pPr lvl="1"/>
            <a:r>
              <a:rPr lang="en-US" dirty="0" smtClean="0"/>
              <a:t>Phase 1:GREEDYDF phase</a:t>
            </a:r>
          </a:p>
          <a:p>
            <a:pPr lvl="2"/>
            <a:r>
              <a:rPr lang="en-US" dirty="0" smtClean="0"/>
              <a:t>Path is found to a node inside </a:t>
            </a:r>
            <a:r>
              <a:rPr lang="en-US" dirty="0" err="1" smtClean="0"/>
              <a:t>STWin</a:t>
            </a:r>
            <a:r>
              <a:rPr lang="en-US" dirty="0" smtClean="0"/>
              <a:t> for a given query originator 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o</a:t>
            </a:r>
            <a:r>
              <a:rPr lang="en-US" dirty="0" smtClean="0"/>
              <a:t>) that can assume the role of query coordinator (Q</a:t>
            </a:r>
            <a:r>
              <a:rPr lang="en-US" baseline="-25000" dirty="0" smtClean="0"/>
              <a:t>c</a:t>
            </a:r>
            <a:r>
              <a:rPr lang="en-US" dirty="0" smtClean="0"/>
              <a:t>) to broadcast the query to all potential sensor nodes</a:t>
            </a:r>
          </a:p>
          <a:p>
            <a:pPr lvl="2"/>
            <a:r>
              <a:rPr lang="en-US" dirty="0" smtClean="0"/>
              <a:t>Route the packet to its neighbor that is closest to Q</a:t>
            </a:r>
            <a:r>
              <a:rPr lang="en-US" baseline="-25000" dirty="0" smtClean="0"/>
              <a:t>c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Optimal location of Q</a:t>
            </a:r>
            <a:r>
              <a:rPr lang="en-US" baseline="-25000" dirty="0" smtClean="0"/>
              <a:t>c</a:t>
            </a:r>
            <a:r>
              <a:rPr lang="en-US" dirty="0" smtClean="0"/>
              <a:t> is the center of </a:t>
            </a:r>
            <a:r>
              <a:rPr lang="en-US" dirty="0" err="1" smtClean="0"/>
              <a:t>STWin</a:t>
            </a:r>
            <a:endParaRPr lang="en-US" dirty="0" smtClean="0"/>
          </a:p>
          <a:p>
            <a:pPr lvl="2"/>
            <a:r>
              <a:rPr lang="en-US" dirty="0" smtClean="0"/>
              <a:t>Does not assure the establishment of a routing path within </a:t>
            </a:r>
            <a:r>
              <a:rPr lang="en-US" dirty="0" err="1" smtClean="0"/>
              <a:t>STWin</a:t>
            </a:r>
            <a:endParaRPr lang="en-US" dirty="0" smtClean="0"/>
          </a:p>
          <a:p>
            <a:pPr lvl="1"/>
            <a:r>
              <a:rPr lang="en-US" dirty="0" smtClean="0"/>
              <a:t>Phase 2:</a:t>
            </a:r>
          </a:p>
          <a:p>
            <a:pPr lvl="2"/>
            <a:r>
              <a:rPr lang="en-US" dirty="0" err="1" smtClean="0"/>
              <a:t>WinFlood</a:t>
            </a:r>
            <a:r>
              <a:rPr lang="en-US" dirty="0" smtClean="0"/>
              <a:t>:  When a node within </a:t>
            </a:r>
            <a:r>
              <a:rPr lang="en-US" dirty="0" err="1" smtClean="0"/>
              <a:t>STWin</a:t>
            </a:r>
            <a:r>
              <a:rPr lang="en-US" dirty="0" smtClean="0"/>
              <a:t> receives a query, it broadcast the query to all nodes both inside and outside </a:t>
            </a:r>
            <a:r>
              <a:rPr lang="en-US" dirty="0" err="1" smtClean="0"/>
              <a:t>STWin</a:t>
            </a:r>
            <a:r>
              <a:rPr lang="en-US" dirty="0" smtClean="0"/>
              <a:t>. Flooding stops when the query reaches  a node outside </a:t>
            </a:r>
            <a:r>
              <a:rPr lang="en-US" dirty="0" err="1" smtClean="0"/>
              <a:t>STWin</a:t>
            </a:r>
            <a:endParaRPr lang="en-US" dirty="0" smtClean="0"/>
          </a:p>
          <a:p>
            <a:pPr lvl="2"/>
            <a:r>
              <a:rPr lang="en-US" dirty="0" err="1" smtClean="0"/>
              <a:t>WinDepth</a:t>
            </a:r>
            <a:r>
              <a:rPr lang="en-US" dirty="0" smtClean="0"/>
              <a:t>: Employs DFS traversal to individually send the query to the neighbors within </a:t>
            </a:r>
            <a:r>
              <a:rPr lang="en-US" dirty="0" err="1" smtClean="0"/>
              <a:t>STWin</a:t>
            </a:r>
            <a:r>
              <a:rPr lang="en-US" dirty="0" smtClean="0"/>
              <a:t> only if they have not yet received the query. </a:t>
            </a:r>
          </a:p>
          <a:p>
            <a:pPr lvl="2"/>
            <a:r>
              <a:rPr lang="en-US" dirty="0" err="1" smtClean="0"/>
              <a:t>WinFlood</a:t>
            </a:r>
            <a:r>
              <a:rPr lang="en-US" dirty="0"/>
              <a:t> </a:t>
            </a:r>
            <a:r>
              <a:rPr lang="en-US" dirty="0" smtClean="0"/>
              <a:t>is more </a:t>
            </a:r>
            <a:r>
              <a:rPr lang="en-US" dirty="0"/>
              <a:t>cost effective since cost of single broadcast is lower than multiple point-to-point messages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 err="1" smtClean="0"/>
              <a:t>Spatio</a:t>
            </a:r>
            <a:r>
              <a:rPr lang="en-US" dirty="0" smtClean="0"/>
              <a:t>-Temporal Window</a:t>
            </a: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55245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971" y="1524000"/>
            <a:ext cx="2771775" cy="239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4133850"/>
            <a:ext cx="6705146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65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Diffusion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2382"/>
            <a:ext cx="8229600" cy="493221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data is identified by an attribute value pair</a:t>
            </a:r>
          </a:p>
          <a:p>
            <a:r>
              <a:rPr lang="en-US" dirty="0" smtClean="0"/>
              <a:t>The query response is data centric</a:t>
            </a:r>
          </a:p>
          <a:p>
            <a:r>
              <a:rPr lang="en-US" dirty="0" smtClean="0"/>
              <a:t>The dissemination sets up a gradient which draws the event data toward the disseminators of the queries.</a:t>
            </a:r>
          </a:p>
          <a:p>
            <a:r>
              <a:rPr lang="en-US" dirty="0" smtClean="0"/>
              <a:t>Gradient is specific to the value of the data wanted and the direction in which the data needs to be sent.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Query: type=</a:t>
            </a:r>
            <a:r>
              <a:rPr lang="en-US" dirty="0" err="1" smtClean="0"/>
              <a:t>temparature</a:t>
            </a:r>
            <a:r>
              <a:rPr lang="en-US" dirty="0" smtClean="0"/>
              <a:t>, interval=10ms, duration=40s, </a:t>
            </a:r>
            <a:r>
              <a:rPr lang="en-US" dirty="0" err="1" smtClean="0"/>
              <a:t>Rect</a:t>
            </a:r>
            <a:r>
              <a:rPr lang="en-US" dirty="0" smtClean="0"/>
              <a:t> = [-200,200,400,600]</a:t>
            </a:r>
          </a:p>
          <a:p>
            <a:r>
              <a:rPr lang="en-US" dirty="0" smtClean="0"/>
              <a:t>DD exploits the </a:t>
            </a:r>
            <a:r>
              <a:rPr lang="en-US" dirty="0" err="1" smtClean="0"/>
              <a:t>spatio</a:t>
            </a:r>
            <a:r>
              <a:rPr lang="en-US" dirty="0" smtClean="0"/>
              <a:t>-temporal correlation </a:t>
            </a:r>
          </a:p>
          <a:p>
            <a:r>
              <a:rPr lang="en-US" dirty="0" smtClean="0"/>
              <a:t>More applicable for dense, static sensor networks</a:t>
            </a:r>
          </a:p>
          <a:p>
            <a:r>
              <a:rPr lang="en-US" dirty="0" smtClean="0"/>
              <a:t>Not suitable for mobile sensor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08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Directed Diffusion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99" y="1484783"/>
            <a:ext cx="8322857" cy="4692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3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Snapshot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Not all sensors respond to query </a:t>
            </a:r>
          </a:p>
          <a:p>
            <a:r>
              <a:rPr lang="en-US" dirty="0" smtClean="0"/>
              <a:t>Only preselected nodes are allowed to respond to a query</a:t>
            </a:r>
          </a:p>
          <a:p>
            <a:r>
              <a:rPr lang="en-US" dirty="0" smtClean="0"/>
              <a:t>In case of node failure, the surplus standby node responds for the query</a:t>
            </a:r>
          </a:p>
          <a:p>
            <a:r>
              <a:rPr lang="en-US" dirty="0" smtClean="0"/>
              <a:t>The location and values of the representative nodes present the picture of the value distribution in the entire network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After receiving a query the neighboring nodes synchronize on a localized basis to select a set (R</a:t>
            </a:r>
            <a:r>
              <a:rPr lang="en-US" baseline="-25000" dirty="0" smtClean="0"/>
              <a:t>N </a:t>
            </a:r>
            <a:r>
              <a:rPr lang="en-US" dirty="0" smtClean="0"/>
              <a:t>)of representative nodes for answering the queries. </a:t>
            </a:r>
          </a:p>
          <a:p>
            <a:pPr lvl="1"/>
            <a:r>
              <a:rPr lang="en-US" dirty="0" smtClean="0"/>
              <a:t>The node </a:t>
            </a:r>
            <a:r>
              <a:rPr lang="en-US" dirty="0"/>
              <a:t>N</a:t>
            </a:r>
            <a:r>
              <a:rPr lang="en-US" baseline="-25000" dirty="0"/>
              <a:t>i </a:t>
            </a:r>
            <a:r>
              <a:rPr lang="en-US" dirty="0" smtClean="0"/>
              <a:t>with largest number of neighboring nodes is selected as a representative node and in case of tie largest id will be selected.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j</a:t>
            </a:r>
            <a:r>
              <a:rPr lang="en-US" dirty="0" smtClean="0"/>
              <a:t> fails or goes out of range of other sensors N</a:t>
            </a:r>
            <a:r>
              <a:rPr lang="en-US" baseline="-25000" dirty="0" smtClean="0"/>
              <a:t>i</a:t>
            </a:r>
            <a:r>
              <a:rPr lang="en-US" dirty="0" smtClean="0"/>
              <a:t> act as the representative of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j</a:t>
            </a:r>
            <a:r>
              <a:rPr lang="en-US" dirty="0" smtClean="0"/>
              <a:t> if d(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, x</a:t>
            </a:r>
            <a:r>
              <a:rPr lang="en-US" baseline="-25000" dirty="0" smtClean="0"/>
              <a:t>i</a:t>
            </a:r>
            <a:r>
              <a:rPr lang="en-US" dirty="0" smtClean="0"/>
              <a:t>) &lt;= T, where d can be relative, absolute, or sum squared error and T is a pre-specified threshold.</a:t>
            </a:r>
          </a:p>
          <a:p>
            <a:pPr lvl="1"/>
            <a:r>
              <a:rPr lang="en-US" dirty="0" smtClean="0"/>
              <a:t>N</a:t>
            </a:r>
            <a:r>
              <a:rPr lang="en-US" baseline="-25000" dirty="0" smtClean="0"/>
              <a:t>i</a:t>
            </a:r>
            <a:r>
              <a:rPr lang="en-US" dirty="0" smtClean="0"/>
              <a:t> obtains the reading of every neighbor node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j</a:t>
            </a:r>
            <a:r>
              <a:rPr lang="en-US" dirty="0" smtClean="0"/>
              <a:t> either by full flooding or periodic announcements.</a:t>
            </a:r>
          </a:p>
          <a:p>
            <a:pPr lvl="1"/>
            <a:r>
              <a:rPr lang="en-US" dirty="0" smtClean="0"/>
              <a:t>If Ni does not respond or if d(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, x</a:t>
            </a:r>
            <a:r>
              <a:rPr lang="en-US" baseline="-25000" dirty="0" smtClean="0"/>
              <a:t>i</a:t>
            </a:r>
            <a:r>
              <a:rPr lang="en-US" dirty="0" smtClean="0"/>
              <a:t>) &gt; T then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j</a:t>
            </a:r>
            <a:r>
              <a:rPr lang="en-US" dirty="0" smtClean="0"/>
              <a:t> selects new representative node</a:t>
            </a:r>
          </a:p>
          <a:p>
            <a:pPr lvl="1"/>
            <a:r>
              <a:rPr lang="en-US" dirty="0" smtClean="0"/>
              <a:t>Each node N</a:t>
            </a:r>
            <a:r>
              <a:rPr lang="en-US" baseline="-25000" dirty="0" smtClean="0"/>
              <a:t>i</a:t>
            </a:r>
            <a:r>
              <a:rPr lang="en-US" dirty="0" smtClean="0"/>
              <a:t> maintains a cache line that is updated by cache admission and replacement policies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71" y="5852886"/>
            <a:ext cx="756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14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42842"/>
            <a:ext cx="5410200" cy="531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62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Time Series Snapshot</a:t>
            </a:r>
          </a:p>
          <a:p>
            <a:pPr lvl="1"/>
            <a:r>
              <a:rPr lang="en-US" dirty="0" smtClean="0"/>
              <a:t>Used for historical queries like</a:t>
            </a:r>
          </a:p>
          <a:p>
            <a:pPr lvl="2"/>
            <a:r>
              <a:rPr lang="en-US" dirty="0" smtClean="0"/>
              <a:t>Find average humidity in a region1 for the years 1989 to 1994.</a:t>
            </a:r>
          </a:p>
          <a:p>
            <a:pPr lvl="1"/>
            <a:r>
              <a:rPr lang="en-US" dirty="0" smtClean="0"/>
              <a:t>The monitored region is partitioned into a set of sub-regions and the value distribution in each sub region is bounded by a predefined range of the attribute value</a:t>
            </a:r>
          </a:p>
          <a:p>
            <a:pPr lvl="1"/>
            <a:r>
              <a:rPr lang="en-US" dirty="0" smtClean="0"/>
              <a:t>The readings from sensors located closest to the borders of all sub regions are obtained</a:t>
            </a:r>
          </a:p>
          <a:p>
            <a:pPr lvl="1"/>
            <a:r>
              <a:rPr lang="en-US" dirty="0" smtClean="0"/>
              <a:t>The sensors at the surrounding area of boundaries need not transmit data and thereby reduces overall energy consumption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75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Acquisitional</a:t>
            </a:r>
            <a:r>
              <a:rPr lang="en-US" dirty="0" smtClean="0"/>
              <a:t> Query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and where data should be sampled and how often the sampling should be done.</a:t>
            </a:r>
          </a:p>
          <a:p>
            <a:r>
              <a:rPr lang="en-US" dirty="0" smtClean="0"/>
              <a:t>Query optimization </a:t>
            </a:r>
          </a:p>
          <a:p>
            <a:pPr lvl="1"/>
            <a:r>
              <a:rPr lang="en-US" dirty="0" smtClean="0"/>
              <a:t>To optimize query in terms of cost, time, and power involved in retrieval</a:t>
            </a:r>
          </a:p>
          <a:p>
            <a:pPr lvl="1"/>
            <a:r>
              <a:rPr lang="en-US" dirty="0" smtClean="0"/>
              <a:t>Cost of acquiring a result per second is directly proportional to the cost of executing the query</a:t>
            </a:r>
          </a:p>
          <a:p>
            <a:pPr lvl="1"/>
            <a:r>
              <a:rPr lang="en-US" dirty="0" smtClean="0"/>
              <a:t>Cost of retrieving a reading from a table of query plans is inversely proportional to the selectivity of predicate (</a:t>
            </a:r>
            <a:r>
              <a:rPr lang="en-US" dirty="0">
                <a:sym typeface="Symbol"/>
              </a:rPr>
              <a:t>: the fraction of rows selected from the table by the predicate if the condition Is </a:t>
            </a:r>
            <a:r>
              <a:rPr lang="en-US" dirty="0" smtClean="0">
                <a:sym typeface="Symbol"/>
              </a:rPr>
              <a:t>satisfied)</a:t>
            </a:r>
          </a:p>
          <a:p>
            <a:pPr lvl="1"/>
            <a:r>
              <a:rPr lang="en-US" dirty="0" smtClean="0">
                <a:sym typeface="Symbol"/>
              </a:rPr>
              <a:t>Approaches : Binary Decision Tree, </a:t>
            </a:r>
            <a:r>
              <a:rPr lang="en-US" dirty="0" err="1" smtClean="0">
                <a:sym typeface="Symbol"/>
              </a:rPr>
              <a:t>TinyDB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430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/>
              <a:t>Sensor</a:t>
            </a:r>
            <a:r>
              <a:rPr lang="en-US" b="1" dirty="0" smtClean="0"/>
              <a:t> Transducer</a:t>
            </a:r>
          </a:p>
          <a:p>
            <a:pPr lvl="1" algn="just"/>
            <a:r>
              <a:rPr lang="en-US" dirty="0" smtClean="0"/>
              <a:t>Responsible </a:t>
            </a:r>
            <a:r>
              <a:rPr lang="en-US" dirty="0"/>
              <a:t>for capturing </a:t>
            </a:r>
            <a:r>
              <a:rPr lang="en-US" dirty="0" smtClean="0"/>
              <a:t>environmental parameters</a:t>
            </a:r>
            <a:endParaRPr lang="en-US" dirty="0"/>
          </a:p>
          <a:p>
            <a:pPr lvl="1" algn="just"/>
            <a:r>
              <a:rPr lang="en-US" dirty="0" smtClean="0"/>
              <a:t>Samples </a:t>
            </a:r>
            <a:r>
              <a:rPr lang="en-US" dirty="0"/>
              <a:t>measured physical data and converts </a:t>
            </a:r>
            <a:r>
              <a:rPr lang="en-US" dirty="0" smtClean="0"/>
              <a:t>them into electrical signals</a:t>
            </a:r>
          </a:p>
          <a:p>
            <a:pPr algn="just"/>
            <a:r>
              <a:rPr lang="en-US" dirty="0"/>
              <a:t> </a:t>
            </a:r>
            <a:r>
              <a:rPr lang="en-US" b="1" dirty="0" smtClean="0"/>
              <a:t>Embedded Processor</a:t>
            </a:r>
          </a:p>
          <a:p>
            <a:pPr lvl="1" algn="just"/>
            <a:r>
              <a:rPr lang="en-US" dirty="0" smtClean="0"/>
              <a:t>Equipped </a:t>
            </a:r>
            <a:r>
              <a:rPr lang="en-US" dirty="0"/>
              <a:t>with memory and </a:t>
            </a:r>
            <a:r>
              <a:rPr lang="en-US" dirty="0" smtClean="0"/>
              <a:t>responsible </a:t>
            </a:r>
            <a:r>
              <a:rPr lang="en-US" dirty="0"/>
              <a:t>for controlling the sensing, computation, and </a:t>
            </a:r>
            <a:r>
              <a:rPr lang="en-US" dirty="0" smtClean="0"/>
              <a:t>communication units </a:t>
            </a:r>
          </a:p>
          <a:p>
            <a:pPr lvl="1" algn="just"/>
            <a:r>
              <a:rPr lang="en-US" dirty="0" smtClean="0"/>
              <a:t>Two </a:t>
            </a:r>
            <a:r>
              <a:rPr lang="en-US" dirty="0"/>
              <a:t>types of energy consumed in this </a:t>
            </a:r>
            <a:r>
              <a:rPr lang="en-US" dirty="0" smtClean="0"/>
              <a:t>component: switching </a:t>
            </a:r>
            <a:r>
              <a:rPr lang="en-US" dirty="0"/>
              <a:t>energy and leakage energy.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switching energy is </a:t>
            </a:r>
            <a:r>
              <a:rPr lang="en-US" dirty="0" smtClean="0"/>
              <a:t>consumed when </a:t>
            </a:r>
            <a:r>
              <a:rPr lang="en-US" dirty="0"/>
              <a:t>computation is </a:t>
            </a:r>
            <a:r>
              <a:rPr lang="en-US" dirty="0" smtClean="0"/>
              <a:t>performed 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leakage energy is </a:t>
            </a:r>
            <a:r>
              <a:rPr lang="en-US" dirty="0" smtClean="0"/>
              <a:t>consumed when </a:t>
            </a:r>
            <a:r>
              <a:rPr lang="en-US" dirty="0"/>
              <a:t>no computation is being performed. </a:t>
            </a:r>
            <a:endParaRPr lang="en-US" dirty="0" smtClean="0"/>
          </a:p>
          <a:p>
            <a:pPr algn="just"/>
            <a:r>
              <a:rPr lang="en-US" b="1" dirty="0"/>
              <a:t> </a:t>
            </a:r>
            <a:r>
              <a:rPr lang="en-US" b="1" dirty="0" smtClean="0"/>
              <a:t>Transceiver</a:t>
            </a:r>
          </a:p>
          <a:p>
            <a:pPr lvl="1" algn="just"/>
            <a:r>
              <a:rPr lang="en-US" dirty="0" smtClean="0"/>
              <a:t>Consists </a:t>
            </a:r>
            <a:r>
              <a:rPr lang="en-US" dirty="0"/>
              <a:t>of a transmitter for sending data </a:t>
            </a:r>
            <a:r>
              <a:rPr lang="en-US" dirty="0" smtClean="0"/>
              <a:t>and a </a:t>
            </a:r>
            <a:r>
              <a:rPr lang="en-US" dirty="0"/>
              <a:t>receiver for receiving the data from its 1 - hop neighbors. </a:t>
            </a:r>
            <a:endParaRPr lang="en-US" dirty="0" smtClean="0"/>
          </a:p>
          <a:p>
            <a:pPr lvl="1" algn="just"/>
            <a:r>
              <a:rPr lang="en-US" dirty="0" smtClean="0"/>
              <a:t>Energy </a:t>
            </a:r>
            <a:r>
              <a:rPr lang="en-US" dirty="0"/>
              <a:t>is </a:t>
            </a:r>
            <a:r>
              <a:rPr lang="en-US" dirty="0" smtClean="0"/>
              <a:t>consumed for </a:t>
            </a:r>
            <a:r>
              <a:rPr lang="en-US" dirty="0"/>
              <a:t>both transmitting and receiving </a:t>
            </a:r>
            <a:r>
              <a:rPr lang="en-US" dirty="0" smtClean="0"/>
              <a:t>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en-US" sz="3200" b="1" kern="1200" dirty="0" smtClean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Energy Consuming Parts of Sensor </a:t>
            </a:r>
            <a:r>
              <a:rPr lang="en-US" sz="3200" b="1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N</a:t>
            </a:r>
            <a:r>
              <a:rPr lang="en-US" sz="3200" b="1" kern="1200" dirty="0" smtClean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etwork</a:t>
            </a:r>
            <a:endParaRPr lang="en-US" sz="6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8451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Decision Tree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binary decision tree is built on a conditional plan 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Tj</a:t>
            </a:r>
            <a:r>
              <a:rPr lang="en-US" baseline="-25000" dirty="0" smtClean="0"/>
              <a:t>(x)</a:t>
            </a:r>
            <a:r>
              <a:rPr lang="en-US" dirty="0" smtClean="0"/>
              <a:t>) which splits the plan at an internal node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into two alternate condition plans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(x)=T and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j</a:t>
            </a:r>
            <a:r>
              <a:rPr lang="en-US" dirty="0" smtClean="0"/>
              <a:t>(x)=F</a:t>
            </a:r>
          </a:p>
          <a:p>
            <a:r>
              <a:rPr lang="en-US" dirty="0" smtClean="0"/>
              <a:t>Expected cost of the plan P is the sum of the cost starting from the root node and the expected cost of the value of each new predicate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j</a:t>
            </a:r>
            <a:endParaRPr lang="en-US" baseline="-25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51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Plan based on time of day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931" y="1981200"/>
            <a:ext cx="6614699" cy="3733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239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TinyDB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Uses distributed query processor in each node of sensor network</a:t>
            </a:r>
          </a:p>
          <a:p>
            <a:r>
              <a:rPr lang="en-US" dirty="0" err="1" smtClean="0"/>
              <a:t>TinyDB</a:t>
            </a:r>
            <a:r>
              <a:rPr lang="en-US" dirty="0" smtClean="0"/>
              <a:t> incorporates </a:t>
            </a:r>
            <a:r>
              <a:rPr lang="en-US" dirty="0" err="1" smtClean="0"/>
              <a:t>acquisitional</a:t>
            </a:r>
            <a:r>
              <a:rPr lang="en-US" dirty="0" smtClean="0"/>
              <a:t> techniques and runs on top of </a:t>
            </a:r>
            <a:r>
              <a:rPr lang="en-US" dirty="0" err="1" smtClean="0"/>
              <a:t>TinyOS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TinyDB</a:t>
            </a:r>
            <a:r>
              <a:rPr lang="en-US" dirty="0" smtClean="0"/>
              <a:t> consists of tuples where each tuple denotes one row per node per instant in time with one column per attribute</a:t>
            </a:r>
          </a:p>
          <a:p>
            <a:r>
              <a:rPr lang="en-US" dirty="0" smtClean="0"/>
              <a:t>Queries in </a:t>
            </a:r>
            <a:r>
              <a:rPr lang="en-US" dirty="0" err="1" smtClean="0"/>
              <a:t>TinyDB</a:t>
            </a:r>
            <a:r>
              <a:rPr lang="en-US" dirty="0" smtClean="0"/>
              <a:t> is of the form SELECT-FROM-WHERE-GROUPBY 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SELECT node-id, pressure, humidity FROM sensors, SAMPLE PERIOD 5s FOR 40s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56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Aggregation in WSN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Energy Efficiency: sleep scheduling protocol</a:t>
            </a:r>
          </a:p>
          <a:p>
            <a:pPr lvl="1"/>
            <a:r>
              <a:rPr lang="en-US" dirty="0" smtClean="0"/>
              <a:t>Timing Control: within reasonable time bound</a:t>
            </a:r>
          </a:p>
          <a:p>
            <a:pPr lvl="1"/>
            <a:r>
              <a:rPr lang="en-US" dirty="0" smtClean="0"/>
              <a:t>Application Orientation: based on app. summary, data compression etc. may be used</a:t>
            </a:r>
          </a:p>
          <a:p>
            <a:pPr lvl="1"/>
            <a:r>
              <a:rPr lang="en-US" dirty="0" err="1" smtClean="0"/>
              <a:t>QoS</a:t>
            </a:r>
            <a:r>
              <a:rPr lang="en-US" dirty="0" smtClean="0"/>
              <a:t> Support</a:t>
            </a:r>
          </a:p>
          <a:p>
            <a:r>
              <a:rPr lang="en-US" dirty="0" smtClean="0"/>
              <a:t>Data Aggregation Techniques</a:t>
            </a:r>
          </a:p>
          <a:p>
            <a:pPr lvl="1"/>
            <a:r>
              <a:rPr lang="en-US" dirty="0" smtClean="0"/>
              <a:t>Energy efficient Data Aggregation</a:t>
            </a:r>
          </a:p>
          <a:p>
            <a:pPr lvl="1"/>
            <a:r>
              <a:rPr lang="en-US" dirty="0" smtClean="0"/>
              <a:t>Neural network based Data Aggregation</a:t>
            </a:r>
          </a:p>
          <a:p>
            <a:pPr lvl="1"/>
            <a:r>
              <a:rPr lang="en-US" dirty="0" smtClean="0"/>
              <a:t>Delay Constrained Data Aggregation</a:t>
            </a:r>
          </a:p>
          <a:p>
            <a:pPr lvl="1"/>
            <a:r>
              <a:rPr lang="en-US" dirty="0" err="1" smtClean="0"/>
              <a:t>QoS</a:t>
            </a:r>
            <a:r>
              <a:rPr lang="en-US" dirty="0" smtClean="0"/>
              <a:t> Constrained Data Aggregation</a:t>
            </a:r>
          </a:p>
          <a:p>
            <a:pPr lvl="1"/>
            <a:r>
              <a:rPr lang="en-US" dirty="0" smtClean="0"/>
              <a:t>Data Aggregation for Range Query</a:t>
            </a:r>
          </a:p>
          <a:p>
            <a:pPr lvl="1"/>
            <a:r>
              <a:rPr lang="en-US" dirty="0" smtClean="0"/>
              <a:t>Structure free Data Aggregation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571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Efficient 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2365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 of simple mathematical operators</a:t>
            </a:r>
          </a:p>
          <a:p>
            <a:pPr lvl="1"/>
            <a:r>
              <a:rPr lang="en-US" dirty="0" smtClean="0"/>
              <a:t>Provides estimated value of the population</a:t>
            </a:r>
          </a:p>
          <a:p>
            <a:pPr lvl="1"/>
            <a:r>
              <a:rPr lang="en-US" dirty="0" smtClean="0"/>
              <a:t>SUM, COUNT</a:t>
            </a:r>
          </a:p>
          <a:p>
            <a:pPr lvl="1"/>
            <a:r>
              <a:rPr lang="en-US" dirty="0" smtClean="0"/>
              <a:t>Gradual aggregation when the data goes up along the tree.</a:t>
            </a:r>
          </a:p>
          <a:p>
            <a:r>
              <a:rPr lang="en-US" dirty="0" smtClean="0"/>
              <a:t>Aggregating Object Report at Source</a:t>
            </a:r>
          </a:p>
          <a:p>
            <a:pPr lvl="1"/>
            <a:r>
              <a:rPr lang="en-US" dirty="0" smtClean="0"/>
              <a:t>Aggregate at the source and send the report back to BS.</a:t>
            </a:r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7008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795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Neural Network Based 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By using dimensionality reduction</a:t>
            </a:r>
          </a:p>
          <a:p>
            <a:r>
              <a:rPr lang="en-US" dirty="0" smtClean="0"/>
              <a:t>Achieved by employing neural network based algorithm which runs on an iterative pattern of adjusting weights to learn regular inputs.</a:t>
            </a:r>
          </a:p>
          <a:p>
            <a:r>
              <a:rPr lang="en-US" dirty="0" smtClean="0"/>
              <a:t>Instead of reporting raw data, specific sensory input pattern is classified and is sent</a:t>
            </a:r>
          </a:p>
          <a:p>
            <a:r>
              <a:rPr lang="en-US" dirty="0" err="1" smtClean="0"/>
              <a:t>FuzzyART</a:t>
            </a:r>
            <a:r>
              <a:rPr lang="en-US" dirty="0" smtClean="0"/>
              <a:t> (Adaptive Resonance Theory)</a:t>
            </a:r>
          </a:p>
          <a:p>
            <a:r>
              <a:rPr lang="en-US" dirty="0" smtClean="0"/>
              <a:t>The input layer F</a:t>
            </a:r>
            <a:r>
              <a:rPr lang="en-US" baseline="-25000" dirty="0" smtClean="0"/>
              <a:t>0</a:t>
            </a:r>
            <a:r>
              <a:rPr lang="en-US" dirty="0" smtClean="0"/>
              <a:t> stores input bits and transmits it to category layer F</a:t>
            </a:r>
            <a:r>
              <a:rPr lang="en-US" baseline="-25000" dirty="0" smtClean="0"/>
              <a:t>2</a:t>
            </a:r>
            <a:r>
              <a:rPr lang="en-US" dirty="0" smtClean="0"/>
              <a:t> via comparison layer F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Each input pattern is compared with each category node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and an activation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is calculated for each category node. The node with maximum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‘s weight is compared the input at F1. If the matching condition satisfies a threshold (</a:t>
            </a:r>
            <a:r>
              <a:rPr lang="en-US" dirty="0" smtClean="0">
                <a:sym typeface="Symbol"/>
              </a:rPr>
              <a:t>), then </a:t>
            </a:r>
            <a:r>
              <a:rPr lang="en-US" dirty="0" err="1" smtClean="0">
                <a:sym typeface="Symbol"/>
              </a:rPr>
              <a:t>n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captures the current input and updates its weight.</a:t>
            </a:r>
          </a:p>
          <a:p>
            <a:r>
              <a:rPr lang="en-US" dirty="0" smtClean="0">
                <a:sym typeface="Symbol"/>
              </a:rPr>
              <a:t>The comparison cycle continues until a stored category is found matching the input pattern. If not the network learns a new category by assigning a new category node in F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93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367714"/>
            <a:ext cx="5334000" cy="575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2184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– energy savings in communication</a:t>
            </a:r>
          </a:p>
          <a:p>
            <a:r>
              <a:rPr lang="en-US" dirty="0"/>
              <a:t>n</a:t>
            </a:r>
            <a:r>
              <a:rPr lang="en-US" dirty="0" smtClean="0"/>
              <a:t> – No. of sensors in cluster unit</a:t>
            </a:r>
          </a:p>
          <a:p>
            <a:r>
              <a:rPr lang="en-US" dirty="0" smtClean="0"/>
              <a:t>k – No of sensors reporting to CH</a:t>
            </a:r>
          </a:p>
          <a:p>
            <a:r>
              <a:rPr lang="en-US" dirty="0" smtClean="0"/>
              <a:t>r – size of raw sensor data</a:t>
            </a:r>
          </a:p>
          <a:p>
            <a:r>
              <a:rPr lang="en-US" dirty="0" smtClean="0"/>
              <a:t>c – No. of bytes to represent a category  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85800"/>
            <a:ext cx="4137446" cy="15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688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Delay Constrained 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Timing control problem due to delay incurred in collecting data from neighborhood</a:t>
            </a:r>
          </a:p>
          <a:p>
            <a:r>
              <a:rPr lang="en-US" dirty="0" smtClean="0"/>
              <a:t>Data Aggregation Tree (DAT) based approach</a:t>
            </a:r>
          </a:p>
          <a:p>
            <a:pPr lvl="1"/>
            <a:r>
              <a:rPr lang="en-US" dirty="0" smtClean="0"/>
              <a:t>Different tree nodes respond to a query with different delays depending on the tree levels at which they are located.</a:t>
            </a:r>
          </a:p>
          <a:p>
            <a:pPr lvl="1"/>
            <a:r>
              <a:rPr lang="en-US" dirty="0" smtClean="0"/>
              <a:t>To reduce delay</a:t>
            </a:r>
          </a:p>
          <a:p>
            <a:pPr lvl="2"/>
            <a:r>
              <a:rPr lang="en-US" dirty="0" smtClean="0"/>
              <a:t>FSM based feedback control scheme</a:t>
            </a:r>
          </a:p>
          <a:p>
            <a:pPr lvl="3"/>
            <a:r>
              <a:rPr lang="en-US" dirty="0" smtClean="0"/>
              <a:t>Waiting time at each level of tree is adjusted according to the output of FSM while maintaining substantial level of accuracy</a:t>
            </a:r>
          </a:p>
          <a:p>
            <a:pPr lvl="3"/>
            <a:r>
              <a:rPr lang="en-US" dirty="0" smtClean="0"/>
              <a:t>Initial part of FSM waits for larger time.</a:t>
            </a:r>
          </a:p>
          <a:p>
            <a:pPr lvl="3"/>
            <a:r>
              <a:rPr lang="en-US" dirty="0" smtClean="0"/>
              <a:t>When accuracy level reaches a stable value, the waiting time is adjusted  to control delay.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48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7" y="2133600"/>
            <a:ext cx="426090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95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Spatial Property: The </a:t>
            </a:r>
            <a:r>
              <a:rPr lang="en-US" dirty="0"/>
              <a:t>physical parameters </a:t>
            </a:r>
            <a:r>
              <a:rPr lang="en-US" dirty="0" smtClean="0"/>
              <a:t>sensed by </a:t>
            </a:r>
            <a:r>
              <a:rPr lang="en-US" dirty="0"/>
              <a:t>neighboring sensor nodes are </a:t>
            </a:r>
            <a:r>
              <a:rPr lang="en-US" dirty="0" smtClean="0"/>
              <a:t>similar </a:t>
            </a:r>
            <a:r>
              <a:rPr lang="en-US" dirty="0"/>
              <a:t>in nature. </a:t>
            </a:r>
            <a:endParaRPr lang="en-US" dirty="0" smtClean="0"/>
          </a:p>
          <a:p>
            <a:r>
              <a:rPr lang="en-US" dirty="0" smtClean="0"/>
              <a:t>Temporal Property: A </a:t>
            </a:r>
            <a:r>
              <a:rPr lang="en-US" dirty="0"/>
              <a:t>sensor node may sense </a:t>
            </a:r>
            <a:r>
              <a:rPr lang="en-US" dirty="0" smtClean="0"/>
              <a:t>similar </a:t>
            </a:r>
            <a:r>
              <a:rPr lang="en-US" dirty="0"/>
              <a:t>data values during consecutive time </a:t>
            </a:r>
            <a:r>
              <a:rPr lang="en-US" dirty="0" smtClean="0"/>
              <a:t>periods </a:t>
            </a:r>
          </a:p>
          <a:p>
            <a:r>
              <a:rPr lang="en-US" dirty="0" smtClean="0"/>
              <a:t>Remove </a:t>
            </a:r>
            <a:r>
              <a:rPr lang="en-US" dirty="0"/>
              <a:t>or reduce the </a:t>
            </a:r>
            <a:r>
              <a:rPr lang="en-US" dirty="0" smtClean="0"/>
              <a:t>redundancy and </a:t>
            </a:r>
            <a:r>
              <a:rPr lang="en-US" dirty="0"/>
              <a:t>transmit the </a:t>
            </a:r>
            <a:r>
              <a:rPr lang="en-US" dirty="0" smtClean="0"/>
              <a:t>relevant data </a:t>
            </a:r>
            <a:r>
              <a:rPr lang="en-US" dirty="0"/>
              <a:t>to the BS or </a:t>
            </a:r>
            <a:r>
              <a:rPr lang="en-US" dirty="0" smtClean="0"/>
              <a:t>sink. </a:t>
            </a:r>
          </a:p>
          <a:p>
            <a:r>
              <a:rPr lang="en-US" dirty="0" smtClean="0"/>
              <a:t>The process </a:t>
            </a:r>
            <a:r>
              <a:rPr lang="en-US" dirty="0"/>
              <a:t>or technique of reducing data </a:t>
            </a:r>
            <a:r>
              <a:rPr lang="en-US" dirty="0" smtClean="0"/>
              <a:t>  redundancy by </a:t>
            </a:r>
            <a:r>
              <a:rPr lang="en-US" dirty="0"/>
              <a:t>combining the data from neighboring sensor nodes is called </a:t>
            </a:r>
            <a:r>
              <a:rPr lang="en-US" dirty="0" smtClean="0"/>
              <a:t>data aggregation </a:t>
            </a:r>
          </a:p>
          <a:p>
            <a:r>
              <a:rPr lang="en-US" dirty="0" smtClean="0"/>
              <a:t>A user </a:t>
            </a:r>
            <a:r>
              <a:rPr lang="en-US" dirty="0"/>
              <a:t>requests the BS for relevant information </a:t>
            </a:r>
            <a:r>
              <a:rPr lang="en-US" dirty="0" smtClean="0"/>
              <a:t>in the form </a:t>
            </a:r>
            <a:r>
              <a:rPr lang="en-US" dirty="0"/>
              <a:t>of </a:t>
            </a:r>
            <a:r>
              <a:rPr lang="en-US" dirty="0" smtClean="0"/>
              <a:t>queries</a:t>
            </a:r>
          </a:p>
          <a:p>
            <a:r>
              <a:rPr lang="en-US" dirty="0" smtClean="0"/>
              <a:t>Two types of routing </a:t>
            </a:r>
            <a:r>
              <a:rPr lang="en-US" dirty="0"/>
              <a:t>the data back to </a:t>
            </a:r>
            <a:r>
              <a:rPr lang="en-US" dirty="0" smtClean="0"/>
              <a:t> the </a:t>
            </a:r>
            <a:r>
              <a:rPr lang="en-US" dirty="0"/>
              <a:t>BS </a:t>
            </a:r>
          </a:p>
          <a:p>
            <a:pPr lvl="1"/>
            <a:r>
              <a:rPr lang="en-US" dirty="0" smtClean="0"/>
              <a:t>Address–Centric (AC) routing </a:t>
            </a:r>
          </a:p>
          <a:p>
            <a:pPr lvl="1"/>
            <a:r>
              <a:rPr lang="en-US" dirty="0" smtClean="0"/>
              <a:t>Data- Centric </a:t>
            </a:r>
            <a:r>
              <a:rPr lang="en-US" dirty="0"/>
              <a:t>(DC</a:t>
            </a:r>
            <a:r>
              <a:rPr lang="en-US" dirty="0" smtClean="0"/>
              <a:t>) routing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51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Variants of FSM based scheme</a:t>
            </a:r>
          </a:p>
          <a:p>
            <a:r>
              <a:rPr lang="en-US" dirty="0" smtClean="0"/>
              <a:t>At </a:t>
            </a:r>
            <a:r>
              <a:rPr lang="en-US" dirty="0"/>
              <a:t>each step of calculation in the aggregation period, </a:t>
            </a:r>
            <a:r>
              <a:rPr lang="en-US" dirty="0" smtClean="0"/>
              <a:t>the optimal </a:t>
            </a:r>
            <a:r>
              <a:rPr lang="en-US" dirty="0"/>
              <a:t>number of messages received is compared with the actual </a:t>
            </a:r>
            <a:r>
              <a:rPr lang="en-US" dirty="0" smtClean="0"/>
              <a:t>number received</a:t>
            </a:r>
            <a:r>
              <a:rPr lang="en-US" dirty="0"/>
              <a:t>. If fewer messages are received, the aggregation period is </a:t>
            </a:r>
            <a:r>
              <a:rPr lang="en-US" dirty="0" smtClean="0"/>
              <a:t>increased by one unit. Otherwise decreased by one unit</a:t>
            </a:r>
          </a:p>
          <a:p>
            <a:r>
              <a:rPr lang="en-US" dirty="0"/>
              <a:t> </a:t>
            </a:r>
            <a:r>
              <a:rPr lang="en-US" dirty="0" smtClean="0"/>
              <a:t>Change the parameter </a:t>
            </a:r>
            <a:r>
              <a:rPr lang="en-US" dirty="0"/>
              <a:t>to the </a:t>
            </a:r>
            <a:r>
              <a:rPr lang="en-US" dirty="0" smtClean="0"/>
              <a:t>performance and  </a:t>
            </a:r>
            <a:r>
              <a:rPr lang="en-US" dirty="0"/>
              <a:t>based on the difference between the actual number of </a:t>
            </a:r>
            <a:r>
              <a:rPr lang="en-US" dirty="0" smtClean="0"/>
              <a:t>received responses </a:t>
            </a:r>
            <a:r>
              <a:rPr lang="en-US" dirty="0"/>
              <a:t>and the desired optimal number of responses.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decision </a:t>
            </a:r>
            <a:r>
              <a:rPr lang="en-US" dirty="0" smtClean="0"/>
              <a:t>is made </a:t>
            </a:r>
            <a:r>
              <a:rPr lang="en-US" dirty="0"/>
              <a:t>based on whether the aggregation period needs to be changed at </a:t>
            </a:r>
            <a:r>
              <a:rPr lang="en-US" dirty="0" smtClean="0"/>
              <a:t>a faster </a:t>
            </a:r>
            <a:r>
              <a:rPr lang="en-US" dirty="0"/>
              <a:t>speed, instead of the addition/subtraction operations at the </a:t>
            </a:r>
            <a:r>
              <a:rPr lang="en-US" dirty="0" smtClean="0"/>
              <a:t>FSM. </a:t>
            </a:r>
          </a:p>
          <a:p>
            <a:r>
              <a:rPr lang="en-US" dirty="0" smtClean="0"/>
              <a:t>Data </a:t>
            </a:r>
            <a:r>
              <a:rPr lang="en-US" dirty="0"/>
              <a:t>responses are sent bottom - up starting from the leaf nodes to </a:t>
            </a:r>
            <a:r>
              <a:rPr lang="en-US" dirty="0" smtClean="0"/>
              <a:t>the sink</a:t>
            </a:r>
            <a:r>
              <a:rPr lang="en-US" dirty="0"/>
              <a:t>. Each data response contains some extra information, indicating </a:t>
            </a:r>
            <a:r>
              <a:rPr lang="en-US" dirty="0" smtClean="0"/>
              <a:t>the total </a:t>
            </a:r>
            <a:r>
              <a:rPr lang="en-US" dirty="0"/>
              <a:t>number of responses that have been aggregated into a single </a:t>
            </a:r>
            <a:r>
              <a:rPr lang="en-US" dirty="0" smtClean="0"/>
              <a:t>message. </a:t>
            </a:r>
          </a:p>
          <a:p>
            <a:r>
              <a:rPr lang="en-US" dirty="0" smtClean="0"/>
              <a:t>Based </a:t>
            </a:r>
            <a:r>
              <a:rPr lang="en-US" dirty="0"/>
              <a:t>on this information, the next aggregation period  </a:t>
            </a:r>
            <a:r>
              <a:rPr lang="en-US" i="1" dirty="0" smtClean="0"/>
              <a:t>T</a:t>
            </a:r>
            <a:r>
              <a:rPr lang="en-US" i="1" baseline="-25000" dirty="0" smtClean="0"/>
              <a:t>n+1</a:t>
            </a:r>
            <a:r>
              <a:rPr lang="en-US" i="1" dirty="0" smtClean="0"/>
              <a:t> </a:t>
            </a:r>
            <a:r>
              <a:rPr lang="en-US" dirty="0" smtClean="0"/>
              <a:t>is calculated as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8927"/>
            <a:ext cx="544285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6493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QoS</a:t>
            </a:r>
            <a:r>
              <a:rPr lang="en-US" b="1" dirty="0" smtClean="0"/>
              <a:t> Constrained Data Aggregation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Sending reports to BS is deferred to meet</a:t>
            </a:r>
          </a:p>
          <a:p>
            <a:pPr lvl="1"/>
            <a:r>
              <a:rPr lang="en-US" dirty="0" smtClean="0"/>
              <a:t>End-to-end latency</a:t>
            </a:r>
          </a:p>
          <a:p>
            <a:pPr lvl="1"/>
            <a:r>
              <a:rPr lang="en-US" dirty="0" smtClean="0"/>
              <a:t>Measurement accuracy</a:t>
            </a:r>
          </a:p>
          <a:p>
            <a:r>
              <a:rPr lang="en-US" dirty="0" smtClean="0"/>
              <a:t>The intermediate nodes independently decide whether or not to perform data aggregation based on resource conditions and task requirements</a:t>
            </a:r>
          </a:p>
          <a:p>
            <a:r>
              <a:rPr lang="en-US" dirty="0" smtClean="0"/>
              <a:t>No clustering or tree formation is required</a:t>
            </a:r>
          </a:p>
          <a:p>
            <a:r>
              <a:rPr lang="en-US" dirty="0" smtClean="0"/>
              <a:t>When and where to perform the task is based on availability of local information</a:t>
            </a:r>
          </a:p>
          <a:p>
            <a:r>
              <a:rPr lang="en-US" dirty="0" smtClean="0"/>
              <a:t>If the </a:t>
            </a:r>
            <a:r>
              <a:rPr lang="en-US" dirty="0" err="1" smtClean="0"/>
              <a:t>QoS</a:t>
            </a:r>
            <a:r>
              <a:rPr lang="en-US" dirty="0" smtClean="0"/>
              <a:t> requirement for end-to-end delay is at most D, but the packet received at intermediate hop already exceeded the constraint, the packet is discarded</a:t>
            </a:r>
          </a:p>
          <a:p>
            <a:r>
              <a:rPr lang="en-US" dirty="0" smtClean="0"/>
              <a:t>Three cases upon receiving a packet</a:t>
            </a:r>
          </a:p>
          <a:p>
            <a:pPr lvl="1"/>
            <a:r>
              <a:rPr lang="en-IN" dirty="0" smtClean="0"/>
              <a:t>If </a:t>
            </a:r>
            <a:r>
              <a:rPr lang="en-IN" dirty="0"/>
              <a:t>the delay constraint can be </a:t>
            </a:r>
            <a:r>
              <a:rPr lang="en-IN" dirty="0" smtClean="0"/>
              <a:t>satisfied</a:t>
            </a:r>
            <a:r>
              <a:rPr lang="en-IN" dirty="0"/>
              <a:t>, the intermediate node (</a:t>
            </a:r>
            <a:r>
              <a:rPr lang="en-IN" dirty="0" smtClean="0"/>
              <a:t>aggregator) defers </a:t>
            </a:r>
            <a:r>
              <a:rPr lang="en-IN" dirty="0"/>
              <a:t>the report for a </a:t>
            </a:r>
            <a:r>
              <a:rPr lang="en-IN" dirty="0" smtClean="0"/>
              <a:t>pre-specified </a:t>
            </a:r>
            <a:r>
              <a:rPr lang="en-IN" dirty="0"/>
              <a:t>time interval with a </a:t>
            </a:r>
            <a:r>
              <a:rPr lang="en-IN" dirty="0" smtClean="0"/>
              <a:t>pre-specified probability</a:t>
            </a:r>
            <a:r>
              <a:rPr lang="en-IN" dirty="0"/>
              <a:t>, during which it processes and aggregates any packets </a:t>
            </a:r>
            <a:r>
              <a:rPr lang="en-IN" dirty="0" smtClean="0"/>
              <a:t>that arrive </a:t>
            </a:r>
            <a:r>
              <a:rPr lang="en-IN" dirty="0"/>
              <a:t>and generates a new packet before transmitting it to the next hop.</a:t>
            </a:r>
          </a:p>
          <a:p>
            <a:pPr lvl="1"/>
            <a:r>
              <a:rPr lang="en-IN" dirty="0" smtClean="0"/>
              <a:t>If </a:t>
            </a:r>
            <a:r>
              <a:rPr lang="en-IN" dirty="0"/>
              <a:t>the delay constraint can be </a:t>
            </a:r>
            <a:r>
              <a:rPr lang="en-IN" dirty="0" smtClean="0"/>
              <a:t>satisfied </a:t>
            </a:r>
            <a:r>
              <a:rPr lang="en-IN" dirty="0"/>
              <a:t>only if the report is not </a:t>
            </a:r>
            <a:r>
              <a:rPr lang="en-IN" dirty="0" smtClean="0"/>
              <a:t>deferred, the </a:t>
            </a:r>
            <a:r>
              <a:rPr lang="en-IN" dirty="0"/>
              <a:t>aggregator tries to forward this report to the next hop.</a:t>
            </a:r>
          </a:p>
          <a:p>
            <a:pPr lvl="1"/>
            <a:r>
              <a:rPr lang="en-IN" dirty="0" smtClean="0"/>
              <a:t>If </a:t>
            </a:r>
            <a:r>
              <a:rPr lang="en-IN" dirty="0"/>
              <a:t>the delay constraint cannot be </a:t>
            </a:r>
            <a:r>
              <a:rPr lang="en-IN" dirty="0" smtClean="0"/>
              <a:t>satisfied </a:t>
            </a:r>
            <a:r>
              <a:rPr lang="en-IN" dirty="0"/>
              <a:t>in any case, the aggregator </a:t>
            </a:r>
            <a:r>
              <a:rPr lang="en-IN" dirty="0" smtClean="0"/>
              <a:t>discards the </a:t>
            </a:r>
            <a:r>
              <a:rPr lang="en-IN" dirty="0"/>
              <a:t>report to avoid further wasting of any additional resources</a:t>
            </a:r>
            <a:r>
              <a:rPr lang="en-IN" dirty="0" smtClean="0"/>
              <a:t>.</a:t>
            </a:r>
          </a:p>
          <a:p>
            <a:r>
              <a:rPr lang="en-US" dirty="0" smtClean="0"/>
              <a:t>Trade off between Energy efficiency, Delay requirement, accuracy and buffer overflow probability</a:t>
            </a:r>
          </a:p>
          <a:p>
            <a:r>
              <a:rPr lang="en-US" dirty="0" smtClean="0"/>
              <a:t>Packet </a:t>
            </a:r>
            <a:r>
              <a:rPr lang="en-US" dirty="0"/>
              <a:t>Delivery Probability </a:t>
            </a:r>
            <a:r>
              <a:rPr lang="en-US" dirty="0" smtClean="0"/>
              <a:t> higher with discard strategy</a:t>
            </a:r>
          </a:p>
          <a:p>
            <a:r>
              <a:rPr lang="en-US" dirty="0" smtClean="0"/>
              <a:t>Energy consumption decreases as deferred time increases</a:t>
            </a:r>
          </a:p>
          <a:p>
            <a:r>
              <a:rPr lang="en-US" dirty="0" smtClean="0"/>
              <a:t>Network lifetime increases</a:t>
            </a:r>
          </a:p>
          <a:p>
            <a:r>
              <a:rPr lang="en-US" dirty="0" smtClean="0"/>
              <a:t>Reduced comm. Due to increased aggregation</a:t>
            </a:r>
          </a:p>
          <a:p>
            <a:r>
              <a:rPr lang="en-US" dirty="0" smtClean="0"/>
              <a:t>Average delay increases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7606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Aggregation for Range 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4864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 smtClean="0"/>
              <a:t>Combines data aggregation and dissemination</a:t>
            </a:r>
          </a:p>
          <a:p>
            <a:pPr algn="just"/>
            <a:r>
              <a:rPr lang="en-IN" dirty="0" smtClean="0"/>
              <a:t>Network </a:t>
            </a:r>
            <a:r>
              <a:rPr lang="en-IN" dirty="0"/>
              <a:t>consists of </a:t>
            </a:r>
            <a:endParaRPr lang="en-IN" dirty="0" smtClean="0"/>
          </a:p>
          <a:p>
            <a:pPr lvl="1" algn="just"/>
            <a:r>
              <a:rPr lang="en-IN" dirty="0" smtClean="0"/>
              <a:t>mobile </a:t>
            </a:r>
            <a:r>
              <a:rPr lang="en-IN" dirty="0"/>
              <a:t>sinks </a:t>
            </a:r>
            <a:r>
              <a:rPr lang="en-IN" dirty="0" smtClean="0"/>
              <a:t>which request </a:t>
            </a:r>
            <a:r>
              <a:rPr lang="en-IN" dirty="0"/>
              <a:t>nearby static sensors to sense event data, </a:t>
            </a:r>
            <a:endParaRPr lang="en-IN" dirty="0" smtClean="0"/>
          </a:p>
          <a:p>
            <a:pPr lvl="1" algn="just"/>
            <a:r>
              <a:rPr lang="en-IN" dirty="0" smtClean="0"/>
              <a:t>specific </a:t>
            </a:r>
            <a:r>
              <a:rPr lang="en-IN" dirty="0"/>
              <a:t>sensor in a </a:t>
            </a:r>
            <a:r>
              <a:rPr lang="en-IN" dirty="0" smtClean="0"/>
              <a:t>grid, which </a:t>
            </a:r>
            <a:r>
              <a:rPr lang="en-IN" dirty="0"/>
              <a:t>has knowledge about the event, is designated as the head of the grid. </a:t>
            </a:r>
            <a:endParaRPr lang="en-IN" dirty="0" smtClean="0"/>
          </a:p>
          <a:p>
            <a:pPr algn="just"/>
            <a:r>
              <a:rPr lang="en-IN" dirty="0" smtClean="0"/>
              <a:t>For a  </a:t>
            </a:r>
            <a:r>
              <a:rPr lang="en-IN" b="1" dirty="0"/>
              <a:t>regular - shape </a:t>
            </a:r>
            <a:r>
              <a:rPr lang="en-IN" dirty="0"/>
              <a:t>range query, a mobile sink designates the range (e.g., a range </a:t>
            </a:r>
            <a:r>
              <a:rPr lang="en-IN" dirty="0" smtClean="0"/>
              <a:t>of rectangle</a:t>
            </a:r>
            <a:r>
              <a:rPr lang="en-IN" dirty="0"/>
              <a:t>) for data aggregation, and requests the source (i.e., a static </a:t>
            </a:r>
            <a:r>
              <a:rPr lang="en-IN" dirty="0" smtClean="0"/>
              <a:t>sensor sensing </a:t>
            </a:r>
            <a:r>
              <a:rPr lang="en-IN" dirty="0"/>
              <a:t>data) to collect the data in the designated range.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head of the </a:t>
            </a:r>
            <a:r>
              <a:rPr lang="en-IN" dirty="0" smtClean="0"/>
              <a:t>grid, called agent, receives </a:t>
            </a:r>
            <a:r>
              <a:rPr lang="en-IN" dirty="0"/>
              <a:t>the aggregated data from the source and sends the data to the </a:t>
            </a:r>
            <a:r>
              <a:rPr lang="en-IN" dirty="0" smtClean="0"/>
              <a:t>mobile sink.</a:t>
            </a:r>
          </a:p>
          <a:p>
            <a:pPr algn="just"/>
            <a:r>
              <a:rPr lang="en-IN" dirty="0" smtClean="0"/>
              <a:t>The </a:t>
            </a:r>
            <a:r>
              <a:rPr lang="en-IN" dirty="0"/>
              <a:t>aggregated data from a source, </a:t>
            </a:r>
            <a:r>
              <a:rPr lang="en-IN" dirty="0" smtClean="0"/>
              <a:t>which are </a:t>
            </a:r>
            <a:r>
              <a:rPr lang="en-IN" dirty="0"/>
              <a:t>a collection of packets reported to all the children of the source, are </a:t>
            </a:r>
            <a:r>
              <a:rPr lang="en-IN" dirty="0" smtClean="0"/>
              <a:t>reported to </a:t>
            </a:r>
            <a:r>
              <a:rPr lang="en-IN" dirty="0"/>
              <a:t>the nearby head of the grid. </a:t>
            </a:r>
            <a:endParaRPr lang="en-IN" dirty="0" smtClean="0"/>
          </a:p>
          <a:p>
            <a:pPr algn="just"/>
            <a:r>
              <a:rPr lang="en-IN" dirty="0" smtClean="0"/>
              <a:t>To </a:t>
            </a:r>
            <a:r>
              <a:rPr lang="en-IN" dirty="0"/>
              <a:t>account for its mobility and to ensure that </a:t>
            </a:r>
            <a:r>
              <a:rPr lang="en-IN" dirty="0" smtClean="0"/>
              <a:t>the mobility </a:t>
            </a:r>
            <a:r>
              <a:rPr lang="en-IN" dirty="0"/>
              <a:t>does not affect the data transmission, a mobile sink receives data </a:t>
            </a:r>
            <a:r>
              <a:rPr lang="en-IN" dirty="0" smtClean="0"/>
              <a:t>from the </a:t>
            </a:r>
            <a:r>
              <a:rPr lang="en-IN" dirty="0"/>
              <a:t>source constantly. </a:t>
            </a:r>
            <a:endParaRPr lang="en-IN" dirty="0" smtClean="0"/>
          </a:p>
          <a:p>
            <a:pPr algn="just"/>
            <a:r>
              <a:rPr lang="en-IN" dirty="0" smtClean="0"/>
              <a:t>It </a:t>
            </a:r>
            <a:r>
              <a:rPr lang="en-IN" dirty="0"/>
              <a:t>checks its location every second and if it detects that </a:t>
            </a:r>
            <a:r>
              <a:rPr lang="en-IN" dirty="0" smtClean="0"/>
              <a:t>it moves </a:t>
            </a:r>
            <a:r>
              <a:rPr lang="en-IN" dirty="0"/>
              <a:t>out of the original grid, it chooses the head of the new grid as a new </a:t>
            </a:r>
            <a:r>
              <a:rPr lang="en-IN" dirty="0" smtClean="0"/>
              <a:t>agent. </a:t>
            </a:r>
          </a:p>
          <a:p>
            <a:pPr algn="just"/>
            <a:r>
              <a:rPr lang="en-IN" dirty="0" smtClean="0"/>
              <a:t>An </a:t>
            </a:r>
            <a:r>
              <a:rPr lang="en-IN" b="1" dirty="0"/>
              <a:t>irregular - shape </a:t>
            </a:r>
            <a:r>
              <a:rPr lang="en-IN" dirty="0"/>
              <a:t>query is used to monitor and collect the data of the </a:t>
            </a:r>
            <a:r>
              <a:rPr lang="en-IN" dirty="0" smtClean="0"/>
              <a:t>diffusing event</a:t>
            </a:r>
            <a:r>
              <a:rPr lang="en-IN" dirty="0"/>
              <a:t>, that is, the event data from another </a:t>
            </a:r>
            <a:r>
              <a:rPr lang="en-IN" dirty="0" smtClean="0"/>
              <a:t>neighbouring </a:t>
            </a:r>
            <a:r>
              <a:rPr lang="en-IN" dirty="0"/>
              <a:t>grid that may diffuse </a:t>
            </a:r>
            <a:r>
              <a:rPr lang="en-IN" dirty="0" smtClean="0"/>
              <a:t>into the </a:t>
            </a:r>
            <a:r>
              <a:rPr lang="en-IN" dirty="0"/>
              <a:t>grid in question. </a:t>
            </a:r>
            <a:endParaRPr lang="en-IN" dirty="0" smtClean="0"/>
          </a:p>
          <a:p>
            <a:pPr algn="just"/>
            <a:r>
              <a:rPr lang="en-IN" dirty="0" smtClean="0"/>
              <a:t>A </a:t>
            </a:r>
            <a:r>
              <a:rPr lang="en-IN" dirty="0"/>
              <a:t>cache mechanism is used to resolve the identical </a:t>
            </a:r>
            <a:r>
              <a:rPr lang="en-IN" dirty="0" smtClean="0"/>
              <a:t>queries issued </a:t>
            </a:r>
            <a:r>
              <a:rPr lang="en-IN" dirty="0"/>
              <a:t>from mobile sinks. The protocol can reduce the overall energy </a:t>
            </a:r>
            <a:r>
              <a:rPr lang="en-IN" dirty="0" smtClean="0"/>
              <a:t>consumption of </a:t>
            </a:r>
            <a:r>
              <a:rPr lang="en-IN" dirty="0"/>
              <a:t>the network.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69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Structure-Free Data Aggregation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Maintaining hierarchical structure introduces additional cost, in case of mobile sensor networks</a:t>
            </a:r>
          </a:p>
          <a:p>
            <a:pPr lvl="1"/>
            <a:r>
              <a:rPr lang="en-IN" dirty="0" smtClean="0"/>
              <a:t>In a </a:t>
            </a:r>
            <a:r>
              <a:rPr lang="en-IN" dirty="0"/>
              <a:t>dynamic environment, mobile sensors may frequently go out of the </a:t>
            </a:r>
            <a:r>
              <a:rPr lang="en-IN" dirty="0" smtClean="0"/>
              <a:t>transmission range </a:t>
            </a:r>
            <a:r>
              <a:rPr lang="en-IN" dirty="0"/>
              <a:t>and a new structure needs to be built more often, leading to </a:t>
            </a:r>
            <a:r>
              <a:rPr lang="en-IN" dirty="0" smtClean="0"/>
              <a:t>high maintenance </a:t>
            </a:r>
            <a:r>
              <a:rPr lang="en-IN" dirty="0"/>
              <a:t>overhead. This problem may also arise if a static sensor in the </a:t>
            </a:r>
            <a:r>
              <a:rPr lang="en-IN" dirty="0" smtClean="0"/>
              <a:t>hierarchical structure </a:t>
            </a:r>
            <a:r>
              <a:rPr lang="en-IN" dirty="0"/>
              <a:t>runs out of energy and disconnects the topology. </a:t>
            </a:r>
            <a:endParaRPr lang="en-IN" dirty="0" smtClean="0"/>
          </a:p>
          <a:p>
            <a:r>
              <a:rPr lang="en-IN" dirty="0" smtClean="0"/>
              <a:t>Opportunistic </a:t>
            </a:r>
            <a:r>
              <a:rPr lang="en-IN" dirty="0"/>
              <a:t>(OP) </a:t>
            </a:r>
            <a:r>
              <a:rPr lang="en-IN" dirty="0" smtClean="0"/>
              <a:t>aggregation: Data </a:t>
            </a:r>
            <a:r>
              <a:rPr lang="en-IN" dirty="0"/>
              <a:t>packets are </a:t>
            </a:r>
            <a:r>
              <a:rPr lang="en-IN" dirty="0" smtClean="0"/>
              <a:t>aggregated only </a:t>
            </a:r>
            <a:r>
              <a:rPr lang="en-IN" dirty="0"/>
              <a:t>if they happen to meet at a sensor at the same time, which leads to </a:t>
            </a:r>
            <a:r>
              <a:rPr lang="en-IN" dirty="0" smtClean="0"/>
              <a:t>inefficiency </a:t>
            </a:r>
            <a:r>
              <a:rPr lang="en-IN" dirty="0"/>
              <a:t>in the </a:t>
            </a:r>
            <a:r>
              <a:rPr lang="en-IN" dirty="0" smtClean="0"/>
              <a:t>aggregation </a:t>
            </a:r>
            <a:r>
              <a:rPr lang="en-IN" dirty="0"/>
              <a:t>process.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the OP approach, there is no </a:t>
            </a:r>
            <a:r>
              <a:rPr lang="en-IN" dirty="0" smtClean="0"/>
              <a:t>pre-specified set </a:t>
            </a:r>
            <a:r>
              <a:rPr lang="en-IN" dirty="0"/>
              <a:t>of aggregation nodes for combining the data, which leads to last </a:t>
            </a:r>
            <a:r>
              <a:rPr lang="en-IN" dirty="0" smtClean="0"/>
              <a:t>minute routing </a:t>
            </a:r>
            <a:r>
              <a:rPr lang="en-IN" dirty="0"/>
              <a:t>decisions to be taken and thus becomes time consuming. </a:t>
            </a:r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/>
              <a:t>alleviate </a:t>
            </a:r>
            <a:r>
              <a:rPr lang="en-IN" dirty="0" smtClean="0"/>
              <a:t>both problems</a:t>
            </a:r>
            <a:r>
              <a:rPr lang="en-IN" dirty="0"/>
              <a:t>, a structure - free data aggregation approach is proposed </a:t>
            </a:r>
            <a:endParaRPr lang="en-IN" dirty="0" smtClean="0"/>
          </a:p>
          <a:p>
            <a:r>
              <a:rPr lang="en-IN" dirty="0" smtClean="0"/>
              <a:t>To increase </a:t>
            </a:r>
            <a:r>
              <a:rPr lang="en-IN" dirty="0"/>
              <a:t>aggregation </a:t>
            </a:r>
            <a:r>
              <a:rPr lang="en-IN" dirty="0" smtClean="0"/>
              <a:t>efficiency</a:t>
            </a:r>
            <a:r>
              <a:rPr lang="en-IN" dirty="0"/>
              <a:t>, a MAC protocol called data - aware </a:t>
            </a:r>
            <a:r>
              <a:rPr lang="en-IN" dirty="0" smtClean="0"/>
              <a:t>any cast (DAA</a:t>
            </a:r>
            <a:r>
              <a:rPr lang="en-IN" dirty="0"/>
              <a:t>) is also proposed because packets need to be aggregated early on </a:t>
            </a:r>
            <a:r>
              <a:rPr lang="en-IN" dirty="0" smtClean="0"/>
              <a:t>their way </a:t>
            </a:r>
            <a:r>
              <a:rPr lang="en-IN" dirty="0"/>
              <a:t>to the BS. </a:t>
            </a:r>
            <a:endParaRPr lang="en-IN" dirty="0" smtClean="0"/>
          </a:p>
          <a:p>
            <a:r>
              <a:rPr lang="en-IN" dirty="0"/>
              <a:t>I</a:t>
            </a:r>
            <a:r>
              <a:rPr lang="en-IN" dirty="0" smtClean="0"/>
              <a:t>f </a:t>
            </a:r>
            <a:r>
              <a:rPr lang="en-IN" dirty="0"/>
              <a:t>some nodes wait for other nodes to send </a:t>
            </a:r>
            <a:r>
              <a:rPr lang="en-IN" dirty="0" smtClean="0"/>
              <a:t>data it </a:t>
            </a:r>
            <a:r>
              <a:rPr lang="en-IN" dirty="0"/>
              <a:t>can lead to </a:t>
            </a:r>
            <a:r>
              <a:rPr lang="en-IN" dirty="0" smtClean="0"/>
              <a:t>efficient aggregation. Hence Randomized waiting is used.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937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Conditions for Data aggregation</a:t>
            </a:r>
          </a:p>
          <a:p>
            <a:pPr lvl="1"/>
            <a:r>
              <a:rPr lang="en-US" dirty="0" smtClean="0"/>
              <a:t>Spatial Convergence</a:t>
            </a:r>
          </a:p>
          <a:p>
            <a:pPr lvl="1"/>
            <a:r>
              <a:rPr lang="en-US" dirty="0" smtClean="0"/>
              <a:t>Temporal Convergence</a:t>
            </a:r>
          </a:p>
          <a:p>
            <a:r>
              <a:rPr lang="en-US" dirty="0" smtClean="0"/>
              <a:t>DAA improves spatial convergence and RW improves temporal convergence</a:t>
            </a:r>
          </a:p>
          <a:p>
            <a:r>
              <a:rPr lang="en-US" dirty="0" smtClean="0"/>
              <a:t>In DAA</a:t>
            </a:r>
          </a:p>
          <a:p>
            <a:pPr lvl="1"/>
            <a:r>
              <a:rPr lang="en-US" dirty="0" smtClean="0"/>
              <a:t>An independent set among sources is created </a:t>
            </a:r>
          </a:p>
          <a:p>
            <a:pPr lvl="1"/>
            <a:r>
              <a:rPr lang="en-US" dirty="0" smtClean="0"/>
              <a:t>Nodes are assumed to be synchronized in time.</a:t>
            </a:r>
          </a:p>
          <a:p>
            <a:pPr lvl="1"/>
            <a:r>
              <a:rPr lang="en-US" dirty="0" smtClean="0"/>
              <a:t>All nodes aggregates at the same time</a:t>
            </a:r>
          </a:p>
          <a:p>
            <a:pPr lvl="1"/>
            <a:r>
              <a:rPr lang="en-US" dirty="0" smtClean="0"/>
              <a:t>Nodes in independent set act as aggregator and are created on the fly when data is transmitted to BS</a:t>
            </a:r>
          </a:p>
          <a:p>
            <a:r>
              <a:rPr lang="en-US" dirty="0" smtClean="0"/>
              <a:t>Reduces extra overhead in structure creation</a:t>
            </a:r>
          </a:p>
          <a:p>
            <a:r>
              <a:rPr lang="en-US" dirty="0" smtClean="0"/>
              <a:t>Each packet has aggregation ID (AID) used as the metric for aggregation</a:t>
            </a:r>
          </a:p>
          <a:p>
            <a:r>
              <a:rPr lang="en-US" dirty="0" smtClean="0"/>
              <a:t>Uses RTS/CTS and </a:t>
            </a:r>
            <a:r>
              <a:rPr lang="en-US" dirty="0" err="1" smtClean="0"/>
              <a:t>anycast</a:t>
            </a:r>
            <a:r>
              <a:rPr lang="en-US" dirty="0" smtClean="0"/>
              <a:t> mechanisms in MAC</a:t>
            </a:r>
          </a:p>
          <a:p>
            <a:r>
              <a:rPr lang="en-US" dirty="0" smtClean="0"/>
              <a:t>RTS contains AID  and any neighbor with same AID responds with CTS.</a:t>
            </a:r>
          </a:p>
          <a:p>
            <a:r>
              <a:rPr lang="en-US" dirty="0" smtClean="0"/>
              <a:t>Those  packets are aggregated</a:t>
            </a:r>
          </a:p>
          <a:p>
            <a:r>
              <a:rPr lang="en-US" dirty="0" smtClean="0"/>
              <a:t>To achieve temporal convergence Random Waiting is used</a:t>
            </a:r>
          </a:p>
          <a:p>
            <a:pPr lvl="1"/>
            <a:r>
              <a:rPr lang="en-US" dirty="0" smtClean="0"/>
              <a:t>RW introduces artificial delay at the sources and thereby increases temporal convergence.</a:t>
            </a:r>
          </a:p>
          <a:p>
            <a:pPr lvl="1"/>
            <a:r>
              <a:rPr lang="en-US" dirty="0" smtClean="0"/>
              <a:t>DAA + RW outperforms OP</a:t>
            </a:r>
          </a:p>
          <a:p>
            <a:pPr lvl="1"/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37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Query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Types </a:t>
            </a:r>
          </a:p>
          <a:p>
            <a:pPr lvl="1"/>
            <a:r>
              <a:rPr lang="en-US" dirty="0" smtClean="0"/>
              <a:t>Query Request</a:t>
            </a:r>
          </a:p>
          <a:p>
            <a:pPr lvl="1"/>
            <a:r>
              <a:rPr lang="en-US" dirty="0" smtClean="0"/>
              <a:t>Query Response</a:t>
            </a:r>
          </a:p>
          <a:p>
            <a:r>
              <a:rPr lang="en-US" dirty="0" smtClean="0"/>
              <a:t>Structure of Query</a:t>
            </a:r>
          </a:p>
          <a:p>
            <a:pPr lvl="1"/>
            <a:r>
              <a:rPr lang="en-US" dirty="0" smtClean="0"/>
              <a:t>SELECT … FROM … WHERE … GROUPBY … HAVING …</a:t>
            </a:r>
          </a:p>
          <a:p>
            <a:pPr lvl="2"/>
            <a:r>
              <a:rPr lang="en-US" dirty="0" smtClean="0"/>
              <a:t>join, projection, aggregation, grouping</a:t>
            </a:r>
          </a:p>
          <a:p>
            <a:pPr lvl="1"/>
            <a:r>
              <a:rPr lang="en-US" dirty="0" smtClean="0"/>
              <a:t>Sensor Data </a:t>
            </a:r>
            <a:r>
              <a:rPr lang="en-US" dirty="0" smtClean="0">
                <a:sym typeface="Wingdings" panose="05000000000000000000" pitchFamily="2" charset="2"/>
              </a:rPr>
              <a:t> A virtual table with one column per sensor type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Tuples are appended at well-defined intervals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Time between sample intervals  epoch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Every sensor query is associated with time interval [S, S+T]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Query Operators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Types of data: Stored data  relation; Sensed data  sequence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Sensor query is defined as an acyclic graph of relational and sequence operators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Relational Operators: insert, delete, modify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Sequence Operators: insertion of new record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081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Query classification</a:t>
            </a:r>
          </a:p>
          <a:p>
            <a:pPr lvl="1"/>
            <a:r>
              <a:rPr lang="en-US" dirty="0" smtClean="0"/>
              <a:t>Frequency of Query Response</a:t>
            </a:r>
          </a:p>
          <a:p>
            <a:pPr lvl="2"/>
            <a:r>
              <a:rPr lang="en-US" dirty="0" smtClean="0"/>
              <a:t>Historical Query – used for analysis of historical data </a:t>
            </a:r>
          </a:p>
          <a:p>
            <a:pPr lvl="2"/>
            <a:r>
              <a:rPr lang="en-US" dirty="0" smtClean="0"/>
              <a:t>One-time Query – instantaneous </a:t>
            </a:r>
            <a:r>
              <a:rPr lang="en-US" dirty="0" smtClean="0">
                <a:sym typeface="Wingdings" panose="05000000000000000000" pitchFamily="2" charset="2"/>
              </a:rPr>
              <a:t> only one response  same start and end time</a:t>
            </a:r>
            <a:endParaRPr lang="en-US" dirty="0" smtClean="0"/>
          </a:p>
          <a:p>
            <a:pPr lvl="2"/>
            <a:r>
              <a:rPr lang="en-US" dirty="0" smtClean="0"/>
              <a:t>Persistent Query – monitoring for a continuous period </a:t>
            </a:r>
            <a:r>
              <a:rPr lang="en-US" dirty="0" smtClean="0">
                <a:sym typeface="Wingdings" panose="05000000000000000000" pitchFamily="2" charset="2"/>
              </a:rPr>
              <a:t> start time “now”, end time “infinity”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Nature of Search Space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Spatial</a:t>
            </a:r>
          </a:p>
          <a:p>
            <a:pPr lvl="3"/>
            <a:r>
              <a:rPr lang="en-US" dirty="0"/>
              <a:t>SELECT </a:t>
            </a:r>
            <a:r>
              <a:rPr lang="en-US" i="1" dirty="0" err="1"/>
              <a:t>attr_val</a:t>
            </a:r>
            <a:r>
              <a:rPr lang="en-US" i="1" dirty="0"/>
              <a:t>  FROM  sensor  WHERE  </a:t>
            </a:r>
            <a:r>
              <a:rPr lang="en-US" i="1" dirty="0" err="1"/>
              <a:t>loc</a:t>
            </a:r>
            <a:r>
              <a:rPr lang="en-US" i="1" dirty="0"/>
              <a:t> </a:t>
            </a:r>
            <a:r>
              <a:rPr lang="en-US" i="1" dirty="0" smtClean="0"/>
              <a:t>= (</a:t>
            </a:r>
            <a:r>
              <a:rPr lang="en-US" i="1" dirty="0"/>
              <a:t>20, 30).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Temporal</a:t>
            </a:r>
          </a:p>
          <a:p>
            <a:pPr lvl="3"/>
            <a:r>
              <a:rPr lang="en-US" dirty="0"/>
              <a:t>SELECT  </a:t>
            </a:r>
            <a:r>
              <a:rPr lang="en-US" i="1" dirty="0" err="1"/>
              <a:t>attr_val</a:t>
            </a:r>
            <a:r>
              <a:rPr lang="en-US" i="1" dirty="0"/>
              <a:t>  FROM  sensor  WHERE  time    =   </a:t>
            </a:r>
            <a:r>
              <a:rPr lang="en-US" i="1" dirty="0" smtClean="0"/>
              <a:t>6:50 </a:t>
            </a:r>
            <a:r>
              <a:rPr lang="en-US" dirty="0" smtClean="0"/>
              <a:t>am </a:t>
            </a:r>
            <a:r>
              <a:rPr lang="en-US" dirty="0"/>
              <a:t>– 2:30 am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Spatio</a:t>
            </a:r>
            <a:r>
              <a:rPr lang="en-US" dirty="0" smtClean="0">
                <a:sym typeface="Wingdings" panose="05000000000000000000" pitchFamily="2" charset="2"/>
              </a:rPr>
              <a:t>-Temporal</a:t>
            </a:r>
          </a:p>
          <a:p>
            <a:pPr lvl="3"/>
            <a:r>
              <a:rPr lang="en-US" dirty="0" smtClean="0"/>
              <a:t>SELECT </a:t>
            </a:r>
            <a:r>
              <a:rPr lang="en-US" i="1" dirty="0" err="1" smtClean="0"/>
              <a:t>attr_val</a:t>
            </a:r>
            <a:r>
              <a:rPr lang="en-US" i="1" dirty="0" smtClean="0"/>
              <a:t>  </a:t>
            </a:r>
            <a:r>
              <a:rPr lang="en-US" i="1" dirty="0"/>
              <a:t>FROM  sensor  WHERE  </a:t>
            </a:r>
            <a:r>
              <a:rPr lang="en-US" i="1" dirty="0" err="1"/>
              <a:t>loc</a:t>
            </a:r>
            <a:r>
              <a:rPr lang="en-US" i="1" dirty="0"/>
              <a:t>    =     (40, 25) and  time  =     1:30 pm – 4:30 </a:t>
            </a:r>
            <a:r>
              <a:rPr lang="en-US" i="1" dirty="0" smtClean="0"/>
              <a:t>pm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9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Semantic Nature of Query Response</a:t>
            </a:r>
          </a:p>
          <a:p>
            <a:pPr lvl="1"/>
            <a:r>
              <a:rPr lang="en-US" dirty="0" smtClean="0"/>
              <a:t>Exploratory Query</a:t>
            </a:r>
          </a:p>
          <a:p>
            <a:pPr lvl="2"/>
            <a:r>
              <a:rPr lang="en-US" i="1" dirty="0"/>
              <a:t>Return the record on 01 </a:t>
            </a:r>
            <a:r>
              <a:rPr lang="en-US" i="1" dirty="0" smtClean="0"/>
              <a:t>18 </a:t>
            </a:r>
            <a:r>
              <a:rPr lang="en-US" i="1" dirty="0"/>
              <a:t>- 07 </a:t>
            </a:r>
            <a:r>
              <a:rPr lang="en-US" i="1" dirty="0" smtClean="0"/>
              <a:t>at5:00 </a:t>
            </a:r>
            <a:r>
              <a:rPr lang="en-US" i="1" dirty="0"/>
              <a:t>pm</a:t>
            </a:r>
            <a:endParaRPr lang="en-US" dirty="0" smtClean="0"/>
          </a:p>
          <a:p>
            <a:pPr lvl="1"/>
            <a:r>
              <a:rPr lang="en-US" dirty="0" smtClean="0"/>
              <a:t>Monitoring Query</a:t>
            </a:r>
          </a:p>
          <a:p>
            <a:pPr lvl="2"/>
            <a:r>
              <a:rPr lang="en-US" i="1" dirty="0"/>
              <a:t>Return all </a:t>
            </a:r>
            <a:r>
              <a:rPr lang="en-US" i="1" dirty="0" smtClean="0"/>
              <a:t>records for </a:t>
            </a:r>
            <a:r>
              <a:rPr lang="en-US" i="1" dirty="0"/>
              <a:t>01 - 18 - 07 </a:t>
            </a:r>
            <a:endParaRPr lang="en-US" dirty="0" smtClean="0"/>
          </a:p>
          <a:p>
            <a:pPr lvl="1"/>
            <a:r>
              <a:rPr lang="en-US" dirty="0" smtClean="0"/>
              <a:t>Range Query</a:t>
            </a:r>
          </a:p>
          <a:p>
            <a:pPr lvl="2"/>
            <a:r>
              <a:rPr lang="en-US" i="1" dirty="0"/>
              <a:t>Return all days in the month </a:t>
            </a:r>
            <a:r>
              <a:rPr lang="en-US" i="1" dirty="0" smtClean="0"/>
              <a:t>of March </a:t>
            </a:r>
            <a:r>
              <a:rPr lang="en-US" i="1" dirty="0"/>
              <a:t>when only fan number 1 was </a:t>
            </a:r>
            <a:r>
              <a:rPr lang="en-US" i="1" dirty="0" smtClean="0"/>
              <a:t>on</a:t>
            </a:r>
          </a:p>
          <a:p>
            <a:r>
              <a:rPr lang="en-US" dirty="0"/>
              <a:t>Range of Data in Query </a:t>
            </a:r>
            <a:r>
              <a:rPr lang="en-US" dirty="0" smtClean="0"/>
              <a:t>Response</a:t>
            </a:r>
          </a:p>
          <a:p>
            <a:pPr lvl="1"/>
            <a:r>
              <a:rPr lang="en-US" dirty="0" smtClean="0"/>
              <a:t>Filtering Query</a:t>
            </a:r>
          </a:p>
          <a:p>
            <a:pPr lvl="1"/>
            <a:r>
              <a:rPr lang="en-US" dirty="0" smtClean="0"/>
              <a:t>Non-filtering Query</a:t>
            </a:r>
          </a:p>
          <a:p>
            <a:r>
              <a:rPr lang="en-US" dirty="0"/>
              <a:t>Number of Attributes in Query </a:t>
            </a:r>
            <a:r>
              <a:rPr lang="en-US" dirty="0" smtClean="0"/>
              <a:t>Request</a:t>
            </a:r>
          </a:p>
          <a:p>
            <a:pPr lvl="1"/>
            <a:r>
              <a:rPr lang="en-US" dirty="0" smtClean="0"/>
              <a:t>One-Dimensional Query</a:t>
            </a:r>
          </a:p>
          <a:p>
            <a:pPr lvl="1"/>
            <a:r>
              <a:rPr lang="en-US" dirty="0" smtClean="0"/>
              <a:t>Multi-Dimensional Query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86000"/>
            <a:ext cx="41433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Query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Query Broadcast</a:t>
            </a:r>
          </a:p>
          <a:p>
            <a:pPr lvl="1"/>
            <a:r>
              <a:rPr lang="en-US" dirty="0" smtClean="0"/>
              <a:t>Single query vs. fragmented query</a:t>
            </a:r>
          </a:p>
          <a:p>
            <a:pPr lvl="1"/>
            <a:r>
              <a:rPr lang="en-US" dirty="0" smtClean="0"/>
              <a:t>One-to-all or level-wise forwarding</a:t>
            </a:r>
          </a:p>
          <a:p>
            <a:pPr lvl="1"/>
            <a:r>
              <a:rPr lang="en-US" dirty="0" smtClean="0"/>
              <a:t>Identifying duplicate queries</a:t>
            </a:r>
          </a:p>
          <a:p>
            <a:pPr lvl="1"/>
            <a:r>
              <a:rPr lang="en-US" dirty="0" smtClean="0"/>
              <a:t>Aggregated data vs.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individual data</a:t>
            </a:r>
          </a:p>
          <a:p>
            <a:r>
              <a:rPr lang="en-US" dirty="0" smtClean="0"/>
              <a:t>Querying Interface</a:t>
            </a:r>
          </a:p>
          <a:p>
            <a:r>
              <a:rPr lang="en-US" dirty="0" smtClean="0"/>
              <a:t>Efficient DB for Querying</a:t>
            </a:r>
          </a:p>
          <a:p>
            <a:r>
              <a:rPr lang="en-US" dirty="0" smtClean="0"/>
              <a:t>Uncertainty and Transience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 sensor readings</a:t>
            </a:r>
          </a:p>
          <a:p>
            <a:r>
              <a:rPr lang="en-US" dirty="0" smtClean="0"/>
              <a:t>Probabilistic queries and answers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Sensor Selection for Querying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Types of sensors</a:t>
            </a:r>
          </a:p>
          <a:p>
            <a:pPr lvl="1"/>
            <a:r>
              <a:rPr lang="en-US" dirty="0" smtClean="0"/>
              <a:t>Temperature sensor</a:t>
            </a:r>
          </a:p>
          <a:p>
            <a:pPr lvl="1"/>
            <a:r>
              <a:rPr lang="en-US" dirty="0" smtClean="0"/>
              <a:t>Light sensor</a:t>
            </a:r>
          </a:p>
          <a:p>
            <a:pPr lvl="1"/>
            <a:r>
              <a:rPr lang="en-US" dirty="0" smtClean="0"/>
              <a:t>Pressure sensor</a:t>
            </a:r>
          </a:p>
          <a:p>
            <a:r>
              <a:rPr lang="en-US" dirty="0" smtClean="0"/>
              <a:t>Sensor ID, location, timestamp, value of the reading</a:t>
            </a:r>
          </a:p>
          <a:p>
            <a:r>
              <a:rPr lang="en-US" dirty="0" smtClean="0"/>
              <a:t>Sensor selection using</a:t>
            </a:r>
          </a:p>
          <a:p>
            <a:pPr lvl="1"/>
            <a:r>
              <a:rPr lang="en-US" dirty="0" smtClean="0"/>
              <a:t>Group By</a:t>
            </a:r>
          </a:p>
          <a:p>
            <a:pPr lvl="1"/>
            <a:r>
              <a:rPr lang="en-US" dirty="0" smtClean="0"/>
              <a:t>Having</a:t>
            </a:r>
          </a:p>
          <a:p>
            <a:pPr lvl="1"/>
            <a:r>
              <a:rPr lang="en-US" dirty="0" smtClean="0"/>
              <a:t>Where</a:t>
            </a:r>
          </a:p>
          <a:p>
            <a:pPr lvl="1"/>
            <a:r>
              <a:rPr lang="en-US" dirty="0" smtClean="0"/>
              <a:t>Join</a:t>
            </a:r>
          </a:p>
          <a:p>
            <a:pPr lvl="1"/>
            <a:r>
              <a:rPr lang="en-US" dirty="0" smtClean="0"/>
              <a:t>Specific region</a:t>
            </a:r>
          </a:p>
          <a:p>
            <a:pPr lvl="1"/>
            <a:r>
              <a:rPr lang="en-US" dirty="0" smtClean="0"/>
              <a:t>Specific periodicity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Warehousing Technique</a:t>
            </a:r>
          </a:p>
          <a:p>
            <a:pPr lvl="1"/>
            <a:r>
              <a:rPr lang="en-US" dirty="0" smtClean="0"/>
              <a:t>Processing of </a:t>
            </a:r>
            <a:r>
              <a:rPr lang="en-US" dirty="0"/>
              <a:t>sensor queries is kept completely separate from the access to </a:t>
            </a:r>
            <a:r>
              <a:rPr lang="en-US" dirty="0" smtClean="0"/>
              <a:t> the underlying sensor network, where </a:t>
            </a:r>
            <a:r>
              <a:rPr lang="en-US" dirty="0"/>
              <a:t>the actual data is sensed and </a:t>
            </a:r>
            <a:r>
              <a:rPr lang="en-US" dirty="0" smtClean="0"/>
              <a:t>stored. </a:t>
            </a:r>
          </a:p>
          <a:p>
            <a:pPr lvl="1"/>
            <a:r>
              <a:rPr lang="en-US" dirty="0" smtClean="0"/>
              <a:t>Involves two processing steps</a:t>
            </a:r>
          </a:p>
          <a:p>
            <a:pPr lvl="2"/>
            <a:r>
              <a:rPr lang="en-US" dirty="0" smtClean="0"/>
              <a:t>Data </a:t>
            </a:r>
            <a:r>
              <a:rPr lang="en-US" dirty="0"/>
              <a:t>is extracted from the sensor network in a </a:t>
            </a:r>
            <a:r>
              <a:rPr lang="en-US" dirty="0" smtClean="0"/>
              <a:t>predeﬁned fashion </a:t>
            </a:r>
          </a:p>
          <a:p>
            <a:pPr lvl="2"/>
            <a:r>
              <a:rPr lang="en-US" dirty="0" smtClean="0"/>
              <a:t>Stored </a:t>
            </a:r>
            <a:r>
              <a:rPr lang="en-US" dirty="0"/>
              <a:t>in a centralized database located on a unique </a:t>
            </a:r>
            <a:r>
              <a:rPr lang="en-US" dirty="0" smtClean="0"/>
              <a:t>front-end server</a:t>
            </a:r>
            <a:r>
              <a:rPr lang="en-US" dirty="0"/>
              <a:t>.</a:t>
            </a:r>
          </a:p>
          <a:p>
            <a:pPr lvl="2"/>
            <a:r>
              <a:rPr lang="en-US" dirty="0" smtClean="0"/>
              <a:t>Suitable </a:t>
            </a:r>
            <a:r>
              <a:rPr lang="en-US" dirty="0"/>
              <a:t>for processing </a:t>
            </a:r>
            <a:r>
              <a:rPr lang="en-US" dirty="0" smtClean="0"/>
              <a:t>predeﬁned queries over </a:t>
            </a:r>
            <a:r>
              <a:rPr lang="en-US" dirty="0"/>
              <a:t>historical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Distributed technique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query </a:t>
            </a:r>
            <a:r>
              <a:rPr lang="en-US" dirty="0" smtClean="0"/>
              <a:t>workload determines </a:t>
            </a:r>
            <a:r>
              <a:rPr lang="en-US" dirty="0"/>
              <a:t>the data that should be extracted from sensors. </a:t>
            </a:r>
            <a:endParaRPr lang="en-US" dirty="0" smtClean="0"/>
          </a:p>
          <a:p>
            <a:pPr lvl="1"/>
            <a:r>
              <a:rPr lang="en-US" dirty="0" smtClean="0"/>
              <a:t>More ﬂexible because </a:t>
            </a:r>
            <a:r>
              <a:rPr lang="en-US" dirty="0"/>
              <a:t>it enables different queries to extract </a:t>
            </a:r>
            <a:r>
              <a:rPr lang="en-US" dirty="0" smtClean="0"/>
              <a:t>different data from </a:t>
            </a:r>
            <a:r>
              <a:rPr lang="en-US" dirty="0"/>
              <a:t>the sensor </a:t>
            </a:r>
            <a:r>
              <a:rPr lang="en-US" dirty="0" smtClean="0"/>
              <a:t>network. </a:t>
            </a:r>
          </a:p>
          <a:p>
            <a:pPr lvl="1"/>
            <a:r>
              <a:rPr lang="en-US" dirty="0" smtClean="0"/>
              <a:t>More efﬁcient because only relevant </a:t>
            </a:r>
            <a:r>
              <a:rPr lang="en-US" dirty="0"/>
              <a:t>data are extracted from the </a:t>
            </a:r>
            <a:r>
              <a:rPr lang="en-US" dirty="0" smtClean="0"/>
              <a:t>network. </a:t>
            </a:r>
          </a:p>
          <a:p>
            <a:pPr lvl="1"/>
            <a:r>
              <a:rPr lang="en-US" dirty="0" smtClean="0"/>
              <a:t>Efﬁciently utilizes </a:t>
            </a:r>
            <a:r>
              <a:rPr lang="en-US" dirty="0"/>
              <a:t>the </a:t>
            </a:r>
            <a:r>
              <a:rPr lang="en-US" dirty="0" smtClean="0"/>
              <a:t>computing resources on </a:t>
            </a:r>
            <a:r>
              <a:rPr lang="en-US" dirty="0"/>
              <a:t>the sensor </a:t>
            </a:r>
            <a:r>
              <a:rPr lang="en-US" dirty="0" smtClean="0"/>
              <a:t>nodes. The sensor </a:t>
            </a:r>
            <a:r>
              <a:rPr lang="en-US" dirty="0"/>
              <a:t>query in this case can be evaluated </a:t>
            </a:r>
            <a:r>
              <a:rPr lang="en-US" dirty="0" smtClean="0"/>
              <a:t>at the </a:t>
            </a:r>
            <a:r>
              <a:rPr lang="en-US" dirty="0"/>
              <a:t>front - end server, in the network itself, at the sensors, or at some mixture </a:t>
            </a:r>
            <a:r>
              <a:rPr lang="en-US" dirty="0" smtClean="0"/>
              <a:t>of the </a:t>
            </a:r>
            <a:r>
              <a:rPr lang="en-US" dirty="0"/>
              <a:t>three. </a:t>
            </a:r>
          </a:p>
        </p:txBody>
      </p:sp>
    </p:spTree>
    <p:extLst>
      <p:ext uri="{BB962C8B-B14F-4D97-AF65-F5344CB8AC3E}">
        <p14:creationId xmlns:p14="http://schemas.microsoft.com/office/powerpoint/2010/main" val="216646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2943</Words>
  <Application>Microsoft Office PowerPoint</Application>
  <PresentationFormat>On-screen Show (4:3)</PresentationFormat>
  <Paragraphs>267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Query Processing and  Data Aggregation</vt:lpstr>
      <vt:lpstr>Energy Consuming Parts of Sensor Network</vt:lpstr>
      <vt:lpstr>PowerPoint Presentation</vt:lpstr>
      <vt:lpstr>Query Characteristics</vt:lpstr>
      <vt:lpstr>PowerPoint Presentation</vt:lpstr>
      <vt:lpstr>PowerPoint Presentation</vt:lpstr>
      <vt:lpstr>Challenges in Query Processing</vt:lpstr>
      <vt:lpstr>Sensor Selection for Querying Process</vt:lpstr>
      <vt:lpstr>Query Processing Techniques</vt:lpstr>
      <vt:lpstr>PowerPoint Presentation</vt:lpstr>
      <vt:lpstr>Full Flooding</vt:lpstr>
      <vt:lpstr>Spatio-Temporal Window</vt:lpstr>
      <vt:lpstr>PowerPoint Presentation</vt:lpstr>
      <vt:lpstr>Directed Diffusion</vt:lpstr>
      <vt:lpstr>PowerPoint Presentation</vt:lpstr>
      <vt:lpstr>Snapshot Querying</vt:lpstr>
      <vt:lpstr>PowerPoint Presentation</vt:lpstr>
      <vt:lpstr>PowerPoint Presentation</vt:lpstr>
      <vt:lpstr>Acquisitional Query Processing</vt:lpstr>
      <vt:lpstr>Binary Decision Tree Approach</vt:lpstr>
      <vt:lpstr>Conditional Plan based on time of day</vt:lpstr>
      <vt:lpstr>TinyDB Approach</vt:lpstr>
      <vt:lpstr>Data Aggregation in WSN</vt:lpstr>
      <vt:lpstr>Energy Efficient Data Aggregation</vt:lpstr>
      <vt:lpstr>Neural Network Based Data Aggregation</vt:lpstr>
      <vt:lpstr>PowerPoint Presentation</vt:lpstr>
      <vt:lpstr>PowerPoint Presentation</vt:lpstr>
      <vt:lpstr>Delay Constrained Data Aggregation</vt:lpstr>
      <vt:lpstr>PowerPoint Presentation</vt:lpstr>
      <vt:lpstr>PowerPoint Presentation</vt:lpstr>
      <vt:lpstr>QoS Constrained Data Aggregation</vt:lpstr>
      <vt:lpstr>Data Aggregation for Range Query</vt:lpstr>
      <vt:lpstr>Structure-Free Data Aggregation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Processing and  Data Aggregation</dc:title>
  <dc:creator>sastra</dc:creator>
  <cp:lastModifiedBy>Kamalesh</cp:lastModifiedBy>
  <cp:revision>30</cp:revision>
  <dcterms:created xsi:type="dcterms:W3CDTF">2006-08-16T00:00:00Z</dcterms:created>
  <dcterms:modified xsi:type="dcterms:W3CDTF">2017-03-05T13:01:59Z</dcterms:modified>
</cp:coreProperties>
</file>