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257" r:id="rId3"/>
    <p:sldId id="258" r:id="rId4"/>
    <p:sldId id="259" r:id="rId5"/>
    <p:sldId id="260" r:id="rId6"/>
    <p:sldId id="273" r:id="rId7"/>
    <p:sldId id="271" r:id="rId8"/>
    <p:sldId id="275" r:id="rId9"/>
    <p:sldId id="274" r:id="rId10"/>
    <p:sldId id="279" r:id="rId11"/>
    <p:sldId id="276" r:id="rId12"/>
    <p:sldId id="310" r:id="rId13"/>
    <p:sldId id="261" r:id="rId14"/>
    <p:sldId id="264" r:id="rId15"/>
    <p:sldId id="263" r:id="rId16"/>
    <p:sldId id="262" r:id="rId17"/>
    <p:sldId id="280" r:id="rId18"/>
    <p:sldId id="266" r:id="rId19"/>
    <p:sldId id="267" r:id="rId20"/>
    <p:sldId id="268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66" d="100"/>
          <a:sy n="66" d="100"/>
        </p:scale>
        <p:origin x="-136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B7F0-D83E-404E-84BA-2422984AAF0F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B787-CF0B-437C-A362-58054BF31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3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B7F0-D83E-404E-84BA-2422984AAF0F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B787-CF0B-437C-A362-58054BF31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B7F0-D83E-404E-84BA-2422984AAF0F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B787-CF0B-437C-A362-58054BF31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B7F0-D83E-404E-84BA-2422984AAF0F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B787-CF0B-437C-A362-58054BF31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4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B7F0-D83E-404E-84BA-2422984AAF0F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B787-CF0B-437C-A362-58054BF31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4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B7F0-D83E-404E-84BA-2422984AAF0F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B787-CF0B-437C-A362-58054BF31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B7F0-D83E-404E-84BA-2422984AAF0F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B787-CF0B-437C-A362-58054BF31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5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B7F0-D83E-404E-84BA-2422984AAF0F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B787-CF0B-437C-A362-58054BF31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6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B7F0-D83E-404E-84BA-2422984AAF0F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B787-CF0B-437C-A362-58054BF31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0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B7F0-D83E-404E-84BA-2422984AAF0F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B787-CF0B-437C-A362-58054BF31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2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B7F0-D83E-404E-84BA-2422984AAF0F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B787-CF0B-437C-A362-58054BF31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2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EB7F0-D83E-404E-84BA-2422984AAF0F}" type="datetimeFigureOut">
              <a:rPr lang="en-US" smtClean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1B787-CF0B-437C-A362-58054BF31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9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Network Management for WSN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1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91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issues must be addressed carefully before designing network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tools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WSNs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begin with, the management functions required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WSNs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first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</a:p>
          <a:p>
            <a:pPr marL="0" indent="0">
              <a:buNone/>
            </a:pPr>
            <a:endParaRPr lang="en-US" sz="2400" b="1" i="1" u="sng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i="1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Issues:</a:t>
            </a:r>
          </a:p>
          <a:p>
            <a:pPr lvl="1">
              <a:spcBef>
                <a:spcPct val="0"/>
              </a:spcBef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efficiency </a:t>
            </a:r>
          </a:p>
          <a:p>
            <a:pPr lvl="1">
              <a:spcBef>
                <a:spcPct val="0"/>
              </a:spcBef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centric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aggregation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Attribute-based Addressing</a:t>
            </a:r>
          </a:p>
          <a:p>
            <a:pPr lvl="1">
              <a:spcBef>
                <a:spcPct val="0"/>
              </a:spcBef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Locationing  systems,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lvl="1">
              <a:spcBef>
                <a:spcPct val="0"/>
              </a:spcBef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Networks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1371600" y="152400"/>
            <a:ext cx="7150608" cy="685800"/>
          </a:xfrm>
          <a:prstGeom prst="homePlat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 Design Issues</a:t>
            </a:r>
          </a:p>
        </p:txBody>
      </p:sp>
    </p:spTree>
    <p:extLst>
      <p:ext uri="{BB962C8B-B14F-4D97-AF65-F5344CB8AC3E}">
        <p14:creationId xmlns:p14="http://schemas.microsoft.com/office/powerpoint/2010/main" val="14836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IN" sz="2400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Factors to </a:t>
            </a:r>
            <a:r>
              <a:rPr lang="en-IN" sz="2400" i="1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 consider while designing a </a:t>
            </a:r>
            <a:r>
              <a:rPr lang="en-IN" sz="2400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Network </a:t>
            </a:r>
            <a:r>
              <a:rPr lang="en-IN" sz="2400" i="1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Management Protocol </a:t>
            </a:r>
            <a:r>
              <a:rPr lang="en-I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I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should be energy efficient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as little wireless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bandwidth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possible since communication is highly energy demanding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solutions should be scalable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especially important since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future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WSNs may consist of tens to thousands of nodes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solutions should be simple and practical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WSNs are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resource-constrained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systems.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MIB for WSNs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contain a general information model for sensor nodes,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features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WSNs, and WSN applications.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solutions for WSNs should provide a general interface to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applications can perform better when able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management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solutions should be implementable as middleware.</a:t>
            </a:r>
          </a:p>
        </p:txBody>
      </p:sp>
    </p:spTree>
    <p:extLst>
      <p:ext uri="{BB962C8B-B14F-4D97-AF65-F5344CB8AC3E}">
        <p14:creationId xmlns:p14="http://schemas.microsoft.com/office/powerpoint/2010/main" val="12659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52400"/>
            <a:ext cx="7316787" cy="762000"/>
          </a:xfrm>
        </p:spPr>
        <p:txBody>
          <a:bodyPr>
            <a:normAutofit/>
          </a:bodyPr>
          <a:lstStyle/>
          <a:p>
            <a:pPr algn="l"/>
            <a:r>
              <a:rPr lang="en-US" altLang="en-US" sz="3600" i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WSN Communications Architecture</a:t>
            </a:r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762000" y="2057400"/>
            <a:ext cx="1905000" cy="1524000"/>
          </a:xfrm>
          <a:custGeom>
            <a:avLst/>
            <a:gdLst>
              <a:gd name="T0" fmla="*/ 521141 w 21600"/>
              <a:gd name="T1" fmla="*/ 53763333 h 21600"/>
              <a:gd name="T2" fmla="*/ 84005208 w 21600"/>
              <a:gd name="T3" fmla="*/ 107412155 h 21600"/>
              <a:gd name="T4" fmla="*/ 167870452 w 21600"/>
              <a:gd name="T5" fmla="*/ 53763333 h 21600"/>
              <a:gd name="T6" fmla="*/ 84005208 w 21600"/>
              <a:gd name="T7" fmla="*/ 61479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6" name="Picture 4" descr="Comm_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6800"/>
            <a:ext cx="4114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0" y="5695950"/>
            <a:ext cx="1363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q"/>
              <a:defRPr sz="20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Char char="•"/>
              <a:defRPr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Sensor field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91400" y="5257800"/>
            <a:ext cx="1538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q"/>
              <a:defRPr sz="20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Char char="•"/>
              <a:defRPr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Sensor nodes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096000" y="5314950"/>
            <a:ext cx="30480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7620000" y="3810000"/>
            <a:ext cx="304800" cy="1524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8382000" y="3581400"/>
            <a:ext cx="152400" cy="1676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66800" y="2514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q"/>
              <a:defRPr sz="20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Char char="•"/>
              <a:defRPr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 dirty="0">
                <a:latin typeface="Tahoma" pitchFamily="34" charset="0"/>
              </a:rPr>
              <a:t>Internet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838200" y="4800600"/>
            <a:ext cx="17526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q"/>
              <a:defRPr sz="20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Char char="•"/>
              <a:defRPr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800" dirty="0"/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52800"/>
            <a:ext cx="4191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4114800" y="3581400"/>
            <a:ext cx="129540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 flipV="1">
            <a:off x="2590800" y="3048000"/>
            <a:ext cx="121920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1752600" y="3733800"/>
            <a:ext cx="0" cy="990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643313" y="3833813"/>
            <a:ext cx="604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q"/>
              <a:defRPr sz="20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Char char="•"/>
              <a:defRPr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Sink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838200" y="49530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q"/>
              <a:defRPr sz="20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Char char="•"/>
              <a:defRPr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Manager Node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429000" y="49530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q"/>
              <a:defRPr sz="20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Char char="•"/>
              <a:defRPr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latin typeface="Tahoma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7759700" y="1066800"/>
            <a:ext cx="1384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q"/>
              <a:defRPr sz="20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Char char="•"/>
              <a:defRPr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Tahoma" pitchFamily="34" charset="0"/>
              </a:rPr>
              <a:t>Sensing node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7696200" y="1447800"/>
            <a:ext cx="6858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429000" y="1295400"/>
            <a:ext cx="2057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q"/>
              <a:defRPr sz="20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algn="l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Char char="•"/>
              <a:defRPr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20000"/>
              </a:spcBef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o"/>
              <a:defRPr sz="16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latin typeface="Tahoma" pitchFamily="34" charset="0"/>
              </a:rPr>
              <a:t>Sensor nodes can be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Tahoma" pitchFamily="34" charset="0"/>
              </a:rPr>
              <a:t>data originators</a:t>
            </a:r>
            <a:r>
              <a:rPr lang="en-US" altLang="en-US" sz="1600" dirty="0">
                <a:latin typeface="Tahoma" pitchFamily="34" charset="0"/>
              </a:rPr>
              <a:t> and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CC"/>
                </a:solidFill>
                <a:latin typeface="Tahoma" pitchFamily="34" charset="0"/>
              </a:rPr>
              <a:t>data routers</a:t>
            </a:r>
            <a:r>
              <a:rPr lang="en-US" altLang="en-US" sz="1600" dirty="0">
                <a:latin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29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Management Architecture for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policy-based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collects dynamic management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, maps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into WSN models, and executes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functions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services based on WSN models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u="sng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sz="22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MANNA </a:t>
            </a:r>
            <a:r>
              <a:rPr lang="en-US" sz="2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the following</a:t>
            </a:r>
            <a:r>
              <a:rPr lang="ar-IQ" sz="2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managed object</a:t>
            </a:r>
            <a:r>
              <a:rPr lang="ar-IQ" sz="2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</a:p>
          <a:p>
            <a:pPr marL="400050" lvl="1" indent="0">
              <a:buClr>
                <a:schemeClr val="accent5">
                  <a:lumMod val="50000"/>
                </a:schemeClr>
              </a:buClr>
              <a:buNone/>
            </a:pPr>
            <a:endParaRPr lang="ar-IQ" sz="2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(information on network behavior and features</a:t>
            </a:r>
            <a:r>
              <a:rPr lang="ar-IQ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data delivery model, network structure, and mobility) </a:t>
            </a:r>
            <a:endParaRPr lang="ar-IQ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Managed Elements(such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sensor nodes)</a:t>
            </a:r>
            <a:endParaRPr lang="ar-IQ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Equipment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components of sensor</a:t>
            </a:r>
            <a:r>
              <a:rPr lang="ar-IQ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nodes)</a:t>
            </a:r>
            <a:endParaRPr lang="ar-IQ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operating system)</a:t>
            </a:r>
            <a:endParaRPr lang="ar-IQ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environment</a:t>
            </a:r>
            <a:r>
              <a:rPr lang="ar-IQ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WSN is running),</a:t>
            </a:r>
            <a:endParaRPr lang="ar-IQ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Phenomenon,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ar-IQ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1295400" y="362858"/>
            <a:ext cx="7467600" cy="703942"/>
          </a:xfrm>
          <a:prstGeom prst="homePlat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Management Architecture: MANNA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MANNA: common 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functions for </a:t>
            </a:r>
            <a:r>
              <a:rPr 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WSNs:</a:t>
            </a:r>
            <a:r>
              <a:rPr lang="ar-IQ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ar-IQ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functions, a coverage area supervision function, a topology map 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</a:t>
            </a:r>
            <a:r>
              <a:rPr lang="ar-IQ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 energy-level discovery function, an energy map 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ar-IQ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several others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r-IQ" sz="24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ar-IQ" sz="2400" i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provides a dynamic MIB model for WSNs: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r-IQ" sz="240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sensing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 area map, a communication coverage area map, a WSN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ar-IQ" sz="240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node dependence model, network topology, residual energy, and so on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r-IQ" sz="2400" i="1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ar-IQ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ar-IQ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management functions have the lowest granularity and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ar-IQ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management services.</a:t>
            </a:r>
          </a:p>
        </p:txBody>
      </p:sp>
    </p:spTree>
    <p:extLst>
      <p:ext uri="{BB962C8B-B14F-4D97-AF65-F5344CB8AC3E}">
        <p14:creationId xmlns:p14="http://schemas.microsoft.com/office/powerpoint/2010/main" val="29588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 of WSN </a:t>
            </a:r>
            <a:r>
              <a:rPr lang="en-US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Topology map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depicting node connectivity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ar-IQ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network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energy map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battery level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ar-IQ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network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Sensing coverage area map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ar-IQ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sensor elements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coverage area map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</a:t>
            </a:r>
            <a:r>
              <a:rPr lang="ar-IQ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nodes in a network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 map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the security status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ar-IQ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network, whether nodes have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ar-IQ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94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other issues related to sensor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endParaRPr lang="en-US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naming,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maintenance,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tolerance.</a:t>
            </a:r>
          </a:p>
        </p:txBody>
      </p:sp>
      <p:sp>
        <p:nvSpPr>
          <p:cNvPr id="6" name="Pentagon 5"/>
          <p:cNvSpPr/>
          <p:nvPr/>
        </p:nvSpPr>
        <p:spPr>
          <a:xfrm>
            <a:off x="1295400" y="304800"/>
            <a:ext cx="7467600" cy="762000"/>
          </a:xfrm>
          <a:prstGeom prst="homePlate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Issues Related to Network Management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76000"/>
              <a:buFont typeface="Wingdings" panose="05000000000000000000" pitchFamily="2" charset="2"/>
              <a:buChar char="q"/>
            </a:pPr>
            <a:r>
              <a:rPr lang="en-IN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scheme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identify a sensor node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76000"/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naming scheme can lower computation overhead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routing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76000"/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protocol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efficient.</a:t>
            </a:r>
          </a:p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76000"/>
              <a:buFont typeface="Wingdings" panose="05000000000000000000" pitchFamily="2" charset="2"/>
              <a:buChar char="q"/>
            </a:pPr>
            <a:r>
              <a:rPr lang="en-IN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schemes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location of sensor nodes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such information is important for some sensor applications.</a:t>
            </a:r>
          </a:p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76000"/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may involve actions such as replacing batteries, keeping connectivity, and configuring sensor nodes.</a:t>
            </a: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76000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-The maintenance activity is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maintain normal operation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76000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network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as long as possible.</a:t>
            </a:r>
          </a:p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76000"/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factors can cause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faults</a:t>
            </a:r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network operation,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hardware and software error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different schemes must be implemented to provide fault tolerance.</a:t>
            </a:r>
          </a:p>
        </p:txBody>
      </p:sp>
    </p:spTree>
    <p:extLst>
      <p:ext uri="{BB962C8B-B14F-4D97-AF65-F5344CB8AC3E}">
        <p14:creationId xmlns:p14="http://schemas.microsoft.com/office/powerpoint/2010/main" val="332395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u="sng" dirty="0" smtClean="0">
                <a:solidFill>
                  <a:srgbClr val="002060"/>
                </a:solidFill>
              </a:rPr>
              <a:t>Naming</a:t>
            </a:r>
            <a:endParaRPr lang="en-US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scheme used to identify a sensor node.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naming scheme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lower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overhead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protocol energy efficient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u="sng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i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two </a:t>
            </a:r>
            <a:r>
              <a:rPr lang="en-US" sz="2400" i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approaches </a:t>
            </a:r>
            <a:r>
              <a:rPr lang="en-US" sz="2400" i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i="1" u="sng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r>
              <a:rPr lang="en-US" sz="24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u="sng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5052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such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node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is typically application independent but topology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dependent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is usually application dependent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location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naming is built on the top of </a:t>
            </a:r>
            <a:r>
              <a:rPr 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low-level naming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endParaRPr lang="en-US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location of sensor nodes since such information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important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sensor applications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knowledge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Clr>
                <a:srgbClr val="7030A0"/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 such as those for tracking of objects,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highly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</a:p>
          <a:p>
            <a:pPr marL="457200" indent="-457200">
              <a:buClr>
                <a:srgbClr val="7030A0"/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routing, which may also result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energy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</a:p>
          <a:p>
            <a:pPr marL="457200" indent="-457200">
              <a:buClr>
                <a:srgbClr val="7030A0"/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location usually enhances security;</a:t>
            </a:r>
          </a:p>
          <a:p>
            <a:pPr marL="457200" indent="-457200">
              <a:buClr>
                <a:srgbClr val="7030A0"/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helpful for sensor network management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4363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0" y="1828800"/>
            <a:ext cx="7924800" cy="6821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 Requirements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" y="3886200"/>
            <a:ext cx="7924800" cy="685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 Management Architecture: MANNA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8600" y="4724400"/>
            <a:ext cx="7924800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Issues Related to Network Management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8600" y="5486400"/>
            <a:ext cx="79248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600" y="6096000"/>
            <a:ext cx="7924800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/>
              <a:t>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81000"/>
            <a:ext cx="205740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Outline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8600" y="994791"/>
            <a:ext cx="7924800" cy="829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8600" y="2590800"/>
            <a:ext cx="79248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Network Management Models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8600" y="3200400"/>
            <a:ext cx="7924800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 Design Issues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9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3" grpId="0"/>
      <p:bldP spid="17" grpId="0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7030A0"/>
              </a:buClr>
              <a:buAutoNum type="arabicPeriod" startAt="5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stimulate the creation of new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457200" indent="-457200">
              <a:buClr>
                <a:srgbClr val="7030A0"/>
              </a:buClr>
              <a:buAutoNum type="arabicPeriod" startAt="5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nodes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controlled through knowledge of their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 marL="457200" indent="-457200">
              <a:buClr>
                <a:srgbClr val="7030A0"/>
              </a:buClr>
              <a:buAutoNum type="arabicPeriod" startAt="5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low-level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and/or data-centric WSNs, knowledge of location information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absolutely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necessary.</a:t>
            </a:r>
          </a:p>
        </p:txBody>
      </p:sp>
    </p:spTree>
    <p:extLst>
      <p:ext uri="{BB962C8B-B14F-4D97-AF65-F5344CB8AC3E}">
        <p14:creationId xmlns:p14="http://schemas.microsoft.com/office/powerpoint/2010/main" val="227342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classification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3048000" y="1447800"/>
            <a:ext cx="3124200" cy="733915"/>
          </a:xfrm>
          <a:prstGeom prst="flowChartProcess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Algorithm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762000" y="3276600"/>
            <a:ext cx="2514600" cy="612648"/>
          </a:xfrm>
          <a:prstGeom prst="flowChartProcess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Schemes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5007429" y="3276600"/>
            <a:ext cx="2688771" cy="612648"/>
          </a:xfrm>
          <a:prstGeom prst="flowChartProcess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Schemes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6553200" y="4953000"/>
            <a:ext cx="2362200" cy="612648"/>
          </a:xfrm>
          <a:prstGeom prst="flowChartProcess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Range-free Schemes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048000" y="4953000"/>
            <a:ext cx="2416629" cy="612648"/>
          </a:xfrm>
          <a:prstGeom prst="flowChartProcess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Range-based Scheme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133600" y="2181715"/>
            <a:ext cx="2171700" cy="1094885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05300" y="2181715"/>
            <a:ext cx="1866900" cy="1094885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419600" y="3918277"/>
            <a:ext cx="1856014" cy="1021733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75614" y="3918277"/>
            <a:ext cx="1413329" cy="1021733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6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US" sz="2000" b="1" i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Scheme</a:t>
            </a:r>
          </a:p>
          <a:p>
            <a:pPr marL="617220" lvl="1" indent="-342900" algn="just">
              <a:lnSpc>
                <a:spcPct val="150000"/>
              </a:lnSpc>
              <a:spcBef>
                <a:spcPts val="500"/>
              </a:spcBef>
              <a:buClr>
                <a:srgbClr val="9FB8CD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scheme Sensor nodes send control messages to a central node whose location is known. </a:t>
            </a:r>
          </a:p>
          <a:p>
            <a:pPr marL="617220" lvl="1" indent="-342900" algn="just">
              <a:lnSpc>
                <a:spcPct val="150000"/>
              </a:lnSpc>
              <a:spcBef>
                <a:spcPts val="500"/>
              </a:spcBef>
              <a:buClr>
                <a:srgbClr val="9FB8CD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node then computes the location of every sensor node and informs the nodes of their locations.</a:t>
            </a:r>
          </a:p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US" sz="20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Scheme</a:t>
            </a:r>
          </a:p>
          <a:p>
            <a:pPr marL="617220" lvl="1" indent="-342900" algn="just">
              <a:lnSpc>
                <a:spcPct val="150000"/>
              </a:lnSpc>
              <a:spcBef>
                <a:spcPts val="500"/>
              </a:spcBef>
              <a:buClr>
                <a:srgbClr val="9FB8CD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sensor node determines its own location independently. </a:t>
            </a:r>
          </a:p>
          <a:p>
            <a:pPr marL="617220" lvl="1" indent="-342900" algn="just">
              <a:lnSpc>
                <a:spcPct val="150000"/>
              </a:lnSpc>
              <a:spcBef>
                <a:spcPts val="500"/>
              </a:spcBef>
              <a:buClr>
                <a:srgbClr val="9FB8CD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distributed localization can be further grouped into:</a:t>
            </a:r>
          </a:p>
          <a:p>
            <a:pPr marL="937260" lvl="2" indent="-342900" algn="just">
              <a:lnSpc>
                <a:spcPct val="150000"/>
              </a:lnSpc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Range-based schemes and </a:t>
            </a:r>
          </a:p>
          <a:p>
            <a:pPr marL="937260" lvl="2" indent="-342900" algn="just">
              <a:lnSpc>
                <a:spcPct val="150000"/>
              </a:lnSpc>
              <a:spcBef>
                <a:spcPts val="500"/>
              </a:spcBef>
              <a:buClr>
                <a:prstClr val="white">
                  <a:shade val="50000"/>
                </a:prstClr>
              </a:buClr>
              <a:buSzPct val="76000"/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Range-free schemes.</a:t>
            </a:r>
          </a:p>
        </p:txBody>
      </p:sp>
    </p:spTree>
    <p:extLst>
      <p:ext uri="{BB962C8B-B14F-4D97-AF65-F5344CB8AC3E}">
        <p14:creationId xmlns:p14="http://schemas.microsoft.com/office/powerpoint/2010/main" val="10993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US" sz="2400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range-based approach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some range information, such as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of arrival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angle of arrival, or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difference of arrival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required. </a:t>
            </a:r>
          </a:p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rgbClr val="002060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US" sz="2400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range-free algorithms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as follows: </a:t>
            </a:r>
          </a:p>
          <a:p>
            <a:pPr marL="617220" lvl="1" indent="-342900" algn="just">
              <a:lnSpc>
                <a:spcPct val="150000"/>
              </a:lnSpc>
              <a:spcBef>
                <a:spcPts val="500"/>
              </a:spcBef>
              <a:buClr>
                <a:srgbClr val="002060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seed nodes are distributed in WSNs. </a:t>
            </a:r>
          </a:p>
          <a:p>
            <a:pPr marL="617220" lvl="1" indent="-342900" algn="just">
              <a:lnSpc>
                <a:spcPct val="150000"/>
              </a:lnSpc>
              <a:spcBef>
                <a:spcPts val="500"/>
              </a:spcBef>
              <a:buClr>
                <a:srgbClr val="002060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Seed nodes know their own locations, and they periodically broadcast a control message with their location information. </a:t>
            </a:r>
          </a:p>
          <a:p>
            <a:pPr marL="617220" lvl="1" indent="-342900" algn="just">
              <a:lnSpc>
                <a:spcPct val="150000"/>
              </a:lnSpc>
              <a:spcBef>
                <a:spcPts val="500"/>
              </a:spcBef>
              <a:buClr>
                <a:srgbClr val="002060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nodes that receive these control messages can then estimate their own locations.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50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>
              <a:buClr>
                <a:srgbClr val="00B0F0"/>
              </a:buClr>
            </a:pPr>
            <a:endParaRPr lang="en-US" sz="24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</a:pP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managing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Clr>
                <a:srgbClr val="00B0F0"/>
              </a:buCl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monitoring,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network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r-IQ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</a:pPr>
            <a:endParaRPr lang="ar-IQ" altLang="en-US" sz="2800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 (WSNs)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challenges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network management that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network management techniques impractical.</a:t>
            </a:r>
            <a:endParaRPr lang="ar-IQ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ar-IQ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management system designed for WSNs</a:t>
            </a:r>
            <a:r>
              <a:rPr lang="ar-IQ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provide a set of management functions that integrate</a:t>
            </a:r>
            <a:r>
              <a:rPr lang="ar-IQ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configuration, operation, administration, security,</a:t>
            </a:r>
            <a:r>
              <a:rPr lang="ar-IQ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maintenance of all elements and services of a sensor</a:t>
            </a:r>
            <a:r>
              <a:rPr lang="ar-IQ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endParaRPr lang="en-US" sz="2400" u="sng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990600" y="173736"/>
            <a:ext cx="6678168" cy="664464"/>
          </a:xfrm>
          <a:custGeom>
            <a:avLst/>
            <a:gdLst>
              <a:gd name="connsiteX0" fmla="*/ 0 w 7010400"/>
              <a:gd name="connsiteY0" fmla="*/ 0 h 664464"/>
              <a:gd name="connsiteX1" fmla="*/ 6678168 w 7010400"/>
              <a:gd name="connsiteY1" fmla="*/ 0 h 664464"/>
              <a:gd name="connsiteX2" fmla="*/ 7010400 w 7010400"/>
              <a:gd name="connsiteY2" fmla="*/ 332232 h 664464"/>
              <a:gd name="connsiteX3" fmla="*/ 6678168 w 7010400"/>
              <a:gd name="connsiteY3" fmla="*/ 664464 h 664464"/>
              <a:gd name="connsiteX4" fmla="*/ 0 w 7010400"/>
              <a:gd name="connsiteY4" fmla="*/ 664464 h 664464"/>
              <a:gd name="connsiteX5" fmla="*/ 0 w 7010400"/>
              <a:gd name="connsiteY5" fmla="*/ 0 h 664464"/>
              <a:gd name="connsiteX0" fmla="*/ 0 w 6749143"/>
              <a:gd name="connsiteY0" fmla="*/ 0 h 664464"/>
              <a:gd name="connsiteX1" fmla="*/ 6678168 w 6749143"/>
              <a:gd name="connsiteY1" fmla="*/ 0 h 664464"/>
              <a:gd name="connsiteX2" fmla="*/ 6749143 w 6749143"/>
              <a:gd name="connsiteY2" fmla="*/ 361261 h 664464"/>
              <a:gd name="connsiteX3" fmla="*/ 6678168 w 6749143"/>
              <a:gd name="connsiteY3" fmla="*/ 664464 h 664464"/>
              <a:gd name="connsiteX4" fmla="*/ 0 w 6749143"/>
              <a:gd name="connsiteY4" fmla="*/ 664464 h 664464"/>
              <a:gd name="connsiteX5" fmla="*/ 0 w 6749143"/>
              <a:gd name="connsiteY5" fmla="*/ 0 h 664464"/>
              <a:gd name="connsiteX0" fmla="*/ 0 w 6691086"/>
              <a:gd name="connsiteY0" fmla="*/ 0 h 664464"/>
              <a:gd name="connsiteX1" fmla="*/ 6678168 w 6691086"/>
              <a:gd name="connsiteY1" fmla="*/ 0 h 664464"/>
              <a:gd name="connsiteX2" fmla="*/ 6691086 w 6691086"/>
              <a:gd name="connsiteY2" fmla="*/ 361261 h 664464"/>
              <a:gd name="connsiteX3" fmla="*/ 6678168 w 6691086"/>
              <a:gd name="connsiteY3" fmla="*/ 664464 h 664464"/>
              <a:gd name="connsiteX4" fmla="*/ 0 w 6691086"/>
              <a:gd name="connsiteY4" fmla="*/ 664464 h 664464"/>
              <a:gd name="connsiteX5" fmla="*/ 0 w 6691086"/>
              <a:gd name="connsiteY5" fmla="*/ 0 h 664464"/>
              <a:gd name="connsiteX0" fmla="*/ 0 w 6678168"/>
              <a:gd name="connsiteY0" fmla="*/ 0 h 664464"/>
              <a:gd name="connsiteX1" fmla="*/ 6678168 w 6678168"/>
              <a:gd name="connsiteY1" fmla="*/ 0 h 664464"/>
              <a:gd name="connsiteX2" fmla="*/ 6458857 w 6678168"/>
              <a:gd name="connsiteY2" fmla="*/ 288690 h 664464"/>
              <a:gd name="connsiteX3" fmla="*/ 6678168 w 6678168"/>
              <a:gd name="connsiteY3" fmla="*/ 664464 h 664464"/>
              <a:gd name="connsiteX4" fmla="*/ 0 w 6678168"/>
              <a:gd name="connsiteY4" fmla="*/ 664464 h 664464"/>
              <a:gd name="connsiteX5" fmla="*/ 0 w 6678168"/>
              <a:gd name="connsiteY5" fmla="*/ 0 h 664464"/>
              <a:gd name="connsiteX0" fmla="*/ 0 w 6678168"/>
              <a:gd name="connsiteY0" fmla="*/ 0 h 664464"/>
              <a:gd name="connsiteX1" fmla="*/ 6678168 w 6678168"/>
              <a:gd name="connsiteY1" fmla="*/ 0 h 664464"/>
              <a:gd name="connsiteX2" fmla="*/ 6662057 w 6678168"/>
              <a:gd name="connsiteY2" fmla="*/ 346747 h 664464"/>
              <a:gd name="connsiteX3" fmla="*/ 6678168 w 6678168"/>
              <a:gd name="connsiteY3" fmla="*/ 664464 h 664464"/>
              <a:gd name="connsiteX4" fmla="*/ 0 w 6678168"/>
              <a:gd name="connsiteY4" fmla="*/ 664464 h 664464"/>
              <a:gd name="connsiteX5" fmla="*/ 0 w 6678168"/>
              <a:gd name="connsiteY5" fmla="*/ 0 h 66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168" h="664464">
                <a:moveTo>
                  <a:pt x="0" y="0"/>
                </a:moveTo>
                <a:lnTo>
                  <a:pt x="6678168" y="0"/>
                </a:lnTo>
                <a:lnTo>
                  <a:pt x="6662057" y="346747"/>
                </a:lnTo>
                <a:lnTo>
                  <a:pt x="6678168" y="664464"/>
                </a:lnTo>
                <a:lnTo>
                  <a:pt x="0" y="66446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ar-IQ" sz="3200" b="1" dirty="0" smtClean="0"/>
              <a:t>     </a:t>
            </a:r>
            <a:r>
              <a:rPr lang="en-US" sz="3200" b="1" dirty="0" smtClean="0"/>
              <a:t>Introduction</a:t>
            </a:r>
            <a:endParaRPr lang="en-US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315200" y="2632075"/>
            <a:ext cx="1346200" cy="355600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1" lang="en-US" altLang="en-US" sz="2000" dirty="0">
                <a:latin typeface="Tahoma" pitchFamily="34" charset="0"/>
                <a:ea typeface="SimSun" pitchFamily="2" charset="-122"/>
              </a:rPr>
              <a:t>Physical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323138" y="2217738"/>
            <a:ext cx="1346200" cy="355600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1" lang="en-US" altLang="en-US" sz="2000" dirty="0">
                <a:latin typeface="Tahoma" pitchFamily="34" charset="0"/>
                <a:ea typeface="SimSun" pitchFamily="2" charset="-122"/>
              </a:rPr>
              <a:t>Data Link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332663" y="1801813"/>
            <a:ext cx="1346200" cy="357187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1" lang="en-US" altLang="en-US" sz="2000" dirty="0">
                <a:latin typeface="Tahoma" pitchFamily="34" charset="0"/>
                <a:ea typeface="SimSun" pitchFamily="2" charset="-122"/>
              </a:rPr>
              <a:t>Network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340600" y="1397000"/>
            <a:ext cx="1346200" cy="355600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1" lang="en-US" altLang="en-US" sz="2000" dirty="0">
                <a:latin typeface="Tahoma" pitchFamily="34" charset="0"/>
                <a:ea typeface="SimSun" pitchFamily="2" charset="-122"/>
              </a:rPr>
              <a:t>Transport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340600" y="990600"/>
            <a:ext cx="1346200" cy="355600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1" lang="en-US" altLang="en-US" sz="2000" dirty="0">
                <a:latin typeface="Tahoma" pitchFamily="34" charset="0"/>
                <a:ea typeface="SimSun" pitchFamily="2" charset="-122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68621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computer communication network generally consists of three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endParaRPr lang="ar-IQ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devices</a:t>
            </a:r>
          </a:p>
          <a:p>
            <a:pPr lvl="2"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(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or wired link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lvl="2"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nodes (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hub, bridge, switch, or router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</a:t>
            </a:r>
          </a:p>
          <a:p>
            <a:pPr lvl="2"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 and Servers; 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and 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2600" b="1" i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being carried,  including applications.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collaboration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physical devices and network protocols forms the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underpinning support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applications. However, the physical devices and protocols are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sufficient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effective operation of a communications network; </a:t>
            </a:r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 </a:t>
            </a:r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(NM) tools and techniques are also required to help </a:t>
            </a:r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provision network </a:t>
            </a:r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and ensure cooperation of entities in the network.</a:t>
            </a:r>
            <a:endParaRPr lang="en-US" sz="2800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990601" y="261257"/>
            <a:ext cx="7772400" cy="845458"/>
          </a:xfrm>
          <a:prstGeom prst="homePlat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l"/>
            <a:r>
              <a:rPr lang="ar-IQ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ar-IQ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r-IQ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 Requirements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111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reasons for management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many heterogeneous devices and software entities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comprise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network, and some may fail.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system performance as a distributed system require NM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collaborate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process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most networks, NM functions can be used to gather and analyze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behavior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user interaction during network interface, which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important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planning the long-term evolution of network capacity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74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None/>
            </a:pPr>
            <a:r>
              <a:rPr lang="en-IN" sz="24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IN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 Protocol</a:t>
            </a:r>
            <a:endParaRPr lang="en-IN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274320" algn="just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I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networks, SNMP is broadly use today.</a:t>
            </a:r>
          </a:p>
          <a:p>
            <a:pPr marL="274320" lvl="0" indent="-274320" algn="just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I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includes three components: </a:t>
            </a:r>
          </a:p>
          <a:p>
            <a:pPr marL="617220" lvl="1" indent="-342900" algn="just">
              <a:spcBef>
                <a:spcPts val="500"/>
              </a:spcBef>
              <a:buClr>
                <a:srgbClr val="464653"/>
              </a:buClr>
              <a:buSzPct val="76000"/>
              <a:buFont typeface="Wingdings" panose="05000000000000000000" pitchFamily="2" charset="2"/>
              <a:buChar char="Ø"/>
            </a:pPr>
            <a:r>
              <a:rPr lang="en-IN" sz="20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 System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(NMS), </a:t>
            </a:r>
          </a:p>
          <a:p>
            <a:pPr marL="617220" lvl="1" indent="-342900" algn="just">
              <a:spcBef>
                <a:spcPts val="500"/>
              </a:spcBef>
              <a:buClr>
                <a:srgbClr val="464653"/>
              </a:buClr>
              <a:buSzPct val="76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Managed Elements, and </a:t>
            </a:r>
          </a:p>
          <a:p>
            <a:pPr marL="617220" lvl="1" indent="-342900" algn="just">
              <a:spcBef>
                <a:spcPts val="500"/>
              </a:spcBef>
              <a:buClr>
                <a:srgbClr val="464653"/>
              </a:buClr>
              <a:buSzPct val="76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None/>
            </a:pPr>
            <a:r>
              <a:rPr lang="en-IN" sz="28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NMS :</a:t>
            </a:r>
          </a:p>
          <a:p>
            <a:pPr marL="617220" lvl="1" indent="-342900" algn="just">
              <a:spcBef>
                <a:spcPts val="500"/>
              </a:spcBef>
              <a:buClr>
                <a:schemeClr val="accent3">
                  <a:lumMod val="50000"/>
                </a:schemeClr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NMS is a set of applications that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and/or control managed elements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17220" lvl="1" indent="-342900">
              <a:spcBef>
                <a:spcPts val="500"/>
              </a:spcBef>
              <a:buClr>
                <a:schemeClr val="accent3">
                  <a:lumMod val="50000"/>
                </a:schemeClr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management information/attributes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agent.</a:t>
            </a:r>
          </a:p>
          <a:p>
            <a:pPr marL="617220" lvl="1" indent="-342900">
              <a:spcBef>
                <a:spcPts val="500"/>
              </a:spcBef>
              <a:buClr>
                <a:schemeClr val="accent3">
                  <a:lumMod val="50000"/>
                </a:schemeClr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NMS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results to NM users in figures/tables form.</a:t>
            </a:r>
          </a:p>
          <a:p>
            <a:pPr marL="617220" lvl="1" indent="-342900">
              <a:spcBef>
                <a:spcPts val="500"/>
              </a:spcBef>
              <a:buClr>
                <a:schemeClr val="accent3">
                  <a:lumMod val="50000"/>
                </a:schemeClr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NMS can also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attributes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agent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17220" lvl="1" indent="-342900" algn="just">
              <a:spcBef>
                <a:spcPts val="500"/>
              </a:spcBef>
              <a:buClr>
                <a:srgbClr val="464653"/>
              </a:buClr>
              <a:buSzPct val="76000"/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1524000" y="304800"/>
            <a:ext cx="7162800" cy="838200"/>
          </a:xfrm>
          <a:prstGeom prst="homePlate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Network Management Models</a:t>
            </a:r>
          </a:p>
        </p:txBody>
      </p:sp>
    </p:spTree>
    <p:extLst>
      <p:ext uri="{BB962C8B-B14F-4D97-AF65-F5344CB8AC3E}">
        <p14:creationId xmlns:p14="http://schemas.microsoft.com/office/powerpoint/2010/main" val="218315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15400" cy="3886200"/>
          </a:xfrm>
        </p:spPr>
        <p:txBody>
          <a:bodyPr>
            <a:noAutofit/>
          </a:bodyPr>
          <a:lstStyle/>
          <a:p>
            <a:pPr marL="274320" lvl="0" indent="-274320" algn="just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r>
              <a:rPr lang="en-IN" sz="20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Managed Element </a:t>
            </a:r>
            <a:r>
              <a:rPr lang="en-IN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 indent="-342900" algn="just">
              <a:lnSpc>
                <a:spcPct val="150000"/>
              </a:lnSpc>
              <a:spcBef>
                <a:spcPts val="500"/>
              </a:spcBef>
              <a:buClr>
                <a:srgbClr val="46465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SNMP agents run on each managed element. </a:t>
            </a:r>
          </a:p>
          <a:p>
            <a:pPr marL="617220" lvl="1" indent="-342900" algn="just">
              <a:lnSpc>
                <a:spcPct val="150000"/>
              </a:lnSpc>
              <a:spcBef>
                <a:spcPts val="500"/>
              </a:spcBef>
              <a:buClr>
                <a:srgbClr val="46465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managed elements:</a:t>
            </a:r>
          </a:p>
          <a:p>
            <a:pPr marL="937260" lvl="2" indent="-342900" algn="just">
              <a:lnSpc>
                <a:spcPct val="150000"/>
              </a:lnSpc>
              <a:spcBef>
                <a:spcPts val="500"/>
              </a:spcBef>
              <a:buClr>
                <a:srgbClr val="46465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&amp; Store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information in the MIB and </a:t>
            </a:r>
          </a:p>
          <a:p>
            <a:pPr marL="937260" lvl="2" indent="-342900" algn="just">
              <a:lnSpc>
                <a:spcPct val="150000"/>
              </a:lnSpc>
              <a:spcBef>
                <a:spcPts val="500"/>
              </a:spcBef>
              <a:buClr>
                <a:srgbClr val="46465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access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SNMP to the MIBs. </a:t>
            </a:r>
          </a:p>
          <a:p>
            <a:pPr marL="274320" lvl="1" indent="0" algn="just">
              <a:lnSpc>
                <a:spcPct val="150000"/>
              </a:lnSpc>
              <a:spcBef>
                <a:spcPts val="500"/>
              </a:spcBef>
              <a:buClr>
                <a:srgbClr val="464653"/>
              </a:buClr>
              <a:buSzPct val="76000"/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include: </a:t>
            </a:r>
            <a:r>
              <a:rPr lang="en-I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876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3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None/>
            </a:pPr>
            <a:r>
              <a:rPr lang="en-IN" sz="2000" b="1" i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Advantages  </a:t>
            </a:r>
            <a:r>
              <a:rPr lang="en-IN" sz="2000" b="1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SNMP:</a:t>
            </a:r>
          </a:p>
          <a:p>
            <a:pPr marL="617220" lvl="1" indent="-342900" algn="just">
              <a:lnSpc>
                <a:spcPct val="150000"/>
              </a:lnSpc>
              <a:spcBef>
                <a:spcPts val="500"/>
              </a:spcBef>
              <a:buClr>
                <a:srgbClr val="00B050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very simple and widely deployment.</a:t>
            </a:r>
          </a:p>
          <a:p>
            <a:pPr marL="617220" lvl="1" indent="-342900" algn="just">
              <a:lnSpc>
                <a:spcPct val="150000"/>
              </a:lnSpc>
              <a:spcBef>
                <a:spcPts val="500"/>
              </a:spcBef>
              <a:buClr>
                <a:srgbClr val="00B050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SNMP version 3 it can obtain more information by a pair of PDUs such as (</a:t>
            </a:r>
            <a:r>
              <a:rPr lang="en-IN" sz="2000" i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GetBulkRequest</a:t>
            </a:r>
            <a:r>
              <a:rPr lang="en-I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i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GetResponse</a:t>
            </a:r>
            <a:r>
              <a:rPr lang="en-I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617220" lvl="1" indent="-342900" algn="just">
              <a:lnSpc>
                <a:spcPct val="150000"/>
              </a:lnSpc>
              <a:spcBef>
                <a:spcPts val="500"/>
              </a:spcBef>
              <a:buClr>
                <a:srgbClr val="9FB8CD"/>
              </a:buClr>
              <a:buSzPct val="76000"/>
              <a:buFont typeface="Courier New" panose="02070309020205020404" pitchFamily="49" charset="0"/>
              <a:buChar char="o"/>
            </a:pP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None/>
            </a:pPr>
            <a:r>
              <a:rPr lang="en-IN" sz="2000" b="1" i="1" u="sng" dirty="0" smtClean="0">
                <a:solidFill>
                  <a:srgbClr val="C00000"/>
                </a:solidFill>
                <a:latin typeface="Constantia" pitchFamily="18" charset="0"/>
              </a:rPr>
              <a:t> Disadvantages </a:t>
            </a:r>
            <a:r>
              <a:rPr lang="en-IN" sz="2000" b="1" i="1" u="sng" dirty="0">
                <a:solidFill>
                  <a:srgbClr val="C00000"/>
                </a:solidFill>
                <a:latin typeface="Constantia" pitchFamily="18" charset="0"/>
              </a:rPr>
              <a:t>of  SNMP :</a:t>
            </a:r>
          </a:p>
          <a:p>
            <a:pPr marL="617220" lvl="1" indent="-342900" algn="just">
              <a:lnSpc>
                <a:spcPct val="150000"/>
              </a:lnSpc>
              <a:spcBef>
                <a:spcPts val="500"/>
              </a:spcBef>
              <a:buClr>
                <a:srgbClr val="C00000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prstClr val="black"/>
                </a:solidFill>
                <a:latin typeface="Constantia" pitchFamily="18" charset="0"/>
              </a:rPr>
              <a:t>It consumes considerable bandwidth since it often gets only one piece of management information at a time: </a:t>
            </a:r>
            <a:r>
              <a:rPr lang="en-IN" sz="2000" i="1" u="sng" dirty="0">
                <a:solidFill>
                  <a:prstClr val="black"/>
                </a:solidFill>
                <a:latin typeface="Constantia" pitchFamily="18" charset="0"/>
              </a:rPr>
              <a:t>GetRequest </a:t>
            </a:r>
            <a:r>
              <a:rPr lang="en-IN" sz="2000" i="1" dirty="0">
                <a:solidFill>
                  <a:prstClr val="black"/>
                </a:solidFill>
                <a:latin typeface="Constantia" pitchFamily="18" charset="0"/>
              </a:rPr>
              <a:t>(</a:t>
            </a:r>
            <a:r>
              <a:rPr lang="en-IN" sz="2000" i="1" u="sng" dirty="0">
                <a:solidFill>
                  <a:prstClr val="black"/>
                </a:solidFill>
                <a:latin typeface="Constantia" pitchFamily="18" charset="0"/>
              </a:rPr>
              <a:t>GetNextRequest</a:t>
            </a:r>
            <a:r>
              <a:rPr lang="en-IN" sz="2000" i="1" dirty="0">
                <a:solidFill>
                  <a:prstClr val="black"/>
                </a:solidFill>
                <a:latin typeface="Constantia" pitchFamily="18" charset="0"/>
              </a:rPr>
              <a:t>) and </a:t>
            </a:r>
            <a:r>
              <a:rPr lang="en-IN" sz="2000" i="1" u="sng" dirty="0">
                <a:solidFill>
                  <a:prstClr val="black"/>
                </a:solidFill>
                <a:latin typeface="Constantia" pitchFamily="18" charset="0"/>
              </a:rPr>
              <a:t>GetResponse</a:t>
            </a:r>
            <a:r>
              <a:rPr lang="en-IN" sz="2000" dirty="0">
                <a:solidFill>
                  <a:prstClr val="black"/>
                </a:solidFill>
                <a:latin typeface="Constantia" pitchFamily="18" charset="0"/>
              </a:rPr>
              <a:t>.</a:t>
            </a:r>
          </a:p>
          <a:p>
            <a:pPr marL="617220" lvl="1" indent="-342900" algn="just">
              <a:lnSpc>
                <a:spcPct val="150000"/>
              </a:lnSpc>
              <a:spcBef>
                <a:spcPts val="500"/>
              </a:spcBef>
              <a:buClr>
                <a:srgbClr val="C00000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prstClr val="black"/>
                </a:solidFill>
                <a:latin typeface="Constantia" pitchFamily="18" charset="0"/>
              </a:rPr>
              <a:t>Due to the usually </a:t>
            </a:r>
            <a:r>
              <a:rPr lang="en-IN" sz="2000" i="1" dirty="0">
                <a:solidFill>
                  <a:prstClr val="black"/>
                </a:solidFill>
                <a:latin typeface="Constantia" pitchFamily="18" charset="0"/>
              </a:rPr>
              <a:t>large number of managed elements</a:t>
            </a:r>
            <a:r>
              <a:rPr lang="en-IN" sz="2000" dirty="0">
                <a:solidFill>
                  <a:prstClr val="black"/>
                </a:solidFill>
                <a:latin typeface="Constantia" pitchFamily="18" charset="0"/>
              </a:rPr>
              <a:t>, large bandwidth consumption still exists.</a:t>
            </a:r>
          </a:p>
          <a:p>
            <a:pPr marL="617220" lvl="1" indent="-342900" algn="just">
              <a:lnSpc>
                <a:spcPct val="150000"/>
              </a:lnSpc>
              <a:spcBef>
                <a:spcPts val="500"/>
              </a:spcBef>
              <a:buClr>
                <a:srgbClr val="C00000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prstClr val="black"/>
                </a:solidFill>
                <a:latin typeface="Constantia" pitchFamily="18" charset="0"/>
              </a:rPr>
              <a:t>It only manages network elements; it does not support network-level management.</a:t>
            </a:r>
          </a:p>
          <a:p>
            <a:pPr marL="548640" lvl="1" indent="-274320" algn="just">
              <a:lnSpc>
                <a:spcPct val="150000"/>
              </a:lnSpc>
              <a:spcBef>
                <a:spcPts val="500"/>
              </a:spcBef>
              <a:buClr>
                <a:srgbClr val="9FB8CD"/>
              </a:buClr>
              <a:buSzPct val="76000"/>
              <a:buFont typeface="Wingdings 3"/>
              <a:buChar char=""/>
            </a:pPr>
            <a:endParaRPr lang="en-IN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6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32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 Operation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2514600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I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rvice management Network management process models.</a:t>
            </a:r>
          </a:p>
          <a:p>
            <a:pPr marL="274320" lvl="0" indent="-274320" algn="just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 </a:t>
            </a:r>
            <a:r>
              <a:rPr lang="en-I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presents a model </a:t>
            </a: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telecommunications management for network and service management and a </a:t>
            </a:r>
            <a:r>
              <a:rPr lang="en-I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of ‘‘operations</a:t>
            </a:r>
            <a:r>
              <a:rPr lang="en-IN" sz="2000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.’’</a:t>
            </a:r>
          </a:p>
          <a:p>
            <a:pPr marL="274320" lvl="0" indent="-274320" algn="just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i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IDEA:</a:t>
            </a:r>
            <a:r>
              <a:rPr lang="en-I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lang="en-I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comprising operations </a:t>
            </a: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automation</a:t>
            </a: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 only </a:t>
            </a:r>
            <a:r>
              <a:rPr lang="en-I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lang="en-IN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IN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service management</a:t>
            </a:r>
            <a:r>
              <a:rPr lang="en-I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167390"/>
            <a:ext cx="636270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Levels / </a:t>
            </a:r>
            <a:r>
              <a:rPr lang="en-IN" sz="2800" dirty="0" smtClean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Layers </a:t>
            </a: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service management</a:t>
            </a:r>
          </a:p>
          <a:p>
            <a:endParaRPr lang="en-US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147307" y="3690610"/>
            <a:ext cx="4953000" cy="2209800"/>
          </a:xfrm>
          <a:prstGeom prst="snip1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Horizontally Layers </a:t>
            </a:r>
            <a:endParaRPr lang="en-IN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lvl="1" indent="-274320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Fulfilment, </a:t>
            </a:r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rgbClr val="46465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Assurance, and </a:t>
            </a:r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rgbClr val="46465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Billing.</a:t>
            </a:r>
          </a:p>
        </p:txBody>
      </p:sp>
      <p:sp>
        <p:nvSpPr>
          <p:cNvPr id="6" name="Flowchart: Card 5"/>
          <p:cNvSpPr/>
          <p:nvPr/>
        </p:nvSpPr>
        <p:spPr>
          <a:xfrm>
            <a:off x="4343400" y="3719659"/>
            <a:ext cx="4495800" cy="2514600"/>
          </a:xfrm>
          <a:prstGeom prst="flowChartPunchedCard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Layers </a:t>
            </a:r>
            <a:r>
              <a:rPr lang="en-IN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rgbClr val="46465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and Systems Management, </a:t>
            </a:r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rgbClr val="46465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Development and Operations, and</a:t>
            </a:r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rgbClr val="464653"/>
              </a:buClr>
              <a:buSzPct val="76000"/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Care Process.</a:t>
            </a:r>
          </a:p>
        </p:txBody>
      </p:sp>
    </p:spTree>
    <p:extLst>
      <p:ext uri="{BB962C8B-B14F-4D97-AF65-F5344CB8AC3E}">
        <p14:creationId xmlns:p14="http://schemas.microsoft.com/office/powerpoint/2010/main" val="243723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1547</Words>
  <Application>Microsoft Office PowerPoint</Application>
  <PresentationFormat>On-screen Show (4:3)</PresentationFormat>
  <Paragraphs>197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Network Management for WSN</vt:lpstr>
      <vt:lpstr>PowerPoint Presentation</vt:lpstr>
      <vt:lpstr>PowerPoint Presentation</vt:lpstr>
      <vt:lpstr>      Network Management Requirements </vt:lpstr>
      <vt:lpstr>PowerPoint Presentation</vt:lpstr>
      <vt:lpstr>PowerPoint Presentation</vt:lpstr>
      <vt:lpstr>PowerPoint Presentation</vt:lpstr>
      <vt:lpstr>PowerPoint Presentation</vt:lpstr>
      <vt:lpstr>3.2 Telecom Operation Map</vt:lpstr>
      <vt:lpstr>PowerPoint Presentation</vt:lpstr>
      <vt:lpstr>Factors to be consider while designing a  Network Management Protocol  </vt:lpstr>
      <vt:lpstr>WSN Communications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Naming</vt:lpstr>
      <vt:lpstr>Localization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MANAGEMENT  FOR WIRELESS SENSOR NETWORKS</dc:title>
  <dc:creator>Zena-PC</dc:creator>
  <cp:lastModifiedBy>sastra</cp:lastModifiedBy>
  <cp:revision>78</cp:revision>
  <dcterms:created xsi:type="dcterms:W3CDTF">2016-02-25T17:52:58Z</dcterms:created>
  <dcterms:modified xsi:type="dcterms:W3CDTF">2017-03-14T03:33:33Z</dcterms:modified>
</cp:coreProperties>
</file>