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FOR WIRELESS SENSOR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MagnetOS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867400"/>
          </a:xfrm>
        </p:spPr>
        <p:txBody>
          <a:bodyPr>
            <a:noAutofit/>
          </a:bodyPr>
          <a:lstStyle/>
          <a:p>
            <a:r>
              <a:rPr lang="en-US" sz="1500" dirty="0" smtClean="0"/>
              <a:t>Distributed </a:t>
            </a:r>
            <a:r>
              <a:rPr lang="en-US" sz="1500" dirty="0"/>
              <a:t>adaptive operating system designed </a:t>
            </a:r>
            <a:r>
              <a:rPr lang="en-US" sz="1500" dirty="0" smtClean="0"/>
              <a:t>speciﬁcally for </a:t>
            </a:r>
            <a:r>
              <a:rPr lang="en-US" sz="1500" dirty="0"/>
              <a:t>application adaptation and energy conservation. </a:t>
            </a:r>
            <a:endParaRPr lang="en-US" sz="1500" dirty="0" smtClean="0"/>
          </a:p>
          <a:p>
            <a:r>
              <a:rPr lang="en-US" sz="1500" dirty="0" smtClean="0"/>
              <a:t>Goals:</a:t>
            </a:r>
          </a:p>
          <a:p>
            <a:pPr lvl="1"/>
            <a:r>
              <a:rPr lang="en-US" sz="1500" dirty="0" smtClean="0"/>
              <a:t>To </a:t>
            </a:r>
            <a:r>
              <a:rPr lang="en-US" sz="1500" dirty="0"/>
              <a:t>adapt to the underlying resource and </a:t>
            </a:r>
            <a:r>
              <a:rPr lang="en-US" sz="1500" dirty="0" smtClean="0"/>
              <a:t>its changes </a:t>
            </a:r>
            <a:r>
              <a:rPr lang="en-US" sz="1500" dirty="0"/>
              <a:t>in a stable </a:t>
            </a:r>
            <a:r>
              <a:rPr lang="en-US" sz="1500" dirty="0" smtClean="0"/>
              <a:t>manner</a:t>
            </a:r>
          </a:p>
          <a:p>
            <a:pPr lvl="1"/>
            <a:r>
              <a:rPr lang="en-US" sz="1500" dirty="0" smtClean="0"/>
              <a:t>To </a:t>
            </a:r>
            <a:r>
              <a:rPr lang="en-US" sz="1500" dirty="0"/>
              <a:t>be efﬁcient with respect to energy </a:t>
            </a:r>
            <a:r>
              <a:rPr lang="en-US" sz="1500" dirty="0" smtClean="0"/>
              <a:t>conservation</a:t>
            </a:r>
          </a:p>
          <a:p>
            <a:pPr lvl="1"/>
            <a:r>
              <a:rPr lang="en-US" sz="1500" dirty="0" smtClean="0"/>
              <a:t>To </a:t>
            </a:r>
            <a:r>
              <a:rPr lang="en-US" sz="1500" dirty="0"/>
              <a:t>provide general abstraction for the </a:t>
            </a:r>
            <a:r>
              <a:rPr lang="en-US" sz="1500" dirty="0" smtClean="0"/>
              <a:t>applications</a:t>
            </a:r>
          </a:p>
          <a:p>
            <a:pPr lvl="1"/>
            <a:r>
              <a:rPr lang="en-US" sz="1500" dirty="0"/>
              <a:t>T</a:t>
            </a:r>
            <a:r>
              <a:rPr lang="en-US" sz="1500" dirty="0" smtClean="0"/>
              <a:t>o </a:t>
            </a:r>
            <a:r>
              <a:rPr lang="en-US" sz="1500" dirty="0"/>
              <a:t>be scalable </a:t>
            </a:r>
            <a:r>
              <a:rPr lang="en-US" sz="1500" dirty="0" smtClean="0"/>
              <a:t>for large </a:t>
            </a:r>
            <a:r>
              <a:rPr lang="en-US" sz="1500" dirty="0"/>
              <a:t>networks.</a:t>
            </a:r>
          </a:p>
          <a:p>
            <a:r>
              <a:rPr lang="en-US" sz="1500" dirty="0" smtClean="0"/>
              <a:t>Single </a:t>
            </a:r>
            <a:r>
              <a:rPr lang="en-US" sz="1500" dirty="0"/>
              <a:t>system image (SSI) or a single uniﬁed Java </a:t>
            </a:r>
            <a:r>
              <a:rPr lang="en-US" sz="1500" dirty="0" smtClean="0"/>
              <a:t>virtual machine </a:t>
            </a:r>
            <a:r>
              <a:rPr lang="en-US" sz="1500" dirty="0"/>
              <a:t>that includes static and dynamic components.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/>
              <a:t>static </a:t>
            </a:r>
            <a:r>
              <a:rPr lang="en-US" sz="1500" dirty="0" smtClean="0"/>
              <a:t>components rewrite </a:t>
            </a:r>
            <a:r>
              <a:rPr lang="en-US" sz="1500" dirty="0"/>
              <a:t>the application in byte-code level and add necessary instructions </a:t>
            </a:r>
            <a:r>
              <a:rPr lang="en-US" sz="1500" dirty="0" smtClean="0"/>
              <a:t>on the </a:t>
            </a:r>
            <a:r>
              <a:rPr lang="en-US" sz="1500" dirty="0"/>
              <a:t>semantics of the original applications.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/>
              <a:t>dynamic components are used </a:t>
            </a:r>
            <a:r>
              <a:rPr lang="en-US" sz="1500" dirty="0" smtClean="0"/>
              <a:t>for application </a:t>
            </a:r>
            <a:r>
              <a:rPr lang="en-US" sz="1500" dirty="0"/>
              <a:t>monitoring, object creation, invocation, and migration. </a:t>
            </a:r>
            <a:endParaRPr lang="en-US" sz="1500" dirty="0" smtClean="0"/>
          </a:p>
          <a:p>
            <a:r>
              <a:rPr lang="en-US" sz="1500" dirty="0" smtClean="0"/>
              <a:t>SSI abstraction provides </a:t>
            </a:r>
            <a:r>
              <a:rPr lang="en-US" sz="1500" dirty="0"/>
              <a:t>more freedom in object placement and simpliﬁes application development.</a:t>
            </a:r>
          </a:p>
          <a:p>
            <a:r>
              <a:rPr lang="en-US" sz="1500" dirty="0" smtClean="0"/>
              <a:t>Provides </a:t>
            </a:r>
            <a:r>
              <a:rPr lang="en-US" sz="1500" dirty="0"/>
              <a:t>an interface to programmers for explicit object placement </a:t>
            </a:r>
            <a:r>
              <a:rPr lang="en-US" sz="1500" dirty="0" smtClean="0"/>
              <a:t>and override </a:t>
            </a:r>
            <a:r>
              <a:rPr lang="en-US" sz="1500" dirty="0"/>
              <a:t>of the automatic object placement decisions. </a:t>
            </a:r>
            <a:endParaRPr lang="en-US" sz="1500" dirty="0" smtClean="0"/>
          </a:p>
          <a:p>
            <a:r>
              <a:rPr lang="en-US" sz="1500" dirty="0" smtClean="0"/>
              <a:t>Provides two </a:t>
            </a:r>
            <a:r>
              <a:rPr lang="en-US" sz="1500" dirty="0"/>
              <a:t>online power-aware algorithms (</a:t>
            </a:r>
            <a:r>
              <a:rPr lang="en-US" sz="1500" dirty="0" err="1"/>
              <a:t>NetPull</a:t>
            </a:r>
            <a:r>
              <a:rPr lang="en-US" sz="1500" dirty="0"/>
              <a:t> and </a:t>
            </a:r>
            <a:r>
              <a:rPr lang="en-US" sz="1500" dirty="0" err="1"/>
              <a:t>NetCenter</a:t>
            </a:r>
            <a:r>
              <a:rPr lang="en-US" sz="1500" dirty="0"/>
              <a:t>) for use in </a:t>
            </a:r>
            <a:r>
              <a:rPr lang="en-US" sz="1500" dirty="0" smtClean="0"/>
              <a:t>moving application </a:t>
            </a:r>
            <a:r>
              <a:rPr lang="en-US" sz="1500" dirty="0"/>
              <a:t>components within the entire network so as to reduce energy </a:t>
            </a:r>
            <a:r>
              <a:rPr lang="en-US" sz="1500" dirty="0" smtClean="0"/>
              <a:t>consumption and </a:t>
            </a:r>
            <a:r>
              <a:rPr lang="en-US" sz="1500" dirty="0"/>
              <a:t>extend network lifetime. </a:t>
            </a:r>
            <a:endParaRPr lang="en-US" sz="1500" dirty="0" smtClean="0"/>
          </a:p>
          <a:p>
            <a:r>
              <a:rPr lang="en-US" sz="1500" dirty="0" err="1" smtClean="0"/>
              <a:t>Netpull</a:t>
            </a:r>
            <a:r>
              <a:rPr lang="en-US" sz="1500" dirty="0" smtClean="0"/>
              <a:t> </a:t>
            </a:r>
            <a:r>
              <a:rPr lang="en-US" sz="1500" dirty="0"/>
              <a:t>works hop by hop at the physical </a:t>
            </a:r>
            <a:r>
              <a:rPr lang="en-US" sz="1500" dirty="0" smtClean="0"/>
              <a:t>layer, and </a:t>
            </a:r>
            <a:r>
              <a:rPr lang="en-US" sz="1500" dirty="0" err="1"/>
              <a:t>NetCenter</a:t>
            </a:r>
            <a:r>
              <a:rPr lang="en-US" sz="1500" dirty="0"/>
              <a:t> runs </a:t>
            </a:r>
            <a:r>
              <a:rPr lang="en-US" sz="1500" dirty="0" smtClean="0"/>
              <a:t>multi hop </a:t>
            </a:r>
            <a:r>
              <a:rPr lang="en-US" sz="1500" dirty="0"/>
              <a:t>at the network level.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/>
              <a:t>difference </a:t>
            </a:r>
            <a:r>
              <a:rPr lang="en-US" sz="1500" dirty="0" smtClean="0"/>
              <a:t>between traditional </a:t>
            </a:r>
            <a:r>
              <a:rPr lang="en-US" sz="1500" dirty="0"/>
              <a:t>ad hoc routing and </a:t>
            </a:r>
            <a:r>
              <a:rPr lang="en-US" sz="1500" dirty="0" err="1"/>
              <a:t>NetPull</a:t>
            </a:r>
            <a:r>
              <a:rPr lang="en-US" sz="1500" dirty="0"/>
              <a:t> (</a:t>
            </a:r>
            <a:r>
              <a:rPr lang="en-US" sz="1500" dirty="0" err="1"/>
              <a:t>NetCenter</a:t>
            </a:r>
            <a:r>
              <a:rPr lang="en-US" sz="1500" dirty="0"/>
              <a:t>) is that the </a:t>
            </a:r>
            <a:r>
              <a:rPr lang="en-US" sz="1500" dirty="0" smtClean="0"/>
              <a:t>communication endpoints </a:t>
            </a:r>
            <a:r>
              <a:rPr lang="en-US" sz="1500" dirty="0"/>
              <a:t>in ad hoc routing are ﬁxed, whereas </a:t>
            </a:r>
            <a:r>
              <a:rPr lang="en-US" sz="1500" dirty="0" err="1"/>
              <a:t>NetPull</a:t>
            </a:r>
            <a:r>
              <a:rPr lang="en-US" sz="1500" dirty="0"/>
              <a:t> tries to move </a:t>
            </a:r>
            <a:r>
              <a:rPr lang="en-US" sz="1500" dirty="0" smtClean="0"/>
              <a:t>the communication </a:t>
            </a:r>
            <a:r>
              <a:rPr lang="en-US" sz="1500" dirty="0"/>
              <a:t>endpoints in order to conserve </a:t>
            </a:r>
            <a:r>
              <a:rPr lang="en-US" sz="1500" dirty="0" smtClean="0"/>
              <a:t>energy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61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Multithread </a:t>
            </a:r>
            <a:r>
              <a:rPr lang="en-US" sz="3400" dirty="0"/>
              <a:t>embedded operating </a:t>
            </a:r>
            <a:r>
              <a:rPr lang="en-US" sz="3400" dirty="0" smtClean="0"/>
              <a:t>system</a:t>
            </a:r>
          </a:p>
          <a:p>
            <a:r>
              <a:rPr lang="en-US" sz="3400" dirty="0" smtClean="0"/>
              <a:t>General </a:t>
            </a:r>
            <a:r>
              <a:rPr lang="en-US" sz="3400" dirty="0"/>
              <a:t>single-board hardware enables ﬂexible and fast deployment of </a:t>
            </a:r>
            <a:r>
              <a:rPr lang="en-US" sz="3400" dirty="0" smtClean="0"/>
              <a:t>applications. </a:t>
            </a:r>
          </a:p>
          <a:p>
            <a:r>
              <a:rPr lang="en-US" sz="3400" dirty="0" smtClean="0"/>
              <a:t>Uses </a:t>
            </a:r>
            <a:r>
              <a:rPr lang="en-US" sz="3400" dirty="0"/>
              <a:t>classical </a:t>
            </a:r>
            <a:r>
              <a:rPr lang="en-US" sz="3400" dirty="0" smtClean="0"/>
              <a:t>layered multithreaded </a:t>
            </a:r>
            <a:r>
              <a:rPr lang="en-US" sz="3400" dirty="0"/>
              <a:t>structure and standard programming language.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/>
              <a:t>layered </a:t>
            </a:r>
            <a:r>
              <a:rPr lang="en-US" sz="3400" dirty="0" smtClean="0"/>
              <a:t>structure contains </a:t>
            </a:r>
            <a:r>
              <a:rPr lang="en-US" sz="3400" dirty="0"/>
              <a:t>multithreading, preemptive scheduling with time slicing, I/O </a:t>
            </a:r>
            <a:r>
              <a:rPr lang="en-US" sz="3400" dirty="0" smtClean="0"/>
              <a:t>synchronization via </a:t>
            </a:r>
            <a:r>
              <a:rPr lang="en-US" sz="3400" dirty="0"/>
              <a:t>mutual exclusion, a network protocol stack, and device drivers. </a:t>
            </a:r>
            <a:endParaRPr lang="en-US" sz="3400" dirty="0" smtClean="0"/>
          </a:p>
          <a:p>
            <a:r>
              <a:rPr lang="en-US" sz="3400" dirty="0" smtClean="0"/>
              <a:t>Kernel </a:t>
            </a:r>
            <a:r>
              <a:rPr lang="en-US" sz="3400" dirty="0"/>
              <a:t>realizes these functions in less than 500 bytes of </a:t>
            </a:r>
            <a:r>
              <a:rPr lang="en-US" sz="3400" dirty="0" smtClean="0"/>
              <a:t>RAM.  Uses </a:t>
            </a:r>
            <a:r>
              <a:rPr lang="en-US" sz="3400" dirty="0"/>
              <a:t>standard C to implement the kernel and </a:t>
            </a:r>
            <a:r>
              <a:rPr lang="en-US" sz="3400" dirty="0" smtClean="0"/>
              <a:t>API.</a:t>
            </a:r>
          </a:p>
          <a:p>
            <a:r>
              <a:rPr lang="en-US" sz="3400" dirty="0" smtClean="0"/>
              <a:t>RAM </a:t>
            </a:r>
            <a:r>
              <a:rPr lang="en-US" sz="3400" dirty="0"/>
              <a:t>size allocated to each </a:t>
            </a:r>
            <a:r>
              <a:rPr lang="en-US" sz="3400" dirty="0" smtClean="0"/>
              <a:t>new thread </a:t>
            </a:r>
            <a:r>
              <a:rPr lang="en-US" sz="3400" dirty="0"/>
              <a:t>is ﬁxed.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/>
              <a:t>thread table stored in a global data structure has a capacity for </a:t>
            </a:r>
            <a:r>
              <a:rPr lang="en-US" sz="3400" dirty="0" smtClean="0"/>
              <a:t>of items</a:t>
            </a:r>
            <a:r>
              <a:rPr lang="en-US" sz="3400" dirty="0"/>
              <a:t>, each of which is 10 bytes and is used to store thread-related information. </a:t>
            </a:r>
            <a:endParaRPr lang="en-US" sz="3400" dirty="0" smtClean="0"/>
          </a:p>
          <a:p>
            <a:r>
              <a:rPr lang="en-US" sz="3400" dirty="0" smtClean="0"/>
              <a:t>The thread </a:t>
            </a:r>
            <a:r>
              <a:rPr lang="en-US" sz="3400" dirty="0"/>
              <a:t>scheduler </a:t>
            </a:r>
            <a:r>
              <a:rPr lang="en-US" sz="3400" dirty="0" smtClean="0"/>
              <a:t>s </a:t>
            </a:r>
            <a:r>
              <a:rPr lang="en-US" sz="3400" dirty="0"/>
              <a:t>priority based and round robin within each </a:t>
            </a:r>
            <a:r>
              <a:rPr lang="en-US" sz="3400" dirty="0" smtClean="0"/>
              <a:t>priority level</a:t>
            </a:r>
            <a:r>
              <a:rPr lang="en-US" sz="3400" dirty="0"/>
              <a:t>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/>
              <a:t>scheduler is triggered only by timer interrupts from hardware to </a:t>
            </a:r>
            <a:r>
              <a:rPr lang="en-US" sz="3400" dirty="0" smtClean="0"/>
              <a:t>perform context </a:t>
            </a:r>
            <a:r>
              <a:rPr lang="en-US" sz="3400" dirty="0"/>
              <a:t>switching.  </a:t>
            </a:r>
            <a:r>
              <a:rPr lang="en-US" sz="3400" dirty="0" smtClean="0"/>
              <a:t>Other </a:t>
            </a:r>
            <a:r>
              <a:rPr lang="en-US" sz="3400" dirty="0"/>
              <a:t>interrupts are handled by device </a:t>
            </a:r>
            <a:r>
              <a:rPr lang="en-US" sz="3400" dirty="0" smtClean="0"/>
              <a:t>drivers. </a:t>
            </a:r>
          </a:p>
          <a:p>
            <a:r>
              <a:rPr lang="en-US" sz="3400" dirty="0" smtClean="0"/>
              <a:t>The </a:t>
            </a:r>
            <a:r>
              <a:rPr lang="en-US" sz="3400" dirty="0"/>
              <a:t>network protocol stack </a:t>
            </a:r>
            <a:r>
              <a:rPr lang="en-US" sz="3400" dirty="0" smtClean="0"/>
              <a:t>has </a:t>
            </a:r>
            <a:r>
              <a:rPr lang="en-US" sz="3400" dirty="0"/>
              <a:t>four layers: application, </a:t>
            </a:r>
            <a:r>
              <a:rPr lang="en-US" sz="3400" dirty="0" smtClean="0"/>
              <a:t>network, MAC</a:t>
            </a:r>
            <a:r>
              <a:rPr lang="en-US" sz="3400" dirty="0"/>
              <a:t>, and physical. </a:t>
            </a:r>
            <a:endParaRPr lang="en-US" sz="3400" dirty="0" smtClean="0"/>
          </a:p>
          <a:p>
            <a:r>
              <a:rPr lang="en-US" sz="3400" dirty="0" smtClean="0"/>
              <a:t>Implements ﬂooding as </a:t>
            </a:r>
            <a:r>
              <a:rPr lang="en-US" sz="3400" dirty="0"/>
              <a:t>a routing protocol and a simple stop-and-wait protocol for ﬂow and </a:t>
            </a:r>
            <a:r>
              <a:rPr lang="en-US" sz="3400" dirty="0" smtClean="0"/>
              <a:t>congestion control  </a:t>
            </a:r>
          </a:p>
          <a:p>
            <a:r>
              <a:rPr lang="en-US" sz="3400" dirty="0" smtClean="0"/>
              <a:t>The </a:t>
            </a:r>
            <a:r>
              <a:rPr lang="en-US" sz="3400" dirty="0"/>
              <a:t>total code size of the kernel, scheduler, and network stack </a:t>
            </a:r>
            <a:r>
              <a:rPr lang="en-US" sz="3400" dirty="0" smtClean="0"/>
              <a:t>is smaller </a:t>
            </a:r>
            <a:r>
              <a:rPr lang="en-US" sz="3400" dirty="0"/>
              <a:t>than 500 bytes and 14 kB ﬂash. </a:t>
            </a:r>
            <a:endParaRPr lang="en-US" sz="3400" dirty="0" smtClean="0"/>
          </a:p>
          <a:p>
            <a:r>
              <a:rPr lang="en-US" sz="3400" dirty="0" smtClean="0"/>
              <a:t>Advanced features supported: </a:t>
            </a:r>
          </a:p>
          <a:p>
            <a:pPr lvl="1"/>
            <a:r>
              <a:rPr lang="en-US" sz="3400" dirty="0" smtClean="0"/>
              <a:t>Multimodal </a:t>
            </a:r>
            <a:r>
              <a:rPr lang="en-US" sz="3400" dirty="0"/>
              <a:t>prototyping environment for testing sensor </a:t>
            </a:r>
            <a:r>
              <a:rPr lang="en-US" sz="3400" dirty="0" smtClean="0"/>
              <a:t>networking applications</a:t>
            </a:r>
            <a:r>
              <a:rPr lang="en-US" sz="3400" dirty="0"/>
              <a:t>, </a:t>
            </a:r>
            <a:endParaRPr lang="en-US" sz="3400" dirty="0" smtClean="0"/>
          </a:p>
          <a:p>
            <a:pPr lvl="1"/>
            <a:r>
              <a:rPr lang="en-US" sz="3400" dirty="0" smtClean="0"/>
              <a:t>dynamic </a:t>
            </a:r>
            <a:r>
              <a:rPr lang="en-US" sz="3400" dirty="0"/>
              <a:t>binary update-based </a:t>
            </a:r>
            <a:r>
              <a:rPr lang="en-US" sz="3400" dirty="0" smtClean="0"/>
              <a:t>reprogramming, </a:t>
            </a:r>
          </a:p>
          <a:p>
            <a:pPr lvl="1"/>
            <a:r>
              <a:rPr lang="en-US" sz="3400" dirty="0" smtClean="0"/>
              <a:t>remote shell </a:t>
            </a:r>
            <a:r>
              <a:rPr lang="en-US" sz="3400" dirty="0"/>
              <a:t>and command server enabling the user to log in and inspect the sensor </a:t>
            </a:r>
            <a:r>
              <a:rPr lang="en-US" sz="3400" dirty="0" smtClean="0"/>
              <a:t>node’s memory </a:t>
            </a:r>
            <a:r>
              <a:rPr lang="en-US" sz="3400" dirty="0"/>
              <a:t>and status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35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OSPM (or dynamic power management, DPM), </a:t>
            </a:r>
            <a:endParaRPr lang="en-US" dirty="0" smtClean="0"/>
          </a:p>
          <a:p>
            <a:r>
              <a:rPr lang="en-US" dirty="0" smtClean="0"/>
              <a:t>Directed at power </a:t>
            </a:r>
            <a:r>
              <a:rPr lang="en-US" dirty="0"/>
              <a:t>management techniques.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a greedy algorithm that will switch the system to a sleep state as </a:t>
            </a:r>
            <a:r>
              <a:rPr lang="en-US" dirty="0" smtClean="0"/>
              <a:t>soon as </a:t>
            </a:r>
            <a:r>
              <a:rPr lang="en-US" dirty="0"/>
              <a:t>it is idle.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considers the following factors </a:t>
            </a:r>
          </a:p>
          <a:p>
            <a:pPr lvl="1"/>
            <a:r>
              <a:rPr lang="en-US" dirty="0" smtClean="0"/>
              <a:t>Transitioning </a:t>
            </a:r>
            <a:r>
              <a:rPr lang="en-US" dirty="0"/>
              <a:t>to a sleep state has the overhead of storing the processor </a:t>
            </a:r>
            <a:r>
              <a:rPr lang="en-US" dirty="0" smtClean="0"/>
              <a:t>state and </a:t>
            </a:r>
            <a:r>
              <a:rPr lang="en-US" dirty="0"/>
              <a:t>shutting off the power supply.</a:t>
            </a:r>
          </a:p>
          <a:p>
            <a:pPr lvl="1"/>
            <a:r>
              <a:rPr lang="en-US" dirty="0" smtClean="0"/>
              <a:t>Waking </a:t>
            </a:r>
            <a:r>
              <a:rPr lang="en-US" dirty="0"/>
              <a:t>up takes a ﬁnite amount of time.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deeper the sleep state, the less the power consumption will be lower </a:t>
            </a:r>
            <a:r>
              <a:rPr lang="en-US" dirty="0" smtClean="0"/>
              <a:t>and the </a:t>
            </a:r>
            <a:r>
              <a:rPr lang="en-US" dirty="0"/>
              <a:t>wake-up time will take </a:t>
            </a:r>
            <a:r>
              <a:rPr lang="en-US" dirty="0" smtClean="0"/>
              <a:t>longer</a:t>
            </a:r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a given event arrival model, transition time, and power </a:t>
            </a:r>
            <a:r>
              <a:rPr lang="en-US" dirty="0" smtClean="0"/>
              <a:t>consumption </a:t>
            </a:r>
            <a:r>
              <a:rPr lang="en-US" dirty="0"/>
              <a:t>rate, it reduces the energy savings.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energy savings is positive, it </a:t>
            </a:r>
            <a:r>
              <a:rPr lang="en-US" dirty="0" smtClean="0"/>
              <a:t>will trigger </a:t>
            </a:r>
            <a:r>
              <a:rPr lang="en-US" dirty="0"/>
              <a:t>a state transition; otherwise, the current state is maintained. </a:t>
            </a:r>
            <a:endParaRPr lang="en-US" dirty="0" smtClean="0"/>
          </a:p>
          <a:p>
            <a:r>
              <a:rPr lang="en-US" dirty="0" smtClean="0"/>
              <a:t>Adaptive shutdown </a:t>
            </a:r>
            <a:r>
              <a:rPr lang="en-US" dirty="0"/>
              <a:t>algorithm is a trade-off between energy savings and the cost of </a:t>
            </a:r>
            <a:r>
              <a:rPr lang="en-US" dirty="0" smtClean="0"/>
              <a:t>delay and </a:t>
            </a:r>
            <a:r>
              <a:rPr lang="en-US" dirty="0"/>
              <a:t>possibly missed events.</a:t>
            </a:r>
          </a:p>
        </p:txBody>
      </p:sp>
    </p:spTree>
    <p:extLst>
      <p:ext uri="{BB962C8B-B14F-4D97-AF65-F5344CB8AC3E}">
        <p14:creationId xmlns:p14="http://schemas.microsoft.com/office/powerpoint/2010/main" val="335861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EYES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Uses </a:t>
            </a:r>
            <a:r>
              <a:rPr lang="en-US" sz="2000" dirty="0"/>
              <a:t>an </a:t>
            </a:r>
            <a:r>
              <a:rPr lang="en-US" sz="2000" dirty="0" smtClean="0"/>
              <a:t>event-driven model </a:t>
            </a:r>
            <a:r>
              <a:rPr lang="en-US" sz="2000" dirty="0"/>
              <a:t>and task </a:t>
            </a:r>
            <a:r>
              <a:rPr lang="en-US" sz="2000" dirty="0" smtClean="0"/>
              <a:t>mechanism</a:t>
            </a:r>
          </a:p>
          <a:p>
            <a:r>
              <a:rPr lang="en-US" sz="2000" dirty="0" smtClean="0"/>
              <a:t>Works </a:t>
            </a:r>
            <a:r>
              <a:rPr lang="en-US" sz="2000" dirty="0"/>
              <a:t>in a </a:t>
            </a:r>
            <a:r>
              <a:rPr lang="en-US" sz="2000" dirty="0" smtClean="0"/>
              <a:t>simple sequence:</a:t>
            </a:r>
          </a:p>
          <a:p>
            <a:pPr lvl="1"/>
            <a:r>
              <a:rPr lang="en-US" sz="1800" dirty="0" smtClean="0"/>
              <a:t>perform </a:t>
            </a:r>
            <a:r>
              <a:rPr lang="en-US" sz="1800" dirty="0"/>
              <a:t>a computation, return a value, and enter the </a:t>
            </a:r>
            <a:r>
              <a:rPr lang="en-US" sz="1800" dirty="0" smtClean="0"/>
              <a:t>sleep mode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2000" dirty="0" smtClean="0"/>
              <a:t>Task </a:t>
            </a:r>
            <a:r>
              <a:rPr lang="en-US" sz="2000" dirty="0"/>
              <a:t>can be scheduled using a FIFO-, priority-, or </a:t>
            </a:r>
            <a:r>
              <a:rPr lang="en-US" sz="2000" dirty="0" smtClean="0"/>
              <a:t>deadline-based approach </a:t>
            </a:r>
            <a:r>
              <a:rPr lang="en-US" sz="2000" dirty="0"/>
              <a:t>(such as EDF), and is triggered by events in a </a:t>
            </a:r>
            <a:r>
              <a:rPr lang="en-US" sz="2000" dirty="0" smtClean="0"/>
              <a:t>non-blocking </a:t>
            </a:r>
            <a:r>
              <a:rPr lang="en-US" sz="2000" dirty="0"/>
              <a:t>manner.</a:t>
            </a:r>
          </a:p>
          <a:p>
            <a:r>
              <a:rPr lang="en-US" sz="2000" dirty="0" smtClean="0"/>
              <a:t>Deﬁnes </a:t>
            </a:r>
            <a:r>
              <a:rPr lang="en-US" sz="2000" dirty="0"/>
              <a:t>an application programming interface (API) locally and for </a:t>
            </a:r>
            <a:r>
              <a:rPr lang="en-US" sz="2000" dirty="0" smtClean="0"/>
              <a:t>the network </a:t>
            </a:r>
            <a:r>
              <a:rPr lang="en-US" sz="2000" dirty="0"/>
              <a:t>components.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local information component provides functions such </a:t>
            </a:r>
            <a:r>
              <a:rPr lang="en-US" sz="2000" dirty="0" smtClean="0"/>
              <a:t>as access </a:t>
            </a:r>
            <a:r>
              <a:rPr lang="en-US" sz="2000" dirty="0"/>
              <a:t>to sensor node data, availability of resources and their status, and setting </a:t>
            </a:r>
            <a:r>
              <a:rPr lang="en-US" sz="2000" dirty="0" smtClean="0"/>
              <a:t>of parameters </a:t>
            </a:r>
            <a:r>
              <a:rPr lang="en-US" sz="2000" dirty="0"/>
              <a:t>or variables in sensor nodes.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network component provides </a:t>
            </a:r>
            <a:r>
              <a:rPr lang="en-US" sz="2000" dirty="0" smtClean="0"/>
              <a:t>functions to </a:t>
            </a:r>
            <a:r>
              <a:rPr lang="en-US" sz="2000" dirty="0"/>
              <a:t>transmit and receive data and to retrieve network information. </a:t>
            </a:r>
            <a:endParaRPr lang="en-US" sz="2000" dirty="0" smtClean="0"/>
          </a:p>
          <a:p>
            <a:r>
              <a:rPr lang="en-US" sz="2000" dirty="0" smtClean="0"/>
              <a:t>Realizes </a:t>
            </a:r>
            <a:r>
              <a:rPr lang="en-US" sz="2000" dirty="0"/>
              <a:t>two groups of functions: </a:t>
            </a:r>
            <a:endParaRPr lang="en-US" sz="2000" dirty="0" smtClean="0"/>
          </a:p>
          <a:p>
            <a:pPr lvl="1"/>
            <a:r>
              <a:rPr lang="en-US" sz="1800" dirty="0" smtClean="0"/>
              <a:t>Those </a:t>
            </a:r>
            <a:r>
              <a:rPr lang="en-US" sz="1800" dirty="0"/>
              <a:t>that can be executed at boot time </a:t>
            </a:r>
            <a:r>
              <a:rPr lang="en-US" sz="1800" dirty="0" smtClean="0"/>
              <a:t>to upload </a:t>
            </a:r>
            <a:r>
              <a:rPr lang="en-US" sz="1800" dirty="0"/>
              <a:t>software module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Those </a:t>
            </a:r>
            <a:r>
              <a:rPr lang="en-US" sz="1800" dirty="0"/>
              <a:t>that can provide node localization information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4371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EYES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715000"/>
          </a:xfrm>
        </p:spPr>
        <p:txBody>
          <a:bodyPr>
            <a:noAutofit/>
          </a:bodyPr>
          <a:lstStyle/>
          <a:p>
            <a:r>
              <a:rPr lang="en-US" sz="2800" dirty="0"/>
              <a:t>Provides an efﬁcient code distribution mechanism </a:t>
            </a:r>
          </a:p>
          <a:p>
            <a:pPr lvl="1"/>
            <a:r>
              <a:rPr lang="en-US" sz="2400" dirty="0"/>
              <a:t>to update the code on the sensor node, including the operating system; </a:t>
            </a:r>
          </a:p>
          <a:p>
            <a:pPr lvl="1"/>
            <a:r>
              <a:rPr lang="en-US" sz="2400" dirty="0"/>
              <a:t>to be resilient in case of packet loss during update</a:t>
            </a:r>
          </a:p>
          <a:p>
            <a:pPr lvl="1"/>
            <a:r>
              <a:rPr lang="en-US" sz="2400" dirty="0"/>
              <a:t>to use as few communications and local resources as possible</a:t>
            </a:r>
          </a:p>
          <a:p>
            <a:pPr lvl="1"/>
            <a:r>
              <a:rPr lang="en-US" sz="2400" dirty="0"/>
              <a:t>to halt the application for a short period when updating. </a:t>
            </a:r>
          </a:p>
          <a:p>
            <a:r>
              <a:rPr lang="en-US" sz="2800" dirty="0"/>
              <a:t>The procedure to distribute code is performed in four steps:</a:t>
            </a:r>
          </a:p>
          <a:p>
            <a:pPr lvl="1"/>
            <a:r>
              <a:rPr lang="en-US" sz="2400" dirty="0"/>
              <a:t>initialization, code image building, veriﬁcation, and loading.</a:t>
            </a:r>
          </a:p>
          <a:p>
            <a:r>
              <a:rPr lang="en-US" sz="2800" dirty="0"/>
              <a:t>Three options for updating the running code: </a:t>
            </a:r>
          </a:p>
          <a:p>
            <a:pPr lvl="1"/>
            <a:r>
              <a:rPr lang="en-US" sz="2400" dirty="0"/>
              <a:t>halved memory, a two-phase approach, and built-in EEPROM, which is used by EYES OS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6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Finite </a:t>
            </a:r>
            <a:r>
              <a:rPr lang="en-US" dirty="0"/>
              <a:t>state machine (FSM)–based operating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 smtClean="0"/>
              <a:t>three components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kernel that contains a state sequencer and an event queue. </a:t>
            </a:r>
            <a:endParaRPr lang="en-US" dirty="0" smtClean="0"/>
          </a:p>
          <a:p>
            <a:pPr lvl="2"/>
            <a:r>
              <a:rPr lang="en-US" dirty="0" smtClean="0"/>
              <a:t>The state sequencer </a:t>
            </a:r>
            <a:r>
              <a:rPr lang="en-US" dirty="0"/>
              <a:t>waits for an input from the event queue (a FIFO queue).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state transition table that keeps the information on state transition and </a:t>
            </a:r>
            <a:r>
              <a:rPr lang="en-US" dirty="0" smtClean="0"/>
              <a:t>the corresponding </a:t>
            </a:r>
            <a:r>
              <a:rPr lang="en-US" dirty="0"/>
              <a:t>callback functions. </a:t>
            </a:r>
            <a:endParaRPr lang="en-US" dirty="0" smtClean="0"/>
          </a:p>
          <a:p>
            <a:pPr lvl="2"/>
            <a:r>
              <a:rPr lang="en-US" dirty="0" smtClean="0"/>
              <a:t>Each </a:t>
            </a:r>
            <a:r>
              <a:rPr lang="en-US" dirty="0"/>
              <a:t>state transition table deﬁnes </a:t>
            </a:r>
            <a:r>
              <a:rPr lang="en-US" dirty="0" smtClean="0"/>
              <a:t>an application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multiple state transition tables and switching among </a:t>
            </a:r>
            <a:r>
              <a:rPr lang="en-US" dirty="0" smtClean="0"/>
              <a:t>them, supports </a:t>
            </a:r>
            <a:r>
              <a:rPr lang="en-US" dirty="0"/>
              <a:t>multiple applications in a concurrent </a:t>
            </a:r>
            <a:r>
              <a:rPr lang="en-US" dirty="0" smtClean="0"/>
              <a:t>manner.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callback library of call functions.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incoming event will be queued in </a:t>
            </a:r>
            <a:r>
              <a:rPr lang="en-US" dirty="0" smtClean="0"/>
              <a:t>the event </a:t>
            </a:r>
            <a:r>
              <a:rPr lang="en-US" dirty="0"/>
              <a:t>queue.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ﬁrst event in the event queue is scheduled, which triggers </a:t>
            </a:r>
            <a:r>
              <a:rPr lang="en-US" dirty="0" smtClean="0"/>
              <a:t>a state </a:t>
            </a:r>
            <a:r>
              <a:rPr lang="en-US" dirty="0"/>
              <a:t>transition and correspondingly, invokes the associated functions</a:t>
            </a:r>
            <a:r>
              <a:rPr lang="en-US" dirty="0" smtClean="0"/>
              <a:t>.</a:t>
            </a:r>
          </a:p>
          <a:p>
            <a:r>
              <a:rPr lang="en-US" dirty="0"/>
              <a:t>The kernel and callback library are statically built and stored in the ﬂash ROM of </a:t>
            </a:r>
            <a:r>
              <a:rPr lang="en-US" dirty="0" smtClean="0"/>
              <a:t>a sensor node. </a:t>
            </a:r>
          </a:p>
          <a:p>
            <a:r>
              <a:rPr lang="en-US" dirty="0" smtClean="0"/>
              <a:t>The </a:t>
            </a:r>
            <a:r>
              <a:rPr lang="en-US" dirty="0"/>
              <a:t>state transition table can be reloaded or modiﬁed at </a:t>
            </a:r>
            <a:r>
              <a:rPr lang="en-US" dirty="0" smtClean="0"/>
              <a:t>runtime since </a:t>
            </a:r>
            <a:r>
              <a:rPr lang="en-US" dirty="0"/>
              <a:t>it is application dependent.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87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EMERALDS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an extensible microkernel written in </a:t>
            </a:r>
            <a:r>
              <a:rPr lang="en-US" dirty="0" smtClean="0"/>
              <a:t>C++ </a:t>
            </a:r>
            <a:r>
              <a:rPr lang="en-US" dirty="0"/>
              <a:t>for </a:t>
            </a:r>
            <a:r>
              <a:rPr lang="en-US" dirty="0" smtClean="0"/>
              <a:t>embedded, real-time </a:t>
            </a:r>
            <a:r>
              <a:rPr lang="en-US" dirty="0"/>
              <a:t>distributed systems with embedded applications running on slow </a:t>
            </a:r>
            <a:r>
              <a:rPr lang="en-US" dirty="0" smtClean="0"/>
              <a:t>processors (15 </a:t>
            </a:r>
            <a:r>
              <a:rPr lang="en-US" dirty="0"/>
              <a:t>to 25 MHz) and with limited memory (32 to 128 kB).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</a:t>
            </a:r>
            <a:r>
              <a:rPr lang="en-US" dirty="0" smtClean="0"/>
              <a:t>multithreaded processes </a:t>
            </a:r>
            <a:r>
              <a:rPr lang="en-US" dirty="0"/>
              <a:t>and full memory protection, which are scheduled </a:t>
            </a:r>
            <a:r>
              <a:rPr lang="en-US" dirty="0" smtClean="0"/>
              <a:t>using combined </a:t>
            </a:r>
            <a:r>
              <a:rPr lang="en-US" dirty="0"/>
              <a:t>earliest deadline ﬁrst (EDF) and a rate-monotonic (RM) scheduler. </a:t>
            </a:r>
            <a:endParaRPr lang="en-US" dirty="0" smtClean="0"/>
          </a:p>
          <a:p>
            <a:r>
              <a:rPr lang="en-US" dirty="0" smtClean="0"/>
              <a:t>The device </a:t>
            </a:r>
            <a:r>
              <a:rPr lang="en-US" dirty="0"/>
              <a:t>drivers are implemented at the user level, whereas interrupt handling </a:t>
            </a:r>
            <a:r>
              <a:rPr lang="en-US" dirty="0" smtClean="0"/>
              <a:t>takes place </a:t>
            </a:r>
            <a:r>
              <a:rPr lang="en-US" dirty="0"/>
              <a:t>at the kernel level. </a:t>
            </a:r>
            <a:endParaRPr lang="en-US" dirty="0" smtClean="0"/>
          </a:p>
          <a:p>
            <a:r>
              <a:rPr lang="en-US" dirty="0" smtClean="0"/>
              <a:t>EMERALDS </a:t>
            </a:r>
            <a:r>
              <a:rPr lang="en-US" dirty="0"/>
              <a:t>uses semaphores and condition </a:t>
            </a:r>
            <a:r>
              <a:rPr lang="en-US" dirty="0" smtClean="0"/>
              <a:t>variables for </a:t>
            </a:r>
            <a:r>
              <a:rPr lang="en-US" dirty="0"/>
              <a:t>synchronization with priority inheritance at the same time and provides </a:t>
            </a:r>
            <a:r>
              <a:rPr lang="en-US" dirty="0" smtClean="0"/>
              <a:t>full semaphore </a:t>
            </a:r>
            <a:r>
              <a:rPr lang="en-US" dirty="0"/>
              <a:t>semantics to reduce the amount of context switching. </a:t>
            </a:r>
            <a:endParaRPr lang="en-US" dirty="0" smtClean="0"/>
          </a:p>
          <a:p>
            <a:r>
              <a:rPr lang="en-US" dirty="0" smtClean="0"/>
              <a:t>Inter-processor communication (IPC</a:t>
            </a:r>
            <a:r>
              <a:rPr lang="en-US" dirty="0"/>
              <a:t>) is realized </a:t>
            </a:r>
            <a:r>
              <a:rPr lang="en-US" dirty="0" smtClean="0"/>
              <a:t>by using </a:t>
            </a:r>
            <a:r>
              <a:rPr lang="en-US" dirty="0"/>
              <a:t>global variables to exchange information between </a:t>
            </a:r>
            <a:r>
              <a:rPr lang="en-US" dirty="0" smtClean="0"/>
              <a:t>tasks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consider networking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PicOS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C for </a:t>
            </a:r>
            <a:r>
              <a:rPr lang="en-US" dirty="0" smtClean="0"/>
              <a:t>a microcontroller </a:t>
            </a:r>
            <a:r>
              <a:rPr lang="en-US" dirty="0"/>
              <a:t>with limited on-chip RAM (e.g., 4 kB).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tasks </a:t>
            </a:r>
            <a:r>
              <a:rPr lang="en-US" dirty="0" smtClean="0"/>
              <a:t>share the </a:t>
            </a:r>
            <a:r>
              <a:rPr lang="en-US" dirty="0"/>
              <a:t>same global stack and act as </a:t>
            </a:r>
            <a:r>
              <a:rPr lang="en-US" dirty="0" smtClean="0"/>
              <a:t>co-routines </a:t>
            </a:r>
            <a:r>
              <a:rPr lang="en-US" dirty="0"/>
              <a:t>with multiple entry points and </a:t>
            </a:r>
            <a:r>
              <a:rPr lang="en-US" dirty="0" smtClean="0"/>
              <a:t>implicit control </a:t>
            </a:r>
            <a:r>
              <a:rPr lang="en-US" dirty="0"/>
              <a:t>transfer, which is different from classical multitasking approaches.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task is like a FSM where the state transition is triggered by events.</a:t>
            </a:r>
          </a:p>
          <a:p>
            <a:r>
              <a:rPr lang="en-US" dirty="0"/>
              <a:t>The FSM approach is effective for reactive applications whose primary role is </a:t>
            </a:r>
            <a:r>
              <a:rPr lang="en-US" dirty="0" smtClean="0"/>
              <a:t>to respond </a:t>
            </a:r>
            <a:r>
              <a:rPr lang="en-US" dirty="0"/>
              <a:t>to events rather than to process data or crunch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The CPU </a:t>
            </a:r>
            <a:r>
              <a:rPr lang="en-US" dirty="0"/>
              <a:t>cycle is multiplexed among multiple tasks, but the tasks can be </a:t>
            </a:r>
            <a:r>
              <a:rPr lang="en-US" dirty="0" smtClean="0"/>
              <a:t>preempted only </a:t>
            </a:r>
            <a:r>
              <a:rPr lang="en-US" dirty="0"/>
              <a:t>at the FSM state boundary.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few resource requirements and </a:t>
            </a:r>
            <a:r>
              <a:rPr lang="en-US" dirty="0" smtClean="0"/>
              <a:t>supports multitasking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good for </a:t>
            </a:r>
            <a:r>
              <a:rPr lang="en-US" dirty="0" smtClean="0"/>
              <a:t>real-time applications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Process Scheduling: Earliest Deadline first (EDF) or its variants  for process scheduling. Context switching in WSN is costlier</a:t>
            </a:r>
          </a:p>
          <a:p>
            <a:r>
              <a:rPr lang="en-US" dirty="0" smtClean="0"/>
              <a:t>Memory Management: Exclusive memory for each process / task helpful for protection / security but WSN has small memory. Sol.-</a:t>
            </a:r>
            <a:r>
              <a:rPr lang="en-US" dirty="0" smtClean="0">
                <a:sym typeface="Wingdings" panose="05000000000000000000" pitchFamily="2" charset="2"/>
              </a:rPr>
              <a:t> sharing of memory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Kernel Model – Micro kernel designed using Event-driven and finite state machine model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Event Dirven  receiving a packet, transmitting a packet, detection of event of interest, alarms about energy depletion of sensor node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FSM based  to realize concurrency, reactivity and synchronization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API – Modular and general API for applications. APIs should enable the applications access underlying hardware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Code Upgrade and reprogramming:  </a:t>
            </a:r>
            <a:r>
              <a:rPr lang="en-US" dirty="0" err="1" smtClean="0">
                <a:sym typeface="Wingdings" panose="05000000000000000000" pitchFamily="2" charset="2"/>
              </a:rPr>
              <a:t>Behaviour</a:t>
            </a:r>
            <a:r>
              <a:rPr lang="en-US" dirty="0" smtClean="0">
                <a:sym typeface="Wingdings" panose="05000000000000000000" pitchFamily="2" charset="2"/>
              </a:rPr>
              <a:t> of sensor node and their algorithms need to be adjusted for their functionality or for energy conservation  OS should be able to reprogram and upgrade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external disk  No file system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Should be compact and small in size</a:t>
            </a:r>
          </a:p>
          <a:p>
            <a:r>
              <a:rPr lang="en-US" dirty="0" smtClean="0"/>
              <a:t>Should provide real-time support . Information should be collected and reported as quickly as possible</a:t>
            </a:r>
          </a:p>
          <a:p>
            <a:r>
              <a:rPr lang="en-US" dirty="0" smtClean="0"/>
              <a:t>Should provide fair and efficient resource management mechanism to allocate microprocessor time and limited memory</a:t>
            </a:r>
          </a:p>
          <a:p>
            <a:r>
              <a:rPr lang="en-US" dirty="0" smtClean="0"/>
              <a:t>Should support reliable and efficient code distribution since the functionality of sensor node may be changed after deployment</a:t>
            </a:r>
          </a:p>
          <a:p>
            <a:r>
              <a:rPr lang="en-US" dirty="0" smtClean="0"/>
              <a:t>Bandwidth utilization must be as little as possible</a:t>
            </a:r>
          </a:p>
          <a:p>
            <a:r>
              <a:rPr lang="en-US" dirty="0" smtClean="0"/>
              <a:t>Should provide a generic programming interface up to sensor middleware or application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6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Tiny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Magnet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MANTIS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OSPM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EYES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SenOS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EMERALDS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Tiny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Allows application software to access hardware directly when required</a:t>
            </a:r>
          </a:p>
          <a:p>
            <a:r>
              <a:rPr lang="en-US" dirty="0" err="1" smtClean="0"/>
              <a:t>microthreaded</a:t>
            </a:r>
            <a:r>
              <a:rPr lang="en-US" dirty="0" smtClean="0"/>
              <a:t> OS </a:t>
            </a:r>
          </a:p>
          <a:p>
            <a:r>
              <a:rPr lang="en-US" dirty="0" smtClean="0"/>
              <a:t>Addresses 2 issues:</a:t>
            </a:r>
          </a:p>
          <a:p>
            <a:pPr lvl="1"/>
            <a:r>
              <a:rPr lang="en-US" dirty="0" smtClean="0"/>
              <a:t>How to </a:t>
            </a:r>
            <a:r>
              <a:rPr lang="en-US" dirty="0"/>
              <a:t>guarantee concurrent data ﬂows among hardware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provide modularized components with little processing and </a:t>
            </a:r>
            <a:r>
              <a:rPr lang="en-US" dirty="0" smtClean="0"/>
              <a:t>storage overhead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an event-based model to support high levels </a:t>
            </a:r>
            <a:r>
              <a:rPr lang="en-US" dirty="0" smtClean="0"/>
              <a:t>of concurrent </a:t>
            </a:r>
            <a:r>
              <a:rPr lang="en-US" dirty="0"/>
              <a:t>application in a very small amount of memory. </a:t>
            </a:r>
            <a:endParaRPr lang="en-US" dirty="0" smtClean="0"/>
          </a:p>
          <a:p>
            <a:r>
              <a:rPr lang="en-US" dirty="0" smtClean="0"/>
              <a:t>Achieves </a:t>
            </a:r>
            <a:r>
              <a:rPr lang="en-US" dirty="0"/>
              <a:t>higher </a:t>
            </a:r>
            <a:r>
              <a:rPr lang="en-US" dirty="0" smtClean="0"/>
              <a:t>throughput since the context switching is faster than stack based approach </a:t>
            </a:r>
          </a:p>
          <a:p>
            <a:r>
              <a:rPr lang="en-US" dirty="0" smtClean="0"/>
              <a:t>Rapidly </a:t>
            </a:r>
            <a:r>
              <a:rPr lang="en-US" dirty="0"/>
              <a:t>create tasks associated with an event, with no blocking or polling. </a:t>
            </a:r>
            <a:endParaRPr lang="en-US" dirty="0" smtClean="0"/>
          </a:p>
          <a:p>
            <a:r>
              <a:rPr lang="en-US" dirty="0" smtClean="0"/>
              <a:t>When CPU </a:t>
            </a:r>
            <a:r>
              <a:rPr lang="en-US" dirty="0"/>
              <a:t>is idle, the process is maintained in a sleep state to conserve energy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Tiny OS has a tiny scheduler and a set of components</a:t>
            </a:r>
          </a:p>
          <a:p>
            <a:r>
              <a:rPr lang="en-US" dirty="0" smtClean="0"/>
              <a:t>Scheduler schedules the operation of those components</a:t>
            </a:r>
          </a:p>
          <a:p>
            <a:r>
              <a:rPr lang="en-US" dirty="0" smtClean="0"/>
              <a:t>Each component has 4 parts:</a:t>
            </a:r>
          </a:p>
          <a:p>
            <a:r>
              <a:rPr lang="en-US" dirty="0" smtClean="0"/>
              <a:t>Command handlers, Event handlers, encapsulated fixed size frame and a group of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Tiny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Commands and tasks are executed in the context of the frame and operate on its state</a:t>
            </a:r>
          </a:p>
          <a:p>
            <a:r>
              <a:rPr lang="en-US" dirty="0" smtClean="0"/>
              <a:t>Each component declares its commands and events to enable modularity and easy interaction with other components </a:t>
            </a:r>
          </a:p>
          <a:p>
            <a:r>
              <a:rPr lang="en-US" dirty="0" smtClean="0"/>
              <a:t>Uses a simple FIFO </a:t>
            </a:r>
          </a:p>
          <a:p>
            <a:r>
              <a:rPr lang="en-US" dirty="0" smtClean="0"/>
              <a:t>Data structure used is very simple and power efficient. </a:t>
            </a:r>
          </a:p>
          <a:p>
            <a:r>
              <a:rPr lang="en-US" dirty="0" smtClean="0"/>
              <a:t>Allows the processor to sleep when the task queue is empty</a:t>
            </a:r>
          </a:p>
          <a:p>
            <a:r>
              <a:rPr lang="en-US" dirty="0" smtClean="0"/>
              <a:t>Frame is fixed in size and is assigned statically.</a:t>
            </a:r>
          </a:p>
          <a:p>
            <a:r>
              <a:rPr lang="en-US" dirty="0" smtClean="0"/>
              <a:t>Specifies memory requirement of a component at compile time and no dynamic assignment overhead.</a:t>
            </a:r>
          </a:p>
          <a:p>
            <a:r>
              <a:rPr lang="en-US" dirty="0" smtClean="0"/>
              <a:t>All commands are non-blocking requests made to low-level components</a:t>
            </a:r>
          </a:p>
          <a:p>
            <a:r>
              <a:rPr lang="en-US" dirty="0" smtClean="0"/>
              <a:t>Occurrence of a hardware event invokes event handlers</a:t>
            </a:r>
          </a:p>
          <a:p>
            <a:r>
              <a:rPr lang="en-US" dirty="0" smtClean="0"/>
              <a:t>Event handler store information in its frame, assign tasks and issue high-level events or call low-level commands</a:t>
            </a:r>
          </a:p>
          <a:p>
            <a:r>
              <a:rPr lang="en-US" dirty="0"/>
              <a:t>Commands and events are used to perform a small fixed amount of work as well as to preempt </a:t>
            </a:r>
            <a:r>
              <a:rPr lang="en-US" dirty="0" smtClean="0"/>
              <a:t>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Tasks calls low-level commands, issue high-level events and assign other tasks</a:t>
            </a:r>
          </a:p>
          <a:p>
            <a:r>
              <a:rPr lang="en-US" dirty="0" smtClean="0"/>
              <a:t>Through tasks arbitrary computations are performed </a:t>
            </a:r>
          </a:p>
          <a:p>
            <a:r>
              <a:rPr lang="en-US" dirty="0" smtClean="0"/>
              <a:t>Three types of components:</a:t>
            </a:r>
          </a:p>
          <a:p>
            <a:pPr lvl="1"/>
            <a:r>
              <a:rPr lang="en-US" dirty="0" smtClean="0"/>
              <a:t>Hardware abstraction </a:t>
            </a:r>
            <a:r>
              <a:rPr lang="en-US" dirty="0" smtClean="0">
                <a:sym typeface="Wingdings" panose="05000000000000000000" pitchFamily="2" charset="2"/>
              </a:rPr>
              <a:t> Lowest level components. Each component is mapped to a hardware abstraction. I/O devices, Radio transceivers, and sensors</a:t>
            </a:r>
            <a:endParaRPr lang="en-US" dirty="0" smtClean="0"/>
          </a:p>
          <a:p>
            <a:pPr lvl="1"/>
            <a:r>
              <a:rPr lang="en-US" dirty="0" smtClean="0"/>
              <a:t>Synthetic Hardware </a:t>
            </a:r>
            <a:r>
              <a:rPr lang="en-US" dirty="0" smtClean="0">
                <a:sym typeface="Wingdings" panose="05000000000000000000" pitchFamily="2" charset="2"/>
              </a:rPr>
              <a:t> To map the behavior of advanced hardware and sit on the hardware abstraction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Hardware abstract component - Radio Frequency Module (RFM) for transceiver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Synthetic hardware component – Radio byte – handles data into or out of the underlying RFM</a:t>
            </a:r>
            <a:endParaRPr lang="en-US" dirty="0" smtClean="0"/>
          </a:p>
          <a:p>
            <a:pPr lvl="1"/>
            <a:r>
              <a:rPr lang="en-US" dirty="0" smtClean="0"/>
              <a:t>High-level software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very little code and a small amount of data</a:t>
            </a:r>
          </a:p>
          <a:p>
            <a:r>
              <a:rPr lang="en-US" dirty="0" smtClean="0"/>
              <a:t>Events are propagated quickly and the rate of posting a task and switching the corresponding context is very high</a:t>
            </a:r>
          </a:p>
          <a:p>
            <a:r>
              <a:rPr lang="en-US" dirty="0" smtClean="0"/>
              <a:t>Provides efficient modularity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Designed </a:t>
            </a:r>
            <a:r>
              <a:rPr lang="en-US" dirty="0"/>
              <a:t>to work on the top of </a:t>
            </a:r>
            <a:r>
              <a:rPr lang="en-US" dirty="0" err="1"/>
              <a:t>TinyOS</a:t>
            </a:r>
            <a:r>
              <a:rPr lang="en-US" dirty="0"/>
              <a:t> as one of its components. </a:t>
            </a:r>
            <a:endParaRPr lang="en-US" dirty="0" smtClean="0"/>
          </a:p>
          <a:p>
            <a:r>
              <a:rPr lang="en-US" dirty="0" smtClean="0"/>
              <a:t>Byte-code interpreter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/>
              <a:t>TinyOS</a:t>
            </a:r>
            <a:r>
              <a:rPr lang="en-US" dirty="0"/>
              <a:t> accessible to </a:t>
            </a:r>
            <a:r>
              <a:rPr lang="en-US" dirty="0" smtClean="0"/>
              <a:t>non-expert programmers and </a:t>
            </a:r>
            <a:r>
              <a:rPr lang="en-US" dirty="0"/>
              <a:t>to enable quick and efﬁcient programming of an entire sensor network.</a:t>
            </a:r>
          </a:p>
          <a:p>
            <a:r>
              <a:rPr lang="en-US" dirty="0" smtClean="0"/>
              <a:t>Provides </a:t>
            </a:r>
            <a:r>
              <a:rPr lang="en-US" dirty="0"/>
              <a:t>an execution </a:t>
            </a:r>
            <a:r>
              <a:rPr lang="en-US" dirty="0" smtClean="0"/>
              <a:t>environment </a:t>
            </a:r>
            <a:r>
              <a:rPr lang="en-US" dirty="0"/>
              <a:t>for the </a:t>
            </a:r>
            <a:r>
              <a:rPr lang="en-US" dirty="0" smtClean="0"/>
              <a:t>UC–Berkeley mote </a:t>
            </a:r>
          </a:p>
          <a:p>
            <a:r>
              <a:rPr lang="en-US" dirty="0" smtClean="0"/>
              <a:t>Program </a:t>
            </a:r>
            <a:r>
              <a:rPr lang="en-US" dirty="0"/>
              <a:t>code is made up of capsules.</a:t>
            </a:r>
          </a:p>
          <a:p>
            <a:r>
              <a:rPr lang="en-US" dirty="0"/>
              <a:t>Each capsule has 24 instructions, and the length of each instruction is 1 byte. </a:t>
            </a:r>
            <a:endParaRPr lang="en-US" dirty="0" smtClean="0"/>
          </a:p>
          <a:p>
            <a:r>
              <a:rPr lang="en-US" dirty="0" smtClean="0"/>
              <a:t>The capsules </a:t>
            </a:r>
            <a:r>
              <a:rPr lang="en-US" dirty="0"/>
              <a:t>contain type and version </a:t>
            </a:r>
            <a:r>
              <a:rPr lang="en-US" dirty="0" smtClean="0"/>
              <a:t>information to make </a:t>
            </a:r>
            <a:r>
              <a:rPr lang="en-US" dirty="0"/>
              <a:t>code injection easy.</a:t>
            </a:r>
          </a:p>
          <a:p>
            <a:r>
              <a:rPr lang="en-US" dirty="0" smtClean="0"/>
              <a:t>Capsules </a:t>
            </a:r>
            <a:r>
              <a:rPr lang="en-US" dirty="0"/>
              <a:t>can deploy themselves into the network. </a:t>
            </a:r>
            <a:endParaRPr lang="en-US" dirty="0" smtClean="0"/>
          </a:p>
          <a:p>
            <a:r>
              <a:rPr lang="en-US" dirty="0" smtClean="0"/>
              <a:t>Mate </a:t>
            </a:r>
            <a:r>
              <a:rPr lang="en-US" dirty="0"/>
              <a:t>implements a </a:t>
            </a:r>
            <a:r>
              <a:rPr lang="en-US" dirty="0" smtClean="0"/>
              <a:t>beaconless (BLESS</a:t>
            </a:r>
            <a:r>
              <a:rPr lang="en-US" dirty="0"/>
              <a:t>) ad hoc routing protocol as well as the ability to implement new </a:t>
            </a:r>
            <a:r>
              <a:rPr lang="en-US" dirty="0" smtClean="0"/>
              <a:t>routing protocols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sensor node that receives a newer version of a capsule installs it.</a:t>
            </a:r>
          </a:p>
          <a:p>
            <a:r>
              <a:rPr lang="en-US" dirty="0"/>
              <a:t>Through hop-by-hop code injection, Mate can program the entire network. </a:t>
            </a:r>
            <a:endParaRPr lang="en-US" dirty="0" smtClean="0"/>
          </a:p>
          <a:p>
            <a:r>
              <a:rPr lang="en-US" dirty="0" smtClean="0"/>
              <a:t>Capsules are </a:t>
            </a:r>
            <a:r>
              <a:rPr lang="en-US" dirty="0"/>
              <a:t>classiﬁed into four categories: </a:t>
            </a:r>
            <a:endParaRPr lang="en-US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/>
              <a:t>send, message receive, </a:t>
            </a:r>
            <a:r>
              <a:rPr lang="en-US" dirty="0" smtClean="0"/>
              <a:t>timer, and </a:t>
            </a:r>
            <a:r>
              <a:rPr lang="en-US" dirty="0"/>
              <a:t>subroutine.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event can trigger Mate to run.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virtual machine </a:t>
            </a:r>
            <a:r>
              <a:rPr lang="en-US" dirty="0"/>
              <a:t>platform for application </a:t>
            </a:r>
            <a:r>
              <a:rPr lang="en-US" dirty="0" smtClean="0"/>
              <a:t>development and also as </a:t>
            </a:r>
            <a:r>
              <a:rPr lang="en-US" dirty="0"/>
              <a:t>a tool to manage </a:t>
            </a:r>
            <a:r>
              <a:rPr lang="en-US" dirty="0" smtClean="0"/>
              <a:t>and control </a:t>
            </a:r>
            <a:r>
              <a:rPr lang="en-US" dirty="0"/>
              <a:t>the entire sensor network.</a:t>
            </a:r>
          </a:p>
        </p:txBody>
      </p:sp>
    </p:spTree>
    <p:extLst>
      <p:ext uri="{BB962C8B-B14F-4D97-AF65-F5344CB8AC3E}">
        <p14:creationId xmlns:p14="http://schemas.microsoft.com/office/powerpoint/2010/main" val="30424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2152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OPERATING SYSTEMS FOR WIRELESS SENSOR NETWORKS</vt:lpstr>
      <vt:lpstr>Operating System Design Issues</vt:lpstr>
      <vt:lpstr>OS Design Issues</vt:lpstr>
      <vt:lpstr>Example OS</vt:lpstr>
      <vt:lpstr>Tiny OS</vt:lpstr>
      <vt:lpstr>Tiny OS</vt:lpstr>
      <vt:lpstr>Tiny OS</vt:lpstr>
      <vt:lpstr>Advantages of TinyOS</vt:lpstr>
      <vt:lpstr>Mate</vt:lpstr>
      <vt:lpstr>MagnetOS</vt:lpstr>
      <vt:lpstr>MANTIS</vt:lpstr>
      <vt:lpstr>OSPM</vt:lpstr>
      <vt:lpstr>EYES OS</vt:lpstr>
      <vt:lpstr>EYES OS</vt:lpstr>
      <vt:lpstr>Sen OS</vt:lpstr>
      <vt:lpstr>EMERALDS</vt:lpstr>
      <vt:lpstr>PicOS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FOR WIRELESS SENSOR NETWORKS</dc:title>
  <dc:creator>sastra</dc:creator>
  <cp:lastModifiedBy>sastra</cp:lastModifiedBy>
  <cp:revision>16</cp:revision>
  <dcterms:created xsi:type="dcterms:W3CDTF">2006-08-16T00:00:00Z</dcterms:created>
  <dcterms:modified xsi:type="dcterms:W3CDTF">2017-03-17T05:22:45Z</dcterms:modified>
</cp:coreProperties>
</file>