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8" r:id="rId33"/>
    <p:sldId id="287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96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Topology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Guidelines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9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TH-IR-UWB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Requires fast switching time for transmitter and receiver</a:t>
            </a:r>
          </a:p>
          <a:p>
            <a:r>
              <a:rPr lang="en-US" dirty="0" smtClean="0"/>
              <a:t>Requires highly precise synchronization</a:t>
            </a:r>
          </a:p>
          <a:p>
            <a:r>
              <a:rPr lang="en-US" dirty="0" smtClean="0"/>
              <a:t>Interference of UWB with other system is less because of high instantaneous power during short interval</a:t>
            </a:r>
          </a:p>
          <a:p>
            <a:r>
              <a:rPr lang="en-US" dirty="0" smtClean="0"/>
              <a:t>But probability of interference between two UWB signals is high</a:t>
            </a:r>
          </a:p>
          <a:p>
            <a:r>
              <a:rPr lang="en-US" dirty="0" smtClean="0"/>
              <a:t>Least cost transceivers</a:t>
            </a:r>
          </a:p>
          <a:p>
            <a:r>
              <a:rPr lang="en-US" dirty="0" smtClean="0"/>
              <a:t>Best suited for WSNs due to high data rate and very low power consumption, simple design, and low cost</a:t>
            </a:r>
          </a:p>
          <a:p>
            <a:r>
              <a:rPr lang="en-US" dirty="0" smtClean="0"/>
              <a:t>Has fine delay resolution property by exploiting more resolvable paths in Multipath environment</a:t>
            </a:r>
          </a:p>
          <a:p>
            <a:r>
              <a:rPr lang="en-US" dirty="0" smtClean="0"/>
              <a:t>Provides large processing gain in the presence of interference</a:t>
            </a:r>
          </a:p>
          <a:p>
            <a:r>
              <a:rPr lang="en-US" dirty="0" smtClean="0"/>
              <a:t>Provides flexibility since data rate can be traded for power spectral density and multipath performance</a:t>
            </a:r>
          </a:p>
          <a:p>
            <a:r>
              <a:rPr lang="en-US" dirty="0" smtClean="0"/>
              <a:t>Easy to find suitable codes for THS and no assignment protocol is necessary</a:t>
            </a:r>
          </a:p>
          <a:p>
            <a:r>
              <a:rPr lang="en-US" dirty="0" smtClean="0"/>
              <a:t>Allows for integrated MAC/PHY solutions</a:t>
            </a:r>
          </a:p>
          <a:p>
            <a:r>
              <a:rPr lang="en-US" dirty="0" smtClean="0"/>
              <a:t>Interference mitigation techniques allows simultaneous senders</a:t>
            </a:r>
          </a:p>
          <a:p>
            <a:r>
              <a:rPr lang="en-US" dirty="0" smtClean="0"/>
              <a:t>Simultaneous senders possible without complex receivers as in CDMA</a:t>
            </a:r>
          </a:p>
          <a:p>
            <a:r>
              <a:rPr lang="en-US" dirty="0" smtClean="0"/>
              <a:t>Large instantaneous bandwidth enables fine time resolution for accurate position estimation and for network time distribution</a:t>
            </a:r>
          </a:p>
          <a:p>
            <a:r>
              <a:rPr lang="en-US" dirty="0" smtClean="0"/>
              <a:t>Has low probability of interception / detection, i.e. highly secure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3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Layer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Commonly used MAC in WSN: C</a:t>
            </a:r>
            <a:r>
              <a:rPr lang="en-US" i="1" dirty="0" smtClean="0"/>
              <a:t>arrier sense </a:t>
            </a:r>
            <a:r>
              <a:rPr lang="en-US" i="1" dirty="0"/>
              <a:t>multiple access with collision </a:t>
            </a:r>
            <a:r>
              <a:rPr lang="en-US" i="1" dirty="0" smtClean="0"/>
              <a:t>avoidance  </a:t>
            </a:r>
            <a:r>
              <a:rPr lang="en-US" dirty="0" smtClean="0"/>
              <a:t>(CSMA/CA) </a:t>
            </a:r>
          </a:p>
          <a:p>
            <a:r>
              <a:rPr lang="en-US" dirty="0" smtClean="0"/>
              <a:t>CSMA/CA requires </a:t>
            </a:r>
            <a:r>
              <a:rPr lang="en-US" dirty="0"/>
              <a:t>mutually exclusive </a:t>
            </a:r>
            <a:r>
              <a:rPr lang="en-US" dirty="0" smtClean="0"/>
              <a:t>transmissions, that is, when </a:t>
            </a:r>
            <a:r>
              <a:rPr lang="en-US" dirty="0"/>
              <a:t>a device is receiving </a:t>
            </a:r>
            <a:r>
              <a:rPr lang="en-US" dirty="0" smtClean="0"/>
              <a:t>data, transmissions </a:t>
            </a:r>
            <a:r>
              <a:rPr lang="en-US" dirty="0"/>
              <a:t>from all the devices in its </a:t>
            </a:r>
            <a:r>
              <a:rPr lang="en-US" dirty="0" smtClean="0"/>
              <a:t>transmission range </a:t>
            </a:r>
            <a:r>
              <a:rPr lang="en-US" dirty="0"/>
              <a:t>are impeded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Mutual </a:t>
            </a:r>
            <a:r>
              <a:rPr lang="en-US" dirty="0"/>
              <a:t>exclusion </a:t>
            </a:r>
            <a:r>
              <a:rPr lang="en-US" dirty="0" smtClean="0"/>
              <a:t>- </a:t>
            </a:r>
            <a:r>
              <a:rPr lang="en-US" i="1" dirty="0" smtClean="0"/>
              <a:t>carrier sense </a:t>
            </a:r>
            <a:r>
              <a:rPr lang="en-US" dirty="0" smtClean="0"/>
              <a:t>and  </a:t>
            </a:r>
            <a:r>
              <a:rPr lang="en-US" i="1" dirty="0" smtClean="0"/>
              <a:t>random timers</a:t>
            </a:r>
            <a:endParaRPr lang="en-US" dirty="0" smtClean="0"/>
          </a:p>
          <a:p>
            <a:r>
              <a:rPr lang="en-US" dirty="0" smtClean="0"/>
              <a:t>Random </a:t>
            </a:r>
            <a:r>
              <a:rPr lang="en-US" dirty="0"/>
              <a:t>timers </a:t>
            </a:r>
            <a:r>
              <a:rPr lang="en-US" dirty="0" smtClean="0">
                <a:sym typeface="Wingdings" panose="05000000000000000000" pitchFamily="2" charset="2"/>
              </a:rPr>
              <a:t> introduces delay</a:t>
            </a:r>
          </a:p>
          <a:p>
            <a:r>
              <a:rPr lang="en-US" dirty="0" smtClean="0"/>
              <a:t>carrier sense </a:t>
            </a:r>
            <a:r>
              <a:rPr lang="en-US" dirty="0" smtClean="0">
                <a:sym typeface="Wingdings" panose="05000000000000000000" pitchFamily="2" charset="2"/>
              </a:rPr>
              <a:t> introduces  </a:t>
            </a:r>
            <a:r>
              <a:rPr lang="en-US" dirty="0" smtClean="0"/>
              <a:t>energy wastage </a:t>
            </a:r>
            <a:r>
              <a:rPr lang="en-US" dirty="0"/>
              <a:t>for idle </a:t>
            </a:r>
            <a:r>
              <a:rPr lang="en-US" dirty="0" smtClean="0"/>
              <a:t>listening; collisions occur due </a:t>
            </a:r>
            <a:r>
              <a:rPr lang="en-US" i="1" dirty="0" smtClean="0"/>
              <a:t>hidden node </a:t>
            </a:r>
            <a:r>
              <a:rPr lang="en-US" dirty="0" smtClean="0"/>
              <a:t> problem</a:t>
            </a:r>
          </a:p>
          <a:p>
            <a:r>
              <a:rPr lang="en-US" dirty="0" smtClean="0"/>
              <a:t>Introducing sleep </a:t>
            </a:r>
            <a:r>
              <a:rPr lang="en-US" dirty="0"/>
              <a:t>periods to reduce idle listening reduces the energy consumption at </a:t>
            </a:r>
            <a:r>
              <a:rPr lang="en-US" dirty="0" smtClean="0"/>
              <a:t>the expense of latency and </a:t>
            </a:r>
            <a:r>
              <a:rPr lang="en-US" dirty="0"/>
              <a:t>coordination complexity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Cross–layer communication architecture: To reliably and ﬂexibly deliver </a:t>
            </a:r>
            <a:r>
              <a:rPr lang="en-US" dirty="0" err="1"/>
              <a:t>QoS</a:t>
            </a:r>
            <a:r>
              <a:rPr lang="en-US" dirty="0"/>
              <a:t> to heterogeneous applications in </a:t>
            </a:r>
            <a:r>
              <a:rPr lang="en-US" dirty="0" smtClean="0"/>
              <a:t>WMSNs  with limited interactions </a:t>
            </a:r>
            <a:r>
              <a:rPr lang="en-US" dirty="0"/>
              <a:t>among the functionalities of </a:t>
            </a:r>
            <a:r>
              <a:rPr lang="en-US" dirty="0" smtClean="0"/>
              <a:t>different layers. </a:t>
            </a:r>
          </a:p>
          <a:p>
            <a:r>
              <a:rPr lang="en-US" dirty="0" smtClean="0"/>
              <a:t>The architecture </a:t>
            </a:r>
            <a:r>
              <a:rPr lang="en-US" dirty="0"/>
              <a:t>is based on the </a:t>
            </a:r>
            <a:r>
              <a:rPr lang="en-US" dirty="0" smtClean="0"/>
              <a:t>TH–IR–UWB transmission technique</a:t>
            </a:r>
          </a:p>
        </p:txBody>
      </p:sp>
    </p:spTree>
    <p:extLst>
      <p:ext uri="{BB962C8B-B14F-4D97-AF65-F5344CB8AC3E}">
        <p14:creationId xmlns:p14="http://schemas.microsoft.com/office/powerpoint/2010/main" val="692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Principles of Cross Layer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 Network Layer  </a:t>
            </a:r>
            <a:r>
              <a:rPr lang="en-US" b="1" dirty="0" err="1" smtClean="0"/>
              <a:t>QoS</a:t>
            </a:r>
            <a:r>
              <a:rPr lang="en-US" b="1" dirty="0" smtClean="0"/>
              <a:t>  </a:t>
            </a:r>
            <a:r>
              <a:rPr lang="en-US" b="1" dirty="0"/>
              <a:t>Support Enforced by a Cross - Layer Controller</a:t>
            </a:r>
          </a:p>
          <a:p>
            <a:r>
              <a:rPr lang="en-US" dirty="0" smtClean="0"/>
              <a:t>Provides </a:t>
            </a:r>
            <a:r>
              <a:rPr lang="en-US" dirty="0"/>
              <a:t>packet - level service </a:t>
            </a:r>
            <a:r>
              <a:rPr lang="en-US" dirty="0" smtClean="0"/>
              <a:t>differentiation in </a:t>
            </a:r>
            <a:r>
              <a:rPr lang="en-US" dirty="0"/>
              <a:t>terms of throughput, </a:t>
            </a:r>
            <a:r>
              <a:rPr lang="en-US" dirty="0" smtClean="0"/>
              <a:t>end-to-end </a:t>
            </a:r>
            <a:r>
              <a:rPr lang="en-US" dirty="0"/>
              <a:t>packet error rate, and delay. </a:t>
            </a:r>
            <a:endParaRPr lang="en-US" dirty="0" smtClean="0"/>
          </a:p>
          <a:p>
            <a:r>
              <a:rPr lang="en-US" dirty="0" smtClean="0"/>
              <a:t>XLCU conﬁgures </a:t>
            </a:r>
            <a:r>
              <a:rPr lang="en-US" dirty="0"/>
              <a:t>and controls the networking functionalities at the </a:t>
            </a:r>
            <a:r>
              <a:rPr lang="en-US" dirty="0" smtClean="0"/>
              <a:t>physical, MAC, and </a:t>
            </a:r>
            <a:r>
              <a:rPr lang="en-US" dirty="0"/>
              <a:t>network layers by using a </a:t>
            </a:r>
            <a:r>
              <a:rPr lang="en-US" dirty="0" smtClean="0"/>
              <a:t>uniﬁed logic </a:t>
            </a:r>
            <a:r>
              <a:rPr lang="en-US" dirty="0"/>
              <a:t>that makes </a:t>
            </a:r>
            <a:r>
              <a:rPr lang="en-US" dirty="0" smtClean="0"/>
              <a:t>decisions based on </a:t>
            </a:r>
          </a:p>
          <a:p>
            <a:pPr lvl="1"/>
            <a:r>
              <a:rPr lang="en-US" dirty="0" smtClean="0"/>
              <a:t>application </a:t>
            </a:r>
            <a:r>
              <a:rPr lang="en-US" dirty="0"/>
              <a:t>requirements </a:t>
            </a:r>
            <a:r>
              <a:rPr lang="en-US" dirty="0" smtClean="0"/>
              <a:t>speciﬁed by </a:t>
            </a:r>
            <a:r>
              <a:rPr lang="en-US" dirty="0"/>
              <a:t>the application </a:t>
            </a:r>
            <a:r>
              <a:rPr lang="en-US" dirty="0" smtClean="0"/>
              <a:t>layer;</a:t>
            </a:r>
          </a:p>
          <a:p>
            <a:pPr lvl="1"/>
            <a:r>
              <a:rPr lang="en-US" dirty="0" smtClean="0"/>
              <a:t>status </a:t>
            </a:r>
            <a:r>
              <a:rPr lang="en-US" dirty="0"/>
              <a:t>of the functional blocks implementing the networking functionalities.</a:t>
            </a:r>
          </a:p>
          <a:p>
            <a:r>
              <a:rPr lang="en-US" dirty="0" smtClean="0"/>
              <a:t>Without sacriﬁcing on upgradeability, modularity, and </a:t>
            </a:r>
            <a:r>
              <a:rPr lang="en-US" dirty="0"/>
              <a:t>ease of system design.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1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"/>
            <a:ext cx="7261412" cy="649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42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Geographical </a:t>
            </a:r>
            <a:r>
              <a:rPr lang="en-US" b="1" dirty="0"/>
              <a:t>Routing</a:t>
            </a:r>
          </a:p>
          <a:p>
            <a:pPr lvl="1"/>
            <a:r>
              <a:rPr lang="en-US" dirty="0" smtClean="0"/>
              <a:t>Time </a:t>
            </a:r>
            <a:r>
              <a:rPr lang="en-US" dirty="0"/>
              <a:t>- based approaches in UWB allow ranging accuracy on the order of </a:t>
            </a:r>
            <a:r>
              <a:rPr lang="en-US" dirty="0" smtClean="0"/>
              <a:t> centimeters . </a:t>
            </a:r>
          </a:p>
          <a:p>
            <a:pPr lvl="1"/>
            <a:r>
              <a:rPr lang="en-US" dirty="0" smtClean="0"/>
              <a:t>Hence</a:t>
            </a:r>
            <a:r>
              <a:rPr lang="en-US" dirty="0"/>
              <a:t>, the geographical routing module </a:t>
            </a:r>
            <a:r>
              <a:rPr lang="en-US" dirty="0" smtClean="0"/>
              <a:t>leverages geographical </a:t>
            </a:r>
            <a:r>
              <a:rPr lang="en-US" dirty="0"/>
              <a:t>information to provide </a:t>
            </a:r>
            <a:r>
              <a:rPr lang="en-US" dirty="0" err="1"/>
              <a:t>QoS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Positioning capabilities are </a:t>
            </a:r>
            <a:r>
              <a:rPr lang="en-US" dirty="0"/>
              <a:t>needed in sensor networks to associate the physical </a:t>
            </a:r>
            <a:r>
              <a:rPr lang="en-US" dirty="0" smtClean="0"/>
              <a:t>meaning with </a:t>
            </a:r>
            <a:r>
              <a:rPr lang="en-US" dirty="0"/>
              <a:t>the information gathered by sensors. </a:t>
            </a:r>
            <a:endParaRPr lang="en-US" dirty="0" smtClean="0"/>
          </a:p>
          <a:p>
            <a:pPr lvl="1"/>
            <a:r>
              <a:rPr lang="en-US" dirty="0" smtClean="0"/>
              <a:t>Knowledge of the </a:t>
            </a:r>
            <a:r>
              <a:rPr lang="en-US" dirty="0"/>
              <a:t>position of each network device allows for scalable </a:t>
            </a:r>
            <a:r>
              <a:rPr lang="en-US" dirty="0" smtClean="0"/>
              <a:t>routing solutions.   </a:t>
            </a:r>
            <a:endParaRPr lang="en-US" dirty="0"/>
          </a:p>
          <a:p>
            <a:r>
              <a:rPr lang="en-US" b="1" dirty="0" smtClean="0"/>
              <a:t>Hop-by-Hop  </a:t>
            </a:r>
            <a:r>
              <a:rPr lang="en-US" b="1" dirty="0" err="1" smtClean="0"/>
              <a:t>QoS</a:t>
            </a:r>
            <a:r>
              <a:rPr lang="en-US" b="1" dirty="0" smtClean="0"/>
              <a:t>  </a:t>
            </a:r>
            <a:r>
              <a:rPr lang="en-US" b="1" dirty="0"/>
              <a:t>Contracts</a:t>
            </a:r>
          </a:p>
          <a:p>
            <a:pPr lvl="1"/>
            <a:r>
              <a:rPr lang="en-US" dirty="0" smtClean="0"/>
              <a:t>End </a:t>
            </a:r>
            <a:r>
              <a:rPr lang="en-US" dirty="0"/>
              <a:t>- to - end </a:t>
            </a:r>
            <a:r>
              <a:rPr lang="en-US" dirty="0" err="1"/>
              <a:t>QoS</a:t>
            </a:r>
            <a:r>
              <a:rPr lang="en-US" dirty="0"/>
              <a:t> requirements are enforced through local interactions. </a:t>
            </a:r>
            <a:endParaRPr lang="en-US" dirty="0" smtClean="0"/>
          </a:p>
          <a:p>
            <a:pPr lvl="1"/>
            <a:r>
              <a:rPr lang="en-US" dirty="0" smtClean="0"/>
              <a:t>Each  device </a:t>
            </a:r>
            <a:r>
              <a:rPr lang="en-US" dirty="0"/>
              <a:t>is responsible for locally guaranteeing given performance objectives.</a:t>
            </a:r>
          </a:p>
          <a:p>
            <a:pPr lvl="1"/>
            <a:r>
              <a:rPr lang="en-US" dirty="0" smtClean="0"/>
              <a:t>The global </a:t>
            </a:r>
            <a:r>
              <a:rPr lang="en-US" dirty="0"/>
              <a:t>end </a:t>
            </a:r>
            <a:r>
              <a:rPr lang="en-US" dirty="0" smtClean="0"/>
              <a:t>-to-end requirement </a:t>
            </a:r>
            <a:r>
              <a:rPr lang="en-US" dirty="0"/>
              <a:t>is </a:t>
            </a:r>
            <a:r>
              <a:rPr lang="en-US" dirty="0" smtClean="0"/>
              <a:t>guaranteed </a:t>
            </a:r>
            <a:r>
              <a:rPr lang="en-US" dirty="0"/>
              <a:t>by the </a:t>
            </a:r>
            <a:r>
              <a:rPr lang="en-US" dirty="0" smtClean="0"/>
              <a:t>joint local decisions </a:t>
            </a:r>
            <a:r>
              <a:rPr lang="en-US" dirty="0"/>
              <a:t>made by the participating devices.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3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 Receiver - Centric Scheduling for  </a:t>
            </a:r>
            <a:r>
              <a:rPr lang="en-US" b="1" dirty="0" err="1" smtClean="0"/>
              <a:t>QoS</a:t>
            </a:r>
            <a:r>
              <a:rPr lang="en-US" b="1" dirty="0" smtClean="0"/>
              <a:t>  Trafﬁc</a:t>
            </a:r>
            <a:endParaRPr lang="en-US" b="1" dirty="0"/>
          </a:p>
          <a:p>
            <a:pPr lvl="1"/>
            <a:r>
              <a:rPr lang="en-US" dirty="0" smtClean="0"/>
              <a:t>In multi-hop </a:t>
            </a:r>
            <a:r>
              <a:rPr lang="en-US" dirty="0"/>
              <a:t>wireless environments, interference is location dependent. </a:t>
            </a:r>
            <a:endParaRPr lang="en-US" dirty="0" smtClean="0"/>
          </a:p>
          <a:p>
            <a:pPr lvl="1"/>
            <a:r>
              <a:rPr lang="en-US" dirty="0" err="1" smtClean="0"/>
              <a:t>QoS</a:t>
            </a:r>
            <a:r>
              <a:rPr lang="en-US" dirty="0" smtClean="0"/>
              <a:t> is provided through </a:t>
            </a:r>
            <a:r>
              <a:rPr lang="en-US" dirty="0"/>
              <a:t>receiver - centric scheduling. </a:t>
            </a:r>
            <a:endParaRPr lang="en-US" dirty="0" smtClean="0"/>
          </a:p>
          <a:p>
            <a:pPr lvl="1"/>
            <a:r>
              <a:rPr lang="en-US" dirty="0" smtClean="0"/>
              <a:t>A receiver </a:t>
            </a:r>
            <a:r>
              <a:rPr lang="en-US" dirty="0"/>
              <a:t>can be responsive to the dynamics of the channel based on </a:t>
            </a:r>
            <a:r>
              <a:rPr lang="en-US" dirty="0" smtClean="0"/>
              <a:t>local measurements </a:t>
            </a:r>
            <a:r>
              <a:rPr lang="en-US" dirty="0"/>
              <a:t>and consequently control loss recovery and rate </a:t>
            </a:r>
            <a:r>
              <a:rPr lang="en-US" dirty="0" smtClean="0"/>
              <a:t>adaptation, thus </a:t>
            </a:r>
            <a:r>
              <a:rPr lang="en-US" dirty="0"/>
              <a:t>avoiding feedback overheads and latency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UWB  </a:t>
            </a:r>
            <a:r>
              <a:rPr lang="en-US" b="1" dirty="0"/>
              <a:t>Physical/ MAC  Layer</a:t>
            </a:r>
          </a:p>
          <a:p>
            <a:pPr lvl="1"/>
            <a:r>
              <a:rPr lang="en-US" dirty="0" smtClean="0"/>
              <a:t>Integrated </a:t>
            </a:r>
            <a:r>
              <a:rPr lang="en-US" dirty="0"/>
              <a:t>MAC and physical layer based on UWB. </a:t>
            </a:r>
            <a:endParaRPr lang="en-US" dirty="0" smtClean="0"/>
          </a:p>
          <a:p>
            <a:pPr lvl="1"/>
            <a:r>
              <a:rPr lang="en-US" dirty="0" smtClean="0"/>
              <a:t>TH-IR-UWB </a:t>
            </a:r>
            <a:r>
              <a:rPr lang="en-US" dirty="0"/>
              <a:t>allows multiple transmissions in parallel. </a:t>
            </a:r>
            <a:endParaRPr lang="en-US" dirty="0" smtClean="0"/>
          </a:p>
          <a:p>
            <a:pPr lvl="1"/>
            <a:r>
              <a:rPr lang="en-US" dirty="0" smtClean="0"/>
              <a:t>This allows devising </a:t>
            </a:r>
            <a:r>
              <a:rPr lang="en-US" dirty="0"/>
              <a:t>MAC protocols with minimal coordination. </a:t>
            </a:r>
            <a:endParaRPr lang="en-US" dirty="0" smtClean="0"/>
          </a:p>
          <a:p>
            <a:pPr lvl="1"/>
            <a:r>
              <a:rPr lang="en-US" dirty="0" smtClean="0"/>
              <a:t>TH-IR-UWB transceivers </a:t>
            </a:r>
            <a:r>
              <a:rPr lang="en-US" dirty="0"/>
              <a:t>are simple to implement.</a:t>
            </a:r>
          </a:p>
          <a:p>
            <a:r>
              <a:rPr lang="en-US" b="1" dirty="0" smtClean="0"/>
              <a:t>Dynamic </a:t>
            </a:r>
            <a:r>
              <a:rPr lang="en-US" b="1" dirty="0"/>
              <a:t>Channel Coding</a:t>
            </a:r>
          </a:p>
          <a:p>
            <a:pPr lvl="1"/>
            <a:r>
              <a:rPr lang="en-US" dirty="0" smtClean="0"/>
              <a:t>Power </a:t>
            </a:r>
            <a:r>
              <a:rPr lang="en-US" dirty="0"/>
              <a:t>control is not </a:t>
            </a:r>
            <a:r>
              <a:rPr lang="en-US" dirty="0" smtClean="0"/>
              <a:t>beneﬁcial </a:t>
            </a:r>
            <a:r>
              <a:rPr lang="en-US" dirty="0"/>
              <a:t>in </a:t>
            </a:r>
            <a:r>
              <a:rPr lang="en-US" dirty="0" smtClean="0"/>
              <a:t>TH-IR-UWB.</a:t>
            </a:r>
          </a:p>
          <a:p>
            <a:pPr lvl="1"/>
            <a:r>
              <a:rPr lang="en-US" dirty="0" smtClean="0"/>
              <a:t>Adaptation </a:t>
            </a:r>
            <a:r>
              <a:rPr lang="en-US" dirty="0"/>
              <a:t>to interference at a receiver is achieved </a:t>
            </a:r>
            <a:r>
              <a:rPr lang="en-US" dirty="0" smtClean="0"/>
              <a:t>through dynamic </a:t>
            </a:r>
            <a:r>
              <a:rPr lang="en-US" dirty="0"/>
              <a:t>channel coding, which can be considered as an alternative </a:t>
            </a:r>
            <a:r>
              <a:rPr lang="en-US" dirty="0" smtClean="0"/>
              <a:t>form of </a:t>
            </a:r>
            <a:r>
              <a:rPr lang="en-US" dirty="0"/>
              <a:t>power control because it modulates the energy per bit based on </a:t>
            </a:r>
            <a:r>
              <a:rPr lang="en-US" dirty="0" smtClean="0"/>
              <a:t>the interference </a:t>
            </a:r>
            <a:r>
              <a:rPr lang="en-US" dirty="0"/>
              <a:t>perceived at the </a:t>
            </a:r>
            <a:r>
              <a:rPr lang="en-US" dirty="0" smtClean="0"/>
              <a:t>receiver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7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Wireless Sensor and Actor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638800"/>
          </a:xfrm>
        </p:spPr>
        <p:txBody>
          <a:bodyPr>
            <a:noAutofit/>
          </a:bodyPr>
          <a:lstStyle/>
          <a:p>
            <a:r>
              <a:rPr lang="en-US" sz="1600" dirty="0" smtClean="0"/>
              <a:t>WSAN </a:t>
            </a:r>
            <a:r>
              <a:rPr lang="en-US" sz="1600" dirty="0"/>
              <a:t>is a heterogeneous </a:t>
            </a:r>
            <a:r>
              <a:rPr lang="en-US" sz="1600" dirty="0" smtClean="0"/>
              <a:t>network composed </a:t>
            </a:r>
            <a:r>
              <a:rPr lang="en-US" sz="1600" dirty="0"/>
              <a:t>of embedded devices, where a subset of the devices (sensors) </a:t>
            </a:r>
            <a:r>
              <a:rPr lang="en-US" sz="1600" dirty="0" smtClean="0"/>
              <a:t>gather environmental </a:t>
            </a:r>
            <a:r>
              <a:rPr lang="en-US" sz="1600" dirty="0"/>
              <a:t>information and another set of more powerful and less resource </a:t>
            </a:r>
            <a:r>
              <a:rPr lang="en-US" sz="1600" dirty="0" smtClean="0"/>
              <a:t> constrained devices </a:t>
            </a:r>
            <a:r>
              <a:rPr lang="en-US" sz="1600" dirty="0"/>
              <a:t>(actors) physically manipulate the environment and </a:t>
            </a:r>
            <a:r>
              <a:rPr lang="en-US" sz="1600" dirty="0" smtClean="0"/>
              <a:t>interact with it.</a:t>
            </a:r>
          </a:p>
          <a:p>
            <a:r>
              <a:rPr lang="en-US" sz="1600" dirty="0" smtClean="0"/>
              <a:t>Distributed WSANs </a:t>
            </a:r>
            <a:r>
              <a:rPr lang="en-US" sz="1600" dirty="0"/>
              <a:t>are capable of observing the physical world, processing the </a:t>
            </a:r>
            <a:r>
              <a:rPr lang="en-US" sz="1600" dirty="0" smtClean="0"/>
              <a:t>data</a:t>
            </a:r>
            <a:r>
              <a:rPr lang="en-US" sz="1600" dirty="0"/>
              <a:t>,</a:t>
            </a:r>
            <a:r>
              <a:rPr lang="en-US" sz="1600" dirty="0" smtClean="0"/>
              <a:t> making </a:t>
            </a:r>
            <a:r>
              <a:rPr lang="en-US" sz="1600" dirty="0"/>
              <a:t>decisions based on the observations, and performing appropriate </a:t>
            </a:r>
            <a:r>
              <a:rPr lang="en-US" sz="1600" dirty="0" smtClean="0"/>
              <a:t>actions/tasks</a:t>
            </a:r>
            <a:r>
              <a:rPr lang="en-US" sz="1600" dirty="0"/>
              <a:t>. </a:t>
            </a:r>
            <a:endParaRPr lang="en-US" sz="1600" dirty="0" smtClean="0"/>
          </a:p>
          <a:p>
            <a:r>
              <a:rPr lang="en-US" sz="1600" dirty="0" smtClean="0"/>
              <a:t>In </a:t>
            </a:r>
            <a:r>
              <a:rPr lang="en-US" sz="1600" dirty="0"/>
              <a:t>WSANs, the sensing and acting tasks are performed by sensor and </a:t>
            </a:r>
            <a:r>
              <a:rPr lang="en-US" sz="1600" dirty="0" smtClean="0"/>
              <a:t>actor nodes</a:t>
            </a:r>
            <a:r>
              <a:rPr lang="en-US" sz="1600" dirty="0"/>
              <a:t>, </a:t>
            </a:r>
            <a:r>
              <a:rPr lang="en-US" sz="1600" dirty="0" smtClean="0"/>
              <a:t>respectively. </a:t>
            </a:r>
          </a:p>
          <a:p>
            <a:r>
              <a:rPr lang="en-US" sz="1600" dirty="0" smtClean="0"/>
              <a:t>Sensors </a:t>
            </a:r>
            <a:r>
              <a:rPr lang="en-US" sz="1600" dirty="0"/>
              <a:t>are low - cost and low - power devices with </a:t>
            </a:r>
            <a:r>
              <a:rPr lang="en-US" sz="1600" dirty="0" smtClean="0"/>
              <a:t>limited sensing</a:t>
            </a:r>
            <a:r>
              <a:rPr lang="en-US" sz="1600" dirty="0"/>
              <a:t>, computation, and wireless communication capabilities. </a:t>
            </a:r>
            <a:endParaRPr lang="en-US" sz="1600" dirty="0" smtClean="0"/>
          </a:p>
          <a:p>
            <a:r>
              <a:rPr lang="en-US" sz="1600" dirty="0" smtClean="0"/>
              <a:t>Actors are resource </a:t>
            </a:r>
            <a:r>
              <a:rPr lang="en-US" sz="1600" dirty="0"/>
              <a:t>- rich devices equipped with better processing capabilities, higher </a:t>
            </a:r>
            <a:r>
              <a:rPr lang="en-US" sz="1600" dirty="0" smtClean="0"/>
              <a:t>transmission powers, and </a:t>
            </a:r>
            <a:r>
              <a:rPr lang="en-US" sz="1600" dirty="0"/>
              <a:t>longer battery lifetime.</a:t>
            </a:r>
          </a:p>
          <a:p>
            <a:r>
              <a:rPr lang="en-US" sz="1600" dirty="0" smtClean="0"/>
              <a:t>Number </a:t>
            </a:r>
            <a:r>
              <a:rPr lang="en-US" sz="1600" dirty="0"/>
              <a:t>of </a:t>
            </a:r>
            <a:r>
              <a:rPr lang="en-US" sz="1600" dirty="0" smtClean="0"/>
              <a:t>sensor nodes deployed </a:t>
            </a:r>
            <a:r>
              <a:rPr lang="en-US" sz="1600" dirty="0"/>
              <a:t>in a target area may be on the order of hundreds or thousands</a:t>
            </a:r>
            <a:r>
              <a:rPr lang="en-US" sz="1600" dirty="0" smtClean="0"/>
              <a:t>, whereas such </a:t>
            </a:r>
            <a:r>
              <a:rPr lang="en-US" sz="1600" dirty="0"/>
              <a:t>a dense deployment is usually not necessary for actors </a:t>
            </a:r>
            <a:r>
              <a:rPr lang="en-US" sz="1600" dirty="0" smtClean="0"/>
              <a:t>because actors have </a:t>
            </a:r>
            <a:r>
              <a:rPr lang="en-US" sz="1600" dirty="0"/>
              <a:t>higher capabilities and can act on large areas.</a:t>
            </a:r>
          </a:p>
          <a:p>
            <a:r>
              <a:rPr lang="en-US" sz="1600" dirty="0" smtClean="0"/>
              <a:t>Actor vs. Actuator</a:t>
            </a:r>
            <a:endParaRPr lang="en-US" sz="1600" i="1" dirty="0" smtClean="0"/>
          </a:p>
          <a:p>
            <a:pPr lvl="1"/>
            <a:r>
              <a:rPr lang="en-US" sz="1600" i="1" dirty="0" smtClean="0"/>
              <a:t>An </a:t>
            </a:r>
            <a:r>
              <a:rPr lang="en-US" sz="1600" dirty="0" smtClean="0"/>
              <a:t>actuator </a:t>
            </a:r>
            <a:r>
              <a:rPr lang="en-US" sz="1600" dirty="0"/>
              <a:t>is a device to convert an electrical control signal to a physical action </a:t>
            </a:r>
            <a:r>
              <a:rPr lang="en-US" sz="1600" dirty="0" smtClean="0"/>
              <a:t>and may </a:t>
            </a:r>
            <a:r>
              <a:rPr lang="en-US" sz="1600" dirty="0"/>
              <a:t>be used for ﬂ ow - control valves, pumps, positioning drives, motors, switches, relays, and meters.  </a:t>
            </a:r>
            <a:r>
              <a:rPr lang="en-US" sz="1600" dirty="0" smtClean="0"/>
              <a:t>It </a:t>
            </a:r>
            <a:r>
              <a:rPr lang="en-US" sz="1600" dirty="0"/>
              <a:t>constitutes the mechanism by which an agent acts upon </a:t>
            </a:r>
            <a:r>
              <a:rPr lang="en-US" sz="1600" dirty="0" smtClean="0"/>
              <a:t>the physical </a:t>
            </a:r>
            <a:r>
              <a:rPr lang="en-US" sz="1600" dirty="0"/>
              <a:t>environment. </a:t>
            </a:r>
            <a:endParaRPr lang="en-US" sz="1600" dirty="0" smtClean="0"/>
          </a:p>
          <a:p>
            <a:pPr lvl="1"/>
            <a:r>
              <a:rPr lang="en-US" sz="1600" dirty="0" smtClean="0"/>
              <a:t>An </a:t>
            </a:r>
            <a:r>
              <a:rPr lang="en-US" sz="1600" dirty="0"/>
              <a:t>actor, </a:t>
            </a:r>
            <a:r>
              <a:rPr lang="en-US" sz="1600" dirty="0" smtClean="0"/>
              <a:t>is </a:t>
            </a:r>
            <a:r>
              <a:rPr lang="en-US" sz="1600" dirty="0"/>
              <a:t>able to act on the environment </a:t>
            </a:r>
            <a:r>
              <a:rPr lang="en-US" sz="1600" dirty="0" smtClean="0"/>
              <a:t>by means </a:t>
            </a:r>
            <a:r>
              <a:rPr lang="en-US" sz="1600" dirty="0"/>
              <a:t>of one or several actuators, is also a  </a:t>
            </a:r>
            <a:r>
              <a:rPr lang="en-US" sz="1600" i="1" dirty="0"/>
              <a:t>single network entity  that </a:t>
            </a:r>
            <a:r>
              <a:rPr lang="en-US" sz="1600" i="1" dirty="0" smtClean="0"/>
              <a:t>performs </a:t>
            </a:r>
            <a:r>
              <a:rPr lang="en-US" sz="1600" dirty="0" smtClean="0"/>
              <a:t>networking </a:t>
            </a:r>
            <a:r>
              <a:rPr lang="en-US" sz="1600" dirty="0"/>
              <a:t>- related functionalities, that is, receive, transmit, and relay data. </a:t>
            </a:r>
          </a:p>
        </p:txBody>
      </p:sp>
    </p:spTree>
    <p:extLst>
      <p:ext uri="{BB962C8B-B14F-4D97-AF65-F5344CB8AC3E}">
        <p14:creationId xmlns:p14="http://schemas.microsoft.com/office/powerpoint/2010/main" val="244261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of WSAN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After </a:t>
            </a:r>
            <a:r>
              <a:rPr lang="en-US" dirty="0"/>
              <a:t>the sensors detect an event that is occurring in </a:t>
            </a:r>
            <a:r>
              <a:rPr lang="en-US" dirty="0" smtClean="0"/>
              <a:t>the environment</a:t>
            </a:r>
            <a:r>
              <a:rPr lang="en-US" dirty="0"/>
              <a:t>, the event data is processed and transmitted to the actors in a </a:t>
            </a:r>
            <a:r>
              <a:rPr lang="en-US" dirty="0" smtClean="0"/>
              <a:t>distributed manner</a:t>
            </a:r>
          </a:p>
          <a:p>
            <a:r>
              <a:rPr lang="en-US" dirty="0" smtClean="0"/>
              <a:t>Sensors gather, process, and </a:t>
            </a:r>
            <a:r>
              <a:rPr lang="en-US" dirty="0"/>
              <a:t>eventually reconstruct the event data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process </a:t>
            </a:r>
            <a:r>
              <a:rPr lang="en-US" dirty="0"/>
              <a:t>of establishing data paths between sensors and actors is referred </a:t>
            </a:r>
            <a:r>
              <a:rPr lang="en-US" dirty="0" smtClean="0"/>
              <a:t>to as sensor –actor coordination. </a:t>
            </a:r>
          </a:p>
          <a:p>
            <a:r>
              <a:rPr lang="en-US" dirty="0" smtClean="0"/>
              <a:t>Once </a:t>
            </a:r>
            <a:r>
              <a:rPr lang="en-US" dirty="0"/>
              <a:t>the event is </a:t>
            </a:r>
            <a:r>
              <a:rPr lang="en-US" dirty="0" smtClean="0"/>
              <a:t>detected, the </a:t>
            </a:r>
            <a:r>
              <a:rPr lang="en-US" dirty="0"/>
              <a:t>actors </a:t>
            </a:r>
            <a:r>
              <a:rPr lang="en-US" dirty="0" smtClean="0"/>
              <a:t>coordinate to </a:t>
            </a:r>
            <a:r>
              <a:rPr lang="en-US" dirty="0"/>
              <a:t>reconstruct its </a:t>
            </a:r>
            <a:r>
              <a:rPr lang="en-US" dirty="0" smtClean="0"/>
              <a:t>data, estimate </a:t>
            </a:r>
            <a:r>
              <a:rPr lang="en-US" dirty="0"/>
              <a:t>its </a:t>
            </a:r>
            <a:r>
              <a:rPr lang="en-US" dirty="0" smtClean="0"/>
              <a:t>characteristics, and </a:t>
            </a:r>
            <a:r>
              <a:rPr lang="en-US" dirty="0"/>
              <a:t>make a </a:t>
            </a:r>
            <a:r>
              <a:rPr lang="en-US" dirty="0" smtClean="0"/>
              <a:t>collaborative decision on </a:t>
            </a:r>
            <a:r>
              <a:rPr lang="en-US" dirty="0"/>
              <a:t>how to perform the </a:t>
            </a:r>
            <a:r>
              <a:rPr lang="en-US" dirty="0" smtClean="0"/>
              <a:t>action. This process </a:t>
            </a:r>
            <a:r>
              <a:rPr lang="en-US" dirty="0"/>
              <a:t>is referred to as </a:t>
            </a:r>
            <a:r>
              <a:rPr lang="en-US" dirty="0" smtClean="0"/>
              <a:t>actor–actor coordination</a:t>
            </a:r>
          </a:p>
          <a:p>
            <a:r>
              <a:rPr lang="en-US" dirty="0" smtClean="0"/>
              <a:t>The </a:t>
            </a:r>
            <a:r>
              <a:rPr lang="en-US" dirty="0"/>
              <a:t>operation of a </a:t>
            </a:r>
            <a:r>
              <a:rPr lang="en-US" dirty="0" smtClean="0"/>
              <a:t>WSAN can </a:t>
            </a:r>
            <a:r>
              <a:rPr lang="en-US" dirty="0"/>
              <a:t>be thought of as </a:t>
            </a:r>
            <a:r>
              <a:rPr lang="en-US" dirty="0" smtClean="0"/>
              <a:t>an event-sensing, communication, decision, and </a:t>
            </a:r>
            <a:r>
              <a:rPr lang="en-US" dirty="0"/>
              <a:t>acting </a:t>
            </a:r>
            <a:r>
              <a:rPr lang="en-US" dirty="0" smtClean="0"/>
              <a:t>loop, whose </a:t>
            </a:r>
            <a:r>
              <a:rPr lang="en-US" dirty="0"/>
              <a:t>objective is </a:t>
            </a:r>
            <a:r>
              <a:rPr lang="en-US" dirty="0" smtClean="0"/>
              <a:t>to timely react </a:t>
            </a:r>
            <a:r>
              <a:rPr lang="en-US" dirty="0"/>
              <a:t>to sensor information with an effective </a:t>
            </a:r>
            <a:r>
              <a:rPr lang="en-US" dirty="0" smtClean="0"/>
              <a:t>action. </a:t>
            </a:r>
          </a:p>
          <a:p>
            <a:r>
              <a:rPr lang="en-US" dirty="0" smtClean="0"/>
              <a:t>Real  time coordination </a:t>
            </a:r>
            <a:r>
              <a:rPr lang="en-US" dirty="0"/>
              <a:t>and communication is an important concern in </a:t>
            </a:r>
            <a:r>
              <a:rPr lang="en-US" dirty="0" smtClean="0"/>
              <a:t>WSANs to guarantee the </a:t>
            </a:r>
            <a:r>
              <a:rPr lang="en-US" dirty="0"/>
              <a:t>timely execution of correct </a:t>
            </a:r>
            <a:r>
              <a:rPr lang="en-US" dirty="0" smtClean="0"/>
              <a:t>actions. </a:t>
            </a:r>
          </a:p>
          <a:p>
            <a:r>
              <a:rPr lang="en-US" dirty="0" smtClean="0"/>
              <a:t>The energy efﬁciency  of network </a:t>
            </a:r>
            <a:r>
              <a:rPr lang="en-US" dirty="0"/>
              <a:t>communications is also crucial because sensors are resource </a:t>
            </a:r>
            <a:r>
              <a:rPr lang="en-US" dirty="0" smtClean="0"/>
              <a:t>– constrained nodes </a:t>
            </a:r>
            <a:r>
              <a:rPr lang="en-US" dirty="0"/>
              <a:t>with limited battery lifetime. </a:t>
            </a:r>
            <a:endParaRPr lang="en-US" dirty="0" smtClean="0"/>
          </a:p>
          <a:p>
            <a:r>
              <a:rPr lang="en-US" dirty="0" smtClean="0"/>
              <a:t>Sensor </a:t>
            </a:r>
            <a:r>
              <a:rPr lang="en-US" dirty="0"/>
              <a:t>network protocols </a:t>
            </a:r>
            <a:r>
              <a:rPr lang="en-US" dirty="0" smtClean="0"/>
              <a:t>and algorithms </a:t>
            </a:r>
            <a:r>
              <a:rPr lang="en-US" dirty="0"/>
              <a:t>should be scalable and localized because the number of nodes can </a:t>
            </a:r>
            <a:r>
              <a:rPr lang="en-US" dirty="0" smtClean="0"/>
              <a:t>be arbitrarily </a:t>
            </a:r>
            <a:r>
              <a:rPr lang="en-US" dirty="0"/>
              <a:t>high.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75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Applications of WSAN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performed actions </a:t>
            </a:r>
            <a:r>
              <a:rPr lang="en-US" dirty="0"/>
              <a:t>serve the purpose of enhancing the operation of the </a:t>
            </a:r>
            <a:r>
              <a:rPr lang="en-US" dirty="0" smtClean="0"/>
              <a:t>sensor network by </a:t>
            </a:r>
            <a:r>
              <a:rPr lang="en-US" dirty="0"/>
              <a:t>enabling or extending its monitoring </a:t>
            </a:r>
            <a:r>
              <a:rPr lang="en-US" dirty="0" smtClean="0"/>
              <a:t>capability.</a:t>
            </a:r>
          </a:p>
          <a:p>
            <a:r>
              <a:rPr lang="en-US" dirty="0" smtClean="0"/>
              <a:t>Applications </a:t>
            </a:r>
            <a:r>
              <a:rPr lang="en-US" dirty="0"/>
              <a:t>where actors are part of the network </a:t>
            </a:r>
            <a:r>
              <a:rPr lang="en-US" dirty="0" smtClean="0"/>
              <a:t>and perform actions </a:t>
            </a:r>
            <a:r>
              <a:rPr lang="en-US" dirty="0"/>
              <a:t>based on the information gathered by </a:t>
            </a:r>
            <a:r>
              <a:rPr lang="en-US" dirty="0" smtClean="0"/>
              <a:t>sensors.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attleﬁeld </a:t>
            </a:r>
            <a:r>
              <a:rPr lang="en-US" dirty="0"/>
              <a:t>surveillance</a:t>
            </a:r>
            <a:r>
              <a:rPr lang="en-US" dirty="0" smtClean="0"/>
              <a:t>, nuclear, biological </a:t>
            </a:r>
            <a:r>
              <a:rPr lang="en-US" dirty="0"/>
              <a:t>or chemical attack </a:t>
            </a:r>
            <a:r>
              <a:rPr lang="en-US" dirty="0" smtClean="0"/>
              <a:t>detection, home automation, and environmental monitoring</a:t>
            </a:r>
          </a:p>
          <a:p>
            <a:pPr lvl="1"/>
            <a:r>
              <a:rPr lang="en-US" dirty="0" smtClean="0"/>
              <a:t>Fire detection applications: sensors can relay the </a:t>
            </a:r>
            <a:r>
              <a:rPr lang="en-US" dirty="0"/>
              <a:t>exact origin and intensity of the </a:t>
            </a:r>
            <a:r>
              <a:rPr lang="en-US" dirty="0" smtClean="0"/>
              <a:t>ﬁre to </a:t>
            </a:r>
            <a:r>
              <a:rPr lang="en-US" dirty="0"/>
              <a:t>water sprinkler actors that </a:t>
            </a:r>
            <a:r>
              <a:rPr lang="en-US" dirty="0" smtClean="0"/>
              <a:t>will extinguish the ﬁre before </a:t>
            </a:r>
            <a:r>
              <a:rPr lang="en-US" dirty="0"/>
              <a:t>it </a:t>
            </a:r>
            <a:r>
              <a:rPr lang="en-US" dirty="0" smtClean="0"/>
              <a:t>spreads. </a:t>
            </a:r>
          </a:p>
          <a:p>
            <a:pPr lvl="1"/>
            <a:r>
              <a:rPr lang="en-US" dirty="0" smtClean="0"/>
              <a:t>Sensors </a:t>
            </a:r>
            <a:r>
              <a:rPr lang="en-US" dirty="0"/>
              <a:t>can detect </a:t>
            </a:r>
            <a:r>
              <a:rPr lang="en-US" dirty="0" smtClean="0"/>
              <a:t>plumes; that is, visible </a:t>
            </a:r>
            <a:r>
              <a:rPr lang="en-US" dirty="0"/>
              <a:t>or measurable discharges of contaminants in water or in the </a:t>
            </a:r>
            <a:r>
              <a:rPr lang="en-US" dirty="0" smtClean="0"/>
              <a:t>air, and actors can </a:t>
            </a:r>
            <a:r>
              <a:rPr lang="en-US" dirty="0"/>
              <a:t>reactively take </a:t>
            </a:r>
            <a:r>
              <a:rPr lang="en-US" dirty="0" smtClean="0"/>
              <a:t>countermeasures. </a:t>
            </a:r>
          </a:p>
          <a:p>
            <a:pPr lvl="1"/>
            <a:r>
              <a:rPr lang="en-US" dirty="0" smtClean="0"/>
              <a:t>Motion, acoustic, or light sensors in </a:t>
            </a:r>
            <a:r>
              <a:rPr lang="en-US" dirty="0"/>
              <a:t>a building can detect the presence of intruders and command </a:t>
            </a:r>
            <a:r>
              <a:rPr lang="en-US" dirty="0" smtClean="0"/>
              <a:t>cameras or other </a:t>
            </a:r>
            <a:r>
              <a:rPr lang="en-US" dirty="0"/>
              <a:t>instrumentations to track </a:t>
            </a:r>
            <a:r>
              <a:rPr lang="en-US" dirty="0" smtClean="0"/>
              <a:t>them.</a:t>
            </a:r>
          </a:p>
          <a:p>
            <a:pPr lvl="1"/>
            <a:r>
              <a:rPr lang="en-US" dirty="0" smtClean="0"/>
              <a:t>Mobile </a:t>
            </a:r>
            <a:r>
              <a:rPr lang="en-US" dirty="0"/>
              <a:t>actors can </a:t>
            </a:r>
            <a:r>
              <a:rPr lang="en-US" dirty="0" smtClean="0"/>
              <a:t>be moved to </a:t>
            </a:r>
            <a:r>
              <a:rPr lang="en-US" dirty="0"/>
              <a:t>the area where the intruder has been detected to get high </a:t>
            </a:r>
            <a:r>
              <a:rPr lang="en-US" dirty="0" smtClean="0"/>
              <a:t>resolution images and </a:t>
            </a:r>
            <a:r>
              <a:rPr lang="en-US" dirty="0"/>
              <a:t>prompt or block the intruder.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7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Sensor-Actor 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7431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Sensor </a:t>
            </a:r>
            <a:r>
              <a:rPr lang="en-US" dirty="0"/>
              <a:t>– </a:t>
            </a:r>
            <a:r>
              <a:rPr lang="en-US" dirty="0" smtClean="0"/>
              <a:t>actor coordination is designed on </a:t>
            </a:r>
            <a:r>
              <a:rPr lang="en-US" dirty="0"/>
              <a:t>an event - driven clustering paradigm, where cluster formation </a:t>
            </a:r>
            <a:r>
              <a:rPr lang="en-US" dirty="0" smtClean="0"/>
              <a:t>is triggered </a:t>
            </a:r>
            <a:r>
              <a:rPr lang="en-US" dirty="0"/>
              <a:t>by an event and </a:t>
            </a:r>
            <a:r>
              <a:rPr lang="en-US" dirty="0" smtClean="0"/>
              <a:t>  clusters </a:t>
            </a:r>
            <a:r>
              <a:rPr lang="en-US" dirty="0"/>
              <a:t>are created on the </a:t>
            </a:r>
            <a:r>
              <a:rPr lang="en-US" dirty="0" smtClean="0"/>
              <a:t>ﬂy </a:t>
            </a:r>
            <a:r>
              <a:rPr lang="en-US" dirty="0"/>
              <a:t>to optimally react to </a:t>
            </a:r>
            <a:r>
              <a:rPr lang="en-US" dirty="0" smtClean="0"/>
              <a:t>the event </a:t>
            </a:r>
          </a:p>
          <a:p>
            <a:r>
              <a:rPr lang="en-US" dirty="0" smtClean="0"/>
              <a:t>Sensors </a:t>
            </a:r>
            <a:r>
              <a:rPr lang="en-US" dirty="0"/>
              <a:t>detecting an event coordinate </a:t>
            </a:r>
            <a:r>
              <a:rPr lang="en-US" dirty="0" smtClean="0"/>
              <a:t>to optimally </a:t>
            </a:r>
            <a:r>
              <a:rPr lang="en-US" dirty="0"/>
              <a:t>associate each sensor with an actor. </a:t>
            </a:r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/>
              <a:t>the event area </a:t>
            </a:r>
            <a:r>
              <a:rPr lang="en-US" dirty="0" smtClean="0"/>
              <a:t>is clustered </a:t>
            </a:r>
            <a:r>
              <a:rPr lang="en-US" dirty="0"/>
              <a:t>and each cluster consists of those sensor nodes that send their data </a:t>
            </a:r>
            <a:r>
              <a:rPr lang="en-US" dirty="0" smtClean="0"/>
              <a:t>to the </a:t>
            </a:r>
            <a:r>
              <a:rPr lang="en-US" dirty="0"/>
              <a:t>same actor. </a:t>
            </a:r>
            <a:endParaRPr lang="en-US" dirty="0" smtClean="0"/>
          </a:p>
          <a:p>
            <a:r>
              <a:rPr lang="en-US" dirty="0" smtClean="0"/>
              <a:t>Architecture: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50319"/>
            <a:ext cx="3074306" cy="327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872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Topology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Given the node locations, identify optimal network topologies with respect to a certain metric like energy cost, energy efficient unicast / broadcast</a:t>
            </a:r>
          </a:p>
          <a:p>
            <a:r>
              <a:rPr lang="en-US" dirty="0" smtClean="0"/>
              <a:t>Ideal Features of Topology Control Protocol</a:t>
            </a:r>
          </a:p>
          <a:p>
            <a:pPr lvl="1"/>
            <a:r>
              <a:rPr lang="en-US" dirty="0" smtClean="0"/>
              <a:t>Fully distributed and Asynchronous</a:t>
            </a:r>
          </a:p>
          <a:p>
            <a:pPr lvl="1"/>
            <a:r>
              <a:rPr lang="en-US" dirty="0" smtClean="0"/>
              <a:t>Localized</a:t>
            </a:r>
          </a:p>
          <a:p>
            <a:pPr lvl="1"/>
            <a:r>
              <a:rPr lang="en-US" dirty="0"/>
              <a:t>Rely on bidirectional links</a:t>
            </a:r>
          </a:p>
          <a:p>
            <a:pPr lvl="1"/>
            <a:r>
              <a:rPr lang="en-US" dirty="0"/>
              <a:t>Preserve </a:t>
            </a:r>
            <a:r>
              <a:rPr lang="en-US" dirty="0" smtClean="0"/>
              <a:t>connectivity</a:t>
            </a:r>
          </a:p>
          <a:p>
            <a:pPr lvl="1"/>
            <a:r>
              <a:rPr lang="en-US" dirty="0" smtClean="0"/>
              <a:t>Generate topology with small physical node degree</a:t>
            </a:r>
          </a:p>
          <a:p>
            <a:pPr lvl="1"/>
            <a:r>
              <a:rPr lang="en-US" dirty="0" smtClean="0"/>
              <a:t>Rely on low quality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73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Sensor-Actor 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 smtClean="0"/>
              <a:t>Latency </a:t>
            </a:r>
            <a:r>
              <a:rPr lang="en-US" i="1" dirty="0"/>
              <a:t>bound B  is the </a:t>
            </a:r>
            <a:r>
              <a:rPr lang="en-US" i="1" dirty="0" smtClean="0"/>
              <a:t>maximum </a:t>
            </a:r>
            <a:r>
              <a:rPr lang="en-US" dirty="0" smtClean="0"/>
              <a:t>allowed </a:t>
            </a:r>
            <a:r>
              <a:rPr lang="en-US" dirty="0"/>
              <a:t>time between the instant when the physical features of the event </a:t>
            </a:r>
            <a:r>
              <a:rPr lang="en-US" dirty="0" smtClean="0"/>
              <a:t>are sampled </a:t>
            </a:r>
            <a:r>
              <a:rPr lang="en-US" dirty="0"/>
              <a:t>by the sensors and the instant when the actor receives a data </a:t>
            </a:r>
            <a:r>
              <a:rPr lang="en-US" dirty="0" smtClean="0"/>
              <a:t>packet describing </a:t>
            </a:r>
            <a:r>
              <a:rPr lang="en-US" dirty="0"/>
              <a:t>these event features.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data packet that does not meet the </a:t>
            </a:r>
            <a:r>
              <a:rPr lang="en-US" dirty="0" smtClean="0"/>
              <a:t>latency bound  </a:t>
            </a:r>
            <a:r>
              <a:rPr lang="en-US" i="1" dirty="0"/>
              <a:t>B  when it is received by an actor is said to be  expired  and thus  </a:t>
            </a:r>
            <a:r>
              <a:rPr lang="en-US" i="1" dirty="0" smtClean="0"/>
              <a:t>unreliable. </a:t>
            </a:r>
          </a:p>
          <a:p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data packet received within the latency bound  </a:t>
            </a:r>
            <a:r>
              <a:rPr lang="en-US" i="1" dirty="0"/>
              <a:t>B  is said to be  </a:t>
            </a:r>
            <a:r>
              <a:rPr lang="en-US" i="1" dirty="0" smtClean="0"/>
              <a:t>unexpired  </a:t>
            </a:r>
            <a:r>
              <a:rPr lang="en-US" dirty="0" smtClean="0"/>
              <a:t>and is </a:t>
            </a:r>
            <a:r>
              <a:rPr lang="en-US" i="1" dirty="0" smtClean="0"/>
              <a:t>reliable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 </a:t>
            </a:r>
            <a:r>
              <a:rPr lang="en-US" i="1" dirty="0"/>
              <a:t>event reliability r  is the ratio of  reliable  data </a:t>
            </a:r>
            <a:r>
              <a:rPr lang="en-US" i="1" dirty="0" smtClean="0"/>
              <a:t>packets </a:t>
            </a:r>
            <a:r>
              <a:rPr lang="en-US" dirty="0" smtClean="0"/>
              <a:t>over </a:t>
            </a:r>
            <a:r>
              <a:rPr lang="en-US" dirty="0"/>
              <a:t>all the packets generated in a decision interval. </a:t>
            </a:r>
            <a:endParaRPr lang="en-US" dirty="0" smtClean="0"/>
          </a:p>
          <a:p>
            <a:r>
              <a:rPr lang="en-US" dirty="0" smtClean="0"/>
              <a:t>Whenever </a:t>
            </a:r>
            <a:r>
              <a:rPr lang="en-US" dirty="0"/>
              <a:t>one or </a:t>
            </a:r>
            <a:r>
              <a:rPr lang="en-US" dirty="0" smtClean="0"/>
              <a:t>more packets </a:t>
            </a:r>
            <a:r>
              <a:rPr lang="en-US" dirty="0"/>
              <a:t>are dropped by an intermediate sensor, the actor is </a:t>
            </a:r>
            <a:r>
              <a:rPr lang="en-US" dirty="0" smtClean="0"/>
              <a:t>notiﬁed </a:t>
            </a:r>
            <a:r>
              <a:rPr lang="en-US" dirty="0"/>
              <a:t>about </a:t>
            </a:r>
            <a:r>
              <a:rPr lang="en-US" dirty="0" smtClean="0"/>
              <a:t>the lost </a:t>
            </a:r>
            <a:r>
              <a:rPr lang="en-US" dirty="0"/>
              <a:t>packet(s) in the header of the next data packet so that the packet loss </a:t>
            </a:r>
            <a:r>
              <a:rPr lang="en-US" dirty="0" smtClean="0"/>
              <a:t>can be </a:t>
            </a:r>
            <a:r>
              <a:rPr lang="en-US" dirty="0"/>
              <a:t>taken into account in the computation of the reliability. The  </a:t>
            </a:r>
            <a:r>
              <a:rPr lang="en-US" i="1" dirty="0"/>
              <a:t>event </a:t>
            </a:r>
            <a:r>
              <a:rPr lang="en-US" i="1" dirty="0" smtClean="0"/>
              <a:t>reliability threshold </a:t>
            </a:r>
            <a:r>
              <a:rPr lang="en-US" i="1" dirty="0"/>
              <a:t>r </a:t>
            </a:r>
            <a:r>
              <a:rPr lang="en-US" i="1" baseline="-25000" dirty="0" err="1" smtClean="0"/>
              <a:t>th</a:t>
            </a:r>
            <a:r>
              <a:rPr lang="en-US" i="1" dirty="0" smtClean="0"/>
              <a:t> </a:t>
            </a:r>
            <a:r>
              <a:rPr lang="en-US" i="1" dirty="0"/>
              <a:t>is the minimum  event reliability  required by the application.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9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dirty="0" smtClean="0"/>
              <a:t>DECR Protocol for Sensor Actor Coordination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5562600"/>
          </a:xfrm>
        </p:spPr>
        <p:txBody>
          <a:bodyPr>
            <a:noAutofit/>
          </a:bodyPr>
          <a:lstStyle/>
          <a:p>
            <a:r>
              <a:rPr lang="en-US" sz="1500" dirty="0"/>
              <a:t>D</a:t>
            </a:r>
            <a:r>
              <a:rPr lang="en-US" sz="1500" i="1" dirty="0"/>
              <a:t>istributed event - Driven clustering and routing  (DECR) protocol. </a:t>
            </a:r>
          </a:p>
          <a:p>
            <a:r>
              <a:rPr lang="en-US" sz="1500" dirty="0" smtClean="0"/>
              <a:t>Scalable and reliable</a:t>
            </a:r>
            <a:endParaRPr lang="en-US" sz="1500" i="1" dirty="0" smtClean="0"/>
          </a:p>
          <a:p>
            <a:r>
              <a:rPr lang="en-US" sz="1500" dirty="0" smtClean="0"/>
              <a:t>Sensor </a:t>
            </a:r>
            <a:r>
              <a:rPr lang="en-US" sz="1500" dirty="0"/>
              <a:t>– actor coordination problem consists of </a:t>
            </a:r>
            <a:r>
              <a:rPr lang="en-US" sz="1500" dirty="0" smtClean="0"/>
              <a:t>establishing data </a:t>
            </a:r>
            <a:r>
              <a:rPr lang="en-US" sz="1500" dirty="0"/>
              <a:t>paths from each sensor residing in the event area to the actors </a:t>
            </a:r>
            <a:r>
              <a:rPr lang="en-US" sz="1500" dirty="0" smtClean="0"/>
              <a:t>by</a:t>
            </a:r>
          </a:p>
          <a:p>
            <a:pPr lvl="1"/>
            <a:r>
              <a:rPr lang="en-US" sz="1500" dirty="0"/>
              <a:t>E</a:t>
            </a:r>
            <a:r>
              <a:rPr lang="en-US" sz="1500" dirty="0" smtClean="0"/>
              <a:t>nsuring </a:t>
            </a:r>
            <a:r>
              <a:rPr lang="en-US" sz="1500" dirty="0"/>
              <a:t>that the observed </a:t>
            </a:r>
            <a:r>
              <a:rPr lang="en-US" sz="1500" dirty="0" smtClean="0"/>
              <a:t>reliability </a:t>
            </a:r>
            <a:r>
              <a:rPr lang="en-US" sz="1500" i="1" dirty="0" smtClean="0"/>
              <a:t>r  </a:t>
            </a:r>
            <a:r>
              <a:rPr lang="en-US" sz="1500" i="1" dirty="0"/>
              <a:t>is above the event reliability </a:t>
            </a:r>
            <a:r>
              <a:rPr lang="en-US" sz="1500" i="1" dirty="0" smtClean="0"/>
              <a:t>threshold </a:t>
            </a:r>
            <a:r>
              <a:rPr lang="en-US" sz="1500" i="1" dirty="0" err="1" smtClean="0"/>
              <a:t>r</a:t>
            </a:r>
            <a:r>
              <a:rPr lang="en-US" sz="1500" i="1" baseline="-25000" dirty="0" err="1" smtClean="0"/>
              <a:t>th</a:t>
            </a:r>
            <a:r>
              <a:rPr lang="en-US" sz="1500" i="1" dirty="0" smtClean="0"/>
              <a:t> </a:t>
            </a:r>
            <a:r>
              <a:rPr lang="en-US" sz="1500" dirty="0" smtClean="0"/>
              <a:t> (</a:t>
            </a:r>
            <a:r>
              <a:rPr lang="en-US" sz="1500" dirty="0"/>
              <a:t>i.e.,  </a:t>
            </a:r>
            <a:r>
              <a:rPr lang="en-US" sz="1500" i="1" dirty="0" smtClean="0"/>
              <a:t>r &gt; </a:t>
            </a:r>
            <a:r>
              <a:rPr lang="en-US" sz="1500" i="1" dirty="0" err="1" smtClean="0"/>
              <a:t>r</a:t>
            </a:r>
            <a:r>
              <a:rPr lang="en-US" sz="1500" i="1" baseline="-25000" dirty="0" err="1" smtClean="0"/>
              <a:t>th</a:t>
            </a:r>
            <a:r>
              <a:rPr lang="en-US" sz="1500" dirty="0" smtClean="0"/>
              <a:t>)</a:t>
            </a:r>
          </a:p>
          <a:p>
            <a:pPr lvl="1"/>
            <a:r>
              <a:rPr lang="en-US" sz="1500" dirty="0" smtClean="0"/>
              <a:t>Minimizing </a:t>
            </a:r>
            <a:r>
              <a:rPr lang="en-US" sz="1500" dirty="0"/>
              <a:t>the energy consumption associated with </a:t>
            </a:r>
            <a:r>
              <a:rPr lang="en-US" sz="1500" dirty="0" smtClean="0"/>
              <a:t>data delivery </a:t>
            </a:r>
            <a:r>
              <a:rPr lang="en-US" sz="1500" dirty="0"/>
              <a:t>paths. </a:t>
            </a:r>
            <a:endParaRPr lang="en-US" sz="1500" dirty="0" smtClean="0"/>
          </a:p>
          <a:p>
            <a:r>
              <a:rPr lang="en-US" sz="1500" i="1" dirty="0" smtClean="0"/>
              <a:t>The </a:t>
            </a:r>
            <a:r>
              <a:rPr lang="en-US" sz="1500" i="1" dirty="0"/>
              <a:t>objective of the </a:t>
            </a:r>
            <a:r>
              <a:rPr lang="en-US" sz="1500" i="1" dirty="0" smtClean="0"/>
              <a:t>optimization </a:t>
            </a:r>
            <a:r>
              <a:rPr lang="en-US" sz="1500" dirty="0" smtClean="0"/>
              <a:t>problem </a:t>
            </a:r>
            <a:r>
              <a:rPr lang="en-US" sz="1500" dirty="0"/>
              <a:t>is to </a:t>
            </a:r>
            <a:r>
              <a:rPr lang="en-US" sz="1500" dirty="0" smtClean="0"/>
              <a:t>ﬁnd  </a:t>
            </a:r>
            <a:r>
              <a:rPr lang="en-US" sz="1500" i="1" dirty="0"/>
              <a:t>data aggregation trees  (da - trees) from all the sensors that </a:t>
            </a:r>
            <a:r>
              <a:rPr lang="en-US" sz="1500" i="1" dirty="0" smtClean="0"/>
              <a:t>reside </a:t>
            </a:r>
            <a:r>
              <a:rPr lang="en-US" sz="1500" dirty="0" smtClean="0"/>
              <a:t>in </a:t>
            </a:r>
            <a:r>
              <a:rPr lang="en-US" sz="1500" dirty="0"/>
              <a:t>the event area (referred to as sources) to the appropriate actors. </a:t>
            </a:r>
            <a:endParaRPr lang="en-US" sz="1500" dirty="0" smtClean="0"/>
          </a:p>
          <a:p>
            <a:r>
              <a:rPr lang="en-US" sz="1500" dirty="0" smtClean="0"/>
              <a:t>A </a:t>
            </a:r>
            <a:r>
              <a:rPr lang="en-US" sz="1500" dirty="0"/>
              <a:t>da - tree </a:t>
            </a:r>
            <a:r>
              <a:rPr lang="en-US" sz="1500" dirty="0" smtClean="0"/>
              <a:t>is composed </a:t>
            </a:r>
            <a:r>
              <a:rPr lang="en-US" sz="1500" dirty="0"/>
              <a:t>by aggregating individual </a:t>
            </a:r>
            <a:r>
              <a:rPr lang="en-US" sz="1500" i="1" dirty="0" smtClean="0"/>
              <a:t>ﬂows </a:t>
            </a:r>
            <a:r>
              <a:rPr lang="en-US" sz="1500" i="1" dirty="0"/>
              <a:t>, where a </a:t>
            </a:r>
            <a:r>
              <a:rPr lang="en-US" sz="1500" i="1" dirty="0" smtClean="0"/>
              <a:t>ﬂow </a:t>
            </a:r>
            <a:r>
              <a:rPr lang="en-US" sz="1500" i="1" dirty="0"/>
              <a:t>is </a:t>
            </a:r>
            <a:r>
              <a:rPr lang="en-US" sz="1500" i="1" dirty="0" smtClean="0"/>
              <a:t>deﬁned </a:t>
            </a:r>
            <a:r>
              <a:rPr lang="en-US" sz="1500" i="1" dirty="0"/>
              <a:t>as a </a:t>
            </a:r>
            <a:r>
              <a:rPr lang="en-US" sz="1500" i="1" dirty="0" smtClean="0"/>
              <a:t>connection </a:t>
            </a:r>
            <a:r>
              <a:rPr lang="en-US" sz="1500" dirty="0" smtClean="0"/>
              <a:t>between </a:t>
            </a:r>
            <a:r>
              <a:rPr lang="en-US" sz="1500" dirty="0"/>
              <a:t>a sensor and an actor. </a:t>
            </a:r>
            <a:endParaRPr lang="en-US" sz="1500" dirty="0" smtClean="0"/>
          </a:p>
          <a:p>
            <a:r>
              <a:rPr lang="en-US" sz="1500" dirty="0" smtClean="0"/>
              <a:t>The </a:t>
            </a:r>
            <a:r>
              <a:rPr lang="en-US" sz="1500" dirty="0"/>
              <a:t>optimal strategy for event - driven </a:t>
            </a:r>
            <a:r>
              <a:rPr lang="en-US" sz="1500" dirty="0" smtClean="0"/>
              <a:t>clustering is </a:t>
            </a:r>
            <a:r>
              <a:rPr lang="en-US" sz="1500" dirty="0"/>
              <a:t>formulated as an </a:t>
            </a:r>
            <a:r>
              <a:rPr lang="en-US" sz="1500" i="1" dirty="0"/>
              <a:t>integer linear program  (</a:t>
            </a:r>
            <a:r>
              <a:rPr lang="en-US" sz="1500" i="1" dirty="0" smtClean="0"/>
              <a:t>ILP).  </a:t>
            </a:r>
            <a:r>
              <a:rPr lang="en-US" sz="1500" dirty="0" smtClean="0"/>
              <a:t> </a:t>
            </a:r>
          </a:p>
          <a:p>
            <a:r>
              <a:rPr lang="en-US" sz="1500" dirty="0" smtClean="0"/>
              <a:t>The </a:t>
            </a:r>
            <a:r>
              <a:rPr lang="en-US" sz="1500" dirty="0"/>
              <a:t>objective of the protocol </a:t>
            </a:r>
            <a:r>
              <a:rPr lang="en-US" sz="1500" dirty="0" smtClean="0"/>
              <a:t>is to </a:t>
            </a:r>
            <a:r>
              <a:rPr lang="en-US" sz="1500" dirty="0"/>
              <a:t>build energy - </a:t>
            </a:r>
            <a:r>
              <a:rPr lang="en-US" sz="1500" dirty="0" smtClean="0"/>
              <a:t>efﬁcient </a:t>
            </a:r>
            <a:r>
              <a:rPr lang="en-US" sz="1500" dirty="0"/>
              <a:t>da - trees between the sources that reside in the </a:t>
            </a:r>
            <a:r>
              <a:rPr lang="en-US" sz="1500" dirty="0" smtClean="0"/>
              <a:t>event area </a:t>
            </a:r>
            <a:r>
              <a:rPr lang="en-US" sz="1500" dirty="0"/>
              <a:t>and the actors to provide the required reliability </a:t>
            </a:r>
            <a:r>
              <a:rPr lang="en-US" sz="1500" i="1" dirty="0" err="1"/>
              <a:t>r</a:t>
            </a:r>
            <a:r>
              <a:rPr lang="en-US" sz="1500" i="1" baseline="-25000" dirty="0" err="1"/>
              <a:t>th</a:t>
            </a:r>
            <a:r>
              <a:rPr lang="en-US" sz="1500" i="1" dirty="0" smtClean="0"/>
              <a:t> </a:t>
            </a:r>
            <a:r>
              <a:rPr lang="en-US" sz="1500" dirty="0" smtClean="0"/>
              <a:t> with </a:t>
            </a:r>
            <a:r>
              <a:rPr lang="en-US" sz="1500" dirty="0"/>
              <a:t>minimum </a:t>
            </a:r>
            <a:r>
              <a:rPr lang="en-US" sz="1500" dirty="0" smtClean="0"/>
              <a:t>energy consumption</a:t>
            </a:r>
            <a:r>
              <a:rPr lang="en-US" sz="1500" dirty="0"/>
              <a:t>. </a:t>
            </a:r>
            <a:endParaRPr lang="en-US" sz="1500" dirty="0" smtClean="0"/>
          </a:p>
          <a:p>
            <a:r>
              <a:rPr lang="en-US" sz="1500" i="1" dirty="0" smtClean="0"/>
              <a:t>Based </a:t>
            </a:r>
            <a:r>
              <a:rPr lang="en-US" sz="1500" i="1" dirty="0"/>
              <a:t>on the observed reliability that each </a:t>
            </a:r>
            <a:r>
              <a:rPr lang="en-US" sz="1500" i="1" dirty="0" smtClean="0"/>
              <a:t>actor </a:t>
            </a:r>
            <a:r>
              <a:rPr lang="en-US" sz="1500" dirty="0" smtClean="0"/>
              <a:t>advertises</a:t>
            </a:r>
            <a:r>
              <a:rPr lang="en-US" sz="1500" dirty="0"/>
              <a:t>, the </a:t>
            </a:r>
            <a:r>
              <a:rPr lang="en-US" sz="1500" dirty="0" smtClean="0"/>
              <a:t>protocol </a:t>
            </a:r>
            <a:r>
              <a:rPr lang="en-US" sz="1500" dirty="0"/>
              <a:t>favors a local behavior for each </a:t>
            </a:r>
            <a:r>
              <a:rPr lang="en-US" sz="1500" dirty="0" smtClean="0"/>
              <a:t>individual sensor </a:t>
            </a:r>
            <a:r>
              <a:rPr lang="en-US" sz="1500" dirty="0"/>
              <a:t>node that results in a global network behavior compliant with the </a:t>
            </a:r>
            <a:r>
              <a:rPr lang="en-US" sz="1500" dirty="0" smtClean="0"/>
              <a:t>application requirements; that is, provide </a:t>
            </a:r>
            <a:r>
              <a:rPr lang="en-US" sz="1500" dirty="0"/>
              <a:t>event reliability  </a:t>
            </a:r>
            <a:r>
              <a:rPr lang="en-US" sz="1500" i="1" dirty="0" smtClean="0"/>
              <a:t>r  </a:t>
            </a:r>
            <a:r>
              <a:rPr lang="en-US" sz="1500" dirty="0" smtClean="0"/>
              <a:t>above </a:t>
            </a:r>
            <a:r>
              <a:rPr lang="en-US" sz="1500" dirty="0"/>
              <a:t>the required </a:t>
            </a:r>
            <a:r>
              <a:rPr lang="en-US" sz="1500" dirty="0" smtClean="0"/>
              <a:t>threshold </a:t>
            </a:r>
            <a:r>
              <a:rPr lang="en-US" sz="1500" i="1" dirty="0" smtClean="0"/>
              <a:t> </a:t>
            </a:r>
            <a:r>
              <a:rPr lang="en-US" sz="1500" i="1" dirty="0" err="1" smtClean="0"/>
              <a:t>r</a:t>
            </a:r>
            <a:r>
              <a:rPr lang="en-US" sz="1500" i="1" baseline="-25000" dirty="0" err="1" smtClean="0"/>
              <a:t>th</a:t>
            </a:r>
            <a:r>
              <a:rPr lang="en-US" sz="1500" i="1" dirty="0" smtClean="0"/>
              <a:t> </a:t>
            </a:r>
            <a:r>
              <a:rPr lang="en-US" sz="1500" dirty="0" smtClean="0"/>
              <a:t> </a:t>
            </a:r>
            <a:r>
              <a:rPr lang="en-US" sz="1500" dirty="0"/>
              <a:t>and minimize the energy consumption. </a:t>
            </a:r>
            <a:endParaRPr lang="en-US" sz="1500" dirty="0" smtClean="0"/>
          </a:p>
          <a:p>
            <a:r>
              <a:rPr lang="en-US" sz="1500" dirty="0" smtClean="0"/>
              <a:t>The </a:t>
            </a:r>
            <a:r>
              <a:rPr lang="en-US" sz="1500" dirty="0"/>
              <a:t>reliability is controlled </a:t>
            </a:r>
            <a:r>
              <a:rPr lang="en-US" sz="1500" dirty="0" smtClean="0"/>
              <a:t>based on </a:t>
            </a:r>
            <a:r>
              <a:rPr lang="en-US" sz="1500" dirty="0"/>
              <a:t>the idea of adjusting the delays by modifying the average end - to - end </a:t>
            </a:r>
            <a:r>
              <a:rPr lang="en-US" sz="1500" dirty="0" smtClean="0"/>
              <a:t>path length</a:t>
            </a:r>
            <a:r>
              <a:rPr lang="en-US" sz="1500" dirty="0"/>
              <a:t>. </a:t>
            </a:r>
            <a:endParaRPr lang="en-US" sz="1500" i="1" dirty="0"/>
          </a:p>
        </p:txBody>
      </p:sp>
    </p:spTree>
    <p:extLst>
      <p:ext uri="{BB962C8B-B14F-4D97-AF65-F5344CB8AC3E}">
        <p14:creationId xmlns:p14="http://schemas.microsoft.com/office/powerpoint/2010/main" val="3548347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Consists of three states:</a:t>
            </a:r>
          </a:p>
          <a:p>
            <a:pPr lvl="1"/>
            <a:r>
              <a:rPr lang="en-US" dirty="0" smtClean="0"/>
              <a:t>Start-up, Speed-up, and aggregation</a:t>
            </a:r>
          </a:p>
          <a:p>
            <a:r>
              <a:rPr lang="en-US" dirty="0" smtClean="0"/>
              <a:t>Three simulation scenarios</a:t>
            </a:r>
          </a:p>
          <a:p>
            <a:r>
              <a:rPr lang="en-US" dirty="0" smtClean="0"/>
              <a:t>Scenario 1</a:t>
            </a:r>
          </a:p>
          <a:p>
            <a:pPr lvl="1"/>
            <a:r>
              <a:rPr lang="en-US" dirty="0" smtClean="0"/>
              <a:t>Deployment area: Circular – radius 20m</a:t>
            </a:r>
          </a:p>
          <a:p>
            <a:pPr lvl="1"/>
            <a:r>
              <a:rPr lang="en-US" dirty="0" smtClean="0"/>
              <a:t>For each sensor, the distance from the center of the area and the angle are uniformly distributed random variables</a:t>
            </a:r>
          </a:p>
          <a:p>
            <a:r>
              <a:rPr lang="en-US" dirty="0" smtClean="0"/>
              <a:t>Scenario 2</a:t>
            </a:r>
          </a:p>
          <a:p>
            <a:pPr lvl="1"/>
            <a:r>
              <a:rPr lang="en-US" dirty="0" smtClean="0"/>
              <a:t>Sensors are deployed randomly in a square area of 25m x 25m.</a:t>
            </a:r>
          </a:p>
          <a:p>
            <a:pPr lvl="1"/>
            <a:r>
              <a:rPr lang="en-US" dirty="0" smtClean="0"/>
              <a:t>The event area is circular with varying radius in [2,12] m</a:t>
            </a:r>
          </a:p>
          <a:p>
            <a:r>
              <a:rPr lang="en-US" dirty="0" smtClean="0"/>
              <a:t>Scenario 3</a:t>
            </a:r>
          </a:p>
          <a:p>
            <a:pPr lvl="1"/>
            <a:r>
              <a:rPr lang="en-US" dirty="0" smtClean="0"/>
              <a:t>Equivalent to 2but the square area is 100m.</a:t>
            </a:r>
          </a:p>
          <a:p>
            <a:r>
              <a:rPr lang="en-US" dirty="0" smtClean="0"/>
              <a:t>Four actors are randomly deployed in each scenario</a:t>
            </a:r>
          </a:p>
          <a:p>
            <a:r>
              <a:rPr lang="en-US" dirty="0" smtClean="0"/>
              <a:t>Transmission range of sensors – 10m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55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 of DECR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optimal solution </a:t>
            </a:r>
            <a:r>
              <a:rPr lang="en-US" dirty="0"/>
              <a:t>is almost independent of the event range. </a:t>
            </a:r>
            <a:endParaRPr lang="en-US" dirty="0" smtClean="0"/>
          </a:p>
          <a:p>
            <a:pPr lvl="1"/>
            <a:r>
              <a:rPr lang="en-US" dirty="0" smtClean="0"/>
              <a:t>Since the </a:t>
            </a:r>
            <a:r>
              <a:rPr lang="en-US" dirty="0"/>
              <a:t>number of sources increases when the event range </a:t>
            </a:r>
            <a:r>
              <a:rPr lang="en-US" dirty="0" smtClean="0"/>
              <a:t>increases, leads </a:t>
            </a:r>
            <a:r>
              <a:rPr lang="en-US" dirty="0"/>
              <a:t>to a potentially higher energy consumption; </a:t>
            </a:r>
            <a:endParaRPr lang="en-US" dirty="0" smtClean="0"/>
          </a:p>
          <a:p>
            <a:pPr lvl="1"/>
            <a:r>
              <a:rPr lang="en-US" dirty="0" smtClean="0"/>
              <a:t>Since </a:t>
            </a:r>
            <a:r>
              <a:rPr lang="en-US" dirty="0"/>
              <a:t>more </a:t>
            </a:r>
            <a:r>
              <a:rPr lang="en-US" dirty="0" smtClean="0"/>
              <a:t>nodes are </a:t>
            </a:r>
            <a:r>
              <a:rPr lang="en-US" dirty="0"/>
              <a:t>involved, aggregation can be increasingly leveraged.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energy consumption in the </a:t>
            </a:r>
            <a:r>
              <a:rPr lang="en-US" dirty="0" smtClean="0"/>
              <a:t>start–up and speed-up conﬁgurations highly </a:t>
            </a:r>
            <a:r>
              <a:rPr lang="en-US" dirty="0"/>
              <a:t>increases with the event range</a:t>
            </a:r>
            <a:r>
              <a:rPr lang="en-US" dirty="0" smtClean="0"/>
              <a:t>.   </a:t>
            </a:r>
          </a:p>
          <a:p>
            <a:r>
              <a:rPr lang="en-US" dirty="0" smtClean="0"/>
              <a:t>The energy </a:t>
            </a:r>
            <a:r>
              <a:rPr lang="en-US" dirty="0"/>
              <a:t>consumption of the aggregation </a:t>
            </a:r>
            <a:r>
              <a:rPr lang="en-US" dirty="0" smtClean="0"/>
              <a:t>conﬁguration is  two orders </a:t>
            </a:r>
            <a:r>
              <a:rPr lang="en-US" dirty="0"/>
              <a:t>of magnitude lower than in the </a:t>
            </a:r>
            <a:r>
              <a:rPr lang="en-US" dirty="0" smtClean="0"/>
              <a:t>start–up conﬁguration.  </a:t>
            </a:r>
          </a:p>
          <a:p>
            <a:r>
              <a:rPr lang="en-US" dirty="0" smtClean="0"/>
              <a:t>The energy consumption </a:t>
            </a:r>
            <a:r>
              <a:rPr lang="en-US" dirty="0"/>
              <a:t>increases </a:t>
            </a:r>
            <a:r>
              <a:rPr lang="en-US" dirty="0" smtClean="0"/>
              <a:t>sub-linearly </a:t>
            </a:r>
            <a:r>
              <a:rPr lang="en-US" dirty="0"/>
              <a:t>with the number of sensors.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energy consumption of the </a:t>
            </a:r>
            <a:r>
              <a:rPr lang="en-US" dirty="0" smtClean="0"/>
              <a:t>speed-up conﬁguration is around </a:t>
            </a:r>
            <a:r>
              <a:rPr lang="en-US" dirty="0"/>
              <a:t>one </a:t>
            </a:r>
            <a:r>
              <a:rPr lang="en-US" dirty="0" smtClean="0"/>
              <a:t>order of </a:t>
            </a:r>
            <a:r>
              <a:rPr lang="en-US" dirty="0"/>
              <a:t>magnitude higher than in the </a:t>
            </a:r>
            <a:r>
              <a:rPr lang="en-US" dirty="0" smtClean="0"/>
              <a:t>start-up conﬁguration</a:t>
            </a:r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the </a:t>
            </a:r>
            <a:r>
              <a:rPr lang="en-US" dirty="0" smtClean="0"/>
              <a:t>aggregation conﬁguration </a:t>
            </a:r>
            <a:r>
              <a:rPr lang="en-US" dirty="0"/>
              <a:t>is reached from a </a:t>
            </a:r>
            <a:r>
              <a:rPr lang="en-US" dirty="0" smtClean="0"/>
              <a:t>speed-up conﬁguration</a:t>
            </a:r>
            <a:r>
              <a:rPr lang="en-US" dirty="0"/>
              <a:t>, the network </a:t>
            </a:r>
            <a:r>
              <a:rPr lang="en-US" dirty="0" smtClean="0"/>
              <a:t>converges to </a:t>
            </a:r>
            <a:r>
              <a:rPr lang="en-US" dirty="0"/>
              <a:t>a less </a:t>
            </a:r>
            <a:r>
              <a:rPr lang="en-US" dirty="0" smtClean="0"/>
              <a:t>energy-efﬁcient conﬁguration</a:t>
            </a:r>
            <a:r>
              <a:rPr lang="en-US" dirty="0"/>
              <a:t>, compared to when the aggregation </a:t>
            </a:r>
            <a:r>
              <a:rPr lang="en-US" dirty="0" smtClean="0"/>
              <a:t>conﬁguration is </a:t>
            </a:r>
            <a:r>
              <a:rPr lang="en-US" dirty="0"/>
              <a:t>reached directly from the </a:t>
            </a:r>
            <a:r>
              <a:rPr lang="en-US" dirty="0" smtClean="0"/>
              <a:t>start–up conﬁguration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7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Actor-Actor 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b="1" i="1" dirty="0" smtClean="0"/>
              <a:t>Objective: T</a:t>
            </a:r>
            <a:r>
              <a:rPr lang="en-US" sz="2000" dirty="0" smtClean="0"/>
              <a:t>o </a:t>
            </a:r>
            <a:r>
              <a:rPr lang="en-US" sz="2000" dirty="0"/>
              <a:t>select the best actor(s) to perform appropriate action on </a:t>
            </a:r>
            <a:r>
              <a:rPr lang="en-US" sz="2000" dirty="0" smtClean="0"/>
              <a:t>the event </a:t>
            </a:r>
            <a:r>
              <a:rPr lang="en-US" sz="2000" dirty="0"/>
              <a:t>area. 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Similar to </a:t>
            </a:r>
            <a:r>
              <a:rPr lang="en-US" sz="2000" i="1" dirty="0" smtClean="0"/>
              <a:t>multi-robot task allocation  </a:t>
            </a:r>
            <a:r>
              <a:rPr lang="en-US" sz="2000" i="1" dirty="0"/>
              <a:t>(MRTA) </a:t>
            </a:r>
            <a:r>
              <a:rPr lang="en-US" sz="2000" i="1" dirty="0" smtClean="0"/>
              <a:t>problem</a:t>
            </a:r>
          </a:p>
          <a:p>
            <a:pPr lvl="1">
              <a:spcBef>
                <a:spcPts val="0"/>
              </a:spcBef>
            </a:pPr>
            <a:r>
              <a:rPr lang="en-US" sz="2000" i="1" dirty="0" smtClean="0"/>
              <a:t>Which </a:t>
            </a:r>
            <a:r>
              <a:rPr lang="en-US" sz="2000" i="1" dirty="0"/>
              <a:t>robot should execute which task in order to cooperatively </a:t>
            </a:r>
            <a:r>
              <a:rPr lang="en-US" sz="2000" i="1" dirty="0" smtClean="0"/>
              <a:t>achieve the </a:t>
            </a:r>
            <a:r>
              <a:rPr lang="en-US" sz="2000" i="1" dirty="0"/>
              <a:t>global goal ? </a:t>
            </a:r>
            <a:endParaRPr lang="en-US" sz="2000" i="1" dirty="0" smtClean="0"/>
          </a:p>
          <a:p>
            <a:pPr>
              <a:spcBef>
                <a:spcPts val="0"/>
              </a:spcBef>
            </a:pPr>
            <a:r>
              <a:rPr lang="en-US" sz="2000" i="1" dirty="0" smtClean="0"/>
              <a:t>At </a:t>
            </a:r>
            <a:r>
              <a:rPr lang="en-US" sz="2000" i="1" dirty="0"/>
              <a:t>the end of the </a:t>
            </a:r>
            <a:r>
              <a:rPr lang="en-US" sz="2000" i="1" dirty="0" smtClean="0"/>
              <a:t>sensor–actor </a:t>
            </a:r>
            <a:r>
              <a:rPr lang="en-US" sz="2000" i="1" dirty="0"/>
              <a:t>coordination phase, one </a:t>
            </a:r>
            <a:r>
              <a:rPr lang="en-US" sz="2000" i="1" dirty="0" smtClean="0"/>
              <a:t>or </a:t>
            </a:r>
            <a:r>
              <a:rPr lang="en-US" sz="2000" dirty="0" smtClean="0"/>
              <a:t>multiple </a:t>
            </a:r>
            <a:r>
              <a:rPr lang="en-US" sz="2000" dirty="0"/>
              <a:t>actors, which are called  </a:t>
            </a:r>
            <a:r>
              <a:rPr lang="en-US" sz="2000" i="1" dirty="0"/>
              <a:t>collectors , receive sensor readings from </a:t>
            </a:r>
            <a:r>
              <a:rPr lang="en-US" sz="2000" i="1" dirty="0" smtClean="0"/>
              <a:t>the </a:t>
            </a:r>
            <a:r>
              <a:rPr lang="en-US" sz="2000" dirty="0" smtClean="0"/>
              <a:t>sources </a:t>
            </a:r>
            <a:r>
              <a:rPr lang="en-US" sz="2000" dirty="0"/>
              <a:t>that sense the event. </a:t>
            </a:r>
            <a:r>
              <a:rPr lang="en-US" sz="2000" dirty="0" smtClean="0"/>
              <a:t> These </a:t>
            </a:r>
            <a:r>
              <a:rPr lang="en-US" sz="2000" dirty="0"/>
              <a:t>sources </a:t>
            </a:r>
            <a:r>
              <a:rPr lang="en-US" sz="2000" dirty="0" smtClean="0"/>
              <a:t>deﬁne </a:t>
            </a:r>
            <a:r>
              <a:rPr lang="en-US" sz="2000" dirty="0"/>
              <a:t>the </a:t>
            </a:r>
            <a:r>
              <a:rPr lang="en-US" sz="2000" i="1" dirty="0" smtClean="0"/>
              <a:t>event </a:t>
            </a:r>
            <a:r>
              <a:rPr lang="en-US" sz="2000" i="1" dirty="0"/>
              <a:t>area . </a:t>
            </a:r>
            <a:endParaRPr lang="en-US" sz="2000" i="1" dirty="0" smtClean="0"/>
          </a:p>
          <a:p>
            <a:pPr>
              <a:spcBef>
                <a:spcPts val="0"/>
              </a:spcBef>
            </a:pPr>
            <a:r>
              <a:rPr lang="en-US" sz="2000" i="1" dirty="0" smtClean="0"/>
              <a:t>The </a:t>
            </a:r>
            <a:r>
              <a:rPr lang="en-US" sz="2000" i="1" dirty="0"/>
              <a:t>event </a:t>
            </a:r>
            <a:r>
              <a:rPr lang="en-US" sz="2000" i="1" dirty="0" smtClean="0"/>
              <a:t>area </a:t>
            </a:r>
            <a:r>
              <a:rPr lang="en-US" sz="2000" dirty="0" smtClean="0"/>
              <a:t>corresponds </a:t>
            </a:r>
            <a:r>
              <a:rPr lang="en-US" sz="2000" dirty="0"/>
              <a:t>to the </a:t>
            </a:r>
            <a:r>
              <a:rPr lang="en-US" sz="2000" i="1" dirty="0"/>
              <a:t>action area ; that is, the area where the actors should act. </a:t>
            </a:r>
            <a:endParaRPr lang="en-US" sz="2000" i="1" dirty="0" smtClean="0"/>
          </a:p>
          <a:p>
            <a:pPr>
              <a:spcBef>
                <a:spcPts val="0"/>
              </a:spcBef>
            </a:pPr>
            <a:r>
              <a:rPr lang="en-US" sz="2000" i="1" dirty="0" smtClean="0"/>
              <a:t>E</a:t>
            </a:r>
            <a:r>
              <a:rPr lang="en-US" sz="2000" dirty="0" smtClean="0"/>
              <a:t>ach </a:t>
            </a:r>
            <a:r>
              <a:rPr lang="en-US" sz="2000" dirty="0"/>
              <a:t>collector receives data from a subset of the sources </a:t>
            </a:r>
            <a:r>
              <a:rPr lang="en-US" sz="2000" dirty="0" smtClean="0"/>
              <a:t>(</a:t>
            </a:r>
            <a:r>
              <a:rPr lang="en-US" sz="2000" i="1" dirty="0" smtClean="0"/>
              <a:t>cluster). </a:t>
            </a:r>
          </a:p>
          <a:p>
            <a:pPr>
              <a:spcBef>
                <a:spcPts val="0"/>
              </a:spcBef>
            </a:pPr>
            <a:r>
              <a:rPr lang="en-US" sz="2000" i="1" dirty="0" smtClean="0"/>
              <a:t>Each </a:t>
            </a:r>
            <a:r>
              <a:rPr lang="en-US" sz="2000" dirty="0" smtClean="0"/>
              <a:t>cluster </a:t>
            </a:r>
            <a:r>
              <a:rPr lang="en-US" sz="2000" dirty="0"/>
              <a:t>area </a:t>
            </a:r>
            <a:r>
              <a:rPr lang="en-US" sz="2000" dirty="0" smtClean="0"/>
              <a:t>identiﬁes </a:t>
            </a:r>
            <a:r>
              <a:rPr lang="en-US" sz="2000" dirty="0"/>
              <a:t>a portion of the action/event area and is under the </a:t>
            </a:r>
            <a:r>
              <a:rPr lang="en-US" sz="2000" dirty="0" smtClean="0"/>
              <a:t>responsibility of </a:t>
            </a:r>
            <a:r>
              <a:rPr lang="en-US" sz="2000" dirty="0"/>
              <a:t>the corresponding </a:t>
            </a:r>
            <a:r>
              <a:rPr lang="en-US" sz="2000" dirty="0" smtClean="0"/>
              <a:t>collector. 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Collector </a:t>
            </a:r>
            <a:r>
              <a:rPr lang="en-US" sz="2000" dirty="0"/>
              <a:t>may not be able </a:t>
            </a:r>
            <a:r>
              <a:rPr lang="en-US" sz="2000" dirty="0" smtClean="0"/>
              <a:t>to act on </a:t>
            </a:r>
            <a:r>
              <a:rPr lang="en-US" sz="2000" dirty="0"/>
              <a:t>its entire responsible </a:t>
            </a:r>
            <a:r>
              <a:rPr lang="en-US" sz="2000" dirty="0" smtClean="0"/>
              <a:t>area; that is, this </a:t>
            </a:r>
            <a:r>
              <a:rPr lang="en-US" sz="2000" dirty="0"/>
              <a:t>area may not be entirely within </a:t>
            </a:r>
            <a:r>
              <a:rPr lang="en-US" sz="2000" dirty="0" smtClean="0"/>
              <a:t>the collector ’ s </a:t>
            </a:r>
            <a:r>
              <a:rPr lang="en-US" sz="2000" i="1" dirty="0" smtClean="0"/>
              <a:t>action range </a:t>
            </a:r>
            <a:r>
              <a:rPr lang="en-US" sz="2000" dirty="0" smtClean="0"/>
              <a:t>. 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The action </a:t>
            </a:r>
            <a:r>
              <a:rPr lang="en-US" sz="2000" dirty="0"/>
              <a:t>range </a:t>
            </a:r>
            <a:r>
              <a:rPr lang="en-US" sz="2000" dirty="0" smtClean="0"/>
              <a:t>deﬁnes</a:t>
            </a:r>
            <a:r>
              <a:rPr lang="en-US" sz="2000" dirty="0"/>
              <a:t> </a:t>
            </a:r>
            <a:r>
              <a:rPr lang="en-US" sz="2000" dirty="0" smtClean="0"/>
              <a:t>the </a:t>
            </a:r>
            <a:r>
              <a:rPr lang="en-US" sz="2000" dirty="0"/>
              <a:t>circular area where an </a:t>
            </a:r>
            <a:r>
              <a:rPr lang="en-US" sz="2000" dirty="0" smtClean="0"/>
              <a:t>actor is able </a:t>
            </a:r>
            <a:r>
              <a:rPr lang="en-US" sz="2000" dirty="0"/>
              <a:t>to </a:t>
            </a:r>
            <a:r>
              <a:rPr lang="en-US" sz="2000" dirty="0" smtClean="0"/>
              <a:t>act. 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Collector </a:t>
            </a:r>
            <a:r>
              <a:rPr lang="en-US" sz="2000" dirty="0"/>
              <a:t>may not be the </a:t>
            </a:r>
            <a:r>
              <a:rPr lang="en-US" sz="2000" dirty="0" smtClean="0"/>
              <a:t> “best” actor </a:t>
            </a:r>
            <a:r>
              <a:rPr lang="en-US" sz="2000" dirty="0"/>
              <a:t>for that </a:t>
            </a:r>
            <a:r>
              <a:rPr lang="en-US" sz="2000" dirty="0" smtClean="0"/>
              <a:t>task in terms of </a:t>
            </a:r>
            <a:r>
              <a:rPr lang="en-US" sz="2000" i="1" dirty="0" smtClean="0"/>
              <a:t>action </a:t>
            </a:r>
            <a:r>
              <a:rPr lang="en-US" sz="2000" i="1" dirty="0"/>
              <a:t>completion time </a:t>
            </a:r>
            <a:r>
              <a:rPr lang="en-US" sz="2000" i="1" dirty="0" smtClean="0"/>
              <a:t>and/or  </a:t>
            </a:r>
            <a:r>
              <a:rPr lang="en-US" sz="2000" i="1" dirty="0"/>
              <a:t>energy consumption , where the </a:t>
            </a:r>
            <a:r>
              <a:rPr lang="en-US" sz="2000" i="1" dirty="0" smtClean="0"/>
              <a:t>former </a:t>
            </a:r>
            <a:r>
              <a:rPr lang="en-US" sz="2000" dirty="0" smtClean="0"/>
              <a:t>is </a:t>
            </a:r>
            <a:r>
              <a:rPr lang="en-US" sz="2000" dirty="0"/>
              <a:t>the time to perform the action and the latter is the energy consumed for </a:t>
            </a:r>
            <a:r>
              <a:rPr lang="en-US" sz="2000" dirty="0" smtClean="0"/>
              <a:t>the action</a:t>
            </a:r>
            <a:r>
              <a:rPr lang="en-US" sz="2000" dirty="0"/>
              <a:t>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80929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562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/>
              <a:t>The </a:t>
            </a:r>
            <a:r>
              <a:rPr lang="en-US" sz="1600" dirty="0"/>
              <a:t>coordination objective of multiple collector actors is to </a:t>
            </a:r>
            <a:r>
              <a:rPr lang="en-US" sz="1600" dirty="0" smtClean="0"/>
              <a:t>ﬁnd the </a:t>
            </a:r>
            <a:r>
              <a:rPr lang="en-US" sz="1600" dirty="0"/>
              <a:t>optimal actors to timely act on the portion of the event area under their </a:t>
            </a:r>
            <a:r>
              <a:rPr lang="en-US" sz="1600" dirty="0" smtClean="0"/>
              <a:t>own responsibility</a:t>
            </a:r>
            <a:r>
              <a:rPr lang="en-US" sz="1600" dirty="0"/>
              <a:t>.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Distributed </a:t>
            </a:r>
            <a:r>
              <a:rPr lang="en-US" sz="1600" dirty="0"/>
              <a:t>solution to the actor – actor </a:t>
            </a:r>
            <a:r>
              <a:rPr lang="en-US" sz="1600" dirty="0" smtClean="0"/>
              <a:t>coordination problem </a:t>
            </a:r>
            <a:r>
              <a:rPr lang="en-US" sz="1600" dirty="0"/>
              <a:t>is based on a real - time auction protocol that describes the </a:t>
            </a:r>
            <a:r>
              <a:rPr lang="en-US" sz="1600" dirty="0" smtClean="0"/>
              <a:t>behavior of </a:t>
            </a:r>
            <a:r>
              <a:rPr lang="en-US" sz="1600" dirty="0"/>
              <a:t>the actors participating in transactions as buyers/sellers.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The objective </a:t>
            </a:r>
            <a:r>
              <a:rPr lang="en-US" sz="1600" dirty="0"/>
              <a:t>of the auction is to select the best set of actors to perform the action on each </a:t>
            </a:r>
            <a:r>
              <a:rPr lang="en-US" sz="1600" i="1" dirty="0" smtClean="0"/>
              <a:t>overlapping area </a:t>
            </a:r>
            <a:r>
              <a:rPr lang="en-US" sz="1600" dirty="0" smtClean="0"/>
              <a:t>,  deﬁned </a:t>
            </a:r>
            <a:r>
              <a:rPr lang="en-US" sz="1600" dirty="0"/>
              <a:t>as an area where multiple actors can act upon. </a:t>
            </a:r>
            <a:r>
              <a:rPr lang="en-US" sz="1600" dirty="0" smtClean="0"/>
              <a:t> 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Three approaches: </a:t>
            </a:r>
            <a:r>
              <a:rPr lang="en-US" sz="1600" i="1" dirty="0"/>
              <a:t>optimal ,  </a:t>
            </a:r>
            <a:r>
              <a:rPr lang="en-US" sz="1600" i="1" dirty="0" smtClean="0"/>
              <a:t>1-actor </a:t>
            </a:r>
            <a:r>
              <a:rPr lang="en-US" sz="1600" i="1" dirty="0"/>
              <a:t>, and  </a:t>
            </a:r>
            <a:r>
              <a:rPr lang="en-US" sz="1600" i="1" dirty="0" smtClean="0"/>
              <a:t>localized auction </a:t>
            </a:r>
            <a:r>
              <a:rPr lang="en-US" sz="1600" i="1" dirty="0"/>
              <a:t>. </a:t>
            </a:r>
            <a:endParaRPr lang="en-US" sz="1600" i="1" dirty="0" smtClean="0"/>
          </a:p>
          <a:p>
            <a:pPr>
              <a:spcBef>
                <a:spcPts val="0"/>
              </a:spcBef>
            </a:pPr>
            <a:r>
              <a:rPr lang="en-US" sz="1600" i="1" dirty="0" smtClean="0"/>
              <a:t>In </a:t>
            </a:r>
            <a:r>
              <a:rPr lang="en-US" sz="1600" i="1" dirty="0"/>
              <a:t>the optimal solution, the best set of actors is chosen so that the </a:t>
            </a:r>
            <a:r>
              <a:rPr lang="en-US" sz="1600" i="1" dirty="0" smtClean="0"/>
              <a:t>average </a:t>
            </a:r>
            <a:r>
              <a:rPr lang="en-US" sz="1600" dirty="0" smtClean="0"/>
              <a:t>residual </a:t>
            </a:r>
            <a:r>
              <a:rPr lang="en-US" sz="1600" dirty="0"/>
              <a:t>energy of the involved actors is maximized, while guaranteeing that </a:t>
            </a:r>
            <a:r>
              <a:rPr lang="en-US" sz="1600" dirty="0" smtClean="0"/>
              <a:t>the action </a:t>
            </a:r>
            <a:r>
              <a:rPr lang="en-US" sz="1600" dirty="0"/>
              <a:t>is completed before the action completion time. </a:t>
            </a: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sz="1600" dirty="0" smtClean="0"/>
              <a:t>In </a:t>
            </a:r>
            <a:r>
              <a:rPr lang="en-US" sz="1600" dirty="0"/>
              <a:t>the </a:t>
            </a:r>
            <a:r>
              <a:rPr lang="en-US" sz="1600" dirty="0" smtClean="0"/>
              <a:t>1-actor heuristic, the </a:t>
            </a:r>
            <a:r>
              <a:rPr lang="en-US" sz="1600" dirty="0"/>
              <a:t>action is performed by one actor only for each overlapping area; that is, </a:t>
            </a:r>
            <a:r>
              <a:rPr lang="en-US" sz="1600" dirty="0" smtClean="0"/>
              <a:t>the actor </a:t>
            </a:r>
            <a:r>
              <a:rPr lang="en-US" sz="1600" dirty="0"/>
              <a:t>with the highest residual energy after the completion of the action. </a:t>
            </a: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sz="1600" dirty="0" smtClean="0"/>
              <a:t>In the localized </a:t>
            </a:r>
            <a:r>
              <a:rPr lang="en-US" sz="1600" dirty="0"/>
              <a:t>auction each overlapping area is taken care of by an auctioneer </a:t>
            </a:r>
            <a:r>
              <a:rPr lang="en-US" sz="1600" dirty="0" smtClean="0"/>
              <a:t>that divides </a:t>
            </a:r>
            <a:r>
              <a:rPr lang="en-US" sz="1600" dirty="0"/>
              <a:t>it among the actors based on their bids. </a:t>
            </a: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sz="1600" dirty="0" smtClean="0"/>
              <a:t>Two </a:t>
            </a:r>
            <a:r>
              <a:rPr lang="en-US" sz="1600" dirty="0"/>
              <a:t>scenarios with three overlapping areas, one with </a:t>
            </a:r>
            <a:r>
              <a:rPr lang="en-US" sz="1600" dirty="0" smtClean="0"/>
              <a:t>homogeneous actors </a:t>
            </a:r>
            <a:r>
              <a:rPr lang="en-US" sz="1600" dirty="0"/>
              <a:t>and one with heterogeneous actors (half of which are low </a:t>
            </a:r>
            <a:r>
              <a:rPr lang="en-US" sz="1600" dirty="0" smtClean="0"/>
              <a:t>- efﬁciency actors, while </a:t>
            </a:r>
            <a:r>
              <a:rPr lang="en-US" sz="1600" dirty="0"/>
              <a:t>the other </a:t>
            </a:r>
            <a:r>
              <a:rPr lang="en-US" sz="1600" dirty="0" smtClean="0"/>
              <a:t>one–half are </a:t>
            </a:r>
            <a:r>
              <a:rPr lang="en-US" sz="1600" dirty="0"/>
              <a:t>high </a:t>
            </a:r>
            <a:r>
              <a:rPr lang="en-US" sz="1600" dirty="0" smtClean="0"/>
              <a:t>- efﬁciency actors).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The localized </a:t>
            </a:r>
            <a:r>
              <a:rPr lang="en-US" sz="1600" dirty="0"/>
              <a:t>auction mechanism leads to </a:t>
            </a:r>
            <a:r>
              <a:rPr lang="en-US" sz="1600" dirty="0" smtClean="0"/>
              <a:t>near–optimal residual energy, as each auctioneer calculates </a:t>
            </a:r>
            <a:r>
              <a:rPr lang="en-US" sz="1600" dirty="0"/>
              <a:t>the optimal solution </a:t>
            </a:r>
            <a:r>
              <a:rPr lang="en-US" sz="1600" dirty="0" smtClean="0"/>
              <a:t> separately </a:t>
            </a:r>
            <a:r>
              <a:rPr lang="en-US" sz="1600" dirty="0"/>
              <a:t>for its overlapping area</a:t>
            </a:r>
            <a:r>
              <a:rPr lang="en-US" sz="1600" dirty="0" smtClean="0"/>
              <a:t>.  Achieved </a:t>
            </a:r>
            <a:r>
              <a:rPr lang="en-US" sz="1600" dirty="0"/>
              <a:t>with local </a:t>
            </a:r>
            <a:r>
              <a:rPr lang="en-US" sz="1600" dirty="0" smtClean="0"/>
              <a:t>communications among actors.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In </a:t>
            </a:r>
            <a:r>
              <a:rPr lang="en-US" sz="1600" dirty="0"/>
              <a:t>the heterogeneous </a:t>
            </a:r>
            <a:r>
              <a:rPr lang="en-US" sz="1600" dirty="0" smtClean="0"/>
              <a:t>scenario, the proposed localized </a:t>
            </a:r>
            <a:r>
              <a:rPr lang="en-US" sz="1600" dirty="0"/>
              <a:t>solution effectively exploits the high </a:t>
            </a:r>
            <a:r>
              <a:rPr lang="en-US" sz="1600" dirty="0" smtClean="0"/>
              <a:t>- efﬁciency actors, thus reducing the </a:t>
            </a:r>
            <a:r>
              <a:rPr lang="en-US" sz="1600" dirty="0"/>
              <a:t>dissipated energy to complete the action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1863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Underwater Acoustic Sensor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Applications of UW – ASN</a:t>
            </a:r>
          </a:p>
          <a:p>
            <a:pPr lvl="1"/>
            <a:r>
              <a:rPr lang="en-US" dirty="0" smtClean="0"/>
              <a:t>ocean </a:t>
            </a:r>
            <a:r>
              <a:rPr lang="en-US" dirty="0"/>
              <a:t>sampling</a:t>
            </a:r>
            <a:r>
              <a:rPr lang="en-US" dirty="0" smtClean="0"/>
              <a:t>, environmental </a:t>
            </a:r>
            <a:r>
              <a:rPr lang="en-US" dirty="0"/>
              <a:t>monitoring, undersea explorations, disaster prevention, </a:t>
            </a:r>
            <a:r>
              <a:rPr lang="en-US" dirty="0" smtClean="0"/>
              <a:t>seismic monitoring</a:t>
            </a:r>
            <a:r>
              <a:rPr lang="en-US" dirty="0"/>
              <a:t>, equipment </a:t>
            </a:r>
            <a:r>
              <a:rPr lang="en-US" dirty="0" smtClean="0"/>
              <a:t> monitoring</a:t>
            </a:r>
            <a:r>
              <a:rPr lang="en-US" dirty="0"/>
              <a:t>, assisted navigation, distributed tactical </a:t>
            </a:r>
            <a:r>
              <a:rPr lang="en-US" dirty="0" smtClean="0"/>
              <a:t>surveillance, and </a:t>
            </a:r>
            <a:r>
              <a:rPr lang="en-US" dirty="0"/>
              <a:t>mine </a:t>
            </a:r>
            <a:r>
              <a:rPr lang="en-US" dirty="0" smtClean="0"/>
              <a:t>reconnaissance. </a:t>
            </a:r>
          </a:p>
          <a:p>
            <a:r>
              <a:rPr lang="en-US" dirty="0" smtClean="0"/>
              <a:t>Physical Layer  Technology: Acoustic communications </a:t>
            </a:r>
          </a:p>
          <a:p>
            <a:r>
              <a:rPr lang="en-US" dirty="0" smtClean="0"/>
              <a:t>Traditional approaches : O</a:t>
            </a:r>
            <a:r>
              <a:rPr lang="en-US" i="1" dirty="0" smtClean="0"/>
              <a:t>cean-bottom </a:t>
            </a:r>
            <a:r>
              <a:rPr lang="en-US" dirty="0" smtClean="0"/>
              <a:t>or  </a:t>
            </a:r>
            <a:r>
              <a:rPr lang="en-US" i="1" dirty="0" smtClean="0"/>
              <a:t>ocean–column  </a:t>
            </a:r>
            <a:r>
              <a:rPr lang="en-US" dirty="0" smtClean="0"/>
              <a:t>monitoring </a:t>
            </a:r>
            <a:r>
              <a:rPr lang="en-US" dirty="0"/>
              <a:t>is to deploy underwater sensors </a:t>
            </a:r>
            <a:r>
              <a:rPr lang="en-US" dirty="0" smtClean="0"/>
              <a:t>that record data </a:t>
            </a:r>
            <a:r>
              <a:rPr lang="en-US" dirty="0"/>
              <a:t>during the monitoring mission and then recover the instruments 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Recorded </a:t>
            </a:r>
            <a:r>
              <a:rPr lang="en-US" dirty="0"/>
              <a:t>data cannot be accessed until the instruments are </a:t>
            </a:r>
            <a:r>
              <a:rPr lang="en-US" dirty="0" smtClean="0"/>
              <a:t>recovered, which </a:t>
            </a:r>
            <a:r>
              <a:rPr lang="en-US" dirty="0"/>
              <a:t>may happen several months after the beginning of the </a:t>
            </a:r>
            <a:r>
              <a:rPr lang="en-US" dirty="0" smtClean="0"/>
              <a:t>monitoring mission</a:t>
            </a:r>
            <a:r>
              <a:rPr lang="en-US" dirty="0"/>
              <a:t>.  </a:t>
            </a:r>
          </a:p>
          <a:p>
            <a:pPr lvl="1"/>
            <a:r>
              <a:rPr lang="en-US" dirty="0" smtClean="0"/>
              <a:t>Interaction </a:t>
            </a:r>
            <a:r>
              <a:rPr lang="en-US" dirty="0"/>
              <a:t>between onshore control systems and the monitoring </a:t>
            </a:r>
            <a:r>
              <a:rPr lang="en-US" dirty="0" smtClean="0"/>
              <a:t>instruments is </a:t>
            </a:r>
            <a:r>
              <a:rPr lang="en-US" dirty="0"/>
              <a:t>not possible</a:t>
            </a:r>
            <a:r>
              <a:rPr lang="en-US" dirty="0" smtClean="0"/>
              <a:t>, which </a:t>
            </a:r>
            <a:r>
              <a:rPr lang="en-US" dirty="0"/>
              <a:t>impedes any adaptive tuning or </a:t>
            </a:r>
            <a:r>
              <a:rPr lang="en-US" dirty="0" smtClean="0"/>
              <a:t>reconﬁguration of </a:t>
            </a:r>
            <a:r>
              <a:rPr lang="en-US" dirty="0"/>
              <a:t>the system.</a:t>
            </a:r>
          </a:p>
          <a:p>
            <a:pPr lvl="1"/>
            <a:r>
              <a:rPr lang="en-US" dirty="0" smtClean="0"/>
              <a:t>If  </a:t>
            </a:r>
            <a:r>
              <a:rPr lang="en-US" i="1" dirty="0"/>
              <a:t>failures  or  </a:t>
            </a:r>
            <a:r>
              <a:rPr lang="en-US" i="1" dirty="0" smtClean="0"/>
              <a:t>misconﬁgurations  </a:t>
            </a:r>
            <a:r>
              <a:rPr lang="en-US" i="1" dirty="0"/>
              <a:t>occur, it may not be possible to detect </a:t>
            </a:r>
            <a:r>
              <a:rPr lang="en-US" i="1" dirty="0" smtClean="0"/>
              <a:t>them </a:t>
            </a:r>
            <a:r>
              <a:rPr lang="en-US" dirty="0" smtClean="0"/>
              <a:t>before </a:t>
            </a:r>
            <a:r>
              <a:rPr lang="en-US" dirty="0"/>
              <a:t>the instruments are recovered. 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amount of data that can be recorded by every sensor during </a:t>
            </a:r>
            <a:r>
              <a:rPr lang="en-US" dirty="0" smtClean="0"/>
              <a:t>the monitoring </a:t>
            </a:r>
            <a:r>
              <a:rPr lang="en-US" dirty="0"/>
              <a:t>mission is limited to the capacity of the onboard </a:t>
            </a:r>
            <a:r>
              <a:rPr lang="en-US" dirty="0" smtClean="0"/>
              <a:t>storage devices</a:t>
            </a:r>
            <a:r>
              <a:rPr lang="en-US" dirty="0"/>
              <a:t>. </a:t>
            </a:r>
          </a:p>
          <a:p>
            <a:r>
              <a:rPr lang="en-US" dirty="0" smtClean="0"/>
              <a:t>Solution: To deploy and connect untethered underwater instruments by means of wireless links that rely on acoustic communication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14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the design of UWASN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available bandwidth of the underwater channel is severely limited. </a:t>
            </a:r>
          </a:p>
          <a:p>
            <a:r>
              <a:rPr lang="en-US" dirty="0" smtClean="0"/>
              <a:t>The </a:t>
            </a:r>
            <a:r>
              <a:rPr lang="en-US" dirty="0"/>
              <a:t>underwater channel is impaired because of multipath and fading. </a:t>
            </a:r>
          </a:p>
          <a:p>
            <a:r>
              <a:rPr lang="en-US" dirty="0" smtClean="0"/>
              <a:t>Propagation </a:t>
            </a:r>
            <a:r>
              <a:rPr lang="en-US" dirty="0"/>
              <a:t>delay is </a:t>
            </a:r>
            <a:r>
              <a:rPr lang="en-US" dirty="0" smtClean="0"/>
              <a:t>ﬁve </a:t>
            </a:r>
            <a:r>
              <a:rPr lang="en-US" dirty="0"/>
              <a:t>orders of magnitude higher than in radio </a:t>
            </a:r>
            <a:r>
              <a:rPr lang="en-US" dirty="0" smtClean="0"/>
              <a:t>frequency (RF</a:t>
            </a:r>
            <a:r>
              <a:rPr lang="en-US" dirty="0"/>
              <a:t>) terrestrial channels.</a:t>
            </a:r>
          </a:p>
          <a:p>
            <a:r>
              <a:rPr lang="en-US" dirty="0" smtClean="0"/>
              <a:t>Variable </a:t>
            </a:r>
            <a:r>
              <a:rPr lang="en-US" dirty="0"/>
              <a:t>and high bit error rates as well as temporary losses of </a:t>
            </a:r>
            <a:r>
              <a:rPr lang="en-US" dirty="0" smtClean="0"/>
              <a:t>connectivity (shadow </a:t>
            </a:r>
            <a:r>
              <a:rPr lang="en-US" dirty="0"/>
              <a:t>zones) can be experienced. </a:t>
            </a:r>
            <a:endParaRPr lang="en-US" dirty="0" smtClean="0"/>
          </a:p>
          <a:p>
            <a:r>
              <a:rPr lang="en-US" dirty="0" smtClean="0"/>
              <a:t>Batteries </a:t>
            </a:r>
            <a:r>
              <a:rPr lang="en-US" dirty="0"/>
              <a:t>of underwater sensors have limited power and usually cannot </a:t>
            </a:r>
            <a:r>
              <a:rPr lang="en-US" dirty="0" smtClean="0"/>
              <a:t>be recharged</a:t>
            </a:r>
            <a:r>
              <a:rPr lang="en-US" dirty="0"/>
              <a:t>.  </a:t>
            </a:r>
          </a:p>
          <a:p>
            <a:r>
              <a:rPr lang="en-US" dirty="0" smtClean="0"/>
              <a:t>Underwater </a:t>
            </a:r>
            <a:r>
              <a:rPr lang="en-US" dirty="0"/>
              <a:t>sensors are prone to failures because of </a:t>
            </a:r>
            <a:r>
              <a:rPr lang="en-US"/>
              <a:t>fouling </a:t>
            </a:r>
            <a:r>
              <a:rPr lang="en-US" smtClean="0"/>
              <a:t>and corrosion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3025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Difference between Terrestrial sensor networks and underwater sensor networks</a:t>
            </a:r>
            <a:endParaRPr lang="en-US" sz="32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876295"/>
              </p:ext>
            </p:extLst>
          </p:nvPr>
        </p:nvGraphicFramePr>
        <p:xfrm>
          <a:off x="609600" y="1600200"/>
          <a:ext cx="7772400" cy="5072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  <a:gridCol w="3124200"/>
                <a:gridCol w="2590800"/>
              </a:tblGrid>
              <a:tr h="8255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Parameter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TSN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UWASN</a:t>
                      </a:r>
                      <a:endParaRPr lang="en-US" sz="3200" b="1" dirty="0"/>
                    </a:p>
                  </a:txBody>
                  <a:tcPr anchor="ctr"/>
                </a:tc>
              </a:tr>
              <a:tr h="82550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Cost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Less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Higher</a:t>
                      </a:r>
                      <a:endParaRPr lang="en-US" sz="2800" dirty="0"/>
                    </a:p>
                  </a:txBody>
                  <a:tcPr anchor="ctr"/>
                </a:tc>
              </a:tr>
              <a:tr h="82550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Deployment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Dense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Sparse</a:t>
                      </a:r>
                      <a:endParaRPr lang="en-US" sz="2800" dirty="0"/>
                    </a:p>
                  </a:txBody>
                  <a:tcPr anchor="ctr"/>
                </a:tc>
              </a:tr>
              <a:tr h="82550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Power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Less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Higher</a:t>
                      </a:r>
                      <a:endParaRPr lang="en-US" sz="2800" dirty="0"/>
                    </a:p>
                  </a:txBody>
                  <a:tcPr anchor="ctr"/>
                </a:tc>
              </a:tr>
              <a:tr h="82550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Memory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Limited memory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Large</a:t>
                      </a:r>
                      <a:r>
                        <a:rPr lang="en-US" sz="2800" baseline="0" dirty="0" smtClean="0"/>
                        <a:t> memory</a:t>
                      </a:r>
                      <a:endParaRPr lang="en-US" sz="2800" dirty="0"/>
                    </a:p>
                  </a:txBody>
                  <a:tcPr anchor="ctr"/>
                </a:tc>
              </a:tr>
              <a:tr h="82550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Spatial</a:t>
                      </a:r>
                      <a:r>
                        <a:rPr lang="en-US" sz="2800" b="1" baseline="0" dirty="0" smtClean="0"/>
                        <a:t> Correlation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Highly Correlated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Less Correlated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301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UW communication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Based on range</a:t>
            </a:r>
          </a:p>
          <a:p>
            <a:pPr lvl="1"/>
            <a:r>
              <a:rPr lang="en-US" dirty="0" smtClean="0"/>
              <a:t>Very Long</a:t>
            </a:r>
          </a:p>
          <a:p>
            <a:pPr lvl="1"/>
            <a:r>
              <a:rPr lang="en-US" dirty="0" smtClean="0"/>
              <a:t>Long</a:t>
            </a:r>
          </a:p>
          <a:p>
            <a:pPr lvl="1"/>
            <a:r>
              <a:rPr lang="en-US" dirty="0" smtClean="0"/>
              <a:t>Medium</a:t>
            </a:r>
          </a:p>
          <a:p>
            <a:pPr lvl="1"/>
            <a:r>
              <a:rPr lang="en-US" dirty="0" smtClean="0"/>
              <a:t>Short</a:t>
            </a:r>
          </a:p>
          <a:p>
            <a:pPr lvl="1"/>
            <a:r>
              <a:rPr lang="en-US" dirty="0" smtClean="0"/>
              <a:t>Very Short</a:t>
            </a:r>
          </a:p>
          <a:p>
            <a:r>
              <a:rPr lang="en-US" dirty="0" smtClean="0"/>
              <a:t>Based on direction of sound ray w.r.t. ocean bottom</a:t>
            </a:r>
          </a:p>
          <a:p>
            <a:pPr lvl="1"/>
            <a:r>
              <a:rPr lang="en-US" dirty="0" smtClean="0"/>
              <a:t>Horizontal</a:t>
            </a:r>
          </a:p>
          <a:p>
            <a:pPr lvl="1"/>
            <a:r>
              <a:rPr lang="en-US" dirty="0" smtClean="0"/>
              <a:t>Vertical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2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Future Trends in Wireless Sensor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12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Factors influencing the design of underwater Protocols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62500" lnSpcReduction="20000"/>
          </a:bodyPr>
          <a:lstStyle/>
          <a:p>
            <a:r>
              <a:rPr lang="en-US" i="1" dirty="0" smtClean="0"/>
              <a:t>Transmission Loss: </a:t>
            </a:r>
          </a:p>
          <a:p>
            <a:pPr lvl="1"/>
            <a:r>
              <a:rPr lang="en-US" i="1" dirty="0" smtClean="0"/>
              <a:t>Due to </a:t>
            </a:r>
            <a:r>
              <a:rPr lang="en-US" i="1" dirty="0"/>
              <a:t>attenuation  and  geometric spreading . </a:t>
            </a:r>
            <a:endParaRPr lang="en-US" i="1" dirty="0" smtClean="0"/>
          </a:p>
          <a:p>
            <a:pPr lvl="1"/>
            <a:r>
              <a:rPr lang="en-US" i="1" dirty="0"/>
              <a:t>A</a:t>
            </a:r>
            <a:r>
              <a:rPr lang="en-US" dirty="0" smtClean="0"/>
              <a:t>ttenuation </a:t>
            </a:r>
            <a:r>
              <a:rPr lang="en-US" dirty="0"/>
              <a:t>is mainly provoked by absorption due to conversion of </a:t>
            </a:r>
            <a:r>
              <a:rPr lang="en-US" dirty="0" smtClean="0"/>
              <a:t>acoustic energy </a:t>
            </a:r>
            <a:r>
              <a:rPr lang="en-US" dirty="0"/>
              <a:t>into heat, and increases with distance and frequency.  </a:t>
            </a:r>
            <a:endParaRPr lang="en-US" dirty="0" smtClean="0"/>
          </a:p>
          <a:p>
            <a:r>
              <a:rPr lang="en-US" i="1" dirty="0" smtClean="0"/>
              <a:t>Noise:</a:t>
            </a:r>
          </a:p>
          <a:p>
            <a:pPr lvl="1"/>
            <a:r>
              <a:rPr lang="en-US" i="1" dirty="0" smtClean="0"/>
              <a:t>man </a:t>
            </a:r>
            <a:r>
              <a:rPr lang="en-US" i="1" dirty="0"/>
              <a:t>- made noise </a:t>
            </a:r>
            <a:r>
              <a:rPr lang="en-US" i="1" dirty="0" smtClean="0"/>
              <a:t>: M</a:t>
            </a:r>
            <a:r>
              <a:rPr lang="en-US" dirty="0" smtClean="0"/>
              <a:t>ainly </a:t>
            </a:r>
            <a:r>
              <a:rPr lang="en-US" dirty="0"/>
              <a:t>caused by machinery noise and shipping </a:t>
            </a:r>
            <a:r>
              <a:rPr lang="en-US" dirty="0" smtClean="0"/>
              <a:t>activity</a:t>
            </a:r>
          </a:p>
          <a:p>
            <a:pPr lvl="1"/>
            <a:r>
              <a:rPr lang="en-US" i="1" dirty="0" smtClean="0"/>
              <a:t>ambient noise: R</a:t>
            </a:r>
            <a:r>
              <a:rPr lang="en-US" dirty="0" smtClean="0"/>
              <a:t>elated </a:t>
            </a:r>
            <a:r>
              <a:rPr lang="en-US" dirty="0"/>
              <a:t>to hydrodynamics, and to seismic and </a:t>
            </a:r>
            <a:r>
              <a:rPr lang="en-US" dirty="0" smtClean="0"/>
              <a:t>biological phenomena</a:t>
            </a:r>
            <a:r>
              <a:rPr lang="en-US" dirty="0"/>
              <a:t>.  </a:t>
            </a:r>
          </a:p>
          <a:p>
            <a:r>
              <a:rPr lang="en-US" i="1" dirty="0" smtClean="0"/>
              <a:t>Multipath Propagation:</a:t>
            </a:r>
          </a:p>
          <a:p>
            <a:pPr lvl="1"/>
            <a:r>
              <a:rPr lang="en-US" i="1" dirty="0" smtClean="0"/>
              <a:t>Responsible </a:t>
            </a:r>
            <a:r>
              <a:rPr lang="en-US" i="1" dirty="0"/>
              <a:t>for severe </a:t>
            </a:r>
            <a:r>
              <a:rPr lang="en-US" i="1" dirty="0" smtClean="0"/>
              <a:t>degradation </a:t>
            </a:r>
            <a:r>
              <a:rPr lang="en-US" dirty="0" smtClean="0"/>
              <a:t>of </a:t>
            </a:r>
            <a:r>
              <a:rPr lang="en-US" dirty="0"/>
              <a:t>the acoustic communication signals because it generates </a:t>
            </a:r>
            <a:r>
              <a:rPr lang="en-US" dirty="0" smtClean="0"/>
              <a:t>inter Symbol interference </a:t>
            </a:r>
            <a:r>
              <a:rPr lang="en-US" dirty="0"/>
              <a:t>(ISI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The multipath </a:t>
            </a:r>
            <a:r>
              <a:rPr lang="en-US" dirty="0"/>
              <a:t>geometry depends on the </a:t>
            </a:r>
            <a:r>
              <a:rPr lang="en-US" dirty="0" smtClean="0"/>
              <a:t>link conﬁguration. Vertical channels </a:t>
            </a:r>
            <a:r>
              <a:rPr lang="en-US" dirty="0"/>
              <a:t>are characterized by little time dispersion</a:t>
            </a:r>
            <a:r>
              <a:rPr lang="en-US" dirty="0" smtClean="0"/>
              <a:t>,  whereas horizontal </a:t>
            </a:r>
            <a:r>
              <a:rPr lang="en-US" dirty="0"/>
              <a:t>channels may have long multipath spreads.</a:t>
            </a:r>
          </a:p>
          <a:p>
            <a:r>
              <a:rPr lang="en-US" i="1" dirty="0" smtClean="0"/>
              <a:t>High </a:t>
            </a:r>
            <a:r>
              <a:rPr lang="en-US" i="1" dirty="0"/>
              <a:t>Delay and Delay </a:t>
            </a:r>
            <a:r>
              <a:rPr lang="en-US" i="1" dirty="0" smtClean="0"/>
              <a:t>Variance: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propagation speed in the UW </a:t>
            </a:r>
            <a:r>
              <a:rPr lang="en-US" i="1" dirty="0" smtClean="0"/>
              <a:t>– A </a:t>
            </a:r>
            <a:r>
              <a:rPr lang="en-US" dirty="0" smtClean="0"/>
              <a:t>channel </a:t>
            </a:r>
            <a:r>
              <a:rPr lang="en-US" dirty="0"/>
              <a:t>is </a:t>
            </a:r>
            <a:r>
              <a:rPr lang="en-US" dirty="0" smtClean="0"/>
              <a:t>ﬁve </a:t>
            </a:r>
            <a:r>
              <a:rPr lang="en-US" dirty="0"/>
              <a:t>orders of magnitude lower than in the radio channel. </a:t>
            </a:r>
            <a:r>
              <a:rPr lang="en-US" dirty="0" smtClean="0"/>
              <a:t>This large </a:t>
            </a:r>
            <a:r>
              <a:rPr lang="en-US" dirty="0"/>
              <a:t>propagation delay (0.67   s/km) and its </a:t>
            </a:r>
            <a:r>
              <a:rPr lang="en-US" dirty="0" smtClean="0"/>
              <a:t>variance reduces </a:t>
            </a:r>
            <a:r>
              <a:rPr lang="en-US" dirty="0"/>
              <a:t>the </a:t>
            </a:r>
            <a:r>
              <a:rPr lang="en-US" dirty="0" smtClean="0"/>
              <a:t>system throughput</a:t>
            </a:r>
            <a:r>
              <a:rPr lang="en-US" dirty="0"/>
              <a:t>.  </a:t>
            </a:r>
          </a:p>
          <a:p>
            <a:r>
              <a:rPr lang="en-US" i="1" dirty="0" smtClean="0"/>
              <a:t>Doppler Spread: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Doppler frequency spread </a:t>
            </a:r>
            <a:r>
              <a:rPr lang="en-US" i="1" dirty="0" smtClean="0"/>
              <a:t>is signiﬁcant in </a:t>
            </a:r>
            <a:r>
              <a:rPr lang="en-US" dirty="0" smtClean="0"/>
              <a:t>UW </a:t>
            </a:r>
            <a:r>
              <a:rPr lang="en-US" dirty="0"/>
              <a:t>- A channels </a:t>
            </a:r>
            <a:r>
              <a:rPr lang="en-US" dirty="0" smtClean="0"/>
              <a:t>, </a:t>
            </a:r>
            <a:r>
              <a:rPr lang="en-US" dirty="0"/>
              <a:t>causing degradation in the performance of </a:t>
            </a:r>
            <a:r>
              <a:rPr lang="en-US" dirty="0" smtClean="0"/>
              <a:t>digital communications</a:t>
            </a:r>
            <a:r>
              <a:rPr lang="en-U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55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 Architecture of UWASN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96498"/>
            <a:ext cx="6629400" cy="5109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20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458200" cy="6248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group of sensor nodes are anchored to the bottom of </a:t>
            </a:r>
            <a:r>
              <a:rPr lang="en-US" dirty="0" smtClean="0"/>
              <a:t>the ocean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Underwater </a:t>
            </a:r>
            <a:r>
              <a:rPr lang="en-US" dirty="0"/>
              <a:t>sensor nodes are interconnected to one or more  </a:t>
            </a:r>
            <a:r>
              <a:rPr lang="en-US" i="1" dirty="0" smtClean="0"/>
              <a:t>underwater gateways  (UW-gateways</a:t>
            </a:r>
            <a:r>
              <a:rPr lang="en-US" i="1" dirty="0"/>
              <a:t>) by means of wireless acoustic links. </a:t>
            </a:r>
            <a:endParaRPr lang="en-US" i="1" dirty="0" smtClean="0"/>
          </a:p>
          <a:p>
            <a:r>
              <a:rPr lang="en-US" i="1" dirty="0" smtClean="0"/>
              <a:t>UW-gateways are </a:t>
            </a:r>
            <a:r>
              <a:rPr lang="en-US" dirty="0" smtClean="0"/>
              <a:t>network </a:t>
            </a:r>
            <a:r>
              <a:rPr lang="en-US" dirty="0"/>
              <a:t>devices in charge of relaying data from the ocean bottom network to </a:t>
            </a:r>
            <a:r>
              <a:rPr lang="en-US" dirty="0" smtClean="0"/>
              <a:t>a surface </a:t>
            </a:r>
            <a:r>
              <a:rPr lang="en-US" dirty="0"/>
              <a:t>station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UW-gateways are </a:t>
            </a:r>
            <a:r>
              <a:rPr lang="en-US" dirty="0"/>
              <a:t>equipped with two </a:t>
            </a:r>
            <a:r>
              <a:rPr lang="en-US" dirty="0" smtClean="0"/>
              <a:t>acoustic transceivers</a:t>
            </a:r>
            <a:r>
              <a:rPr lang="en-US" dirty="0"/>
              <a:t>, namely, a  </a:t>
            </a:r>
            <a:r>
              <a:rPr lang="en-US" i="1" dirty="0"/>
              <a:t>vertical transceiver  and a  horizontal  transceiver. </a:t>
            </a:r>
            <a:endParaRPr lang="en-US" i="1" dirty="0" smtClean="0"/>
          </a:p>
          <a:p>
            <a:r>
              <a:rPr lang="en-US" i="1" dirty="0" smtClean="0"/>
              <a:t>The horizontal </a:t>
            </a:r>
            <a:r>
              <a:rPr lang="en-US" dirty="0" smtClean="0"/>
              <a:t>transceiver </a:t>
            </a:r>
            <a:r>
              <a:rPr lang="en-US" dirty="0"/>
              <a:t>is used by the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smtClean="0"/>
              <a:t>– gateways to </a:t>
            </a:r>
            <a:r>
              <a:rPr lang="en-US" dirty="0"/>
              <a:t>communicate with the </a:t>
            </a:r>
            <a:r>
              <a:rPr lang="en-US" dirty="0" smtClean="0"/>
              <a:t>sensor nodes in </a:t>
            </a:r>
            <a:r>
              <a:rPr lang="en-US" dirty="0"/>
              <a:t>order to </a:t>
            </a:r>
            <a:endParaRPr lang="en-US" dirty="0" smtClean="0"/>
          </a:p>
          <a:p>
            <a:pPr lvl="1"/>
            <a:r>
              <a:rPr lang="en-US" dirty="0" smtClean="0"/>
              <a:t>send </a:t>
            </a:r>
            <a:r>
              <a:rPr lang="en-US" dirty="0"/>
              <a:t>commands and </a:t>
            </a:r>
            <a:r>
              <a:rPr lang="en-US" dirty="0" smtClean="0"/>
              <a:t>conﬁguration data </a:t>
            </a:r>
            <a:r>
              <a:rPr lang="en-US" dirty="0"/>
              <a:t>to the sensors (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smtClean="0"/>
              <a:t> gateway to </a:t>
            </a:r>
            <a:r>
              <a:rPr lang="en-US" dirty="0"/>
              <a:t>sensors</a:t>
            </a:r>
            <a:r>
              <a:rPr lang="en-US" dirty="0" smtClean="0"/>
              <a:t>); </a:t>
            </a:r>
          </a:p>
          <a:p>
            <a:pPr lvl="1"/>
            <a:r>
              <a:rPr lang="en-US" dirty="0" smtClean="0"/>
              <a:t>collect </a:t>
            </a:r>
            <a:r>
              <a:rPr lang="en-US" dirty="0"/>
              <a:t>monitored data (sensors to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smtClean="0"/>
              <a:t>- gateway). </a:t>
            </a:r>
          </a:p>
          <a:p>
            <a:r>
              <a:rPr lang="en-US" dirty="0" smtClean="0"/>
              <a:t>The vertical transceiver </a:t>
            </a:r>
            <a:r>
              <a:rPr lang="en-US" dirty="0"/>
              <a:t>is used by the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smtClean="0"/>
              <a:t>– gateways to </a:t>
            </a:r>
            <a:r>
              <a:rPr lang="en-US" dirty="0"/>
              <a:t>relay data to a  </a:t>
            </a:r>
            <a:r>
              <a:rPr lang="en-US" i="1" dirty="0" smtClean="0"/>
              <a:t>surface station</a:t>
            </a:r>
            <a:r>
              <a:rPr lang="en-US" dirty="0" smtClean="0"/>
              <a:t>. In deep </a:t>
            </a:r>
            <a:r>
              <a:rPr lang="en-US" dirty="0"/>
              <a:t>water </a:t>
            </a:r>
            <a:r>
              <a:rPr lang="en-US" dirty="0" smtClean="0"/>
              <a:t>applications, </a:t>
            </a:r>
          </a:p>
          <a:p>
            <a:r>
              <a:rPr lang="en-US" dirty="0" smtClean="0"/>
              <a:t>vertical </a:t>
            </a:r>
            <a:r>
              <a:rPr lang="en-US" dirty="0"/>
              <a:t>transceivers must be long </a:t>
            </a:r>
            <a:r>
              <a:rPr lang="en-US" dirty="0" smtClean="0"/>
              <a:t>– range transceivers. </a:t>
            </a:r>
          </a:p>
          <a:p>
            <a:r>
              <a:rPr lang="en-US" dirty="0" smtClean="0"/>
              <a:t>The surface  station </a:t>
            </a:r>
            <a:r>
              <a:rPr lang="en-US" dirty="0"/>
              <a:t>is equipped with an acoustic transceiver that is able to </a:t>
            </a:r>
            <a:r>
              <a:rPr lang="en-US" dirty="0" smtClean="0"/>
              <a:t>handle multiple parallel </a:t>
            </a:r>
            <a:r>
              <a:rPr lang="en-US" dirty="0"/>
              <a:t>communications with the deployed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smtClean="0"/>
              <a:t>-gateways.</a:t>
            </a:r>
          </a:p>
          <a:p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also endowed with </a:t>
            </a:r>
            <a:r>
              <a:rPr lang="en-US" dirty="0"/>
              <a:t>a long range RF and/or satellite transmitter to communicate </a:t>
            </a:r>
            <a:r>
              <a:rPr lang="en-US" dirty="0" smtClean="0"/>
              <a:t>with the  </a:t>
            </a:r>
            <a:r>
              <a:rPr lang="en-US" i="1" dirty="0" smtClean="0"/>
              <a:t>onshore sink </a:t>
            </a:r>
            <a:r>
              <a:rPr lang="en-US" dirty="0" smtClean="0"/>
              <a:t>(</a:t>
            </a:r>
            <a:r>
              <a:rPr lang="en-US" dirty="0" err="1" smtClean="0"/>
              <a:t>os</a:t>
            </a:r>
            <a:r>
              <a:rPr lang="en-US" dirty="0" smtClean="0"/>
              <a:t> -sink) and/or </a:t>
            </a:r>
            <a:r>
              <a:rPr lang="en-US" dirty="0"/>
              <a:t>to a  </a:t>
            </a:r>
            <a:r>
              <a:rPr lang="en-US" i="1" dirty="0" smtClean="0"/>
              <a:t>surface sink </a:t>
            </a:r>
            <a:r>
              <a:rPr lang="en-US" dirty="0" smtClean="0"/>
              <a:t>(</a:t>
            </a:r>
            <a:r>
              <a:rPr lang="en-US" dirty="0"/>
              <a:t>s </a:t>
            </a:r>
            <a:r>
              <a:rPr lang="en-US" dirty="0" smtClean="0"/>
              <a:t> sink).</a:t>
            </a:r>
          </a:p>
          <a:p>
            <a:r>
              <a:rPr lang="en-US" dirty="0" smtClean="0"/>
              <a:t>In </a:t>
            </a:r>
            <a:r>
              <a:rPr lang="en-US" dirty="0"/>
              <a:t>shallow </a:t>
            </a:r>
            <a:r>
              <a:rPr lang="en-US" dirty="0" smtClean="0"/>
              <a:t>water, bottom-deployed sensors/modems </a:t>
            </a:r>
            <a:r>
              <a:rPr lang="en-US" dirty="0"/>
              <a:t>may directly communicate with the </a:t>
            </a:r>
            <a:r>
              <a:rPr lang="en-US" dirty="0" smtClean="0"/>
              <a:t>surface buoy, with </a:t>
            </a:r>
            <a:r>
              <a:rPr lang="en-US" dirty="0"/>
              <a:t>no specialized bottom node (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smtClean="0"/>
              <a:t>-gateway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65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Communication  Architecture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40136"/>
            <a:ext cx="7010399" cy="524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303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Three - dimensional (3D) underwater networks are used to detect and </a:t>
            </a:r>
            <a:r>
              <a:rPr lang="en-US" dirty="0" smtClean="0"/>
              <a:t>observe the </a:t>
            </a:r>
            <a:r>
              <a:rPr lang="en-US" dirty="0"/>
              <a:t>phenomena that cannot be adequately observed by means of ocean </a:t>
            </a:r>
            <a:r>
              <a:rPr lang="en-US" dirty="0" smtClean="0"/>
              <a:t>bottom sensor </a:t>
            </a:r>
            <a:r>
              <a:rPr lang="en-US" dirty="0"/>
              <a:t>nodes; that is, to perform cooperative sampling of the 3D ocean </a:t>
            </a:r>
            <a:r>
              <a:rPr lang="en-US" dirty="0" smtClean="0"/>
              <a:t>environment. </a:t>
            </a:r>
          </a:p>
          <a:p>
            <a:r>
              <a:rPr lang="en-US" dirty="0" smtClean="0"/>
              <a:t>In </a:t>
            </a:r>
            <a:r>
              <a:rPr lang="en-US" dirty="0"/>
              <a:t>3D underwater </a:t>
            </a:r>
            <a:r>
              <a:rPr lang="en-US" dirty="0" smtClean="0"/>
              <a:t>networks, sensor </a:t>
            </a:r>
            <a:r>
              <a:rPr lang="en-US" dirty="0"/>
              <a:t>nodes </a:t>
            </a:r>
            <a:r>
              <a:rPr lang="en-US" dirty="0" smtClean="0"/>
              <a:t>ﬂoat at </a:t>
            </a:r>
            <a:r>
              <a:rPr lang="en-US" dirty="0"/>
              <a:t>different depths </a:t>
            </a:r>
            <a:r>
              <a:rPr lang="en-US" dirty="0" smtClean="0"/>
              <a:t>to observe a  phenomenon. </a:t>
            </a:r>
          </a:p>
          <a:p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en-US" dirty="0" smtClean="0"/>
              <a:t>architecture, each </a:t>
            </a:r>
            <a:r>
              <a:rPr lang="en-US" dirty="0"/>
              <a:t>sensor </a:t>
            </a:r>
            <a:r>
              <a:rPr lang="en-US" dirty="0" smtClean="0"/>
              <a:t>is </a:t>
            </a:r>
            <a:r>
              <a:rPr lang="en-US" dirty="0"/>
              <a:t>anchored to the </a:t>
            </a:r>
            <a:r>
              <a:rPr lang="en-US" dirty="0" smtClean="0"/>
              <a:t>ocean bottom and </a:t>
            </a:r>
            <a:r>
              <a:rPr lang="en-US" dirty="0"/>
              <a:t>equipped with a </a:t>
            </a:r>
            <a:r>
              <a:rPr lang="en-US" dirty="0" smtClean="0"/>
              <a:t>ﬂoating buoy </a:t>
            </a:r>
            <a:r>
              <a:rPr lang="en-US" dirty="0"/>
              <a:t>that can be </a:t>
            </a:r>
            <a:r>
              <a:rPr lang="en-US" dirty="0" smtClean="0"/>
              <a:t>inﬂated by </a:t>
            </a:r>
            <a:r>
              <a:rPr lang="en-US" dirty="0"/>
              <a:t>a </a:t>
            </a:r>
            <a:r>
              <a:rPr lang="en-US" dirty="0" smtClean="0"/>
              <a:t>pump</a:t>
            </a:r>
          </a:p>
          <a:p>
            <a:r>
              <a:rPr lang="en-US" dirty="0" smtClean="0"/>
              <a:t>The buoy </a:t>
            </a:r>
            <a:r>
              <a:rPr lang="en-US" dirty="0"/>
              <a:t>pushes the sensor toward the ocean </a:t>
            </a:r>
            <a:r>
              <a:rPr lang="en-US" dirty="0" smtClean="0"/>
              <a:t>surface.</a:t>
            </a:r>
          </a:p>
          <a:p>
            <a:r>
              <a:rPr lang="en-US" dirty="0" smtClean="0"/>
              <a:t>The depth of the </a:t>
            </a:r>
            <a:r>
              <a:rPr lang="en-US" dirty="0"/>
              <a:t>sensor can then be regulated by adjusting the length of the wire </a:t>
            </a:r>
            <a:r>
              <a:rPr lang="en-US" dirty="0" smtClean="0"/>
              <a:t>that connects the </a:t>
            </a:r>
            <a:r>
              <a:rPr lang="en-US" dirty="0"/>
              <a:t>sensor to the anchor by means of an electronically controlled </a:t>
            </a:r>
            <a:r>
              <a:rPr lang="en-US" dirty="0" smtClean="0"/>
              <a:t>engine that resides </a:t>
            </a:r>
            <a:r>
              <a:rPr lang="en-US" dirty="0"/>
              <a:t>on the </a:t>
            </a:r>
            <a:r>
              <a:rPr lang="en-US" dirty="0" smtClean="0"/>
              <a:t>sensor.</a:t>
            </a:r>
          </a:p>
          <a:p>
            <a:r>
              <a:rPr lang="en-US" dirty="0" smtClean="0"/>
              <a:t>AUVs </a:t>
            </a:r>
            <a:r>
              <a:rPr lang="en-US" dirty="0"/>
              <a:t>can function without tethers, </a:t>
            </a:r>
            <a:r>
              <a:rPr lang="en-US" dirty="0" smtClean="0"/>
              <a:t>cables</a:t>
            </a:r>
            <a:r>
              <a:rPr lang="en-US" dirty="0"/>
              <a:t>, or remote control, and </a:t>
            </a:r>
            <a:r>
              <a:rPr lang="en-US" dirty="0" smtClean="0"/>
              <a:t>therefore they </a:t>
            </a:r>
            <a:r>
              <a:rPr lang="en-US" dirty="0"/>
              <a:t>have a multitude of applications in oceanography, environmental </a:t>
            </a:r>
            <a:r>
              <a:rPr lang="en-US" dirty="0" smtClean="0"/>
              <a:t>monitoring, and </a:t>
            </a:r>
            <a:r>
              <a:rPr lang="en-US" dirty="0"/>
              <a:t>underwater resource </a:t>
            </a:r>
            <a:r>
              <a:rPr lang="en-US" dirty="0" smtClean="0"/>
              <a:t>studies. </a:t>
            </a:r>
          </a:p>
        </p:txBody>
      </p:sp>
    </p:spTree>
    <p:extLst>
      <p:ext uri="{BB962C8B-B14F-4D97-AF65-F5344CB8AC3E}">
        <p14:creationId xmlns:p14="http://schemas.microsoft.com/office/powerpoint/2010/main" val="1122382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Wireless Underground Sensor Networks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smtClean="0"/>
              <a:t>Application areas of WUSN</a:t>
            </a:r>
          </a:p>
          <a:p>
            <a:pPr lvl="1"/>
            <a:r>
              <a:rPr lang="en-US" dirty="0" smtClean="0"/>
              <a:t>Agriculture: Soil conditions monitor, Automatic sprinkler system</a:t>
            </a:r>
          </a:p>
          <a:p>
            <a:pPr lvl="1"/>
            <a:r>
              <a:rPr lang="en-US" dirty="0" smtClean="0"/>
              <a:t>Security: To detect movement via pressure, vibration, or sound. May be used in business, home security, military</a:t>
            </a:r>
          </a:p>
          <a:p>
            <a:pPr lvl="1"/>
            <a:r>
              <a:rPr lang="en-US" dirty="0" smtClean="0"/>
              <a:t>Infrastructure monitoring: To monitor and detect leakage in electrical / communication wiring, plumbing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0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Trends in WSN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WSN performing specialized tasks</a:t>
            </a:r>
          </a:p>
          <a:p>
            <a:pPr lvl="1"/>
            <a:r>
              <a:rPr lang="en-US" dirty="0" smtClean="0"/>
              <a:t>Wireless Multimedia Sensor Networks</a:t>
            </a:r>
          </a:p>
          <a:p>
            <a:pPr lvl="1"/>
            <a:r>
              <a:rPr lang="en-US" dirty="0" smtClean="0"/>
              <a:t>Wireless Sensor and Actor Networks</a:t>
            </a:r>
          </a:p>
          <a:p>
            <a:r>
              <a:rPr lang="en-US" dirty="0" smtClean="0"/>
              <a:t>WSN in Challenging Environment</a:t>
            </a:r>
          </a:p>
          <a:p>
            <a:pPr lvl="1"/>
            <a:r>
              <a:rPr lang="en-US" dirty="0" smtClean="0"/>
              <a:t>Underwater Acoustic Sensor Networks (UW-ASN)</a:t>
            </a:r>
          </a:p>
          <a:p>
            <a:pPr lvl="1"/>
            <a:r>
              <a:rPr lang="en-US" dirty="0" smtClean="0"/>
              <a:t>Wireless Underground Sensor Networks</a:t>
            </a:r>
          </a:p>
        </p:txBody>
      </p:sp>
    </p:spTree>
    <p:extLst>
      <p:ext uri="{BB962C8B-B14F-4D97-AF65-F5344CB8AC3E}">
        <p14:creationId xmlns:p14="http://schemas.microsoft.com/office/powerpoint/2010/main" val="8468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Wireless Multimedia Sensor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SNs that communicates video and audio streams, still images and scalar sensor data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Store, process in real time, correlate, and fuse multimedia data originated from heterogeneous sources</a:t>
            </a:r>
          </a:p>
          <a:p>
            <a:pPr lvl="1"/>
            <a:r>
              <a:rPr lang="en-US" dirty="0" smtClean="0"/>
              <a:t>Deliver multimedia content with certain level of </a:t>
            </a:r>
            <a:r>
              <a:rPr lang="en-US" dirty="0" err="1" smtClean="0"/>
              <a:t>QoS</a:t>
            </a:r>
            <a:endParaRPr lang="en-US" dirty="0" smtClean="0"/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Sensors have limited battery, memory processing capability and data rate</a:t>
            </a:r>
          </a:p>
          <a:p>
            <a:pPr lvl="1"/>
            <a:r>
              <a:rPr lang="en-US" dirty="0" smtClean="0"/>
              <a:t>Capacity of each link is fixed and predetermined</a:t>
            </a:r>
          </a:p>
          <a:p>
            <a:pPr lvl="1"/>
            <a:r>
              <a:rPr lang="en-US" dirty="0" smtClean="0"/>
              <a:t>Attainable capacity of the wireless link in multi hop wireless network depends on the interference level perceived at the receiver</a:t>
            </a:r>
          </a:p>
          <a:p>
            <a:pPr lvl="1"/>
            <a:r>
              <a:rPr lang="en-US" dirty="0" smtClean="0"/>
              <a:t>Interference level depends on the interaction of functionalities that are handled by all network devices in a distributed manner</a:t>
            </a:r>
          </a:p>
          <a:p>
            <a:pPr lvl="1"/>
            <a:r>
              <a:rPr lang="en-US" dirty="0"/>
              <a:t>Capacity and delay attainable on each link are location dependent, vary continuously and may be </a:t>
            </a:r>
            <a:r>
              <a:rPr lang="en-US" dirty="0" err="1"/>
              <a:t>bursty</a:t>
            </a:r>
            <a:r>
              <a:rPr lang="en-US" dirty="0"/>
              <a:t> in </a:t>
            </a:r>
            <a:r>
              <a:rPr lang="en-US" dirty="0" smtClean="0"/>
              <a:t>nature</a:t>
            </a:r>
          </a:p>
          <a:p>
            <a:pPr lvl="1"/>
            <a:r>
              <a:rPr lang="en-US" dirty="0" smtClean="0"/>
              <a:t>Cross layer interactions must be provided to support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1"/>
            <a:r>
              <a:rPr lang="en-US" dirty="0" smtClean="0"/>
              <a:t>In-network processing of multimedia content should be supported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04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WMSN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Multimedia Surveillance Sensor Networks</a:t>
            </a:r>
          </a:p>
          <a:p>
            <a:r>
              <a:rPr lang="en-US" dirty="0" smtClean="0"/>
              <a:t>Traffic Avoidance, Enforcement, and Control Systems</a:t>
            </a:r>
          </a:p>
          <a:p>
            <a:r>
              <a:rPr lang="en-US" dirty="0" smtClean="0"/>
              <a:t>Advanced Health Care Delivery</a:t>
            </a:r>
          </a:p>
          <a:p>
            <a:r>
              <a:rPr lang="en-US" dirty="0" smtClean="0"/>
              <a:t>Environmental Monitoring</a:t>
            </a:r>
          </a:p>
          <a:p>
            <a:r>
              <a:rPr lang="en-US" dirty="0" smtClean="0"/>
              <a:t>Industrial Process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that influence design of WMSN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Application Specific </a:t>
            </a:r>
            <a:r>
              <a:rPr lang="en-US" dirty="0" err="1" smtClean="0"/>
              <a:t>QoS</a:t>
            </a:r>
            <a:r>
              <a:rPr lang="en-US" dirty="0" smtClean="0"/>
              <a:t> Requirement</a:t>
            </a:r>
          </a:p>
          <a:p>
            <a:pPr lvl="1"/>
            <a:r>
              <a:rPr lang="en-US" dirty="0" smtClean="0"/>
              <a:t>Snapshot type:- contains event triggered observations obtained in a short period of time</a:t>
            </a:r>
          </a:p>
          <a:p>
            <a:pPr lvl="1"/>
            <a:r>
              <a:rPr lang="en-US" dirty="0" smtClean="0"/>
              <a:t>Streaming Multimedia type:- sustained information delivery for long duration of time</a:t>
            </a:r>
          </a:p>
          <a:p>
            <a:pPr lvl="1"/>
            <a:r>
              <a:rPr lang="en-US" dirty="0" err="1" smtClean="0"/>
              <a:t>QoS</a:t>
            </a:r>
            <a:r>
              <a:rPr lang="en-US" dirty="0" smtClean="0"/>
              <a:t>: Bounds on energy consumption, delay, reliability, distortion, network lifetime</a:t>
            </a:r>
          </a:p>
          <a:p>
            <a:r>
              <a:rPr lang="en-US" dirty="0" smtClean="0"/>
              <a:t>High bandwidth demand</a:t>
            </a:r>
          </a:p>
          <a:p>
            <a:r>
              <a:rPr lang="en-US" dirty="0" smtClean="0"/>
              <a:t>Multimedia In-Network Processing</a:t>
            </a:r>
          </a:p>
          <a:p>
            <a:r>
              <a:rPr lang="en-US" dirty="0" smtClean="0"/>
              <a:t>Power Consumption</a:t>
            </a:r>
          </a:p>
          <a:p>
            <a:r>
              <a:rPr lang="en-US" dirty="0" smtClean="0"/>
              <a:t>Flexible architecture to support heterogeneous applications</a:t>
            </a:r>
          </a:p>
          <a:p>
            <a:r>
              <a:rPr lang="en-US" dirty="0" smtClean="0"/>
              <a:t>Multimedia Coverage</a:t>
            </a:r>
          </a:p>
          <a:p>
            <a:r>
              <a:rPr lang="en-US" dirty="0" smtClean="0"/>
              <a:t>Integration with Internet Architecture</a:t>
            </a:r>
          </a:p>
          <a:p>
            <a:r>
              <a:rPr lang="en-US" dirty="0" smtClean="0"/>
              <a:t>Integration with other wireless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1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Ultra Wideband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Bandwidth of around 500 MHz</a:t>
            </a:r>
          </a:p>
          <a:p>
            <a:r>
              <a:rPr lang="en-US" dirty="0" smtClean="0"/>
              <a:t>Requires low-power</a:t>
            </a:r>
          </a:p>
          <a:p>
            <a:r>
              <a:rPr lang="en-US" dirty="0" smtClean="0"/>
              <a:t>Supports high data rate</a:t>
            </a:r>
          </a:p>
          <a:p>
            <a:r>
              <a:rPr lang="en-US" dirty="0" smtClean="0"/>
              <a:t>Limited coverage area (within tens of meters)</a:t>
            </a:r>
          </a:p>
          <a:p>
            <a:r>
              <a:rPr lang="en-US" dirty="0" smtClean="0"/>
              <a:t>More suitable for WSNs</a:t>
            </a:r>
          </a:p>
          <a:p>
            <a:r>
              <a:rPr lang="en-US" dirty="0" smtClean="0"/>
              <a:t>As per FCC regulation - Spectrum around 3.1 to 10.6 GHz</a:t>
            </a:r>
          </a:p>
          <a:p>
            <a:r>
              <a:rPr lang="en-US" dirty="0" smtClean="0"/>
              <a:t>But can use entire frequency spectrum with limited interference, since coverage area is very 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UWB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Time-hopping impulse radio UWB (TH-IR-UWB)</a:t>
            </a:r>
          </a:p>
          <a:p>
            <a:pPr lvl="1"/>
            <a:r>
              <a:rPr lang="en-US" dirty="0" smtClean="0"/>
              <a:t>Based on sending very short duration pulses in the order of hundreds of picoseconds)</a:t>
            </a:r>
          </a:p>
          <a:p>
            <a:pPr lvl="1"/>
            <a:r>
              <a:rPr lang="en-US" dirty="0" smtClean="0"/>
              <a:t>Time is divided into frames </a:t>
            </a:r>
          </a:p>
          <a:p>
            <a:pPr lvl="1"/>
            <a:r>
              <a:rPr lang="en-US" dirty="0" smtClean="0"/>
              <a:t>Each frame consists of several chips of very short duration</a:t>
            </a:r>
          </a:p>
          <a:p>
            <a:pPr lvl="1"/>
            <a:r>
              <a:rPr lang="en-US" dirty="0" smtClean="0"/>
              <a:t>Each sender transmits one pulse in a chip per frame and multiuser access is provided by pseudo random time hopping sequences that determine in which chip each user should transmit</a:t>
            </a:r>
          </a:p>
          <a:p>
            <a:r>
              <a:rPr lang="en-US" dirty="0" smtClean="0"/>
              <a:t>Multi Carrier UWB (MC-UWB)</a:t>
            </a:r>
          </a:p>
          <a:p>
            <a:pPr lvl="1"/>
            <a:r>
              <a:rPr lang="en-US" dirty="0" smtClean="0"/>
              <a:t>Uses multiple simultaneous carriers</a:t>
            </a:r>
          </a:p>
          <a:p>
            <a:pPr lvl="1"/>
            <a:r>
              <a:rPr lang="en-US" dirty="0" smtClean="0"/>
              <a:t>Based on orthogonal frequency division multiplexing (OFDM)</a:t>
            </a:r>
          </a:p>
          <a:p>
            <a:pPr lvl="1"/>
            <a:r>
              <a:rPr lang="en-US" dirty="0" smtClean="0"/>
              <a:t>Well suited for avoiding interferences since carrier frequencies can be chosen to avoid narrowband interference to or from narrowband systems</a:t>
            </a:r>
          </a:p>
          <a:p>
            <a:pPr lvl="1"/>
            <a:r>
              <a:rPr lang="en-US" dirty="0" smtClean="0"/>
              <a:t>High speed FFT processing is necessary </a:t>
            </a:r>
            <a:r>
              <a:rPr lang="en-US" dirty="0" smtClean="0">
                <a:sym typeface="Wingdings" panose="05000000000000000000" pitchFamily="2" charset="2"/>
              </a:rPr>
              <a:t> Requires high processing power  complex transceivers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1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4038</Words>
  <Application>Microsoft Office PowerPoint</Application>
  <PresentationFormat>On-screen Show (4:3)</PresentationFormat>
  <Paragraphs>306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Distributed Topology Control</vt:lpstr>
      <vt:lpstr>Distributed Topology Control</vt:lpstr>
      <vt:lpstr>Future Trends in Wireless Sensor Network</vt:lpstr>
      <vt:lpstr>Future Trends in WSN</vt:lpstr>
      <vt:lpstr>Wireless Multimedia Sensor Networks</vt:lpstr>
      <vt:lpstr>Applications of WMSN</vt:lpstr>
      <vt:lpstr>Factors that influence design of WMSN</vt:lpstr>
      <vt:lpstr>Ultra Wideband Technology</vt:lpstr>
      <vt:lpstr>UWB Approaches</vt:lpstr>
      <vt:lpstr>TH-IR-UWB</vt:lpstr>
      <vt:lpstr>Cross Layer Design</vt:lpstr>
      <vt:lpstr>Design Principles of Cross Layer Design</vt:lpstr>
      <vt:lpstr>PowerPoint Presentation</vt:lpstr>
      <vt:lpstr>Design Principles</vt:lpstr>
      <vt:lpstr>Design Guidelines</vt:lpstr>
      <vt:lpstr>Wireless Sensor and Actor Networks</vt:lpstr>
      <vt:lpstr>Requirements of WSAN Protocols</vt:lpstr>
      <vt:lpstr>Applications of WSAN</vt:lpstr>
      <vt:lpstr>Sensor-Actor Coordination</vt:lpstr>
      <vt:lpstr>Sensor-Actor Coordination</vt:lpstr>
      <vt:lpstr>DECR Protocol for Sensor Actor Coordination</vt:lpstr>
      <vt:lpstr>DECR</vt:lpstr>
      <vt:lpstr>Simulation Results of DECR</vt:lpstr>
      <vt:lpstr>Actor-Actor Coordination</vt:lpstr>
      <vt:lpstr>Simulation Results</vt:lpstr>
      <vt:lpstr>Underwater Acoustic Sensor Networks</vt:lpstr>
      <vt:lpstr>Challenges in the design of UWASN</vt:lpstr>
      <vt:lpstr>Difference between Terrestrial sensor networks and underwater sensor networks</vt:lpstr>
      <vt:lpstr>Classification of UW communication links</vt:lpstr>
      <vt:lpstr>Factors influencing the design of underwater Protocols</vt:lpstr>
      <vt:lpstr>Communication Architecture of UWASN</vt:lpstr>
      <vt:lpstr>PowerPoint Presentation</vt:lpstr>
      <vt:lpstr>3D Communication  Architecture</vt:lpstr>
      <vt:lpstr>PowerPoint Presentation</vt:lpstr>
      <vt:lpstr>Wireless Underground Sensor Networks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Topology Control</dc:title>
  <dc:creator>sastra</dc:creator>
  <cp:lastModifiedBy>sastra</cp:lastModifiedBy>
  <cp:revision>38</cp:revision>
  <dcterms:created xsi:type="dcterms:W3CDTF">2006-08-16T00:00:00Z</dcterms:created>
  <dcterms:modified xsi:type="dcterms:W3CDTF">2017-04-04T09:15:38Z</dcterms:modified>
</cp:coreProperties>
</file>