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handoutMasterIdLst>
    <p:handoutMasterId r:id="rId19"/>
  </p:handoutMasterIdLst>
  <p:sldIdLst>
    <p:sldId id="312" r:id="rId5"/>
    <p:sldId id="304" r:id="rId6"/>
    <p:sldId id="314" r:id="rId7"/>
    <p:sldId id="323" r:id="rId8"/>
    <p:sldId id="307" r:id="rId9"/>
    <p:sldId id="282" r:id="rId10"/>
    <p:sldId id="315" r:id="rId11"/>
    <p:sldId id="317" r:id="rId12"/>
    <p:sldId id="318" r:id="rId13"/>
    <p:sldId id="319" r:id="rId14"/>
    <p:sldId id="321" r:id="rId15"/>
    <p:sldId id="322" r:id="rId16"/>
    <p:sldId id="297"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757BB9-6478-417A-9303-EA8EFD6CC6D4}">
          <p14:sldIdLst>
            <p14:sldId id="312"/>
            <p14:sldId id="304"/>
            <p14:sldId id="314"/>
            <p14:sldId id="323"/>
            <p14:sldId id="307"/>
            <p14:sldId id="282"/>
            <p14:sldId id="315"/>
            <p14:sldId id="317"/>
            <p14:sldId id="318"/>
            <p14:sldId id="319"/>
            <p14:sldId id="321"/>
            <p14:sldId id="322"/>
            <p14:sldId id="297"/>
          </p14:sldIdLst>
        </p14:section>
      </p14:sectionLst>
    </p:ex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ww.redbus.in/"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2021463"/>
          </a:xfrm>
        </p:spPr>
        <p:txBody>
          <a:bodyPr anchor="ctr"/>
          <a:lstStyle/>
          <a:p>
            <a:r>
              <a:rPr lang="en-US" dirty="0" err="1"/>
              <a:t>Redbus</a:t>
            </a:r>
            <a:r>
              <a:rPr lang="en-US" dirty="0"/>
              <a:t>       </a:t>
            </a:r>
            <a:br>
              <a:rPr lang="en-US" dirty="0"/>
            </a:br>
            <a:r>
              <a:rPr lang="en-US" dirty="0"/>
              <a:t>Data scrapping</a:t>
            </a:r>
          </a:p>
        </p:txBody>
      </p:sp>
      <p:sp>
        <p:nvSpPr>
          <p:cNvPr id="3" name="Rectangle 2">
            <a:extLst>
              <a:ext uri="{FF2B5EF4-FFF2-40B4-BE49-F238E27FC236}">
                <a16:creationId xmlns:a16="http://schemas.microsoft.com/office/drawing/2014/main" id="{B62A315C-5683-1506-702E-1335265EDC31}"/>
              </a:ext>
            </a:extLst>
          </p:cNvPr>
          <p:cNvSpPr/>
          <p:nvPr/>
        </p:nvSpPr>
        <p:spPr>
          <a:xfrm>
            <a:off x="3982063" y="2831690"/>
            <a:ext cx="4434349" cy="78903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n w="12700">
                  <a:solidFill>
                    <a:schemeClr val="accent3">
                      <a:lumMod val="50000"/>
                    </a:schemeClr>
                  </a:solidFill>
                  <a:prstDash val="solid"/>
                </a:ln>
                <a:solidFill>
                  <a:schemeClr val="tx1"/>
                </a:solidFill>
                <a:effectLst>
                  <a:innerShdw blurRad="177800">
                    <a:schemeClr val="accent3">
                      <a:lumMod val="50000"/>
                    </a:schemeClr>
                  </a:innerShdw>
                </a:effectLst>
              </a:rPr>
              <a:t>Using Selenium and Dynamic Filtering with </a:t>
            </a:r>
            <a:r>
              <a:rPr lang="en-IN" b="1" dirty="0" err="1">
                <a:ln w="12700">
                  <a:solidFill>
                    <a:schemeClr val="accent3">
                      <a:lumMod val="50000"/>
                    </a:schemeClr>
                  </a:solidFill>
                  <a:prstDash val="solid"/>
                </a:ln>
                <a:solidFill>
                  <a:schemeClr val="tx1"/>
                </a:solidFill>
                <a:effectLst>
                  <a:innerShdw blurRad="177800">
                    <a:schemeClr val="accent3">
                      <a:lumMod val="50000"/>
                    </a:schemeClr>
                  </a:innerShdw>
                </a:effectLst>
              </a:rPr>
              <a:t>Streamlit</a:t>
            </a:r>
            <a:endParaRPr lang="en-IN" b="1" dirty="0">
              <a:ln w="12700">
                <a:solidFill>
                  <a:schemeClr val="accent3">
                    <a:lumMod val="50000"/>
                  </a:schemeClr>
                </a:solidFill>
                <a:prstDash val="solid"/>
              </a:ln>
              <a:solidFill>
                <a:schemeClr val="tx1"/>
              </a:solidFill>
              <a:effectLst>
                <a:innerShdw blurRad="177800">
                  <a:schemeClr val="accent3">
                    <a:lumMod val="50000"/>
                  </a:schemeClr>
                </a:innerShdw>
              </a:effectLst>
            </a:endParaRPr>
          </a:p>
        </p:txBody>
      </p:sp>
      <p:sp>
        <p:nvSpPr>
          <p:cNvPr id="4" name="Rectangle 3">
            <a:extLst>
              <a:ext uri="{FF2B5EF4-FFF2-40B4-BE49-F238E27FC236}">
                <a16:creationId xmlns:a16="http://schemas.microsoft.com/office/drawing/2014/main" id="{169669B2-2415-156A-8779-F95DFEB795C4}"/>
              </a:ext>
            </a:extLst>
          </p:cNvPr>
          <p:cNvSpPr/>
          <p:nvPr/>
        </p:nvSpPr>
        <p:spPr>
          <a:xfrm>
            <a:off x="5270087" y="3615814"/>
            <a:ext cx="4434349" cy="78903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n w="12700">
                  <a:noFill/>
                  <a:prstDash val="solid"/>
                </a:ln>
                <a:solidFill>
                  <a:schemeClr val="tx1"/>
                </a:solidFill>
                <a:effectLst>
                  <a:innerShdw blurRad="177800">
                    <a:schemeClr val="accent3">
                      <a:lumMod val="50000"/>
                    </a:schemeClr>
                  </a:innerShdw>
                </a:effectLst>
              </a:rPr>
              <a:t>- </a:t>
            </a:r>
            <a:r>
              <a:rPr lang="en-IN" b="1" dirty="0" err="1">
                <a:ln w="12700">
                  <a:noFill/>
                  <a:prstDash val="solid"/>
                </a:ln>
                <a:solidFill>
                  <a:schemeClr val="tx1"/>
                </a:solidFill>
                <a:effectLst>
                  <a:innerShdw blurRad="177800">
                    <a:schemeClr val="accent3">
                      <a:lumMod val="50000"/>
                    </a:schemeClr>
                  </a:innerShdw>
                </a:effectLst>
              </a:rPr>
              <a:t>Sankari</a:t>
            </a:r>
            <a:r>
              <a:rPr lang="en-IN" b="1" dirty="0">
                <a:ln w="12700">
                  <a:noFill/>
                  <a:prstDash val="solid"/>
                </a:ln>
                <a:solidFill>
                  <a:schemeClr val="tx1"/>
                </a:solidFill>
                <a:effectLst>
                  <a:innerShdw blurRad="177800">
                    <a:schemeClr val="accent3">
                      <a:lumMod val="50000"/>
                    </a:schemeClr>
                  </a:innerShdw>
                </a:effectLst>
              </a:rPr>
              <a:t> </a:t>
            </a:r>
            <a:r>
              <a:rPr lang="en-IN" sz="1600" b="1" dirty="0" err="1">
                <a:ln w="12700">
                  <a:noFill/>
                  <a:prstDash val="solid"/>
                </a:ln>
                <a:solidFill>
                  <a:schemeClr val="tx1"/>
                </a:solidFill>
                <a:effectLst>
                  <a:innerShdw blurRad="177800">
                    <a:schemeClr val="accent3">
                      <a:lumMod val="50000"/>
                    </a:schemeClr>
                  </a:innerShdw>
                </a:effectLst>
              </a:rPr>
              <a:t>Subbulakshmi</a:t>
            </a:r>
            <a:endParaRPr lang="en-IN" sz="1600" b="1" dirty="0">
              <a:ln w="12700">
                <a:noFill/>
                <a:prstDash val="solid"/>
              </a:ln>
              <a:solidFill>
                <a:schemeClr val="tx1"/>
              </a:solidFill>
              <a:effectLst>
                <a:innerShdw blurRad="177800">
                  <a:schemeClr val="accent3">
                    <a:lumMod val="50000"/>
                  </a:schemeClr>
                </a:innerShdw>
              </a:effectLst>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
        <p:nvSpPr>
          <p:cNvPr id="11" name="Title 10">
            <a:extLst>
              <a:ext uri="{FF2B5EF4-FFF2-40B4-BE49-F238E27FC236}">
                <a16:creationId xmlns:a16="http://schemas.microsoft.com/office/drawing/2014/main" id="{F5D5B72D-7452-8352-630C-25DBB2A89863}"/>
              </a:ext>
            </a:extLst>
          </p:cNvPr>
          <p:cNvSpPr>
            <a:spLocks noGrp="1"/>
          </p:cNvSpPr>
          <p:nvPr>
            <p:ph type="title"/>
          </p:nvPr>
        </p:nvSpPr>
        <p:spPr>
          <a:xfrm>
            <a:off x="1546589" y="887457"/>
            <a:ext cx="9879437" cy="980844"/>
          </a:xfrm>
        </p:spPr>
        <p:txBody>
          <a:bodyPr/>
          <a:lstStyle/>
          <a:p>
            <a:r>
              <a:rPr lang="en-IN" dirty="0" err="1"/>
              <a:t>Streamlit</a:t>
            </a:r>
            <a:r>
              <a:rPr lang="en-IN" dirty="0"/>
              <a:t> application</a:t>
            </a:r>
          </a:p>
        </p:txBody>
      </p:sp>
      <p:sp>
        <p:nvSpPr>
          <p:cNvPr id="12" name="Title 10">
            <a:extLst>
              <a:ext uri="{FF2B5EF4-FFF2-40B4-BE49-F238E27FC236}">
                <a16:creationId xmlns:a16="http://schemas.microsoft.com/office/drawing/2014/main" id="{553D04FA-3854-41C9-9430-60F7A3617E26}"/>
              </a:ext>
            </a:extLst>
          </p:cNvPr>
          <p:cNvSpPr txBox="1">
            <a:spLocks/>
          </p:cNvSpPr>
          <p:nvPr/>
        </p:nvSpPr>
        <p:spPr>
          <a:xfrm>
            <a:off x="1550563" y="2102454"/>
            <a:ext cx="2480663" cy="386359"/>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IN" sz="1800" dirty="0"/>
              <a:t>Why </a:t>
            </a:r>
            <a:r>
              <a:rPr lang="en-IN" sz="1800" dirty="0" err="1"/>
              <a:t>Streamlit</a:t>
            </a:r>
            <a:r>
              <a:rPr lang="en-IN" sz="1800" dirty="0"/>
              <a:t>?</a:t>
            </a:r>
          </a:p>
        </p:txBody>
      </p:sp>
      <p:sp>
        <p:nvSpPr>
          <p:cNvPr id="13" name="Content Placeholder 3">
            <a:extLst>
              <a:ext uri="{FF2B5EF4-FFF2-40B4-BE49-F238E27FC236}">
                <a16:creationId xmlns:a16="http://schemas.microsoft.com/office/drawing/2014/main" id="{51DC4B98-FD8C-589D-CF57-566D4901C7B8}"/>
              </a:ext>
            </a:extLst>
          </p:cNvPr>
          <p:cNvSpPr txBox="1">
            <a:spLocks/>
          </p:cNvSpPr>
          <p:nvPr/>
        </p:nvSpPr>
        <p:spPr>
          <a:xfrm>
            <a:off x="1550563" y="2734915"/>
            <a:ext cx="6903076" cy="1365138"/>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It is python for developing web applications, especially for Data Science, ML and AI in a short time</a:t>
            </a:r>
          </a:p>
          <a:p>
            <a:pPr marL="342900" indent="-342900">
              <a:buFont typeface="Arial" panose="020B0604020202020204" pitchFamily="34" charset="0"/>
              <a:buChar char="•"/>
            </a:pPr>
            <a:r>
              <a:rPr lang="en-US" dirty="0"/>
              <a:t>It is simple and effective</a:t>
            </a:r>
          </a:p>
          <a:p>
            <a:pPr marL="342900" indent="-342900">
              <a:buFont typeface="Arial" panose="020B0604020202020204" pitchFamily="34" charset="0"/>
              <a:buChar char="•"/>
            </a:pPr>
            <a:endParaRPr lang="en-US" dirty="0"/>
          </a:p>
        </p:txBody>
      </p:sp>
      <p:sp>
        <p:nvSpPr>
          <p:cNvPr id="14" name="Title 10">
            <a:extLst>
              <a:ext uri="{FF2B5EF4-FFF2-40B4-BE49-F238E27FC236}">
                <a16:creationId xmlns:a16="http://schemas.microsoft.com/office/drawing/2014/main" id="{C9CEF38A-CB5B-0FB5-C36F-CD19836C4FF9}"/>
              </a:ext>
            </a:extLst>
          </p:cNvPr>
          <p:cNvSpPr txBox="1">
            <a:spLocks/>
          </p:cNvSpPr>
          <p:nvPr/>
        </p:nvSpPr>
        <p:spPr>
          <a:xfrm>
            <a:off x="1550563" y="3956132"/>
            <a:ext cx="2480663" cy="386359"/>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IN" sz="1800" dirty="0"/>
              <a:t>Installation</a:t>
            </a:r>
          </a:p>
        </p:txBody>
      </p:sp>
      <p:sp>
        <p:nvSpPr>
          <p:cNvPr id="15" name="Content Placeholder 3">
            <a:extLst>
              <a:ext uri="{FF2B5EF4-FFF2-40B4-BE49-F238E27FC236}">
                <a16:creationId xmlns:a16="http://schemas.microsoft.com/office/drawing/2014/main" id="{57BED0CB-18E1-1D78-2E40-1AE931E96D4E}"/>
              </a:ext>
            </a:extLst>
          </p:cNvPr>
          <p:cNvSpPr txBox="1">
            <a:spLocks/>
          </p:cNvSpPr>
          <p:nvPr/>
        </p:nvSpPr>
        <p:spPr>
          <a:xfrm>
            <a:off x="1702963" y="4638701"/>
            <a:ext cx="6903076" cy="1365138"/>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pip install </a:t>
            </a:r>
            <a:r>
              <a:rPr lang="en-US" dirty="0" err="1"/>
              <a:t>streamlit</a:t>
            </a:r>
            <a:r>
              <a:rPr lang="en-US" dirty="0"/>
              <a:t> -- installing</a:t>
            </a:r>
          </a:p>
          <a:p>
            <a:pPr marL="342900" indent="-342900">
              <a:buFont typeface="Arial" panose="020B0604020202020204" pitchFamily="34" charset="0"/>
              <a:buChar char="•"/>
            </a:pPr>
            <a:r>
              <a:rPr lang="en-US" dirty="0"/>
              <a:t>import </a:t>
            </a:r>
            <a:r>
              <a:rPr lang="en-US" dirty="0" err="1"/>
              <a:t>streamlit</a:t>
            </a:r>
            <a:r>
              <a:rPr lang="en-US" dirty="0"/>
              <a:t> as </a:t>
            </a:r>
            <a:r>
              <a:rPr lang="en-US" dirty="0" err="1"/>
              <a:t>st</a:t>
            </a:r>
            <a:r>
              <a:rPr lang="en-US" dirty="0"/>
              <a:t> – importing </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96999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err="1"/>
              <a:t>Streamlit</a:t>
            </a:r>
            <a:r>
              <a:rPr lang="en-US" dirty="0"/>
              <a:t> App Building</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9107604" cy="3055553"/>
          </a:xfrm>
        </p:spPr>
        <p:txBody>
          <a:bodyPr>
            <a:normAutofit/>
          </a:bodyPr>
          <a:lstStyle/>
          <a:p>
            <a:r>
              <a:rPr lang="en-US" dirty="0"/>
              <a:t>Created new file st.py and connected </a:t>
            </a:r>
            <a:r>
              <a:rPr lang="en-US" dirty="0" err="1"/>
              <a:t>mysql</a:t>
            </a:r>
            <a:r>
              <a:rPr lang="en-US" dirty="0"/>
              <a:t> using engine</a:t>
            </a:r>
          </a:p>
          <a:p>
            <a:r>
              <a:rPr lang="en-US" dirty="0"/>
              <a:t>Defined three different function to load data from </a:t>
            </a:r>
            <a:r>
              <a:rPr lang="en-US" dirty="0" err="1"/>
              <a:t>sql</a:t>
            </a:r>
            <a:r>
              <a:rPr lang="en-US" dirty="0"/>
              <a:t>, </a:t>
            </a:r>
            <a:r>
              <a:rPr lang="en-US" dirty="0" err="1"/>
              <a:t>get_route_names</a:t>
            </a:r>
            <a:r>
              <a:rPr lang="en-US" dirty="0"/>
              <a:t> using query, </a:t>
            </a:r>
            <a:r>
              <a:rPr lang="en-US" dirty="0" err="1"/>
              <a:t>get_buses_for_routes</a:t>
            </a:r>
            <a:r>
              <a:rPr lang="en-US" dirty="0"/>
              <a:t> using query</a:t>
            </a:r>
          </a:p>
          <a:p>
            <a:r>
              <a:rPr lang="en-US" dirty="0"/>
              <a:t>Defined page configure for application and main() function to write all the code</a:t>
            </a:r>
          </a:p>
          <a:p>
            <a:r>
              <a:rPr lang="en-US" dirty="0"/>
              <a:t>By defining two pages named Home and Bus details, Home page has the basic  details of </a:t>
            </a:r>
            <a:r>
              <a:rPr lang="en-US" dirty="0" err="1"/>
              <a:t>redbus</a:t>
            </a:r>
            <a:r>
              <a:rPr lang="en-US" dirty="0"/>
              <a:t> while Bus details page has the interactive page to get and filtering the bus details</a:t>
            </a:r>
          </a:p>
          <a:p>
            <a:r>
              <a:rPr lang="en-US" dirty="0"/>
              <a:t>Bus details page has the filtering feature of bus details by clicking route names.</a:t>
            </a:r>
          </a:p>
          <a:p>
            <a:r>
              <a:rPr lang="en-US" dirty="0"/>
              <a:t>It also has features like rating filter, pricing filter and departure and arrival time filter</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B5F4123-2A4A-EBCD-F38A-6D5C2782E3FA}"/>
              </a:ext>
            </a:extLst>
          </p:cNvPr>
          <p:cNvSpPr>
            <a:spLocks noGrp="1"/>
          </p:cNvSpPr>
          <p:nvPr>
            <p:ph sz="half" idx="1"/>
          </p:nvPr>
        </p:nvSpPr>
        <p:spPr>
          <a:xfrm>
            <a:off x="1290899" y="1853227"/>
            <a:ext cx="6722391" cy="3721817"/>
          </a:xfrm>
        </p:spPr>
        <p:txBody>
          <a:bodyPr>
            <a:normAutofit/>
          </a:bodyPr>
          <a:lstStyle/>
          <a:p>
            <a:r>
              <a:rPr lang="en-IN" sz="2400" dirty="0"/>
              <a:t>Successfully created </a:t>
            </a:r>
            <a:r>
              <a:rPr lang="en-IN" sz="2400" dirty="0" err="1"/>
              <a:t>streamlit</a:t>
            </a:r>
            <a:r>
              <a:rPr lang="en-IN" sz="2400" dirty="0"/>
              <a:t> application for </a:t>
            </a:r>
            <a:r>
              <a:rPr lang="en-IN" sz="2400" dirty="0" err="1"/>
              <a:t>redbus</a:t>
            </a:r>
            <a:r>
              <a:rPr lang="en-IN" sz="2400" dirty="0"/>
              <a:t> bus details.</a:t>
            </a:r>
          </a:p>
          <a:p>
            <a:endParaRPr lang="en-IN" sz="2400" dirty="0"/>
          </a:p>
          <a:p>
            <a:r>
              <a:rPr lang="en-IN" sz="2400" dirty="0"/>
              <a:t>We can also deploy this application using </a:t>
            </a:r>
            <a:r>
              <a:rPr lang="en-IN" sz="2400" dirty="0" err="1"/>
              <a:t>aws</a:t>
            </a:r>
            <a:r>
              <a:rPr lang="en-IN" sz="2400" dirty="0"/>
              <a:t> cloud </a:t>
            </a:r>
            <a:r>
              <a:rPr lang="en-IN" sz="2400" dirty="0" err="1"/>
              <a:t>paltform</a:t>
            </a:r>
            <a:endParaRPr lang="en-IN" sz="2400" dirty="0"/>
          </a:p>
        </p:txBody>
      </p:sp>
      <p:sp>
        <p:nvSpPr>
          <p:cNvPr id="5" name="Slide Number Placeholder 4">
            <a:extLst>
              <a:ext uri="{FF2B5EF4-FFF2-40B4-BE49-F238E27FC236}">
                <a16:creationId xmlns:a16="http://schemas.microsoft.com/office/drawing/2014/main" id="{4E059F46-130F-E817-EB62-C736A0E729BC}"/>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2774680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845575" y="3773576"/>
            <a:ext cx="5715000" cy="2234642"/>
          </a:xfrm>
        </p:spPr>
        <p:txBody>
          <a:bodyPr/>
          <a:lstStyle/>
          <a:p>
            <a:r>
              <a:rPr lang="en-US" dirty="0"/>
              <a:t>-</a:t>
            </a:r>
            <a:r>
              <a:rPr lang="en-US" dirty="0" err="1"/>
              <a:t>Sankari</a:t>
            </a:r>
            <a:r>
              <a:rPr lang="en-US" dirty="0"/>
              <a:t> </a:t>
            </a:r>
            <a:r>
              <a:rPr lang="en-US" dirty="0" err="1"/>
              <a:t>Subbulakshmi.S</a:t>
            </a:r>
            <a:endParaRPr lang="en-US" dirty="0"/>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5"/>
            <a:ext cx="6583680" cy="938674"/>
          </a:xfrm>
        </p:spPr>
        <p:txBody>
          <a:bodyPr/>
          <a:lstStyle/>
          <a:p>
            <a:r>
              <a:rPr lang="en-US" dirty="0"/>
              <a:t>Problem Statement</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303698"/>
            <a:ext cx="6583680" cy="3207344"/>
          </a:xfrm>
        </p:spPr>
        <p:txBody>
          <a:bodyPr>
            <a:normAutofit fontScale="85000" lnSpcReduction="10000"/>
          </a:bodyPr>
          <a:lstStyle/>
          <a:p>
            <a:pPr marL="285750" indent="-285750">
              <a:buFont typeface="Wingdings" panose="05000000000000000000" pitchFamily="2" charset="2"/>
              <a:buChar char="§"/>
            </a:pPr>
            <a:r>
              <a:rPr lang="en-US" sz="1800" b="0" i="0" u="none" strike="noStrike" dirty="0">
                <a:solidFill>
                  <a:srgbClr val="000000"/>
                </a:solidFill>
                <a:effectLst/>
                <a:latin typeface="Arial" panose="020B0604020202020204" pitchFamily="34" charset="0"/>
              </a:rPr>
              <a:t>It aims to revolutionize the transportation industry by providing a comprehensive solution for collecting, analyzing, and visualizing bus travel data. </a:t>
            </a:r>
          </a:p>
          <a:p>
            <a:pPr marL="285750" indent="-285750">
              <a:buFont typeface="Wingdings" panose="05000000000000000000" pitchFamily="2" charset="2"/>
              <a:buChar char="§"/>
            </a:pPr>
            <a:r>
              <a:rPr lang="en-US" sz="1800" b="0" i="0" u="none" strike="noStrike" dirty="0">
                <a:solidFill>
                  <a:srgbClr val="000000"/>
                </a:solidFill>
                <a:effectLst/>
                <a:latin typeface="Arial" panose="020B0604020202020204" pitchFamily="34" charset="0"/>
              </a:rPr>
              <a:t>By utilizing Selenium for web scraping, this project automates the extraction of detailed information from </a:t>
            </a:r>
            <a:r>
              <a:rPr lang="en-US" sz="1800" b="0" i="0" u="none" strike="noStrike" dirty="0" err="1">
                <a:solidFill>
                  <a:srgbClr val="000000"/>
                </a:solidFill>
                <a:effectLst/>
                <a:latin typeface="Arial" panose="020B0604020202020204" pitchFamily="34" charset="0"/>
              </a:rPr>
              <a:t>Redbus</a:t>
            </a:r>
            <a:r>
              <a:rPr lang="en-US" sz="1800" b="0" i="0" u="none" strike="noStrike" dirty="0">
                <a:solidFill>
                  <a:srgbClr val="000000"/>
                </a:solidFill>
                <a:effectLst/>
                <a:latin typeface="Arial" panose="020B0604020202020204" pitchFamily="34" charset="0"/>
              </a:rPr>
              <a:t>, including bus routes, schedules, prices, and seat availability. </a:t>
            </a:r>
          </a:p>
          <a:p>
            <a:pPr marL="285750" indent="-285750">
              <a:buFont typeface="Wingdings" panose="05000000000000000000" pitchFamily="2" charset="2"/>
              <a:buChar char="§"/>
            </a:pPr>
            <a:r>
              <a:rPr lang="en-US" sz="1800" b="0" i="0" u="none" strike="noStrike" dirty="0">
                <a:solidFill>
                  <a:srgbClr val="000000"/>
                </a:solidFill>
                <a:effectLst/>
                <a:latin typeface="Arial" panose="020B0604020202020204" pitchFamily="34" charset="0"/>
              </a:rPr>
              <a:t>By streamlining data collection and providing powerful tools for data-driven decision-making, this project can significantly improve operational efficiency and strategic planning in the transportation industry.</a:t>
            </a:r>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050178" y="750169"/>
            <a:ext cx="3078210" cy="1353933"/>
          </a:xfrm>
        </p:spPr>
        <p:txBody>
          <a:bodyPr/>
          <a:lstStyle/>
          <a:p>
            <a:r>
              <a:rPr lang="en-US" dirty="0"/>
              <a:t>Selenium</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3</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050178" y="2692133"/>
            <a:ext cx="7043618" cy="2233233"/>
          </a:xfrm>
        </p:spPr>
        <p:txBody>
          <a:bodyPr/>
          <a:lstStyle/>
          <a:p>
            <a:pPr marL="342900" indent="-342900">
              <a:buFont typeface="Arial" panose="020B0604020202020204" pitchFamily="34" charset="0"/>
              <a:buChar char="•"/>
            </a:pPr>
            <a:r>
              <a:rPr lang="en-US" dirty="0"/>
              <a:t>It’s a web scrapping tool. </a:t>
            </a:r>
          </a:p>
          <a:p>
            <a:pPr marL="342900" indent="-342900">
              <a:buFont typeface="Arial" panose="020B0604020202020204" pitchFamily="34" charset="0"/>
              <a:buChar char="•"/>
            </a:pPr>
            <a:r>
              <a:rPr lang="en-US" dirty="0"/>
              <a:t>It is the process of extracting the data from website. That data can be stored and analyzed to gain insights or automate process.</a:t>
            </a:r>
          </a:p>
          <a:p>
            <a:pPr marL="342900" indent="-342900">
              <a:buFont typeface="Arial" panose="020B0604020202020204" pitchFamily="34" charset="0"/>
              <a:buChar char="•"/>
            </a:pPr>
            <a:r>
              <a:rPr lang="en-US" dirty="0"/>
              <a:t>It is used to scrape dynamic web pages</a:t>
            </a:r>
          </a:p>
        </p:txBody>
      </p:sp>
    </p:spTree>
    <p:extLst>
      <p:ext uri="{BB962C8B-B14F-4D97-AF65-F5344CB8AC3E}">
        <p14:creationId xmlns:p14="http://schemas.microsoft.com/office/powerpoint/2010/main" val="1131718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A8251-BFCC-0913-C9E4-31F4F3CE2A00}"/>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0B437FDD-7B85-78C7-6A03-4CE1EF09738C}"/>
              </a:ext>
            </a:extLst>
          </p:cNvPr>
          <p:cNvSpPr>
            <a:spLocks noGrp="1"/>
          </p:cNvSpPr>
          <p:nvPr>
            <p:ph sz="half" idx="15"/>
          </p:nvPr>
        </p:nvSpPr>
        <p:spPr>
          <a:xfrm>
            <a:off x="914400" y="2303028"/>
            <a:ext cx="6607277" cy="4144192"/>
          </a:xfrm>
        </p:spPr>
        <p:txBody>
          <a:bodyPr/>
          <a:lstStyle/>
          <a:p>
            <a:pPr rtl="0" fontAlgn="base">
              <a:spcBef>
                <a:spcPts val="1200"/>
              </a:spcBef>
              <a:spcAft>
                <a:spcPts val="120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Source:</a:t>
            </a:r>
            <a:r>
              <a:rPr lang="en-US" sz="1800" b="0" i="0" u="none" strike="noStrike" dirty="0">
                <a:solidFill>
                  <a:srgbClr val="000000"/>
                </a:solidFill>
                <a:effectLst/>
                <a:latin typeface="Arial" panose="020B0604020202020204" pitchFamily="34" charset="0"/>
              </a:rPr>
              <a:t> Data will be scraped from the </a:t>
            </a:r>
            <a:r>
              <a:rPr lang="en-US" sz="1800" b="0" i="0" u="none" strike="noStrike" dirty="0" err="1">
                <a:solidFill>
                  <a:srgbClr val="000000"/>
                </a:solidFill>
                <a:effectLst/>
                <a:latin typeface="Arial" panose="020B0604020202020204" pitchFamily="34" charset="0"/>
              </a:rPr>
              <a:t>Redbus</a:t>
            </a:r>
            <a:r>
              <a:rPr lang="en-US" sz="1800" b="0" i="0" u="none" strike="noStrike" dirty="0">
                <a:solidFill>
                  <a:srgbClr val="000000"/>
                </a:solidFill>
                <a:effectLst/>
                <a:latin typeface="Arial" panose="020B0604020202020204" pitchFamily="34" charset="0"/>
              </a:rPr>
              <a:t> website.</a:t>
            </a:r>
          </a:p>
          <a:p>
            <a:pPr marL="457200" rtl="0">
              <a:spcBef>
                <a:spcPts val="1200"/>
              </a:spcBef>
              <a:spcAft>
                <a:spcPts val="1200"/>
              </a:spcAft>
            </a:pPr>
            <a:r>
              <a:rPr lang="en-US" sz="1800" b="0" i="0" u="none" strike="noStrike" dirty="0">
                <a:solidFill>
                  <a:srgbClr val="000000"/>
                </a:solidFill>
                <a:effectLst/>
                <a:latin typeface="Arial" panose="020B0604020202020204" pitchFamily="34" charset="0"/>
              </a:rPr>
              <a:t>Link- </a:t>
            </a:r>
            <a:r>
              <a:rPr lang="en-US" sz="1800" b="0" i="0" u="sng" strike="noStrike" dirty="0">
                <a:solidFill>
                  <a:srgbClr val="1155CC"/>
                </a:solidFill>
                <a:effectLst/>
                <a:latin typeface="Arial" panose="020B0604020202020204" pitchFamily="34" charset="0"/>
                <a:hlinkClick r:id="rId2"/>
              </a:rPr>
              <a:t>https://www.redbus.in/</a:t>
            </a:r>
            <a:br>
              <a:rPr lang="en-US" dirty="0"/>
            </a:br>
            <a:endParaRPr lang="en-IN" dirty="0"/>
          </a:p>
        </p:txBody>
      </p:sp>
      <p:sp>
        <p:nvSpPr>
          <p:cNvPr id="6" name="Slide Number Placeholder 5">
            <a:extLst>
              <a:ext uri="{FF2B5EF4-FFF2-40B4-BE49-F238E27FC236}">
                <a16:creationId xmlns:a16="http://schemas.microsoft.com/office/drawing/2014/main" id="{BF310AEF-9F42-FC85-3AFF-28B94D08A13B}"/>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3671441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442184" y="412694"/>
            <a:ext cx="9085274" cy="1888054"/>
          </a:xfrm>
        </p:spPr>
        <p:txBody>
          <a:bodyPr/>
          <a:lstStyle/>
          <a:p>
            <a:r>
              <a:rPr lang="en-US" dirty="0"/>
              <a:t>Installing required packages</a:t>
            </a:r>
          </a:p>
        </p:txBody>
      </p:sp>
      <p:sp>
        <p:nvSpPr>
          <p:cNvPr id="6" name="TextBox 5">
            <a:extLst>
              <a:ext uri="{FF2B5EF4-FFF2-40B4-BE49-F238E27FC236}">
                <a16:creationId xmlns:a16="http://schemas.microsoft.com/office/drawing/2014/main" id="{37E5AA75-ECA1-EE73-D283-B951DAB06676}"/>
              </a:ext>
            </a:extLst>
          </p:cNvPr>
          <p:cNvSpPr txBox="1"/>
          <p:nvPr/>
        </p:nvSpPr>
        <p:spPr>
          <a:xfrm>
            <a:off x="1224115" y="2301993"/>
            <a:ext cx="8706465" cy="2308324"/>
          </a:xfrm>
          <a:prstGeom prst="rect">
            <a:avLst/>
          </a:prstGeom>
          <a:noFill/>
        </p:spPr>
        <p:txBody>
          <a:bodyPr wrap="square">
            <a:spAutoFit/>
          </a:bodyPr>
          <a:lstStyle/>
          <a:p>
            <a:r>
              <a:rPr lang="en-IN" b="0" u="sng" dirty="0">
                <a:effectLst/>
                <a:latin typeface="Consolas" panose="020B0609020204030204" pitchFamily="49" charset="0"/>
              </a:rPr>
              <a:t>import time</a:t>
            </a:r>
          </a:p>
          <a:p>
            <a:r>
              <a:rPr lang="en-IN" b="0" u="sng" dirty="0">
                <a:effectLst/>
                <a:latin typeface="Consolas" panose="020B0609020204030204" pitchFamily="49" charset="0"/>
              </a:rPr>
              <a:t>import pandas as pd</a:t>
            </a:r>
          </a:p>
          <a:p>
            <a:r>
              <a:rPr lang="en-IN" b="0" u="sng" dirty="0">
                <a:effectLst/>
                <a:latin typeface="Consolas" panose="020B0609020204030204" pitchFamily="49" charset="0"/>
              </a:rPr>
              <a:t>from selenium import </a:t>
            </a:r>
            <a:r>
              <a:rPr lang="en-IN" b="0" u="sng" dirty="0" err="1">
                <a:effectLst/>
                <a:latin typeface="Consolas" panose="020B0609020204030204" pitchFamily="49" charset="0"/>
              </a:rPr>
              <a:t>webdriver</a:t>
            </a:r>
            <a:endParaRPr lang="en-IN" b="0" u="sng" dirty="0">
              <a:effectLst/>
              <a:latin typeface="Consolas" panose="020B0609020204030204" pitchFamily="49" charset="0"/>
            </a:endParaRPr>
          </a:p>
          <a:p>
            <a:r>
              <a:rPr lang="en-IN" b="0" u="sng" dirty="0">
                <a:effectLst/>
                <a:latin typeface="Consolas" panose="020B0609020204030204" pitchFamily="49" charset="0"/>
              </a:rPr>
              <a:t>from selenium.webdriver.common.by import By</a:t>
            </a:r>
          </a:p>
          <a:p>
            <a:r>
              <a:rPr lang="en-IN" b="0" u="sng" dirty="0">
                <a:effectLst/>
                <a:latin typeface="Consolas" panose="020B0609020204030204" pitchFamily="49" charset="0"/>
              </a:rPr>
              <a:t>from </a:t>
            </a:r>
            <a:r>
              <a:rPr lang="en-IN" b="0" u="sng" dirty="0" err="1">
                <a:effectLst/>
                <a:latin typeface="Consolas" panose="020B0609020204030204" pitchFamily="49" charset="0"/>
              </a:rPr>
              <a:t>selenium.webdriver.common.keys</a:t>
            </a:r>
            <a:r>
              <a:rPr lang="en-IN" b="0" u="sng" dirty="0">
                <a:effectLst/>
                <a:latin typeface="Consolas" panose="020B0609020204030204" pitchFamily="49" charset="0"/>
              </a:rPr>
              <a:t> import Keys</a:t>
            </a:r>
          </a:p>
          <a:p>
            <a:br>
              <a:rPr lang="en-IN" b="0" u="sng" dirty="0">
                <a:effectLst/>
                <a:latin typeface="Consolas" panose="020B0609020204030204" pitchFamily="49" charset="0"/>
              </a:rPr>
            </a:br>
            <a:r>
              <a:rPr lang="en-IN" b="0" u="sng" dirty="0">
                <a:effectLst/>
                <a:latin typeface="Consolas" panose="020B0609020204030204" pitchFamily="49" charset="0"/>
              </a:rPr>
              <a:t>from </a:t>
            </a:r>
            <a:r>
              <a:rPr lang="en-IN" b="0" u="sng" dirty="0" err="1">
                <a:effectLst/>
                <a:latin typeface="Consolas" panose="020B0609020204030204" pitchFamily="49" charset="0"/>
              </a:rPr>
              <a:t>selenium.webdriver.support.ui</a:t>
            </a:r>
            <a:r>
              <a:rPr lang="en-IN" b="0" u="sng" dirty="0">
                <a:effectLst/>
                <a:latin typeface="Consolas" panose="020B0609020204030204" pitchFamily="49" charset="0"/>
              </a:rPr>
              <a:t> import </a:t>
            </a:r>
            <a:r>
              <a:rPr lang="en-IN" b="0" u="sng" dirty="0" err="1">
                <a:effectLst/>
                <a:latin typeface="Consolas" panose="020B0609020204030204" pitchFamily="49" charset="0"/>
              </a:rPr>
              <a:t>WebDriverWait</a:t>
            </a:r>
            <a:endParaRPr lang="en-IN" b="0" u="sng" dirty="0">
              <a:effectLst/>
              <a:latin typeface="Consolas" panose="020B0609020204030204" pitchFamily="49" charset="0"/>
            </a:endParaRPr>
          </a:p>
          <a:p>
            <a:r>
              <a:rPr lang="en-IN" b="0" u="sng" dirty="0">
                <a:effectLst/>
                <a:latin typeface="Consolas" panose="020B0609020204030204" pitchFamily="49" charset="0"/>
              </a:rPr>
              <a:t>from </a:t>
            </a:r>
            <a:r>
              <a:rPr lang="en-IN" b="0" u="sng" dirty="0" err="1">
                <a:effectLst/>
                <a:latin typeface="Consolas" panose="020B0609020204030204" pitchFamily="49" charset="0"/>
              </a:rPr>
              <a:t>selenium.webdriver.support</a:t>
            </a:r>
            <a:r>
              <a:rPr lang="en-IN" b="0" u="sng" dirty="0">
                <a:effectLst/>
                <a:latin typeface="Consolas" panose="020B0609020204030204" pitchFamily="49" charset="0"/>
              </a:rPr>
              <a:t> import </a:t>
            </a:r>
            <a:r>
              <a:rPr lang="en-IN" b="0" u="sng" dirty="0" err="1">
                <a:effectLst/>
                <a:latin typeface="Consolas" panose="020B0609020204030204" pitchFamily="49" charset="0"/>
              </a:rPr>
              <a:t>expected_conditions</a:t>
            </a:r>
            <a:r>
              <a:rPr lang="en-IN" b="0" u="sng" dirty="0">
                <a:effectLst/>
                <a:latin typeface="Consolas" panose="020B0609020204030204" pitchFamily="49" charset="0"/>
              </a:rPr>
              <a:t> as EC</a:t>
            </a:r>
          </a:p>
        </p:txBody>
      </p:sp>
    </p:spTree>
    <p:extLst>
      <p:ext uri="{BB962C8B-B14F-4D97-AF65-F5344CB8AC3E}">
        <p14:creationId xmlns:p14="http://schemas.microsoft.com/office/powerpoint/2010/main" val="2906491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Route Details collection</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lnSpcReduction="10000"/>
          </a:bodyPr>
          <a:lstStyle/>
          <a:p>
            <a:r>
              <a:rPr lang="en-US" dirty="0"/>
              <a:t>Main agenda is to scrape bus details to each of the routes.</a:t>
            </a:r>
          </a:p>
          <a:p>
            <a:r>
              <a:rPr lang="en-US" dirty="0"/>
              <a:t>For that, firstly the route details like route names and route links are scrapped for each routes from states using each state link</a:t>
            </a:r>
          </a:p>
          <a:p>
            <a:r>
              <a:rPr lang="en-US" dirty="0"/>
              <a:t>In route details collection it is must to go through each page by clicking button in selenium coding and must to scrape route details for all pages in that particular state link</a:t>
            </a:r>
          </a:p>
          <a:p>
            <a:r>
              <a:rPr lang="en-US" dirty="0"/>
              <a:t>Appending each route names and route link in two separate lists</a:t>
            </a:r>
          </a:p>
          <a:p>
            <a:r>
              <a:rPr lang="en-US" dirty="0"/>
              <a:t>After the completion of scrapping , converted that two list into data frame and csv file.</a:t>
            </a:r>
          </a:p>
          <a:p>
            <a:r>
              <a:rPr lang="en-US" dirty="0"/>
              <a:t>Finally, the routes data frame and csv for all the states which having their route names and route links are available</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10" name="Title 1">
            <a:extLst>
              <a:ext uri="{FF2B5EF4-FFF2-40B4-BE49-F238E27FC236}">
                <a16:creationId xmlns:a16="http://schemas.microsoft.com/office/drawing/2014/main" id="{4ED1F6EB-16BC-81D1-3D77-BAA51C12C97C}"/>
              </a:ext>
            </a:extLst>
          </p:cNvPr>
          <p:cNvSpPr>
            <a:spLocks noGrp="1"/>
          </p:cNvSpPr>
          <p:nvPr>
            <p:ph type="title"/>
          </p:nvPr>
        </p:nvSpPr>
        <p:spPr>
          <a:xfrm>
            <a:off x="422398" y="560191"/>
            <a:ext cx="7965461" cy="994164"/>
          </a:xfrm>
        </p:spPr>
        <p:txBody>
          <a:bodyPr/>
          <a:lstStyle/>
          <a:p>
            <a:r>
              <a:rPr lang="en-US" dirty="0"/>
              <a:t>Bus Details collection</a:t>
            </a:r>
          </a:p>
        </p:txBody>
      </p:sp>
      <p:sp>
        <p:nvSpPr>
          <p:cNvPr id="12" name="Content Placeholder 2">
            <a:extLst>
              <a:ext uri="{FF2B5EF4-FFF2-40B4-BE49-F238E27FC236}">
                <a16:creationId xmlns:a16="http://schemas.microsoft.com/office/drawing/2014/main" id="{E3A5D714-4A75-6670-402D-77C33593578F}"/>
              </a:ext>
            </a:extLst>
          </p:cNvPr>
          <p:cNvSpPr>
            <a:spLocks noGrp="1"/>
          </p:cNvSpPr>
          <p:nvPr>
            <p:ph sz="half" idx="2"/>
          </p:nvPr>
        </p:nvSpPr>
        <p:spPr>
          <a:xfrm>
            <a:off x="422399" y="2037558"/>
            <a:ext cx="7965460" cy="3497698"/>
          </a:xfrm>
        </p:spPr>
        <p:txBody>
          <a:bodyPr>
            <a:normAutofit lnSpcReduction="10000"/>
          </a:bodyPr>
          <a:lstStyle/>
          <a:p>
            <a:pPr marL="285750" indent="-285750">
              <a:buFont typeface="Arial" panose="020B0604020202020204" pitchFamily="34" charset="0"/>
              <a:buChar char="•"/>
            </a:pPr>
            <a:r>
              <a:rPr lang="en-US" dirty="0"/>
              <a:t>By reading the saved csv file for each state’s route details, can scrape bus details using route links</a:t>
            </a:r>
          </a:p>
          <a:p>
            <a:pPr marL="285750" indent="-285750">
              <a:buFont typeface="Arial" panose="020B0604020202020204" pitchFamily="34" charset="0"/>
              <a:buChar char="•"/>
            </a:pPr>
            <a:r>
              <a:rPr lang="en-US" dirty="0"/>
              <a:t>Iterating through the </a:t>
            </a:r>
            <a:r>
              <a:rPr lang="en-US" dirty="0" err="1"/>
              <a:t>dataframe</a:t>
            </a:r>
            <a:r>
              <a:rPr lang="en-US" dirty="0"/>
              <a:t> route links can open the particular route page using </a:t>
            </a:r>
            <a:r>
              <a:rPr lang="en-US" dirty="0" err="1"/>
              <a:t>driver.get</a:t>
            </a:r>
            <a:r>
              <a:rPr lang="en-US" dirty="0"/>
              <a:t>(</a:t>
            </a:r>
            <a:r>
              <a:rPr lang="en-US" dirty="0" err="1"/>
              <a:t>route_link</a:t>
            </a:r>
            <a:r>
              <a:rPr lang="en-US" dirty="0"/>
              <a:t>)</a:t>
            </a:r>
          </a:p>
          <a:p>
            <a:pPr marL="285750" indent="-285750">
              <a:buFont typeface="Arial" panose="020B0604020202020204" pitchFamily="34" charset="0"/>
              <a:buChar char="•"/>
            </a:pPr>
            <a:r>
              <a:rPr lang="en-US" dirty="0"/>
              <a:t>Clicking view bus button and scrolling through the page, wrote the code to get each bus details like bus names, bus types, departure </a:t>
            </a:r>
            <a:r>
              <a:rPr lang="en-US" dirty="0" err="1"/>
              <a:t>times,durations,arrival</a:t>
            </a:r>
            <a:r>
              <a:rPr lang="en-US" dirty="0"/>
              <a:t> times, ratings, prices, seat available using </a:t>
            </a:r>
            <a:r>
              <a:rPr lang="en-US" dirty="0" err="1"/>
              <a:t>find.elements</a:t>
            </a:r>
            <a:r>
              <a:rPr lang="en-US" dirty="0"/>
              <a:t> so that it can get all the details in that page.</a:t>
            </a:r>
          </a:p>
          <a:p>
            <a:pPr marL="285750" indent="-285750">
              <a:buFont typeface="Arial" panose="020B0604020202020204" pitchFamily="34" charset="0"/>
              <a:buChar char="•"/>
            </a:pPr>
            <a:r>
              <a:rPr lang="en-US" dirty="0"/>
              <a:t>Then appending each details in each list with the respective names for that list.</a:t>
            </a:r>
          </a:p>
          <a:p>
            <a:pPr marL="285750" indent="-285750">
              <a:buFont typeface="Arial" panose="020B0604020202020204" pitchFamily="34" charset="0"/>
              <a:buChar char="•"/>
            </a:pPr>
            <a:r>
              <a:rPr lang="en-US" dirty="0"/>
              <a:t>Once the completion of the scrapping then converted those list into data frames and csv file.</a:t>
            </a:r>
          </a:p>
        </p:txBody>
      </p:sp>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dirty="0"/>
              <a:t>EDA</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
        <p:nvSpPr>
          <p:cNvPr id="8" name="Content Placeholder 2">
            <a:extLst>
              <a:ext uri="{FF2B5EF4-FFF2-40B4-BE49-F238E27FC236}">
                <a16:creationId xmlns:a16="http://schemas.microsoft.com/office/drawing/2014/main" id="{0A2A87A6-E413-7681-2802-2F778B1FEF5F}"/>
              </a:ext>
            </a:extLst>
          </p:cNvPr>
          <p:cNvSpPr txBox="1">
            <a:spLocks/>
          </p:cNvSpPr>
          <p:nvPr/>
        </p:nvSpPr>
        <p:spPr>
          <a:xfrm>
            <a:off x="1051663" y="2293197"/>
            <a:ext cx="7965460" cy="3497698"/>
          </a:xfrm>
          <a:prstGeom prst="rect">
            <a:avLst/>
          </a:prstGeom>
        </p:spPr>
        <p:txBody>
          <a:bodyPr>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dirty="0"/>
              <a:t>Cleaned the data by removing null values and duplicates</a:t>
            </a:r>
          </a:p>
          <a:p>
            <a:pPr marL="285750" indent="-285750"/>
            <a:r>
              <a:rPr lang="en-US" dirty="0"/>
              <a:t>Changed the correct data types and removed unwanted characters from the value</a:t>
            </a:r>
          </a:p>
        </p:txBody>
      </p:sp>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057274"/>
            <a:ext cx="7843837" cy="1012782"/>
          </a:xfrm>
        </p:spPr>
        <p:txBody>
          <a:bodyPr/>
          <a:lstStyle/>
          <a:p>
            <a:r>
              <a:rPr lang="en-US" dirty="0"/>
              <a:t>Pushing data to </a:t>
            </a:r>
            <a:r>
              <a:rPr lang="en-US" dirty="0" err="1"/>
              <a:t>sql</a:t>
            </a:r>
            <a:endParaRPr lang="en-US" dirty="0"/>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2331791"/>
            <a:ext cx="6903076" cy="3721817"/>
          </a:xfrm>
        </p:spPr>
        <p:txBody>
          <a:bodyPr/>
          <a:lstStyle/>
          <a:p>
            <a:pPr marL="342900" indent="-342900">
              <a:buFont typeface="Arial" panose="020B0604020202020204" pitchFamily="34" charset="0"/>
              <a:buChar char="•"/>
            </a:pPr>
            <a:r>
              <a:rPr lang="en-US" dirty="0"/>
              <a:t>After the cleaning, pushed the cleaned data frame to </a:t>
            </a:r>
            <a:r>
              <a:rPr lang="en-US" dirty="0" err="1"/>
              <a:t>sql</a:t>
            </a:r>
            <a:r>
              <a:rPr lang="en-US" dirty="0"/>
              <a:t> using </a:t>
            </a:r>
            <a:r>
              <a:rPr lang="en-US" dirty="0" err="1"/>
              <a:t>sqlalchemy</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By </a:t>
            </a:r>
            <a:r>
              <a:rPr lang="en-US" dirty="0" err="1"/>
              <a:t>sqlalchemy</a:t>
            </a:r>
            <a:r>
              <a:rPr lang="en-US" dirty="0"/>
              <a:t> created engine with my database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Then pushed my cleaned data frame in to </a:t>
            </a:r>
            <a:r>
              <a:rPr lang="en-US" dirty="0" err="1"/>
              <a:t>sql</a:t>
            </a:r>
            <a:r>
              <a:rPr lang="en-US" dirty="0"/>
              <a:t> using engine</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407210172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{D77900D3-480F-4F1A-A775-AE88B901D678}tf78438558_win32</Template>
  <TotalTime>81</TotalTime>
  <Words>721</Words>
  <Application>Microsoft Office PowerPoint</Application>
  <PresentationFormat>Widescreen</PresentationFormat>
  <Paragraphs>73</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Calibri</vt:lpstr>
      <vt:lpstr>Consolas</vt:lpstr>
      <vt:lpstr>Sabon Next LT</vt:lpstr>
      <vt:lpstr>Wingdings</vt:lpstr>
      <vt:lpstr>Custom</vt:lpstr>
      <vt:lpstr>Redbus        Data scrapping</vt:lpstr>
      <vt:lpstr>Problem Statement</vt:lpstr>
      <vt:lpstr>Selenium</vt:lpstr>
      <vt:lpstr>Dataset</vt:lpstr>
      <vt:lpstr>Installing required packages</vt:lpstr>
      <vt:lpstr>Route Details collection</vt:lpstr>
      <vt:lpstr>Bus Details collection</vt:lpstr>
      <vt:lpstr>EDA</vt:lpstr>
      <vt:lpstr>Pushing data to sql</vt:lpstr>
      <vt:lpstr>Streamlit application</vt:lpstr>
      <vt:lpstr>Streamlit App Building</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Shankari Raman</dc:creator>
  <cp:lastModifiedBy>Shankari Raman</cp:lastModifiedBy>
  <cp:revision>2</cp:revision>
  <dcterms:created xsi:type="dcterms:W3CDTF">2024-08-11T17:13:38Z</dcterms:created>
  <dcterms:modified xsi:type="dcterms:W3CDTF">2024-08-11T18:35:07Z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