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8" r:id="rId6"/>
    <p:sldId id="293" r:id="rId7"/>
    <p:sldId id="294" r:id="rId8"/>
    <p:sldId id="304" r:id="rId9"/>
    <p:sldId id="305" r:id="rId10"/>
    <p:sldId id="295" r:id="rId11"/>
    <p:sldId id="298" r:id="rId12"/>
    <p:sldId id="296" r:id="rId13"/>
    <p:sldId id="301" r:id="rId14"/>
    <p:sldId id="302" r:id="rId15"/>
    <p:sldId id="306" r:id="rId16"/>
    <p:sldId id="286" r:id="rId17"/>
    <p:sldId id="30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204" autoAdjust="0"/>
  </p:normalViewPr>
  <p:slideViewPr>
    <p:cSldViewPr snapToGrid="0">
      <p:cViewPr>
        <p:scale>
          <a:sx n="57" d="100"/>
          <a:sy n="57" d="100"/>
        </p:scale>
        <p:origin x="366" y="222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F5927-3D60-0CF6-F5F7-2A8BB1DDB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C13732-9762-0B91-B9BE-AE9501C88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69D1B5-AEE6-C542-8A87-687B01DC6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8332B-C8FF-E3EC-7950-230CF01844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98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A7A9F-89D3-5BAF-3E48-F41DEACB3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3F967C-9665-890C-3688-50DD719012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DB5CDF-EECA-A2E1-AFD0-762E026A0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CE5E0-2357-5BC1-0422-E953DF8829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660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5A13A-BE10-F5A5-29D8-67FC96E5C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7DDC7F-4B60-D080-43A1-62B4B3B2AD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9A238D-95C0-C3AC-D832-6F9EB5B401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E868C-23B0-4FE5-009F-E59B2190ED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8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67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13F4E-C7CA-BFE9-A107-EDBAD4406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2963E2-F8B8-4940-0ECB-599BBB9707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45B44B-0BDF-A6E9-37B6-BF488802FB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89735-6DB8-03DA-CA73-C2993ED95F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53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DF920-DC71-92FA-9CFD-8DC7E848D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BADC5E-A0FC-E646-3AAE-0F8FFDDB16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162AC1-53CA-3009-66D1-FF5FC5F217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9D907-FCC2-7389-D773-7E3181D4B0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0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A6368-CF96-E02E-B77F-1CB52844D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32C3D0-7CB6-4A2E-8E9C-5C5944DD79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03A65A-9DBD-9D00-E4C9-E47B787F1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D422B-DF5B-4D62-EDCC-16C1EEA72D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20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AF9A3-D1EA-5B41-12B4-8BDBC2FB8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70761D-53DB-8B43-FBFA-671B8CEBBC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C24F5D-63BA-4D12-14DD-D631DA3EFA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F22F1-3B79-C9CB-75B4-F641254D1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23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BBCDD-78EB-5907-A9AD-26181FF29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0DE709-AE83-DC6F-2B9E-F4D31D5CC5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A1D077-0CFD-0FDC-F867-DDFA9FD41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96D9A-D312-52DB-E783-B34C4B4468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95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AF923-6CEB-0672-03FC-2E0B13153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B22C3F-5046-ADCD-238E-4B6A25D295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993750-7F38-A8C9-0101-4E98F6ECCA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7DC08-1E9E-25AB-9A6F-4894EE8AA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16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3312A-A152-FB7F-B349-F36DAC851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565B18-FBB6-0025-60C0-9BB91C820C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C8F8DB-7AB9-B1B6-C7D1-42D059DA80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F1C67-8BE5-9ED4-F4BE-76B7839997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55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A472F-C793-9468-A3F0-91B6D122A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072F5D-EDE9-909B-E4D7-3EC85025B3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DA6743-D4BD-2B62-1598-99A8CCA14F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2212B-EAAF-EFA6-997A-9893BE2EF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6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72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>
          <p15:clr>
            <a:srgbClr val="5ACBF0"/>
          </p15:clr>
        </p15:guide>
        <p15:guide id="2" pos="1920">
          <p15:clr>
            <a:srgbClr val="F26B43"/>
          </p15:clr>
        </p15:guide>
        <p15:guide id="3" pos="5760">
          <p15:clr>
            <a:srgbClr val="F26B43"/>
          </p15:clr>
        </p15:guide>
        <p15:guide id="4" orient="horz" pos="2160">
          <p15:clr>
            <a:srgbClr val="F26B43"/>
          </p15:clr>
        </p15:guide>
        <p15:guide id="5" pos="1272">
          <p15:clr>
            <a:srgbClr val="9FCC3B"/>
          </p15:clr>
        </p15:guide>
        <p15:guide id="6" pos="2544">
          <p15:clr>
            <a:srgbClr val="9FCC3B"/>
          </p15:clr>
        </p15:guide>
        <p15:guide id="7" pos="5112">
          <p15:clr>
            <a:srgbClr val="9FCC3B"/>
          </p15:clr>
        </p15:guide>
        <p15:guide id="8" pos="6408">
          <p15:clr>
            <a:srgbClr val="9FCC3B"/>
          </p15:clr>
        </p15:guide>
        <p15:guide id="9" pos="3940">
          <p15:clr>
            <a:srgbClr val="F26B43"/>
          </p15:clr>
        </p15:guide>
        <p15:guide id="10" pos="710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MFA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1D2D9-66A7-2261-B2C3-63325B01D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F33BD-D8E7-B109-EF8D-3C0D98F0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FDD026-0208-CF09-5C6B-9A214349950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91730" y="147484"/>
            <a:ext cx="10196454" cy="65739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Enable Authentication Methods for </a:t>
            </a:r>
            <a:r>
              <a:rPr lang="en-US" sz="1600" dirty="0" err="1"/>
              <a:t>Passwordless</a:t>
            </a:r>
            <a:r>
              <a:rPr lang="en-US" sz="1600" dirty="0"/>
              <a:t> or OTP-Like Sign-In  Instead of TAP, configure </a:t>
            </a:r>
            <a:r>
              <a:rPr lang="en-US" sz="1600" dirty="0" err="1"/>
              <a:t>Passwordless</a:t>
            </a:r>
            <a:r>
              <a:rPr lang="en-US" sz="1600" dirty="0"/>
              <a:t> Authentication or SMS-based OTP using Azure AD's authentication methods. These methods work seamlessly with Conditional Access Policies.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Navigate to Azure AD &gt; Security &gt; Authentication Methods.</a:t>
            </a:r>
          </a:p>
          <a:p>
            <a:pPr marL="742950" lvl="1" indent="-285750"/>
            <a:r>
              <a:rPr lang="en-US" sz="1600" dirty="0"/>
              <a:t>Enable Phone (SMS) Authentication:</a:t>
            </a:r>
          </a:p>
          <a:p>
            <a:pPr marL="1200150" lvl="2" indent="-285750"/>
            <a:r>
              <a:rPr lang="en-US" sz="1600" dirty="0"/>
              <a:t>Select Text Message (SMS).</a:t>
            </a:r>
          </a:p>
          <a:p>
            <a:pPr marL="1200150" lvl="2" indent="-285750"/>
            <a:r>
              <a:rPr lang="en-US" sz="1600" dirty="0"/>
              <a:t>Click Enable for All Users or Selected Groups.</a:t>
            </a:r>
          </a:p>
          <a:p>
            <a:pPr marL="1200150" lvl="2" indent="-285750"/>
            <a:r>
              <a:rPr lang="en-US" sz="1600" dirty="0"/>
              <a:t>Save the configuration.</a:t>
            </a:r>
          </a:p>
          <a:p>
            <a:pPr marL="1200150" lvl="2" indent="-285750"/>
            <a:r>
              <a:rPr lang="en-US" sz="1600" dirty="0"/>
              <a:t>Users will receive OTPs via SMS during login.</a:t>
            </a:r>
          </a:p>
          <a:p>
            <a:pPr marL="285750" lvl="2" indent="-285750"/>
            <a:r>
              <a:rPr lang="en-US" sz="1600" dirty="0"/>
              <a:t>Enable </a:t>
            </a:r>
            <a:r>
              <a:rPr lang="en-US" sz="1600" dirty="0" err="1"/>
              <a:t>Passwordless</a:t>
            </a:r>
            <a:r>
              <a:rPr lang="en-US" sz="1600" dirty="0"/>
              <a:t> Phone Sign-In:</a:t>
            </a:r>
          </a:p>
          <a:p>
            <a:pPr marL="742950" lvl="3" indent="-285750"/>
            <a:r>
              <a:rPr lang="en-US" sz="1600" dirty="0"/>
              <a:t>Select Microsoft Authenticator under Authentication Methods.</a:t>
            </a:r>
          </a:p>
          <a:p>
            <a:pPr marL="742950" lvl="3" indent="-285750"/>
            <a:r>
              <a:rPr lang="en-US" sz="1600" dirty="0"/>
              <a:t>Ensure Enable </a:t>
            </a:r>
            <a:r>
              <a:rPr lang="en-US" sz="1600" dirty="0" err="1"/>
              <a:t>Passwordless</a:t>
            </a:r>
            <a:r>
              <a:rPr lang="en-US" sz="1600" dirty="0"/>
              <a:t> Phone Sign-In is turned on.</a:t>
            </a:r>
          </a:p>
          <a:p>
            <a:pPr marL="742950" lvl="3" indent="-285750"/>
            <a:r>
              <a:rPr lang="en-US" sz="1600" dirty="0"/>
              <a:t>Assign this method to All Users or Specific Groups.</a:t>
            </a:r>
          </a:p>
          <a:p>
            <a:pPr marL="742950" lvl="3" indent="-285750"/>
            <a:r>
              <a:rPr lang="en-US" sz="1600" dirty="0"/>
              <a:t>Enforce Conditional Access for These Methods:</a:t>
            </a:r>
          </a:p>
          <a:p>
            <a:pPr marL="285750" lvl="2" indent="-285750"/>
            <a:r>
              <a:rPr lang="en-US" sz="1600" dirty="0"/>
              <a:t>Add these authentication methods (e.g., Phone Sign-In or SMS OTP) in your Conditional Access policy.</a:t>
            </a:r>
          </a:p>
        </p:txBody>
      </p:sp>
    </p:spTree>
    <p:extLst>
      <p:ext uri="{BB962C8B-B14F-4D97-AF65-F5344CB8AC3E}">
        <p14:creationId xmlns:p14="http://schemas.microsoft.com/office/powerpoint/2010/main" val="3119302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47C81-4491-F059-2A48-87328114C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2B70A-40A8-137E-4985-0439225A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793D69-C66F-F294-8E20-7A0B58DC6EA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91730" y="147484"/>
            <a:ext cx="10196454" cy="6573991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algn="ctr"/>
            <a:r>
              <a:rPr lang="en-US" sz="2600" b="1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Configure Conditional Access Policies for OTP-Like Scenarios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enforce OTP-like authentication (e.g., via SMS or </a:t>
            </a:r>
            <a:r>
              <a:rPr lang="en-US" sz="1600" dirty="0" err="1"/>
              <a:t>Passwordless</a:t>
            </a:r>
            <a:r>
              <a:rPr lang="en-US" sz="1600" dirty="0"/>
              <a:t> Phone Sign-In), configure your Conditional Access Policies as follows:</a:t>
            </a:r>
          </a:p>
          <a:p>
            <a:r>
              <a:rPr lang="en-US" sz="1600" dirty="0"/>
              <a:t>1. Create a Conditional Access Policy:</a:t>
            </a:r>
          </a:p>
          <a:p>
            <a:pPr lvl="1"/>
            <a:r>
              <a:rPr lang="en-US" sz="1600" dirty="0"/>
              <a:t>Navigate to Azure AD &gt; Security &gt; Conditional Access.</a:t>
            </a:r>
          </a:p>
          <a:p>
            <a:pPr lvl="1"/>
            <a:r>
              <a:rPr lang="en-US" sz="1600" dirty="0"/>
              <a:t>Click + New Policy.</a:t>
            </a:r>
          </a:p>
          <a:p>
            <a:r>
              <a:rPr lang="en-US" sz="1600" dirty="0"/>
              <a:t>2. Policy Setup:</a:t>
            </a:r>
          </a:p>
          <a:p>
            <a:pPr lvl="1"/>
            <a:r>
              <a:rPr lang="en-US" sz="1600" dirty="0"/>
              <a:t>Assignments: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Users and Groups: Select the users/groups you want this policy to apply 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Cloud Apps or Actions: Select your React app or All Cloud Apps for broader enforcement.</a:t>
            </a:r>
          </a:p>
          <a:p>
            <a:pPr marL="0" lvl="1" indent="0">
              <a:buNone/>
            </a:pPr>
            <a:r>
              <a:rPr lang="en-US" sz="1600" dirty="0"/>
              <a:t>3. Conditions (optional): </a:t>
            </a:r>
          </a:p>
          <a:p>
            <a:pPr marL="742950" lvl="2" indent="-285750"/>
            <a:r>
              <a:rPr lang="en-US" sz="1600" dirty="0"/>
              <a:t>Set specific conditions like location, device platform, or risk-based triggers.</a:t>
            </a:r>
          </a:p>
          <a:p>
            <a:r>
              <a:rPr lang="en-US" sz="1600" dirty="0"/>
              <a:t>4. Grant Access: </a:t>
            </a:r>
          </a:p>
          <a:p>
            <a:pPr marL="742950" lvl="1" indent="-285750"/>
            <a:r>
              <a:rPr lang="en-US" sz="1600" dirty="0"/>
              <a:t>Require Authentication Strength:</a:t>
            </a:r>
          </a:p>
          <a:p>
            <a:pPr marL="1200150" lvl="2" indent="-285750"/>
            <a:r>
              <a:rPr lang="en-US" sz="1600" dirty="0"/>
              <a:t>Choose </a:t>
            </a:r>
            <a:r>
              <a:rPr lang="en-US" sz="1600" dirty="0" err="1"/>
              <a:t>Passwordless</a:t>
            </a:r>
            <a:r>
              <a:rPr lang="en-US" sz="1600" dirty="0"/>
              <a:t> Authentication or Multi-Factor Authentication (depending on your method).</a:t>
            </a:r>
          </a:p>
          <a:p>
            <a:pPr marL="457200" lvl="2" indent="0">
              <a:buNone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97317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F0BD8-BFB3-21A2-4694-A16F20F18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54D55D4-8CA5-B90D-3725-FC166BC1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C1602A-34E5-A5CC-DEF0-4BEE33A7D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211" y="272716"/>
            <a:ext cx="8871284" cy="644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25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11DB29-1B4B-1960-F315-057088ADF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174" y="0"/>
            <a:ext cx="92128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C9C70-32E6-6411-F254-AEE7D7589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F2BCE-00D5-AA46-CC09-7FD9EC4F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73489-5A86-4B97-91FB-936D9A0BD9E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91730" y="147484"/>
            <a:ext cx="10196454" cy="65739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600" b="1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Set Up the Microsoft Authenticator App for Users</a:t>
            </a:r>
          </a:p>
          <a:p>
            <a:r>
              <a:rPr lang="en-US" b="1" dirty="0"/>
              <a:t>User Registration for MFA: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Users must register for MFA the first time they log in. Guide them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 to https://aka.ms/mfasetup.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Sign in with their Azure AD credentials.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Follow the prompts to configure the </a:t>
            </a:r>
            <a:r>
              <a:rPr lang="en-US" b="1" dirty="0"/>
              <a:t>Microsoft Authenticator app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Download the app from the App Store or Google Play.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Open the app and select </a:t>
            </a:r>
            <a:r>
              <a:rPr lang="en-US" b="1" dirty="0"/>
              <a:t>Add Account &gt; Work or School Account</a:t>
            </a:r>
            <a:r>
              <a:rPr lang="en-US" dirty="0"/>
              <a:t>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Scan the QR code shown on the MFA setup page.</a:t>
            </a:r>
          </a:p>
          <a:p>
            <a:pPr lvl="1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5939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4" y="326486"/>
            <a:ext cx="9389288" cy="1362456"/>
          </a:xfrm>
        </p:spPr>
        <p:txBody>
          <a:bodyPr>
            <a:normAutofit/>
          </a:bodyPr>
          <a:lstStyle/>
          <a:p>
            <a:r>
              <a:rPr lang="en-US" sz="2400"/>
              <a:t>Implementing Azure Multi-Factor Authentication (MFA) with Microsoft Authenticator for a WebAPI and React app</a:t>
            </a:r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4" y="1688941"/>
            <a:ext cx="9616659" cy="42921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Prerequisites: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/>
              <a:t>Azure AD Tenant: Ensure you have access to an Azure Active Directory tenant.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/>
              <a:t>React App: Your React application for frontend.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/>
              <a:t>WebAPI: ASP.NET Core WebAPI for backend.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/>
              <a:t>Microsoft Authentication Library (MSAL): For both React and WebAPI.</a:t>
            </a:r>
          </a:p>
          <a:p>
            <a:r>
              <a:rPr lang="en-US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84653-15C4-A7E3-49E2-B8272AE4A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314706-69FB-D120-2F0C-46EBB89C8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4" y="326486"/>
            <a:ext cx="9389288" cy="1187521"/>
          </a:xfrm>
        </p:spPr>
        <p:txBody>
          <a:bodyPr>
            <a:normAutofit/>
          </a:bodyPr>
          <a:lstStyle/>
          <a:p>
            <a:r>
              <a:rPr lang="en-US" sz="2400"/>
              <a:t>Implementing Azure Multi-Factor Authentication (MFA) with Microsoft Authenticator for a WebAPI and React app</a:t>
            </a:r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59021-14DF-1049-9B72-E9F4EFD4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2F7D8-3439-6FC4-14AB-8007B4732A4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4" y="1514007"/>
            <a:ext cx="9616659" cy="44670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/>
              <a:t>Prerequisites: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/>
              <a:t>Azure AD Tenant: Ensure you have access to an Azure Active Directory tenant.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/>
              <a:t>React App: Your React application for frontend.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/>
              <a:t>WebAPI: ASP.NET Core WebAPI for backend.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/>
              <a:t>Microsoft Authentication Library (MSAL): For both React and WebAPI.</a:t>
            </a:r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7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E34FA-990F-4D64-1B39-48B159ADC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C229D0-E8DE-E53A-DEB8-7C87CDA9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4" y="326486"/>
            <a:ext cx="9389288" cy="632885"/>
          </a:xfrm>
        </p:spPr>
        <p:txBody>
          <a:bodyPr>
            <a:normAutofit/>
          </a:bodyPr>
          <a:lstStyle/>
          <a:p>
            <a:r>
              <a:rPr lang="en-US" sz="2400"/>
              <a:t>Configure Azure AD for Your REACT Application</a:t>
            </a:r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5C75D-481B-D83A-3F14-B492B710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0A39F-507B-7134-41E5-ED75107A117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4" y="959371"/>
            <a:ext cx="9616659" cy="50217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Register React App in Azure AD:</a:t>
            </a:r>
          </a:p>
          <a:p>
            <a:pPr marL="742950" lvl="1" indent="-285750"/>
            <a:r>
              <a:rPr lang="en-US" sz="1600"/>
              <a:t>Go to the Azure portal.</a:t>
            </a:r>
          </a:p>
          <a:p>
            <a:pPr marL="742950" lvl="1" indent="-285750"/>
            <a:r>
              <a:rPr lang="en-US" sz="1600"/>
              <a:t>Navigate to Azure Active Directory &gt; App Registrations.</a:t>
            </a:r>
          </a:p>
          <a:p>
            <a:pPr marL="742950" lvl="1" indent="-285750"/>
            <a:r>
              <a:rPr lang="en-US" sz="1600"/>
              <a:t>Click New Registration.</a:t>
            </a:r>
          </a:p>
          <a:p>
            <a:pPr marL="742950" lvl="1" indent="-285750"/>
            <a:r>
              <a:rPr lang="en-US" sz="1600"/>
              <a:t>Fill in the details:</a:t>
            </a:r>
          </a:p>
          <a:p>
            <a:pPr marL="742950" lvl="1" indent="-285750"/>
            <a:r>
              <a:rPr lang="en-US" sz="1600"/>
              <a:t>Name: React Frontend.</a:t>
            </a:r>
          </a:p>
          <a:p>
            <a:pPr marL="742950" lvl="1" indent="-285750"/>
            <a:r>
              <a:rPr lang="en-US" sz="1600"/>
              <a:t>Supported Account Types: Choose the appropriate one (e.g., single tenant).</a:t>
            </a:r>
          </a:p>
          <a:p>
            <a:pPr marL="742950" lvl="1" indent="-285750"/>
            <a:r>
              <a:rPr lang="en-US" sz="1600"/>
              <a:t>Redirect URI: Add the redirect URL (e.g., http://localhost:3000 for local development).</a:t>
            </a:r>
          </a:p>
          <a:p>
            <a:pPr marL="742950" lvl="1" indent="-285750"/>
            <a:r>
              <a:rPr lang="en-US" sz="1600"/>
              <a:t>Click Register.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51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6366D-D92A-897E-6C51-88433C03A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6806611-A50C-608B-B78F-6C564E48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725785A-647C-1AA2-0E0B-AECC5186E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929" y="136525"/>
            <a:ext cx="9125947" cy="6584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626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DDD65-CD3F-58C1-554C-2A2E4C54C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27641BA-2B38-6F01-2707-C9272F59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A6BC8-4FB6-44EE-3301-FFF4E017E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676" y="136525"/>
            <a:ext cx="9085007" cy="658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15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2C536-28EB-5F62-962A-56AE751F0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CAACAC-CFC2-B820-9F9A-BA5D7E22E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4" y="326486"/>
            <a:ext cx="9389288" cy="550439"/>
          </a:xfrm>
        </p:spPr>
        <p:txBody>
          <a:bodyPr>
            <a:normAutofit/>
          </a:bodyPr>
          <a:lstStyle/>
          <a:p>
            <a:r>
              <a:rPr lang="en-US" sz="2400" dirty="0"/>
              <a:t>Configure Azure AD for Your WEBAPI Application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B23A1-DD61-4ECE-0483-D5B9FF0F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F6A5B-483F-F969-B65E-65875D325FF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4" y="959371"/>
            <a:ext cx="9616659" cy="502170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Register </a:t>
            </a:r>
            <a:r>
              <a:rPr lang="en-US" sz="1600" dirty="0" err="1"/>
              <a:t>WebAPI</a:t>
            </a:r>
            <a:r>
              <a:rPr lang="en-US" sz="1600" dirty="0"/>
              <a:t> in Azure 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Similarly same as React registration, register the </a:t>
            </a:r>
            <a:r>
              <a:rPr lang="en-US" sz="1600" dirty="0" err="1"/>
              <a:t>WebAPI</a:t>
            </a:r>
            <a:r>
              <a:rPr lang="en-US" sz="1600" dirty="0"/>
              <a:t>.</a:t>
            </a:r>
          </a:p>
          <a:p>
            <a:pPr marL="742950" lvl="1" indent="-285750"/>
            <a:r>
              <a:rPr lang="en-US" sz="1600" dirty="0"/>
              <a:t>Add an Application ID URI for the API (e.g., api://{app-id}).</a:t>
            </a:r>
          </a:p>
          <a:p>
            <a:pPr marL="742950" lvl="1" indent="-285750"/>
            <a:r>
              <a:rPr lang="en-US" sz="1600" dirty="0"/>
              <a:t>Under Expose an API, add a scope:</a:t>
            </a:r>
          </a:p>
          <a:p>
            <a:pPr marL="742950" lvl="1" indent="-285750"/>
            <a:r>
              <a:rPr lang="en-US" sz="1600" dirty="0"/>
              <a:t>Scope name: </a:t>
            </a:r>
            <a:r>
              <a:rPr lang="en-US" sz="1600" dirty="0" err="1"/>
              <a:t>access_as_user</a:t>
            </a:r>
            <a:r>
              <a:rPr lang="en-US" sz="1600" dirty="0"/>
              <a:t>.</a:t>
            </a:r>
          </a:p>
          <a:p>
            <a:pPr marL="742950" lvl="1" indent="-285750"/>
            <a:r>
              <a:rPr lang="en-US" sz="1600" dirty="0"/>
              <a:t>Admin consent: true.</a:t>
            </a:r>
          </a:p>
        </p:txBody>
      </p:sp>
    </p:spTree>
    <p:extLst>
      <p:ext uri="{BB962C8B-B14F-4D97-AF65-F5344CB8AC3E}">
        <p14:creationId xmlns:p14="http://schemas.microsoft.com/office/powerpoint/2010/main" val="4246199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ACF77-3BA3-D879-BBBB-C79958C9E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B34D428-06CF-383C-3A6A-121B0B94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5F109-504B-EB4C-C946-24B899B7C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928" y="136525"/>
            <a:ext cx="9257072" cy="658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40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E0D49-51F3-AC66-1175-B9B612FEB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F21058-ED71-DB20-2F71-24FDCE4B7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4" y="326486"/>
            <a:ext cx="9389288" cy="550439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Set Up MFA in Azure AD</a:t>
            </a:r>
            <a:br>
              <a:rPr lang="en-US" sz="1050" dirty="0"/>
            </a:br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706BE-556C-5D91-145D-51D3E247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06409-21AD-9DD1-B62A-0291A60D62B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4" y="959371"/>
            <a:ext cx="9616659" cy="50217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Go to Azure Active Directory &gt; Security &gt; Conditional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 a new policy:</a:t>
            </a:r>
          </a:p>
          <a:p>
            <a:pPr marL="742950" lvl="1" indent="-285750"/>
            <a:r>
              <a:rPr lang="en-US" sz="1600" dirty="0"/>
              <a:t>Assign Users or Groups: Specify the internal users/groups.</a:t>
            </a:r>
          </a:p>
          <a:p>
            <a:pPr marL="742950" lvl="1" indent="-285750"/>
            <a:r>
              <a:rPr lang="en-US" sz="1600" dirty="0"/>
              <a:t>Assign Cloud Apps or Actions: Choose the React and </a:t>
            </a:r>
            <a:r>
              <a:rPr lang="en-US" sz="1600" dirty="0" err="1"/>
              <a:t>WebAPI</a:t>
            </a:r>
            <a:r>
              <a:rPr lang="en-US" sz="1600" dirty="0"/>
              <a:t> apps.</a:t>
            </a:r>
          </a:p>
          <a:p>
            <a:pPr marL="742950" lvl="1" indent="-285750"/>
            <a:r>
              <a:rPr lang="en-US" sz="1600" dirty="0"/>
              <a:t>Under Grant, require Multi-factor Authentication.</a:t>
            </a:r>
          </a:p>
          <a:p>
            <a:pPr marL="742950" lvl="1" indent="-285750"/>
            <a:r>
              <a:rPr lang="en-US" sz="1600" dirty="0"/>
              <a:t>Enable the policy.</a:t>
            </a:r>
          </a:p>
          <a:p>
            <a:pPr lvl="1" indent="0">
              <a:buNone/>
            </a:pPr>
            <a:r>
              <a:rPr lang="en-US" sz="1600" dirty="0"/>
              <a:t>NOTE:</a:t>
            </a:r>
          </a:p>
          <a:p>
            <a:pPr marL="742950" lvl="1" indent="-285750"/>
            <a:r>
              <a:rPr lang="en-US" sz="1600" dirty="0"/>
              <a:t>Use Conditional Access Policies (Preferred) if:</a:t>
            </a:r>
          </a:p>
          <a:p>
            <a:pPr marL="1200150" lvl="2" indent="-285750"/>
            <a:r>
              <a:rPr lang="en-US" sz="1600" dirty="0"/>
              <a:t>You need scalability and flexibility.</a:t>
            </a:r>
          </a:p>
          <a:p>
            <a:pPr marL="1200150" lvl="2" indent="-285750"/>
            <a:r>
              <a:rPr lang="en-US" sz="1600" dirty="0"/>
              <a:t>You want to enforce MFA based on apps, users, risk levels, or specific conditions.</a:t>
            </a:r>
          </a:p>
          <a:p>
            <a:pPr marL="1200150" lvl="2" indent="-285750"/>
            <a:r>
              <a:rPr lang="en-US" sz="1600" dirty="0"/>
              <a:t>You’re working in an enterprise environment where security requirements vary across apps and users.</a:t>
            </a:r>
          </a:p>
        </p:txBody>
      </p:sp>
    </p:spTree>
    <p:extLst>
      <p:ext uri="{BB962C8B-B14F-4D97-AF65-F5344CB8AC3E}">
        <p14:creationId xmlns:p14="http://schemas.microsoft.com/office/powerpoint/2010/main" val="84887421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146</TotalTime>
  <Words>779</Words>
  <Application>Microsoft Office PowerPoint</Application>
  <PresentationFormat>Widescreen</PresentationFormat>
  <Paragraphs>113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Avenir Next LT Pro</vt:lpstr>
      <vt:lpstr>Calibri</vt:lpstr>
      <vt:lpstr>Custom</vt:lpstr>
      <vt:lpstr>MFA Authentication</vt:lpstr>
      <vt:lpstr>Implementing Azure Multi-Factor Authentication (MFA) with Microsoft Authenticator for a WebAPI and React app</vt:lpstr>
      <vt:lpstr>Implementing Azure Multi-Factor Authentication (MFA) with Microsoft Authenticator for a WebAPI and React app</vt:lpstr>
      <vt:lpstr>Configure Azure AD for Your REACT Application</vt:lpstr>
      <vt:lpstr>PowerPoint Presentation</vt:lpstr>
      <vt:lpstr>PowerPoint Presentation</vt:lpstr>
      <vt:lpstr>Configure Azure AD for Your WEBAPI Application</vt:lpstr>
      <vt:lpstr>PowerPoint Presentation</vt:lpstr>
      <vt:lpstr>Set Up MFA in Azure AD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 Nagavarapu</dc:creator>
  <cp:lastModifiedBy>Sankar Nagavarapu</cp:lastModifiedBy>
  <cp:revision>2</cp:revision>
  <dcterms:created xsi:type="dcterms:W3CDTF">2025-01-27T19:58:54Z</dcterms:created>
  <dcterms:modified xsi:type="dcterms:W3CDTF">2025-01-27T22:24:59Z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