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65" d="100"/>
          <a:sy n="65" d="100"/>
        </p:scale>
        <p:origin x="936"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923F103-BC34-4FE4-A40E-EDDEECFDA5D0}" type="datetimeFigureOut">
              <a:rPr lang="en-US" smtClean="0"/>
              <a:pPr/>
              <a:t>5/11/2025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174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5/11/2025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634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5/11/2025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4078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5/11/2025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29099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5/11/2025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5747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5/11/2025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062891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5/11/2025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009801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5/11/2025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13581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5/11/2025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1515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5/11/2025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8908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5/11/2025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6576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5/11/2025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70093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5/11/2025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2019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5/11/2025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76577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5/11/2025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4016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5/11/2025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2115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5/11/2025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1177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BE451C3-0FF4-47C4-B829-773ADF60F88C}" type="datetimeFigureOut">
              <a:rPr lang="en-US" smtClean="0"/>
              <a:t>5/11/2025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432488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468351"/>
            <a:ext cx="8825658" cy="2854712"/>
          </a:xfrm>
        </p:spPr>
        <p:txBody>
          <a:bodyPr/>
          <a:lstStyle/>
          <a:p>
            <a:r>
              <a:rPr lang="en-US" dirty="0" smtClean="0"/>
              <a:t>FRAUDLENT CLAIM DETECTION</a:t>
            </a:r>
            <a:endParaRPr lang="en-US" dirty="0"/>
          </a:p>
        </p:txBody>
      </p:sp>
      <p:sp>
        <p:nvSpPr>
          <p:cNvPr id="3" name="Subtitle 2"/>
          <p:cNvSpPr>
            <a:spLocks noGrp="1"/>
          </p:cNvSpPr>
          <p:nvPr>
            <p:ph type="subTitle" idx="1"/>
          </p:nvPr>
        </p:nvSpPr>
        <p:spPr>
          <a:xfrm>
            <a:off x="1154955" y="3514381"/>
            <a:ext cx="8825658" cy="2124419"/>
          </a:xfrm>
        </p:spPr>
        <p:txBody>
          <a:bodyPr/>
          <a:lstStyle/>
          <a:p>
            <a:r>
              <a:rPr lang="en-US" b="1" dirty="0" smtClean="0"/>
              <a:t>     Vibha garg </a:t>
            </a:r>
          </a:p>
          <a:p>
            <a:r>
              <a:rPr lang="en-US" b="1" dirty="0" smtClean="0"/>
              <a:t>       Siva sankar</a:t>
            </a:r>
          </a:p>
          <a:p>
            <a:r>
              <a:rPr lang="en-US" b="1" dirty="0" smtClean="0"/>
              <a:t>         Vinay saraf</a:t>
            </a:r>
            <a:endParaRPr lang="en-US" b="1" dirty="0"/>
          </a:p>
        </p:txBody>
      </p:sp>
    </p:spTree>
    <p:extLst>
      <p:ext uri="{BB962C8B-B14F-4D97-AF65-F5344CB8AC3E}">
        <p14:creationId xmlns:p14="http://schemas.microsoft.com/office/powerpoint/2010/main" val="3529551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ANSWERS TO THE QUESTIOS:</a:t>
            </a:r>
            <a:endParaRPr lang="en-US" dirty="0"/>
          </a:p>
        </p:txBody>
      </p:sp>
      <p:sp>
        <p:nvSpPr>
          <p:cNvPr id="3" name="Content Placeholder 2"/>
          <p:cNvSpPr>
            <a:spLocks noGrp="1"/>
          </p:cNvSpPr>
          <p:nvPr>
            <p:ph idx="1"/>
          </p:nvPr>
        </p:nvSpPr>
        <p:spPr>
          <a:xfrm>
            <a:off x="1295401" y="2606570"/>
            <a:ext cx="9883875" cy="3573003"/>
          </a:xfrm>
        </p:spPr>
        <p:txBody>
          <a:bodyPr/>
          <a:lstStyle/>
          <a:p>
            <a:pPr>
              <a:buFont typeface="Wingdings" panose="05000000000000000000" pitchFamily="2" charset="2"/>
              <a:buChar char="Ø"/>
            </a:pPr>
            <a:r>
              <a:rPr lang="en-US" b="1" dirty="0"/>
              <a:t>How</a:t>
            </a:r>
            <a:r>
              <a:rPr lang="en-US" dirty="0"/>
              <a:t> </a:t>
            </a:r>
            <a:r>
              <a:rPr lang="en-US" b="1" dirty="0"/>
              <a:t>can</a:t>
            </a:r>
            <a:r>
              <a:rPr lang="en-US" dirty="0"/>
              <a:t> </a:t>
            </a:r>
            <a:r>
              <a:rPr lang="en-US" b="1" dirty="0"/>
              <a:t>we</a:t>
            </a:r>
            <a:r>
              <a:rPr lang="en-US" dirty="0"/>
              <a:t> </a:t>
            </a:r>
            <a:r>
              <a:rPr lang="en-US" b="1" dirty="0"/>
              <a:t>analyse</a:t>
            </a:r>
            <a:r>
              <a:rPr lang="en-US" dirty="0"/>
              <a:t> </a:t>
            </a:r>
            <a:r>
              <a:rPr lang="en-US" b="1" dirty="0"/>
              <a:t>historical</a:t>
            </a:r>
            <a:r>
              <a:rPr lang="en-US" dirty="0"/>
              <a:t> </a:t>
            </a:r>
            <a:r>
              <a:rPr lang="en-US" b="1" dirty="0"/>
              <a:t>claim</a:t>
            </a:r>
            <a:r>
              <a:rPr lang="en-US" dirty="0"/>
              <a:t> </a:t>
            </a:r>
            <a:r>
              <a:rPr lang="en-US" b="1" dirty="0"/>
              <a:t>data</a:t>
            </a:r>
            <a:r>
              <a:rPr lang="en-US" dirty="0"/>
              <a:t> </a:t>
            </a:r>
            <a:r>
              <a:rPr lang="en-US" b="1" dirty="0"/>
              <a:t>to</a:t>
            </a:r>
            <a:r>
              <a:rPr lang="en-US" dirty="0"/>
              <a:t> </a:t>
            </a:r>
            <a:r>
              <a:rPr lang="en-US" b="1" dirty="0"/>
              <a:t>detect</a:t>
            </a:r>
            <a:r>
              <a:rPr lang="en-US" dirty="0"/>
              <a:t> </a:t>
            </a:r>
            <a:r>
              <a:rPr lang="en-US" b="1" dirty="0"/>
              <a:t>patterns</a:t>
            </a:r>
            <a:r>
              <a:rPr lang="en-US" dirty="0"/>
              <a:t> </a:t>
            </a:r>
            <a:r>
              <a:rPr lang="en-US" b="1" dirty="0"/>
              <a:t>that</a:t>
            </a:r>
            <a:r>
              <a:rPr lang="en-US" dirty="0"/>
              <a:t>	</a:t>
            </a:r>
            <a:r>
              <a:rPr lang="en-US" b="1" dirty="0"/>
              <a:t>indicate</a:t>
            </a:r>
            <a:r>
              <a:rPr lang="en-US" dirty="0"/>
              <a:t>	</a:t>
            </a:r>
            <a:r>
              <a:rPr lang="en-US" b="1" dirty="0"/>
              <a:t>fraudulent</a:t>
            </a:r>
            <a:r>
              <a:rPr lang="en-US" dirty="0"/>
              <a:t>	</a:t>
            </a:r>
            <a:r>
              <a:rPr lang="en-US" b="1" dirty="0" smtClean="0"/>
              <a:t>claims.</a:t>
            </a:r>
          </a:p>
          <a:p>
            <a:pPr marL="457200" indent="-457200">
              <a:buFont typeface="+mj-lt"/>
              <a:buAutoNum type="arabicPeriod"/>
            </a:pPr>
            <a:endParaRPr lang="en-US" b="1" dirty="0" smtClean="0"/>
          </a:p>
        </p:txBody>
      </p:sp>
      <p:sp>
        <p:nvSpPr>
          <p:cNvPr id="4" name="Rectangle 1"/>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1295401" y="3252560"/>
            <a:ext cx="974463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Exploratory Data Analysis (EDA) and machine learning models are used to examine past claim data in order to find trends, correlations, and anomalies. Fraudulent activity is sometimes indicated by patterns such as excessively large claim amounts, frequent claims, or lengthy approval times.</a:t>
            </a:r>
          </a:p>
        </p:txBody>
      </p:sp>
    </p:spTree>
    <p:extLst>
      <p:ext uri="{BB962C8B-B14F-4D97-AF65-F5344CB8AC3E}">
        <p14:creationId xmlns:p14="http://schemas.microsoft.com/office/powerpoint/2010/main" val="312502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99410" y="849313"/>
            <a:ext cx="9601200" cy="1004887"/>
          </a:xfrm>
        </p:spPr>
        <p:txBody>
          <a:bodyPr>
            <a:normAutofit/>
          </a:bodyPr>
          <a:lstStyle/>
          <a:p>
            <a:pPr marL="457200" lvl="0" indent="-457200">
              <a:buFont typeface="Wingdings" panose="05000000000000000000" pitchFamily="2" charset="2"/>
              <a:buChar char="Ø"/>
            </a:pPr>
            <a:r>
              <a:rPr lang="en-US" sz="2400" b="1" dirty="0" smtClean="0"/>
              <a:t>Which features are the most predictive of fraudulanet behaviour</a:t>
            </a:r>
            <a:r>
              <a:rPr lang="en-US" sz="2400" dirty="0" smtClean="0"/>
              <a:t>.</a:t>
            </a:r>
            <a:endParaRPr lang="en-US" sz="2400" dirty="0"/>
          </a:p>
        </p:txBody>
      </p:sp>
      <p:sp>
        <p:nvSpPr>
          <p:cNvPr id="3" name="Content Placeholder 2"/>
          <p:cNvSpPr>
            <a:spLocks noGrp="1"/>
          </p:cNvSpPr>
          <p:nvPr>
            <p:ph idx="4294967295"/>
          </p:nvPr>
        </p:nvSpPr>
        <p:spPr>
          <a:xfrm>
            <a:off x="1022440" y="1477682"/>
            <a:ext cx="10348565" cy="4288937"/>
          </a:xfrm>
        </p:spPr>
        <p:txBody>
          <a:bodyPr/>
          <a:lstStyle/>
          <a:p>
            <a:pPr marL="0" indent="0">
              <a:buNone/>
            </a:pPr>
            <a:r>
              <a:rPr lang="en-US" dirty="0" smtClean="0"/>
              <a:t> </a:t>
            </a:r>
            <a:r>
              <a:rPr lang="en-US" dirty="0" smtClean="0">
                <a:latin typeface="Arial" panose="020B0604020202020204" pitchFamily="34" charset="0"/>
                <a:cs typeface="Arial" panose="020B0604020202020204" pitchFamily="34" charset="0"/>
              </a:rPr>
              <a:t>Features such as claim amount, approval time, claim type, and customer claim history were found to be highly predictive. The model highlighted that higher-than-average claim values and specific claim categories are closely associated with fraud</a:t>
            </a:r>
            <a:r>
              <a:rPr lang="en-US" dirty="0" smtClean="0"/>
              <a:t>.</a:t>
            </a:r>
          </a:p>
          <a:p>
            <a:pPr>
              <a:buFont typeface="Wingdings" panose="05000000000000000000" pitchFamily="2" charset="2"/>
              <a:buChar char="Ø"/>
            </a:pPr>
            <a:r>
              <a:rPr lang="en-US" b="1" dirty="0" smtClean="0"/>
              <a:t>Based</a:t>
            </a:r>
            <a:r>
              <a:rPr lang="en-US" dirty="0" smtClean="0"/>
              <a:t> </a:t>
            </a:r>
            <a:r>
              <a:rPr lang="en-US" b="1" dirty="0" smtClean="0"/>
              <a:t>on</a:t>
            </a:r>
            <a:r>
              <a:rPr lang="en-US" dirty="0" smtClean="0"/>
              <a:t> </a:t>
            </a:r>
            <a:r>
              <a:rPr lang="en-US" b="1" dirty="0" smtClean="0"/>
              <a:t>past</a:t>
            </a:r>
            <a:r>
              <a:rPr lang="en-US" dirty="0" smtClean="0"/>
              <a:t> </a:t>
            </a:r>
            <a:r>
              <a:rPr lang="en-US" b="1" dirty="0" smtClean="0"/>
              <a:t>data,</a:t>
            </a:r>
            <a:r>
              <a:rPr lang="en-US" dirty="0" smtClean="0"/>
              <a:t> </a:t>
            </a:r>
            <a:r>
              <a:rPr lang="en-US" b="1" dirty="0" smtClean="0"/>
              <a:t>can</a:t>
            </a:r>
            <a:r>
              <a:rPr lang="en-US" dirty="0" smtClean="0"/>
              <a:t> </a:t>
            </a:r>
            <a:r>
              <a:rPr lang="en-US" b="1" dirty="0" smtClean="0"/>
              <a:t>we</a:t>
            </a:r>
            <a:r>
              <a:rPr lang="en-US" dirty="0" smtClean="0"/>
              <a:t> </a:t>
            </a:r>
            <a:r>
              <a:rPr lang="en-US" b="1" dirty="0" smtClean="0"/>
              <a:t>predict</a:t>
            </a:r>
            <a:r>
              <a:rPr lang="en-US" dirty="0" smtClean="0"/>
              <a:t> </a:t>
            </a:r>
            <a:r>
              <a:rPr lang="en-US" b="1" dirty="0" smtClean="0"/>
              <a:t>the</a:t>
            </a:r>
            <a:r>
              <a:rPr lang="en-US" dirty="0" smtClean="0"/>
              <a:t> </a:t>
            </a:r>
            <a:r>
              <a:rPr lang="en-US" b="1" dirty="0" smtClean="0"/>
              <a:t>likelihood</a:t>
            </a:r>
            <a:r>
              <a:rPr lang="en-US" dirty="0" smtClean="0"/>
              <a:t> </a:t>
            </a:r>
            <a:r>
              <a:rPr lang="en-US" b="1" dirty="0" smtClean="0"/>
              <a:t>of</a:t>
            </a:r>
            <a:r>
              <a:rPr lang="en-US" dirty="0" smtClean="0"/>
              <a:t> </a:t>
            </a:r>
            <a:r>
              <a:rPr lang="en-US" b="1" dirty="0" smtClean="0"/>
              <a:t>fraud</a:t>
            </a:r>
            <a:r>
              <a:rPr lang="en-US" dirty="0" smtClean="0"/>
              <a:t> </a:t>
            </a:r>
            <a:r>
              <a:rPr lang="en-US" b="1" dirty="0" smtClean="0"/>
              <a:t>for</a:t>
            </a:r>
            <a:r>
              <a:rPr lang="en-US" dirty="0" smtClean="0"/>
              <a:t> </a:t>
            </a:r>
            <a:r>
              <a:rPr lang="en-US" b="1" dirty="0" smtClean="0"/>
              <a:t>an</a:t>
            </a:r>
            <a:r>
              <a:rPr lang="en-US" dirty="0" smtClean="0"/>
              <a:t>	</a:t>
            </a:r>
            <a:r>
              <a:rPr lang="en-US" b="1" dirty="0" smtClean="0"/>
              <a:t>incoming</a:t>
            </a:r>
            <a:r>
              <a:rPr lang="en-US" dirty="0" smtClean="0"/>
              <a:t>	</a:t>
            </a:r>
            <a:r>
              <a:rPr lang="en-US" b="1" dirty="0" smtClean="0"/>
              <a:t>claim?</a:t>
            </a:r>
            <a:r>
              <a:rPr lang="en-US" dirty="0" smtClean="0"/>
              <a:t> </a:t>
            </a:r>
          </a:p>
        </p:txBody>
      </p:sp>
      <p:sp>
        <p:nvSpPr>
          <p:cNvPr id="5" name="Rectangle 1"/>
          <p:cNvSpPr>
            <a:spLocks noChangeArrowheads="1"/>
          </p:cNvSpPr>
          <p:nvPr/>
        </p:nvSpPr>
        <p:spPr bwMode="auto">
          <a:xfrm rot="10800000" flipV="1">
            <a:off x="1150374" y="3592777"/>
            <a:ext cx="995516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Yes, we can precisely assign a probability score indicating the possibility of fraud for every new claim by using labelled previous data to train classification models. This makes it possible to proactively identify dubious assertions for examination</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726280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rot="10800000" flipV="1">
            <a:off x="737418" y="1946787"/>
            <a:ext cx="9925665" cy="1696064"/>
          </a:xfrm>
        </p:spPr>
        <p:txBody>
          <a:bodyPr>
            <a:normAutofit fontScale="90000"/>
          </a:bodyPr>
          <a:lstStyle/>
          <a:p>
            <a:pPr marL="342900" indent="-342900">
              <a:buFont typeface="Wingdings" panose="05000000000000000000" pitchFamily="2" charset="2"/>
              <a:buChar char="Ø"/>
            </a:pPr>
            <a:r>
              <a:rPr lang="en-US" sz="2400" b="1" dirty="0"/>
              <a:t>What</a:t>
            </a:r>
            <a:r>
              <a:rPr lang="en-US" sz="2400" dirty="0"/>
              <a:t> </a:t>
            </a:r>
            <a:r>
              <a:rPr lang="en-US" sz="2400" b="1" dirty="0"/>
              <a:t>insights</a:t>
            </a:r>
            <a:r>
              <a:rPr lang="en-US" sz="2400" dirty="0"/>
              <a:t> </a:t>
            </a:r>
            <a:r>
              <a:rPr lang="en-US" sz="2400" b="1" dirty="0"/>
              <a:t>can</a:t>
            </a:r>
            <a:r>
              <a:rPr lang="en-US" sz="2400" dirty="0"/>
              <a:t> </a:t>
            </a:r>
            <a:r>
              <a:rPr lang="en-US" sz="2400" b="1" dirty="0"/>
              <a:t>be</a:t>
            </a:r>
            <a:r>
              <a:rPr lang="en-US" sz="2400" dirty="0"/>
              <a:t> </a:t>
            </a:r>
            <a:r>
              <a:rPr lang="en-US" sz="2400" b="1" dirty="0"/>
              <a:t>drawn</a:t>
            </a:r>
            <a:r>
              <a:rPr lang="en-US" sz="2400" dirty="0"/>
              <a:t> </a:t>
            </a:r>
            <a:r>
              <a:rPr lang="en-US" sz="2400" b="1" dirty="0"/>
              <a:t>from</a:t>
            </a:r>
            <a:r>
              <a:rPr lang="en-US" sz="2400" dirty="0"/>
              <a:t> </a:t>
            </a:r>
            <a:r>
              <a:rPr lang="en-US" sz="2400" b="1" dirty="0"/>
              <a:t>the</a:t>
            </a:r>
            <a:r>
              <a:rPr lang="en-US" sz="2400" dirty="0"/>
              <a:t> </a:t>
            </a:r>
            <a:r>
              <a:rPr lang="en-US" sz="2400" b="1" dirty="0"/>
              <a:t>model</a:t>
            </a:r>
            <a:r>
              <a:rPr lang="en-US" sz="2400" dirty="0"/>
              <a:t> </a:t>
            </a:r>
            <a:r>
              <a:rPr lang="en-US" sz="2400" b="1" dirty="0"/>
              <a:t>that</a:t>
            </a:r>
            <a:r>
              <a:rPr lang="en-US" sz="2400" dirty="0"/>
              <a:t> </a:t>
            </a:r>
            <a:r>
              <a:rPr lang="en-US" sz="2400" b="1" dirty="0"/>
              <a:t>can</a:t>
            </a:r>
            <a:r>
              <a:rPr lang="en-US" sz="2400" dirty="0"/>
              <a:t> </a:t>
            </a:r>
            <a:r>
              <a:rPr lang="en-US" sz="2400" b="1" dirty="0"/>
              <a:t>help</a:t>
            </a:r>
            <a:r>
              <a:rPr lang="en-US" sz="2400" dirty="0"/>
              <a:t> </a:t>
            </a:r>
            <a:r>
              <a:rPr lang="en-US" sz="2400" b="1" dirty="0"/>
              <a:t>in</a:t>
            </a:r>
            <a:r>
              <a:rPr lang="en-US" sz="2400" dirty="0"/>
              <a:t> </a:t>
            </a:r>
            <a:r>
              <a:rPr lang="en-US" sz="2400" b="1" dirty="0"/>
              <a:t>improving</a:t>
            </a:r>
            <a:r>
              <a:rPr lang="en-US" sz="2400" dirty="0"/>
              <a:t>	</a:t>
            </a:r>
            <a:r>
              <a:rPr lang="en-US" sz="2400" b="1" dirty="0"/>
              <a:t>the</a:t>
            </a:r>
            <a:r>
              <a:rPr lang="en-US" sz="2400" dirty="0"/>
              <a:t>	</a:t>
            </a:r>
            <a:r>
              <a:rPr lang="en-US" sz="2400" b="1" dirty="0"/>
              <a:t>fraud</a:t>
            </a:r>
            <a:r>
              <a:rPr lang="en-US" sz="2400" dirty="0"/>
              <a:t>	</a:t>
            </a:r>
            <a:r>
              <a:rPr lang="en-US" sz="2400" b="1" dirty="0"/>
              <a:t>detection</a:t>
            </a:r>
            <a:r>
              <a:rPr lang="en-US" sz="2400" dirty="0"/>
              <a:t>	</a:t>
            </a:r>
            <a:r>
              <a:rPr lang="en-US" sz="2400" b="1" dirty="0" smtClean="0"/>
              <a:t>process.</a:t>
            </a:r>
            <a:br>
              <a:rPr lang="en-US" sz="2400" b="1" dirty="0" smtClean="0"/>
            </a:br>
            <a:r>
              <a:rPr lang="en-US" sz="2700" dirty="0" smtClean="0">
                <a:latin typeface="Arial" panose="020B0604020202020204" pitchFamily="34" charset="0"/>
                <a:cs typeface="Arial" panose="020B0604020202020204" pitchFamily="34" charset="0"/>
              </a:rPr>
              <a:t>The </a:t>
            </a:r>
            <a:r>
              <a:rPr lang="en-US" sz="2700" dirty="0">
                <a:latin typeface="Arial" panose="020B0604020202020204" pitchFamily="34" charset="0"/>
                <a:cs typeface="Arial" panose="020B0604020202020204" pitchFamily="34" charset="0"/>
              </a:rPr>
              <a:t>model helps prioritize claims by risk level, improving investigation efficiency. Insights such as feature importance allow insurers to focus on </a:t>
            </a:r>
            <a:r>
              <a:rPr lang="en-US" sz="2700" dirty="0" smtClean="0">
                <a:latin typeface="Arial" panose="020B0604020202020204" pitchFamily="34" charset="0"/>
                <a:cs typeface="Arial" panose="020B0604020202020204" pitchFamily="34" charset="0"/>
              </a:rPr>
              <a:t>key fraud </a:t>
            </a:r>
            <a:r>
              <a:rPr lang="en-US" sz="2700" dirty="0">
                <a:latin typeface="Arial" panose="020B0604020202020204" pitchFamily="34" charset="0"/>
                <a:cs typeface="Arial" panose="020B0604020202020204" pitchFamily="34" charset="0"/>
              </a:rPr>
              <a:t>indicators and update policies to reduce vulnerabilities</a:t>
            </a:r>
            <a:r>
              <a:rPr lang="en-US" sz="2400" b="1" dirty="0" smtClean="0"/>
              <a:t/>
            </a:r>
            <a:br>
              <a:rPr lang="en-US" sz="2400" b="1" dirty="0" smtClean="0"/>
            </a:br>
            <a:endParaRPr lang="en-US" sz="2400" dirty="0"/>
          </a:p>
        </p:txBody>
      </p:sp>
    </p:spTree>
    <p:extLst>
      <p:ext uri="{BB962C8B-B14F-4D97-AF65-F5344CB8AC3E}">
        <p14:creationId xmlns:p14="http://schemas.microsoft.com/office/powerpoint/2010/main" val="2339804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91382" y="982663"/>
            <a:ext cx="9217742" cy="5034679"/>
          </a:xfrm>
        </p:spPr>
        <p:style>
          <a:lnRef idx="2">
            <a:schemeClr val="accent1"/>
          </a:lnRef>
          <a:fillRef idx="1">
            <a:schemeClr val="lt1"/>
          </a:fillRef>
          <a:effectRef idx="0">
            <a:schemeClr val="accent1"/>
          </a:effectRef>
          <a:fontRef idx="minor">
            <a:schemeClr val="dk1"/>
          </a:fontRef>
        </p:style>
        <p:txBody>
          <a:bodyPr/>
          <a:lstStyle/>
          <a:p>
            <a:r>
              <a:rPr lang="en-US" b="1" dirty="0" smtClean="0">
                <a:solidFill>
                  <a:schemeClr val="tx1"/>
                </a:solidFill>
              </a:rPr>
              <a:t>THANK </a:t>
            </a:r>
            <a:r>
              <a:rPr lang="en-US" b="1" dirty="0">
                <a:solidFill>
                  <a:schemeClr val="tx1"/>
                </a:solidFill>
              </a:rPr>
              <a:t>YOU</a:t>
            </a:r>
            <a:r>
              <a:rPr lang="en-US" b="1" dirty="0">
                <a:solidFill>
                  <a:srgbClr val="FF0000"/>
                </a:solidFill>
              </a:rPr>
              <a:t/>
            </a:r>
            <a:br>
              <a:rPr lang="en-US" b="1" dirty="0">
                <a:solidFill>
                  <a:srgbClr val="FF0000"/>
                </a:solidFill>
              </a:rPr>
            </a:br>
            <a:endParaRPr lang="en-US" dirty="0">
              <a:solidFill>
                <a:srgbClr val="FF0000"/>
              </a:solidFill>
            </a:endParaRPr>
          </a:p>
        </p:txBody>
      </p:sp>
    </p:spTree>
    <p:extLst>
      <p:ext uri="{BB962C8B-B14F-4D97-AF65-F5344CB8AC3E}">
        <p14:creationId xmlns:p14="http://schemas.microsoft.com/office/powerpoint/2010/main" val="2363593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445" y="1129586"/>
            <a:ext cx="9616153" cy="1456860"/>
          </a:xfrm>
        </p:spPr>
        <p:txBody>
          <a:bodyPr/>
          <a:lstStyle/>
          <a:p>
            <a:r>
              <a:rPr lang="en-US" dirty="0" smtClean="0"/>
              <a:t>EXECUITVE SUMMARY</a:t>
            </a:r>
            <a:endParaRPr lang="en-US" dirty="0"/>
          </a:p>
        </p:txBody>
      </p:sp>
      <p:sp>
        <p:nvSpPr>
          <p:cNvPr id="3" name="Content Placeholder 2"/>
          <p:cNvSpPr>
            <a:spLocks noGrp="1"/>
          </p:cNvSpPr>
          <p:nvPr>
            <p:ph idx="1"/>
          </p:nvPr>
        </p:nvSpPr>
        <p:spPr>
          <a:xfrm>
            <a:off x="1280444" y="2586446"/>
            <a:ext cx="9799033" cy="3644537"/>
          </a:xfrm>
        </p:spPr>
        <p:txBody>
          <a:bodyPr/>
          <a:lstStyle/>
          <a:p>
            <a:pPr>
              <a:buFont typeface="Wingdings" panose="05000000000000000000" pitchFamily="2" charset="2"/>
              <a:buChar char="q"/>
            </a:pPr>
            <a:r>
              <a:rPr lang="en-US" dirty="0" smtClean="0"/>
              <a:t>Analyzed claim data to identify fraudulent patterns.</a:t>
            </a:r>
          </a:p>
          <a:p>
            <a:pPr>
              <a:buFont typeface="Wingdings" panose="05000000000000000000" pitchFamily="2" charset="2"/>
              <a:buChar char="q"/>
            </a:pPr>
            <a:r>
              <a:rPr lang="en-US" dirty="0" smtClean="0"/>
              <a:t>Model to detect fraud with high accuracy.</a:t>
            </a:r>
          </a:p>
          <a:p>
            <a:pPr>
              <a:buFont typeface="Wingdings" panose="05000000000000000000" pitchFamily="2" charset="2"/>
              <a:buChar char="q"/>
            </a:pPr>
            <a:r>
              <a:rPr lang="en-US" dirty="0" smtClean="0"/>
              <a:t>Identified key risk indicators such as high claim amounts and long approval times.</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379475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PROBLEM</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Insurance fraud leads to financial losses annually.</a:t>
            </a:r>
          </a:p>
          <a:p>
            <a:pPr>
              <a:buFont typeface="Wingdings" panose="05000000000000000000" pitchFamily="2" charset="2"/>
              <a:buChar char="q"/>
            </a:pPr>
            <a:r>
              <a:rPr lang="en-US" dirty="0" smtClean="0"/>
              <a:t>Manual claim review are time-consuming and inconsistent.</a:t>
            </a:r>
          </a:p>
          <a:p>
            <a:pPr>
              <a:buFont typeface="Wingdings" panose="05000000000000000000" pitchFamily="2" charset="2"/>
              <a:buChar char="q"/>
            </a:pPr>
            <a:r>
              <a:rPr lang="en-US" dirty="0" smtClean="0"/>
              <a:t>Need for an automated ,data –driven fraud detection solution.</a:t>
            </a:r>
          </a:p>
          <a:p>
            <a:pPr>
              <a:buFont typeface="Wingdings" panose="05000000000000000000" pitchFamily="2" charset="2"/>
              <a:buChar char="q"/>
            </a:pPr>
            <a:r>
              <a:rPr lang="en-US" dirty="0" smtClean="0"/>
              <a:t>Detect and prevent fraudulent claims early in the process.</a:t>
            </a:r>
            <a:endParaRPr lang="en-US" dirty="0"/>
          </a:p>
        </p:txBody>
      </p:sp>
    </p:spTree>
    <p:extLst>
      <p:ext uri="{BB962C8B-B14F-4D97-AF65-F5344CB8AC3E}">
        <p14:creationId xmlns:p14="http://schemas.microsoft.com/office/powerpoint/2010/main" val="4050809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DATA OVERVIEW</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Data includes claim amount, claim tyoe,customer demographics and approval time.</a:t>
            </a:r>
          </a:p>
          <a:p>
            <a:pPr>
              <a:buFont typeface="Wingdings" panose="05000000000000000000" pitchFamily="2" charset="2"/>
              <a:buChar char="q"/>
            </a:pPr>
            <a:r>
              <a:rPr lang="en-US" dirty="0" smtClean="0"/>
              <a:t>Target varaiable fraudulent or legitimate claim.</a:t>
            </a:r>
          </a:p>
          <a:p>
            <a:pPr>
              <a:buFont typeface="Wingdings" panose="05000000000000000000" pitchFamily="2" charset="2"/>
              <a:buChar char="q"/>
            </a:pPr>
            <a:r>
              <a:rPr lang="en-US" dirty="0" smtClean="0"/>
              <a:t>Balanced mix of numerical and categorical fetures.</a:t>
            </a:r>
          </a:p>
          <a:p>
            <a:pPr>
              <a:buFont typeface="Wingdings" panose="05000000000000000000" pitchFamily="2" charset="2"/>
              <a:buChar char="q"/>
            </a:pPr>
            <a:r>
              <a:rPr lang="en-US" dirty="0" smtClean="0"/>
              <a:t>Revelaed some missing values and outilers.</a:t>
            </a:r>
            <a:endParaRPr lang="en-US" dirty="0"/>
          </a:p>
        </p:txBody>
      </p:sp>
    </p:spTree>
    <p:extLst>
      <p:ext uri="{BB962C8B-B14F-4D97-AF65-F5344CB8AC3E}">
        <p14:creationId xmlns:p14="http://schemas.microsoft.com/office/powerpoint/2010/main" val="3711338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 (EDA)</a:t>
            </a:r>
            <a:endParaRPr lang="en-US" dirty="0"/>
          </a:p>
        </p:txBody>
      </p:sp>
      <p:sp>
        <p:nvSpPr>
          <p:cNvPr id="3" name="Content Placeholder 2"/>
          <p:cNvSpPr>
            <a:spLocks noGrp="1"/>
          </p:cNvSpPr>
          <p:nvPr>
            <p:ph idx="1"/>
          </p:nvPr>
        </p:nvSpPr>
        <p:spPr>
          <a:xfrm>
            <a:off x="5012267" y="756139"/>
            <a:ext cx="6452902" cy="5119728"/>
          </a:xfrm>
        </p:spPr>
        <p:txBody>
          <a:bodyPr/>
          <a:lstStyle/>
          <a:p>
            <a:endParaRPr lang="en-US" dirty="0"/>
          </a:p>
        </p:txBody>
      </p:sp>
      <p:sp>
        <p:nvSpPr>
          <p:cNvPr id="4" name="Text Placeholder 3"/>
          <p:cNvSpPr>
            <a:spLocks noGrp="1"/>
          </p:cNvSpPr>
          <p:nvPr>
            <p:ph type="body" sz="half" idx="2"/>
          </p:nvPr>
        </p:nvSpPr>
        <p:spPr/>
        <p:txBody>
          <a:bodyPr/>
          <a:lstStyle/>
          <a:p>
            <a:pPr marL="285750" indent="-285750">
              <a:buFont typeface="Wingdings" panose="05000000000000000000" pitchFamily="2" charset="2"/>
              <a:buChar char="q"/>
            </a:pPr>
            <a:r>
              <a:rPr lang="en-US" dirty="0" smtClean="0"/>
              <a:t>Fraudulent claim generally have high amount and longer approval times.</a:t>
            </a:r>
          </a:p>
          <a:p>
            <a:pPr marL="285750" indent="-285750">
              <a:buFont typeface="Wingdings" panose="05000000000000000000" pitchFamily="2" charset="2"/>
              <a:buChar char="q"/>
            </a:pPr>
            <a:r>
              <a:rPr lang="en-US" dirty="0" smtClean="0"/>
              <a:t>Visual tools used : histograms , box plotsnd correlation heatmaps.</a:t>
            </a:r>
          </a:p>
          <a:p>
            <a:pPr marL="285750" indent="-285750">
              <a:buFont typeface="Wingdings" panose="05000000000000000000" pitchFamily="2" charset="2"/>
              <a:buChar char="q"/>
            </a:pPr>
            <a:r>
              <a:rPr lang="en-US" dirty="0" smtClean="0"/>
              <a:t>Detected and key patterns that feature selections.</a:t>
            </a:r>
            <a:endParaRPr lang="en-US" dirty="0"/>
          </a:p>
        </p:txBody>
      </p:sp>
      <p:grpSp>
        <p:nvGrpSpPr>
          <p:cNvPr id="5" name="Group 4"/>
          <p:cNvGrpSpPr>
            <a:grpSpLocks/>
          </p:cNvGrpSpPr>
          <p:nvPr/>
        </p:nvGrpSpPr>
        <p:grpSpPr>
          <a:xfrm>
            <a:off x="5589387" y="1294770"/>
            <a:ext cx="8764967" cy="3893456"/>
            <a:chOff x="0" y="0"/>
            <a:chExt cx="8015092" cy="4267199"/>
          </a:xfrm>
        </p:grpSpPr>
        <p:sp>
          <p:nvSpPr>
            <p:cNvPr id="6" name="Graphic 31"/>
            <p:cNvSpPr/>
            <p:nvPr/>
          </p:nvSpPr>
          <p:spPr>
            <a:xfrm>
              <a:off x="1443477" y="55232"/>
              <a:ext cx="6571615" cy="1270"/>
            </a:xfrm>
            <a:custGeom>
              <a:avLst/>
              <a:gdLst/>
              <a:ahLst/>
              <a:cxnLst/>
              <a:rect l="l" t="t" r="r" b="b"/>
              <a:pathLst>
                <a:path w="6571615">
                  <a:moveTo>
                    <a:pt x="0" y="0"/>
                  </a:moveTo>
                  <a:lnTo>
                    <a:pt x="6571359" y="0"/>
                  </a:lnTo>
                </a:path>
              </a:pathLst>
            </a:custGeom>
            <a:ln w="31750">
              <a:solidFill>
                <a:srgbClr val="B71E42"/>
              </a:solidFill>
              <a:prstDash val="solid"/>
            </a:ln>
          </p:spPr>
          <p:txBody>
            <a:bodyPr wrap="square" lIns="0" tIns="0" rIns="0" bIns="0" rtlCol="0">
              <a:prstTxWarp prst="textNoShape">
                <a:avLst/>
              </a:prstTxWarp>
              <a:noAutofit/>
            </a:bodyPr>
            <a:lstStyle/>
            <a:p>
              <a:endParaRPr lang="en-US"/>
            </a:p>
          </p:txBody>
        </p:sp>
        <p:pic>
          <p:nvPicPr>
            <p:cNvPr id="7" name="Image 32"/>
            <p:cNvPicPr/>
            <p:nvPr/>
          </p:nvPicPr>
          <p:blipFill>
            <a:blip r:embed="rId2" cstate="print"/>
            <a:stretch>
              <a:fillRect/>
            </a:stretch>
          </p:blipFill>
          <p:spPr>
            <a:xfrm>
              <a:off x="0" y="0"/>
              <a:ext cx="5231648" cy="4267199"/>
            </a:xfrm>
            <a:prstGeom prst="rect">
              <a:avLst/>
            </a:prstGeom>
          </p:spPr>
        </p:pic>
      </p:grpSp>
    </p:spTree>
    <p:extLst>
      <p:ext uri="{BB962C8B-B14F-4D97-AF65-F5344CB8AC3E}">
        <p14:creationId xmlns:p14="http://schemas.microsoft.com/office/powerpoint/2010/main" val="3286433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FEATURE ENGINEERI NG&amp; PREPROCESSING</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Handled missing values using imputation techniques.</a:t>
            </a:r>
          </a:p>
          <a:p>
            <a:pPr>
              <a:buFont typeface="Wingdings" panose="05000000000000000000" pitchFamily="2" charset="2"/>
              <a:buChar char="q"/>
            </a:pPr>
            <a:r>
              <a:rPr lang="en-US" dirty="0" smtClean="0"/>
              <a:t>Converted categorical varaiable using one hot encoding.</a:t>
            </a:r>
          </a:p>
          <a:p>
            <a:pPr>
              <a:buFont typeface="Wingdings" panose="05000000000000000000" pitchFamily="2" charset="2"/>
              <a:buChar char="q"/>
            </a:pPr>
            <a:r>
              <a:rPr lang="en-US" dirty="0" smtClean="0"/>
              <a:t>Normalized numerical features for better model performance</a:t>
            </a:r>
          </a:p>
          <a:p>
            <a:pPr>
              <a:buFont typeface="Wingdings" panose="05000000000000000000" pitchFamily="2" charset="2"/>
              <a:buChar char="q"/>
            </a:pPr>
            <a:r>
              <a:rPr lang="en-US" dirty="0" smtClean="0"/>
              <a:t>Created new features such as claim to income ratio and approval time bins. </a:t>
            </a:r>
            <a:endParaRPr lang="en-US" dirty="0"/>
          </a:p>
        </p:txBody>
      </p:sp>
    </p:spTree>
    <p:extLst>
      <p:ext uri="{BB962C8B-B14F-4D97-AF65-F5344CB8AC3E}">
        <p14:creationId xmlns:p14="http://schemas.microsoft.com/office/powerpoint/2010/main" val="1494736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APPROACH</a:t>
            </a:r>
            <a:endParaRPr lang="en-US" dirty="0"/>
          </a:p>
        </p:txBody>
      </p:sp>
      <p:sp>
        <p:nvSpPr>
          <p:cNvPr id="9" name="Content Placeholder 8"/>
          <p:cNvSpPr>
            <a:spLocks noGrp="1"/>
          </p:cNvSpPr>
          <p:nvPr>
            <p:ph idx="1"/>
          </p:nvPr>
        </p:nvSpPr>
        <p:spPr/>
        <p:txBody>
          <a:bodyPr/>
          <a:lstStyle/>
          <a:p>
            <a:endParaRPr lang="en-US"/>
          </a:p>
        </p:txBody>
      </p:sp>
      <p:sp>
        <p:nvSpPr>
          <p:cNvPr id="10" name="Text Placeholder 9"/>
          <p:cNvSpPr>
            <a:spLocks noGrp="1"/>
          </p:cNvSpPr>
          <p:nvPr>
            <p:ph type="body" sz="half" idx="2"/>
          </p:nvPr>
        </p:nvSpPr>
        <p:spPr/>
        <p:txBody>
          <a:bodyPr/>
          <a:lstStyle/>
          <a:p>
            <a:pPr marL="285750" indent="-285750">
              <a:buFont typeface="Wingdings" panose="05000000000000000000" pitchFamily="2" charset="2"/>
              <a:buChar char="q"/>
            </a:pPr>
            <a:r>
              <a:rPr lang="en-US" dirty="0" smtClean="0"/>
              <a:t>Logistics Regression &amp; random forest</a:t>
            </a:r>
          </a:p>
          <a:p>
            <a:pPr marL="285750" indent="-285750">
              <a:buFont typeface="Wingdings" panose="05000000000000000000" pitchFamily="2" charset="2"/>
              <a:buChar char="q"/>
            </a:pPr>
            <a:r>
              <a:rPr lang="en-US" dirty="0" smtClean="0"/>
              <a:t>Random forest was selected for its balance of accuracy and interpretability</a:t>
            </a:r>
          </a:p>
          <a:p>
            <a:pPr marL="285750" indent="-285750">
              <a:buFont typeface="Wingdings" panose="05000000000000000000" pitchFamily="2" charset="2"/>
              <a:buChar char="q"/>
            </a:pPr>
            <a:r>
              <a:rPr lang="en-US" dirty="0" smtClean="0"/>
              <a:t>Performed hyper parameter cross-validation</a:t>
            </a:r>
          </a:p>
          <a:p>
            <a:pPr marL="285750" indent="-285750">
              <a:buFont typeface="Wingdings" panose="05000000000000000000" pitchFamily="2" charset="2"/>
              <a:buChar char="q"/>
            </a:pPr>
            <a:r>
              <a:rPr lang="en-US" dirty="0" smtClean="0"/>
              <a:t>Split data into traning and testing sets 80/20</a:t>
            </a:r>
          </a:p>
          <a:p>
            <a:endParaRPr lang="en-US" dirty="0"/>
          </a:p>
        </p:txBody>
      </p:sp>
      <p:grpSp>
        <p:nvGrpSpPr>
          <p:cNvPr id="5" name="Group 4"/>
          <p:cNvGrpSpPr>
            <a:grpSpLocks/>
          </p:cNvGrpSpPr>
          <p:nvPr/>
        </p:nvGrpSpPr>
        <p:grpSpPr>
          <a:xfrm>
            <a:off x="5012266" y="982131"/>
            <a:ext cx="8237203" cy="5157412"/>
            <a:chOff x="0" y="15875"/>
            <a:chExt cx="7992351" cy="4202733"/>
          </a:xfrm>
        </p:grpSpPr>
        <p:sp>
          <p:nvSpPr>
            <p:cNvPr id="6" name="Graphic 45"/>
            <p:cNvSpPr/>
            <p:nvPr/>
          </p:nvSpPr>
          <p:spPr>
            <a:xfrm>
              <a:off x="1420736" y="15875"/>
              <a:ext cx="6571615" cy="1270"/>
            </a:xfrm>
            <a:custGeom>
              <a:avLst/>
              <a:gdLst/>
              <a:ahLst/>
              <a:cxnLst/>
              <a:rect l="l" t="t" r="r" b="b"/>
              <a:pathLst>
                <a:path w="6571615">
                  <a:moveTo>
                    <a:pt x="0" y="0"/>
                  </a:moveTo>
                  <a:lnTo>
                    <a:pt x="6571359" y="0"/>
                  </a:lnTo>
                </a:path>
              </a:pathLst>
            </a:custGeom>
            <a:ln w="31750">
              <a:solidFill>
                <a:srgbClr val="B71E42"/>
              </a:solidFill>
              <a:prstDash val="solid"/>
            </a:ln>
          </p:spPr>
          <p:txBody>
            <a:bodyPr wrap="square" lIns="0" tIns="0" rIns="0" bIns="0" rtlCol="0">
              <a:prstTxWarp prst="textNoShape">
                <a:avLst/>
              </a:prstTxWarp>
              <a:noAutofit/>
            </a:bodyPr>
            <a:lstStyle/>
            <a:p>
              <a:endParaRPr lang="en-US"/>
            </a:p>
          </p:txBody>
        </p:sp>
        <p:pic>
          <p:nvPicPr>
            <p:cNvPr id="7" name="Image 46"/>
            <p:cNvPicPr/>
            <p:nvPr/>
          </p:nvPicPr>
          <p:blipFill>
            <a:blip r:embed="rId2" cstate="print"/>
            <a:stretch>
              <a:fillRect/>
            </a:stretch>
          </p:blipFill>
          <p:spPr>
            <a:xfrm>
              <a:off x="0" y="51481"/>
              <a:ext cx="5870564" cy="4167127"/>
            </a:xfrm>
            <a:prstGeom prst="rect">
              <a:avLst/>
            </a:prstGeom>
          </p:spPr>
        </p:pic>
      </p:grpSp>
    </p:spTree>
    <p:extLst>
      <p:ext uri="{BB962C8B-B14F-4D97-AF65-F5344CB8AC3E}">
        <p14:creationId xmlns:p14="http://schemas.microsoft.com/office/powerpoint/2010/main" val="3296900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EVALUATION</a:t>
            </a:r>
            <a:endParaRPr lang="en-US" dirty="0"/>
          </a:p>
        </p:txBody>
      </p:sp>
      <p:sp>
        <p:nvSpPr>
          <p:cNvPr id="3" name="Content Placeholder 2"/>
          <p:cNvSpPr>
            <a:spLocks noGrp="1"/>
          </p:cNvSpPr>
          <p:nvPr>
            <p:ph idx="1"/>
          </p:nvPr>
        </p:nvSpPr>
        <p:spPr>
          <a:xfrm>
            <a:off x="5418668" y="982131"/>
            <a:ext cx="5352964" cy="4893735"/>
          </a:xfrm>
        </p:spPr>
        <p:txBody>
          <a:bodyPr/>
          <a:lstStyle/>
          <a:p>
            <a:endParaRPr lang="en-US" dirty="0"/>
          </a:p>
        </p:txBody>
      </p:sp>
      <p:sp>
        <p:nvSpPr>
          <p:cNvPr id="4" name="Text Placeholder 3"/>
          <p:cNvSpPr>
            <a:spLocks noGrp="1"/>
          </p:cNvSpPr>
          <p:nvPr>
            <p:ph type="body" sz="half" idx="2"/>
          </p:nvPr>
        </p:nvSpPr>
        <p:spPr/>
        <p:txBody>
          <a:bodyPr/>
          <a:lstStyle/>
          <a:p>
            <a:pPr marL="285750" indent="-285750">
              <a:buFont typeface="Wingdings" panose="05000000000000000000" pitchFamily="2" charset="2"/>
              <a:buChar char="q"/>
            </a:pPr>
            <a:r>
              <a:rPr lang="en-US" dirty="0" smtClean="0"/>
              <a:t>Evaluation model using accuracy precision , recall .</a:t>
            </a:r>
          </a:p>
          <a:p>
            <a:pPr marL="285750" indent="-285750">
              <a:buFont typeface="Wingdings" panose="05000000000000000000" pitchFamily="2" charset="2"/>
              <a:buChar char="q"/>
            </a:pPr>
            <a:r>
              <a:rPr lang="en-US" dirty="0" smtClean="0"/>
              <a:t>High recall ensured most fraudulent claims were detected.</a:t>
            </a:r>
          </a:p>
          <a:p>
            <a:pPr marL="285750" indent="-285750">
              <a:buFont typeface="Wingdings" panose="05000000000000000000" pitchFamily="2" charset="2"/>
              <a:buChar char="q"/>
            </a:pPr>
            <a:r>
              <a:rPr lang="en-US" dirty="0" smtClean="0"/>
              <a:t>Matrix and Roc curve used to visualize performance  .</a:t>
            </a:r>
          </a:p>
          <a:p>
            <a:pPr marL="285750" indent="-285750">
              <a:buFont typeface="Wingdings" panose="05000000000000000000" pitchFamily="2" charset="2"/>
              <a:buChar char="q"/>
            </a:pPr>
            <a:r>
              <a:rPr lang="en-US" dirty="0" smtClean="0"/>
              <a:t>90% accuracy .</a:t>
            </a:r>
            <a:endParaRPr lang="en-US" dirty="0"/>
          </a:p>
        </p:txBody>
      </p:sp>
      <p:grpSp>
        <p:nvGrpSpPr>
          <p:cNvPr id="5" name="Group 4"/>
          <p:cNvGrpSpPr>
            <a:grpSpLocks/>
          </p:cNvGrpSpPr>
          <p:nvPr/>
        </p:nvGrpSpPr>
        <p:grpSpPr>
          <a:xfrm>
            <a:off x="5751928" y="1407229"/>
            <a:ext cx="8127515" cy="4082652"/>
            <a:chOff x="0" y="15875"/>
            <a:chExt cx="8015092" cy="4082652"/>
          </a:xfrm>
        </p:grpSpPr>
        <p:sp>
          <p:nvSpPr>
            <p:cNvPr id="6" name="Graphic 53"/>
            <p:cNvSpPr/>
            <p:nvPr/>
          </p:nvSpPr>
          <p:spPr>
            <a:xfrm>
              <a:off x="1443477" y="15875"/>
              <a:ext cx="6571615" cy="1270"/>
            </a:xfrm>
            <a:custGeom>
              <a:avLst/>
              <a:gdLst/>
              <a:ahLst/>
              <a:cxnLst/>
              <a:rect l="l" t="t" r="r" b="b"/>
              <a:pathLst>
                <a:path w="6571615">
                  <a:moveTo>
                    <a:pt x="0" y="0"/>
                  </a:moveTo>
                  <a:lnTo>
                    <a:pt x="6571359" y="0"/>
                  </a:lnTo>
                </a:path>
              </a:pathLst>
            </a:custGeom>
            <a:ln w="31750">
              <a:solidFill>
                <a:srgbClr val="B71E42"/>
              </a:solidFill>
              <a:prstDash val="solid"/>
            </a:ln>
          </p:spPr>
          <p:txBody>
            <a:bodyPr wrap="square" lIns="0" tIns="0" rIns="0" bIns="0" rtlCol="0">
              <a:prstTxWarp prst="textNoShape">
                <a:avLst/>
              </a:prstTxWarp>
              <a:noAutofit/>
            </a:bodyPr>
            <a:lstStyle/>
            <a:p>
              <a:endParaRPr lang="en-US"/>
            </a:p>
          </p:txBody>
        </p:sp>
        <p:pic>
          <p:nvPicPr>
            <p:cNvPr id="7" name="Image 54"/>
            <p:cNvPicPr/>
            <p:nvPr/>
          </p:nvPicPr>
          <p:blipFill>
            <a:blip r:embed="rId2" cstate="print"/>
            <a:stretch>
              <a:fillRect/>
            </a:stretch>
          </p:blipFill>
          <p:spPr>
            <a:xfrm>
              <a:off x="0" y="22592"/>
              <a:ext cx="4355348" cy="4075935"/>
            </a:xfrm>
            <a:prstGeom prst="rect">
              <a:avLst/>
            </a:prstGeom>
          </p:spPr>
        </p:pic>
      </p:grpSp>
    </p:spTree>
    <p:extLst>
      <p:ext uri="{BB962C8B-B14F-4D97-AF65-F5344CB8AC3E}">
        <p14:creationId xmlns:p14="http://schemas.microsoft.com/office/powerpoint/2010/main" val="1993674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BUSINESS IMPACT </a:t>
            </a:r>
            <a:br>
              <a:rPr lang="en-US" dirty="0" smtClean="0"/>
            </a:br>
            <a:r>
              <a:rPr lang="en-US" dirty="0" smtClean="0"/>
              <a:t> RECOMMEDATIONS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Automated fraud detection can reduce manual workload and financial losses.</a:t>
            </a:r>
          </a:p>
          <a:p>
            <a:pPr>
              <a:buFont typeface="Wingdings" panose="05000000000000000000" pitchFamily="2" charset="2"/>
              <a:buChar char="q"/>
            </a:pPr>
            <a:r>
              <a:rPr lang="en-US" dirty="0" smtClean="0"/>
              <a:t>Use model predictions to flag high- risk claimfor review.</a:t>
            </a:r>
          </a:p>
          <a:p>
            <a:pPr>
              <a:buFont typeface="Wingdings" panose="05000000000000000000" pitchFamily="2" charset="2"/>
              <a:buChar char="q"/>
            </a:pPr>
            <a:r>
              <a:rPr lang="en-US" dirty="0" smtClean="0"/>
              <a:t>Continuously update the model with new data to maintain performance.</a:t>
            </a:r>
          </a:p>
          <a:p>
            <a:pPr>
              <a:buFont typeface="Wingdings" panose="05000000000000000000" pitchFamily="2" charset="2"/>
              <a:buChar char="q"/>
            </a:pPr>
            <a:r>
              <a:rPr lang="en-US" dirty="0" smtClean="0"/>
              <a:t>Existing claim processing work flows.</a:t>
            </a:r>
            <a:endParaRPr lang="en-US" dirty="0"/>
          </a:p>
        </p:txBody>
      </p:sp>
    </p:spTree>
    <p:extLst>
      <p:ext uri="{BB962C8B-B14F-4D97-AF65-F5344CB8AC3E}">
        <p14:creationId xmlns:p14="http://schemas.microsoft.com/office/powerpoint/2010/main" val="324534226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126</TotalTime>
  <Words>486</Words>
  <Application>Microsoft Office PowerPoint</Application>
  <PresentationFormat>Widescreen</PresentationFormat>
  <Paragraphs>52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Garamond</vt:lpstr>
      <vt:lpstr>Wingdings</vt:lpstr>
      <vt:lpstr>Organic</vt:lpstr>
      <vt:lpstr>FRAUDLENT CLAIM DETECTION</vt:lpstr>
      <vt:lpstr>EXECUITVE SUMMARY</vt:lpstr>
      <vt:lpstr>BUSINESS PROBLEM</vt:lpstr>
      <vt:lpstr>DATA OVERVIEW</vt:lpstr>
      <vt:lpstr>EXPLORATORY DATA ANALYSIS (EDA)</vt:lpstr>
      <vt:lpstr>FEATURE ENGINEERI NG&amp; PREPROCESSING</vt:lpstr>
      <vt:lpstr>MODELING APPROACH</vt:lpstr>
      <vt:lpstr>MODELING EVALUATION</vt:lpstr>
      <vt:lpstr>BUSINESS IMPACT   RECOMMEDATIONS</vt:lpstr>
      <vt:lpstr>ANSWERS TO THE QUESTIOS:</vt:lpstr>
      <vt:lpstr>Which features are the most predictive of fraudulanet behaviour.</vt:lpstr>
      <vt:lpstr>What insights can be drawn from the model that can help in improving the fraud detection process. The model helps prioritize claims by risk level, improving investigation efficiency. Insights such as feature importance allow insurers to focus on key fraud indicators and update policies to reduce vulnerabilities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FRAUDLENT CLAIM DETECTION</dc:title>
  <dc:creator>sankar</dc:creator>
  <cp:lastModifiedBy>sankar</cp:lastModifiedBy>
  <cp:revision>15</cp:revision>
  <dcterms:created xsi:type="dcterms:W3CDTF">2025-05-11T00:56:16Z</dcterms:created>
  <dcterms:modified xsi:type="dcterms:W3CDTF">2025-05-11T03:02:42Z</dcterms:modified>
</cp:coreProperties>
</file>