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B8B41-449B-400C-B3EB-88EBDD99537A}"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9D349-6A1B-4E22-86F8-4071A7367FA7}" type="slidenum">
              <a:rPr lang="en-IN" smtClean="0"/>
              <a:t>‹#›</a:t>
            </a:fld>
            <a:endParaRPr lang="en-IN"/>
          </a:p>
        </p:txBody>
      </p:sp>
    </p:spTree>
    <p:extLst>
      <p:ext uri="{BB962C8B-B14F-4D97-AF65-F5344CB8AC3E}">
        <p14:creationId xmlns:p14="http://schemas.microsoft.com/office/powerpoint/2010/main" val="115284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E9234-2DDA-4B58-A488-8A5E5E85F7A5}"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223632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E9234-2DDA-4B58-A488-8A5E5E85F7A5}"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141271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E9234-2DDA-4B58-A488-8A5E5E85F7A5}"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3016256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E9234-2DDA-4B58-A488-8A5E5E85F7A5}"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61906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E9234-2DDA-4B58-A488-8A5E5E85F7A5}"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2052358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E1E9234-2DDA-4B58-A488-8A5E5E85F7A5}" type="datetimeFigureOut">
              <a:rPr lang="en-IN" smtClean="0"/>
              <a:t>23-03-2025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369856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6E1E9234-2DDA-4B58-A488-8A5E5E85F7A5}" type="datetimeFigureOut">
              <a:rPr lang="en-IN" smtClean="0"/>
              <a:t>23-03-2025</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201775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E1E9234-2DDA-4B58-A488-8A5E5E85F7A5}" type="datetimeFigureOut">
              <a:rPr lang="en-IN" smtClean="0"/>
              <a:t>23-03-2025</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140369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E1E9234-2DDA-4B58-A488-8A5E5E85F7A5}" type="datetimeFigureOut">
              <a:rPr lang="en-IN" smtClean="0"/>
              <a:t>23-03-2025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376279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E1E9234-2DDA-4B58-A488-8A5E5E85F7A5}" type="datetimeFigureOut">
              <a:rPr lang="en-IN" smtClean="0"/>
              <a:t>23-03-2025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326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E1E9234-2DDA-4B58-A488-8A5E5E85F7A5}" type="datetimeFigureOut">
              <a:rPr lang="en-IN" smtClean="0"/>
              <a:t>23-03-2025</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DCE2AC8-BCF7-414F-AC2F-E50D47FD1535}" type="slidenum">
              <a:rPr lang="en-IN" smtClean="0"/>
              <a:t>‹#›</a:t>
            </a:fld>
            <a:endParaRPr lang="en-IN"/>
          </a:p>
        </p:txBody>
      </p:sp>
    </p:spTree>
    <p:extLst>
      <p:ext uri="{BB962C8B-B14F-4D97-AF65-F5344CB8AC3E}">
        <p14:creationId xmlns:p14="http://schemas.microsoft.com/office/powerpoint/2010/main" val="126420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E1E9234-2DDA-4B58-A488-8A5E5E85F7A5}" type="datetimeFigureOut">
              <a:rPr lang="en-IN" smtClean="0"/>
              <a:t>23-03-2025</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DCE2AC8-BCF7-414F-AC2F-E50D47FD1535}" type="slidenum">
              <a:rPr lang="en-IN" smtClean="0"/>
              <a:t>‹#›</a:t>
            </a:fld>
            <a:endParaRPr lang="en-IN"/>
          </a:p>
        </p:txBody>
      </p:sp>
    </p:spTree>
    <p:extLst>
      <p:ext uri="{BB962C8B-B14F-4D97-AF65-F5344CB8AC3E}">
        <p14:creationId xmlns:p14="http://schemas.microsoft.com/office/powerpoint/2010/main" val="26763112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8620-9D9C-62D5-D94A-057BFCF84CAE}"/>
              </a:ext>
            </a:extLst>
          </p:cNvPr>
          <p:cNvSpPr>
            <a:spLocks noGrp="1"/>
          </p:cNvSpPr>
          <p:nvPr>
            <p:ph type="ctrTitle"/>
          </p:nvPr>
        </p:nvSpPr>
        <p:spPr/>
        <p:txBody>
          <a:bodyPr/>
          <a:lstStyle/>
          <a:p>
            <a:r>
              <a:rPr lang="en-IN" dirty="0"/>
              <a:t>Lead Scoring Case Study</a:t>
            </a:r>
          </a:p>
        </p:txBody>
      </p:sp>
      <p:sp>
        <p:nvSpPr>
          <p:cNvPr id="3" name="Subtitle 2">
            <a:extLst>
              <a:ext uri="{FF2B5EF4-FFF2-40B4-BE49-F238E27FC236}">
                <a16:creationId xmlns:a16="http://schemas.microsoft.com/office/drawing/2014/main" id="{01312AD9-2AAC-3953-9E28-FA170750A1E1}"/>
              </a:ext>
            </a:extLst>
          </p:cNvPr>
          <p:cNvSpPr>
            <a:spLocks noGrp="1"/>
          </p:cNvSpPr>
          <p:nvPr>
            <p:ph type="subTitle" idx="1"/>
          </p:nvPr>
        </p:nvSpPr>
        <p:spPr/>
        <p:txBody>
          <a:bodyPr/>
          <a:lstStyle/>
          <a:p>
            <a:r>
              <a:rPr lang="en-IN" dirty="0"/>
              <a:t>Ganesh Balaji, Siva Sankar, Anwita Ghosh</a:t>
            </a:r>
          </a:p>
        </p:txBody>
      </p:sp>
      <p:sp>
        <p:nvSpPr>
          <p:cNvPr id="4" name="TextBox 3">
            <a:extLst>
              <a:ext uri="{FF2B5EF4-FFF2-40B4-BE49-F238E27FC236}">
                <a16:creationId xmlns:a16="http://schemas.microsoft.com/office/drawing/2014/main" id="{01F2F93B-1E63-4ADA-BA4D-5109CCADF673}"/>
              </a:ext>
            </a:extLst>
          </p:cNvPr>
          <p:cNvSpPr txBox="1"/>
          <p:nvPr/>
        </p:nvSpPr>
        <p:spPr>
          <a:xfrm>
            <a:off x="131186" y="119743"/>
            <a:ext cx="968829"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74500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FE2AD-7464-F9F4-F2E7-8A010099DB1D}"/>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19C407BA-71E3-634E-AAE7-EF2AAB186906}"/>
              </a:ext>
            </a:extLst>
          </p:cNvPr>
          <p:cNvSpPr txBox="1">
            <a:spLocks/>
          </p:cNvSpPr>
          <p:nvPr/>
        </p:nvSpPr>
        <p:spPr>
          <a:xfrm>
            <a:off x="252919" y="2351314"/>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endParaRPr lang="en-IN" sz="1800" dirty="0"/>
          </a:p>
        </p:txBody>
      </p:sp>
      <p:sp>
        <p:nvSpPr>
          <p:cNvPr id="9" name="Title 1">
            <a:extLst>
              <a:ext uri="{FF2B5EF4-FFF2-40B4-BE49-F238E27FC236}">
                <a16:creationId xmlns:a16="http://schemas.microsoft.com/office/drawing/2014/main" id="{294EDB90-8316-BD63-55D6-5838A73EEE4F}"/>
              </a:ext>
            </a:extLst>
          </p:cNvPr>
          <p:cNvSpPr txBox="1">
            <a:spLocks/>
          </p:cNvSpPr>
          <p:nvPr/>
        </p:nvSpPr>
        <p:spPr>
          <a:xfrm>
            <a:off x="514176" y="2815261"/>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3200" b="1" dirty="0">
                <a:latin typeface="Calibri" panose="020F0502020204030204" pitchFamily="34" charset="0"/>
                <a:ea typeface="Calibri" panose="020F0502020204030204" pitchFamily="34" charset="0"/>
                <a:cs typeface="Calibri" panose="020F0502020204030204" pitchFamily="34" charset="0"/>
              </a:rPr>
              <a:t>Observations</a:t>
            </a:r>
          </a:p>
        </p:txBody>
      </p:sp>
      <p:sp>
        <p:nvSpPr>
          <p:cNvPr id="10" name="TextBox 9">
            <a:extLst>
              <a:ext uri="{FF2B5EF4-FFF2-40B4-BE49-F238E27FC236}">
                <a16:creationId xmlns:a16="http://schemas.microsoft.com/office/drawing/2014/main" id="{B12FDF0F-8547-436D-EAA6-FEF6A9B50B73}"/>
              </a:ext>
            </a:extLst>
          </p:cNvPr>
          <p:cNvSpPr txBox="1"/>
          <p:nvPr/>
        </p:nvSpPr>
        <p:spPr>
          <a:xfrm>
            <a:off x="3831771" y="696686"/>
            <a:ext cx="7097486" cy="369332"/>
          </a:xfrm>
          <a:prstGeom prst="rect">
            <a:avLst/>
          </a:prstGeom>
          <a:noFill/>
        </p:spPr>
        <p:txBody>
          <a:bodyPr wrap="square" rtlCol="0">
            <a:spAutoFit/>
          </a:bodyPr>
          <a:lstStyle/>
          <a:p>
            <a:r>
              <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Train data</a:t>
            </a:r>
            <a:r>
              <a:rPr lang="en-IN" dirty="0"/>
              <a:t>: </a:t>
            </a:r>
            <a:r>
              <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Accuracy</a:t>
            </a:r>
            <a:r>
              <a:rPr lang="en-IN" dirty="0"/>
              <a:t> – </a:t>
            </a:r>
            <a:r>
              <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~80% (0.7983), Sensitivity – 79%, Specificity – 80%</a:t>
            </a:r>
          </a:p>
        </p:txBody>
      </p:sp>
      <p:sp>
        <p:nvSpPr>
          <p:cNvPr id="11" name="TextBox 10">
            <a:extLst>
              <a:ext uri="{FF2B5EF4-FFF2-40B4-BE49-F238E27FC236}">
                <a16:creationId xmlns:a16="http://schemas.microsoft.com/office/drawing/2014/main" id="{E7682BD9-87B1-340F-CDB2-D9A5C417F36A}"/>
              </a:ext>
            </a:extLst>
          </p:cNvPr>
          <p:cNvSpPr txBox="1"/>
          <p:nvPr/>
        </p:nvSpPr>
        <p:spPr>
          <a:xfrm>
            <a:off x="3831771" y="1109561"/>
            <a:ext cx="7097486" cy="369332"/>
          </a:xfrm>
          <a:prstGeom prst="rect">
            <a:avLst/>
          </a:prstGeom>
          <a:noFill/>
        </p:spPr>
        <p:txBody>
          <a:bodyPr wrap="square" rtlCol="0">
            <a:spAutoFit/>
          </a:bodyPr>
          <a:lstStyle/>
          <a:p>
            <a:r>
              <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Test data: Accuracy – 80% , Sensitivity – 79%, Specificity – 80%</a:t>
            </a:r>
          </a:p>
        </p:txBody>
      </p:sp>
      <p:sp>
        <p:nvSpPr>
          <p:cNvPr id="14" name="TextBox 13">
            <a:extLst>
              <a:ext uri="{FF2B5EF4-FFF2-40B4-BE49-F238E27FC236}">
                <a16:creationId xmlns:a16="http://schemas.microsoft.com/office/drawing/2014/main" id="{2E667B2F-921F-461A-EB40-891BE899B59F}"/>
              </a:ext>
            </a:extLst>
          </p:cNvPr>
          <p:cNvSpPr txBox="1"/>
          <p:nvPr/>
        </p:nvSpPr>
        <p:spPr>
          <a:xfrm>
            <a:off x="4049486" y="1872343"/>
            <a:ext cx="6879771"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TotalVisits</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Total Time Spent on Website</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Lead Origin_Lead Add Form</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Lead Source_Olark Chat</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Lead Source_Welingak Website</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Do Not Email_Yes</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Last Activity_Had a Phone Conversation</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Last Activity_SMS Sent</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What is your current occupation_Housewife</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What is your current occupation_Student</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What is your current occupation_Unemployed</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What is your current occupation_Working Professional</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Last Notable Activity_Had a Phone Conversation</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Last Notable Activity_Modified</a:t>
            </a: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Last Notable Activity_Unreachable</a:t>
            </a:r>
            <a:endPar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EA1ABC2F-493A-7549-77AA-FB1A479BE924}"/>
              </a:ext>
            </a:extLst>
          </p:cNvPr>
          <p:cNvSpPr txBox="1"/>
          <p:nvPr/>
        </p:nvSpPr>
        <p:spPr>
          <a:xfrm>
            <a:off x="4049486" y="1503011"/>
            <a:ext cx="6618514" cy="369332"/>
          </a:xfrm>
          <a:prstGeom prst="rect">
            <a:avLst/>
          </a:prstGeom>
          <a:noFill/>
        </p:spPr>
        <p:txBody>
          <a:bodyPr wrap="square" rtlCol="0">
            <a:spAutoFit/>
          </a:bodyPr>
          <a:lstStyle/>
          <a:p>
            <a:r>
              <a:rPr lang="en-IN"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List</a:t>
            </a:r>
            <a:r>
              <a:rPr lang="en-IN" b="1" dirty="0"/>
              <a:t> </a:t>
            </a:r>
            <a:r>
              <a:rPr lang="en-IN"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of Features selected</a:t>
            </a:r>
          </a:p>
        </p:txBody>
      </p:sp>
      <p:sp>
        <p:nvSpPr>
          <p:cNvPr id="16" name="TextBox 15">
            <a:extLst>
              <a:ext uri="{FF2B5EF4-FFF2-40B4-BE49-F238E27FC236}">
                <a16:creationId xmlns:a16="http://schemas.microsoft.com/office/drawing/2014/main" id="{671D3149-496E-BC1D-9B56-5EE00E56EE08}"/>
              </a:ext>
            </a:extLst>
          </p:cNvPr>
          <p:cNvSpPr txBox="1"/>
          <p:nvPr/>
        </p:nvSpPr>
        <p:spPr>
          <a:xfrm>
            <a:off x="119743" y="0"/>
            <a:ext cx="1023257"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378972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E68A2-FFAB-CE08-D240-026504237BA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4AD10B5-BBB6-7243-C621-503FA655F465}"/>
              </a:ext>
            </a:extLst>
          </p:cNvPr>
          <p:cNvSpPr txBox="1">
            <a:spLocks/>
          </p:cNvSpPr>
          <p:nvPr/>
        </p:nvSpPr>
        <p:spPr>
          <a:xfrm>
            <a:off x="252919" y="2351314"/>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endParaRPr lang="en-IN" sz="1800" dirty="0"/>
          </a:p>
        </p:txBody>
      </p:sp>
      <p:sp>
        <p:nvSpPr>
          <p:cNvPr id="9" name="Title 1">
            <a:extLst>
              <a:ext uri="{FF2B5EF4-FFF2-40B4-BE49-F238E27FC236}">
                <a16:creationId xmlns:a16="http://schemas.microsoft.com/office/drawing/2014/main" id="{58B014DC-4C37-D77C-E3D1-C70B64BE6E42}"/>
              </a:ext>
            </a:extLst>
          </p:cNvPr>
          <p:cNvSpPr txBox="1">
            <a:spLocks/>
          </p:cNvSpPr>
          <p:nvPr/>
        </p:nvSpPr>
        <p:spPr>
          <a:xfrm>
            <a:off x="514176" y="2815261"/>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32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14" name="TextBox 13">
            <a:extLst>
              <a:ext uri="{FF2B5EF4-FFF2-40B4-BE49-F238E27FC236}">
                <a16:creationId xmlns:a16="http://schemas.microsoft.com/office/drawing/2014/main" id="{D68F58E5-F0E6-49D8-2BC4-FFB54527DD5E}"/>
              </a:ext>
            </a:extLst>
          </p:cNvPr>
          <p:cNvSpPr txBox="1"/>
          <p:nvPr/>
        </p:nvSpPr>
        <p:spPr>
          <a:xfrm>
            <a:off x="3842657" y="1028342"/>
            <a:ext cx="6879771"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The conversion rate for leads generated via API and landing page submissions is around 30–35%, which is considered average. However, the rate is significantly lower for leads obtained through Lead Add forms and Lead imports. This indicates a need to prioritize and enhance lead generation efforts through APIs and landing pages.</a:t>
            </a:r>
          </a:p>
          <a:p>
            <a:pPr marL="285750" indent="-285750">
              <a:buFont typeface="Wingdings" panose="05000000000000000000" pitchFamily="2" charset="2"/>
              <a:buChar char="v"/>
            </a:pPr>
            <a:endPar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The majority of leads come from Google or direct traffic sources. However, the highest conversion rates are observed in leads referred by others or originating from the </a:t>
            </a:r>
            <a:r>
              <a:rPr lang="en-US" dirty="0" err="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Welingak</a:t>
            </a: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website.</a:t>
            </a:r>
          </a:p>
          <a:p>
            <a:pPr marL="285750" indent="-285750">
              <a:buFont typeface="Wingdings" panose="05000000000000000000" pitchFamily="2" charset="2"/>
              <a:buChar char="v"/>
            </a:pPr>
            <a:endPar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Users who spend more time browsing the website show a higher likelihood of conversion.</a:t>
            </a:r>
          </a:p>
          <a:p>
            <a:pPr marL="285750" indent="-285750">
              <a:buFont typeface="Wingdings" panose="05000000000000000000" pitchFamily="2" charset="2"/>
              <a:buChar char="v"/>
            </a:pPr>
            <a:endPar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The most frequent final activity recorded is "Email Opened," while the highest activity rate is observed for "SMS Sent." While most leads are unemployed, the highest conversion rates are seen among working professionals.</a:t>
            </a:r>
            <a:endPar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CE93928-0281-F832-87DF-7FC62A74BDF8}"/>
              </a:ext>
            </a:extLst>
          </p:cNvPr>
          <p:cNvSpPr txBox="1"/>
          <p:nvPr/>
        </p:nvSpPr>
        <p:spPr>
          <a:xfrm>
            <a:off x="111404" y="87085"/>
            <a:ext cx="1023257"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327353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BB9A-B29D-E1E0-5541-0624B15B18F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A1AB95B6-E05E-4BBF-4C11-83A2A1B56B0D}"/>
              </a:ext>
            </a:extLst>
          </p:cNvPr>
          <p:cNvSpPr>
            <a:spLocks noGrp="1"/>
          </p:cNvSpPr>
          <p:nvPr>
            <p:ph idx="1"/>
          </p:nvPr>
        </p:nvSpPr>
        <p:spPr>
          <a:xfrm>
            <a:off x="3869268" y="751114"/>
            <a:ext cx="7315200" cy="5312229"/>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An education company named X Education sells online courses to industry professionals. The company markets its courses on several platforms and websites. While surfing through the website the customers are prompted to enter their credentials which are  classified as leads. Once the company acquires enough leads it deploys its Sales team to acquire them. Over the past few years, X Education has observed a decline in their lead conversion.</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X Education has appointed us to help them select the most promising leads, i.e. the leads that are most likely to convert into paying customers. The company requires us to build a model wherein we need to assign a lead score to each of the leads such that the customers with a higher lead score have a higher conversion chance </a:t>
            </a:r>
          </a:p>
        </p:txBody>
      </p:sp>
      <p:sp>
        <p:nvSpPr>
          <p:cNvPr id="5" name="TextBox 4">
            <a:extLst>
              <a:ext uri="{FF2B5EF4-FFF2-40B4-BE49-F238E27FC236}">
                <a16:creationId xmlns:a16="http://schemas.microsoft.com/office/drawing/2014/main" id="{189222A6-11C6-23DC-A506-5CD01740FD0D}"/>
              </a:ext>
            </a:extLst>
          </p:cNvPr>
          <p:cNvSpPr txBox="1"/>
          <p:nvPr/>
        </p:nvSpPr>
        <p:spPr>
          <a:xfrm>
            <a:off x="141515" y="76200"/>
            <a:ext cx="1480457"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134400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F6258D-BAE0-6D04-BC54-C51D002C5597}"/>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Solution Methodology</a:t>
            </a:r>
          </a:p>
        </p:txBody>
      </p:sp>
      <p:sp>
        <p:nvSpPr>
          <p:cNvPr id="7" name="TextBox 6">
            <a:extLst>
              <a:ext uri="{FF2B5EF4-FFF2-40B4-BE49-F238E27FC236}">
                <a16:creationId xmlns:a16="http://schemas.microsoft.com/office/drawing/2014/main" id="{6434F8EE-06D6-500A-DDEF-BD8633A66C84}"/>
              </a:ext>
            </a:extLst>
          </p:cNvPr>
          <p:cNvSpPr txBox="1"/>
          <p:nvPr/>
        </p:nvSpPr>
        <p:spPr>
          <a:xfrm>
            <a:off x="3573235" y="1123837"/>
            <a:ext cx="8237765" cy="3785652"/>
          </a:xfrm>
          <a:prstGeom prst="rect">
            <a:avLst/>
          </a:prstGeom>
          <a:noFill/>
        </p:spPr>
        <p:txBody>
          <a:bodyPr wrap="square">
            <a:spAutoFit/>
          </a:bodyPr>
          <a:lstStyle/>
          <a:p>
            <a:pPr>
              <a:buNone/>
            </a:pPr>
            <a:r>
              <a:rPr lang="en-US" sz="2000" b="1" dirty="0">
                <a:latin typeface="Calibri" panose="020F0502020204030204" pitchFamily="34" charset="0"/>
                <a:ea typeface="Calibri" panose="020F0502020204030204" pitchFamily="34" charset="0"/>
                <a:cs typeface="Calibri" panose="020F0502020204030204" pitchFamily="34" charset="0"/>
              </a:rPr>
              <a:t>Workflow Overview</a:t>
            </a: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defTabSz="2880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Load the dataset and explore the structure of the </a:t>
            </a:r>
            <a:r>
              <a:rPr lang="en-US" sz="2000" dirty="0" err="1">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DataFrame</a:t>
            </a:r>
            <a:endPar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pPr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Prepare the data for analysis</a:t>
            </a:r>
          </a:p>
          <a:p>
            <a:pPr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Perform Exploratory Data Analysis (EDA)</a:t>
            </a:r>
          </a:p>
          <a:p>
            <a:pPr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Create dummy variables for categorical features</a:t>
            </a:r>
          </a:p>
          <a:p>
            <a:pPr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Split the dataset into training and testing sets</a:t>
            </a:r>
          </a:p>
          <a:p>
            <a:pPr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Apply feature scaling to standardize the data</a:t>
            </a:r>
          </a:p>
          <a:p>
            <a:pPr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Analyze feature correlations</a:t>
            </a:r>
          </a:p>
          <a:p>
            <a:pPr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Build the model using techniques such as RFE, R-  squared, VIF, and p-values</a:t>
            </a:r>
          </a:p>
          <a:p>
            <a:pPr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Evaluate the performance of the model</a:t>
            </a:r>
          </a:p>
          <a:p>
            <a:pPr marL="36000" defTabSz="288000">
              <a:buFont typeface="Arial" panose="020B0604020202020204" pitchFamily="34" charset="0"/>
              <a:buChar char="•"/>
            </a:pPr>
            <a:r>
              <a:rPr lang="en-US" sz="20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Generate predictions on the test dataset</a:t>
            </a:r>
          </a:p>
        </p:txBody>
      </p:sp>
      <p:sp>
        <p:nvSpPr>
          <p:cNvPr id="8" name="TextBox 7">
            <a:extLst>
              <a:ext uri="{FF2B5EF4-FFF2-40B4-BE49-F238E27FC236}">
                <a16:creationId xmlns:a16="http://schemas.microsoft.com/office/drawing/2014/main" id="{4557577A-1D96-01DF-D11C-E01CD1698CDA}"/>
              </a:ext>
            </a:extLst>
          </p:cNvPr>
          <p:cNvSpPr txBox="1"/>
          <p:nvPr/>
        </p:nvSpPr>
        <p:spPr>
          <a:xfrm>
            <a:off x="119743" y="108858"/>
            <a:ext cx="1023257"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334829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BA9FF-D0D2-75BC-C5C0-097C351FF2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D73710F-ACAC-F4F3-5E1F-BFC1885DF5CA}"/>
              </a:ext>
            </a:extLst>
          </p:cNvPr>
          <p:cNvSpPr>
            <a:spLocks noGrp="1"/>
          </p:cNvSpPr>
          <p:nvPr>
            <p:ph type="title"/>
          </p:nvPr>
        </p:nvSpPr>
        <p:spPr/>
        <p:txBody>
          <a:bodyPr/>
          <a:lstStyle/>
          <a:p>
            <a:r>
              <a:rPr lang="en-IN" dirty="0"/>
              <a:t>Exploratory Data Analysis</a:t>
            </a:r>
          </a:p>
        </p:txBody>
      </p:sp>
      <p:sp>
        <p:nvSpPr>
          <p:cNvPr id="2" name="TextBox 1">
            <a:extLst>
              <a:ext uri="{FF2B5EF4-FFF2-40B4-BE49-F238E27FC236}">
                <a16:creationId xmlns:a16="http://schemas.microsoft.com/office/drawing/2014/main" id="{DE713394-05C3-96C3-5025-84044CDCCB7E}"/>
              </a:ext>
            </a:extLst>
          </p:cNvPr>
          <p:cNvSpPr txBox="1"/>
          <p:nvPr/>
        </p:nvSpPr>
        <p:spPr>
          <a:xfrm>
            <a:off x="3810000" y="811542"/>
            <a:ext cx="7609114" cy="369332"/>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We’ve seen some columns with ‘Select’ as a category</a:t>
            </a:r>
          </a:p>
        </p:txBody>
      </p:sp>
      <p:pic>
        <p:nvPicPr>
          <p:cNvPr id="8" name="Picture 7">
            <a:extLst>
              <a:ext uri="{FF2B5EF4-FFF2-40B4-BE49-F238E27FC236}">
                <a16:creationId xmlns:a16="http://schemas.microsoft.com/office/drawing/2014/main" id="{1477A113-5676-2CB8-B9D8-BFDE6DBAD448}"/>
              </a:ext>
            </a:extLst>
          </p:cNvPr>
          <p:cNvPicPr>
            <a:picLocks noChangeAspect="1"/>
          </p:cNvPicPr>
          <p:nvPr/>
        </p:nvPicPr>
        <p:blipFill>
          <a:blip r:embed="rId2"/>
          <a:stretch>
            <a:fillRect/>
          </a:stretch>
        </p:blipFill>
        <p:spPr>
          <a:xfrm>
            <a:off x="7932687" y="1742065"/>
            <a:ext cx="3486427" cy="2173587"/>
          </a:xfrm>
          <a:prstGeom prst="rect">
            <a:avLst/>
          </a:prstGeom>
        </p:spPr>
      </p:pic>
      <p:pic>
        <p:nvPicPr>
          <p:cNvPr id="6" name="Picture 5">
            <a:extLst>
              <a:ext uri="{FF2B5EF4-FFF2-40B4-BE49-F238E27FC236}">
                <a16:creationId xmlns:a16="http://schemas.microsoft.com/office/drawing/2014/main" id="{18EED0B4-80A1-5A10-4393-4FFAB2886B25}"/>
              </a:ext>
            </a:extLst>
          </p:cNvPr>
          <p:cNvPicPr>
            <a:picLocks noChangeAspect="1"/>
          </p:cNvPicPr>
          <p:nvPr/>
        </p:nvPicPr>
        <p:blipFill>
          <a:blip r:embed="rId3"/>
          <a:stretch>
            <a:fillRect/>
          </a:stretch>
        </p:blipFill>
        <p:spPr>
          <a:xfrm>
            <a:off x="4087032" y="1645955"/>
            <a:ext cx="3358797" cy="2365808"/>
          </a:xfrm>
          <a:prstGeom prst="rect">
            <a:avLst/>
          </a:prstGeom>
        </p:spPr>
      </p:pic>
      <p:pic>
        <p:nvPicPr>
          <p:cNvPr id="10" name="Picture 9">
            <a:extLst>
              <a:ext uri="{FF2B5EF4-FFF2-40B4-BE49-F238E27FC236}">
                <a16:creationId xmlns:a16="http://schemas.microsoft.com/office/drawing/2014/main" id="{BE0E390C-AEBA-631B-5CB4-88DFA2CDCDBE}"/>
              </a:ext>
            </a:extLst>
          </p:cNvPr>
          <p:cNvPicPr>
            <a:picLocks noChangeAspect="1"/>
          </p:cNvPicPr>
          <p:nvPr/>
        </p:nvPicPr>
        <p:blipFill>
          <a:blip r:embed="rId4"/>
          <a:stretch>
            <a:fillRect/>
          </a:stretch>
        </p:blipFill>
        <p:spPr>
          <a:xfrm>
            <a:off x="4953000" y="3915652"/>
            <a:ext cx="5910943" cy="2365808"/>
          </a:xfrm>
          <a:prstGeom prst="rect">
            <a:avLst/>
          </a:prstGeom>
        </p:spPr>
      </p:pic>
      <p:sp>
        <p:nvSpPr>
          <p:cNvPr id="11" name="TextBox 10">
            <a:extLst>
              <a:ext uri="{FF2B5EF4-FFF2-40B4-BE49-F238E27FC236}">
                <a16:creationId xmlns:a16="http://schemas.microsoft.com/office/drawing/2014/main" id="{1AC8D82B-BE27-03E6-4E9B-4E2EA650A70A}"/>
              </a:ext>
            </a:extLst>
          </p:cNvPr>
          <p:cNvSpPr txBox="1"/>
          <p:nvPr/>
        </p:nvSpPr>
        <p:spPr>
          <a:xfrm>
            <a:off x="130628" y="98374"/>
            <a:ext cx="1023257"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219338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F80C-8C32-60F1-02BF-FCDDE93B8599}"/>
              </a:ext>
            </a:extLst>
          </p:cNvPr>
          <p:cNvSpPr>
            <a:spLocks noGrp="1"/>
          </p:cNvSpPr>
          <p:nvPr>
            <p:ph type="title"/>
          </p:nvPr>
        </p:nvSpPr>
        <p:spPr>
          <a:xfrm>
            <a:off x="165833" y="1737575"/>
            <a:ext cx="2827738" cy="1227477"/>
          </a:xfrm>
        </p:spPr>
        <p:txBody>
          <a:bodyPr>
            <a:normAutofit/>
          </a:bodyPr>
          <a:lstStyle/>
          <a:p>
            <a:pPr marL="285750" indent="-285750">
              <a:buFont typeface="Arial" panose="020B0604020202020204" pitchFamily="34" charset="0"/>
              <a:buChar char="•"/>
            </a:pPr>
            <a:r>
              <a:rPr lang="en-IN" sz="1800" dirty="0"/>
              <a:t>Lead Source has high volume of </a:t>
            </a:r>
            <a:r>
              <a:rPr lang="en-IN" sz="1800" dirty="0">
                <a:latin typeface="Calibri" panose="020F0502020204030204" pitchFamily="34" charset="0"/>
                <a:ea typeface="Calibri" panose="020F0502020204030204" pitchFamily="34" charset="0"/>
                <a:cs typeface="Calibri" panose="020F0502020204030204" pitchFamily="34" charset="0"/>
              </a:rPr>
              <a:t>conversion</a:t>
            </a:r>
            <a:r>
              <a:rPr lang="en-IN" sz="1800" dirty="0"/>
              <a:t> from Direct Traffic and Google</a:t>
            </a:r>
          </a:p>
        </p:txBody>
      </p:sp>
      <p:pic>
        <p:nvPicPr>
          <p:cNvPr id="4" name="Picture 3">
            <a:extLst>
              <a:ext uri="{FF2B5EF4-FFF2-40B4-BE49-F238E27FC236}">
                <a16:creationId xmlns:a16="http://schemas.microsoft.com/office/drawing/2014/main" id="{34620B6F-9D68-A15A-6A92-DF549B6866F2}"/>
              </a:ext>
            </a:extLst>
          </p:cNvPr>
          <p:cNvPicPr>
            <a:picLocks noChangeAspect="1"/>
          </p:cNvPicPr>
          <p:nvPr/>
        </p:nvPicPr>
        <p:blipFill>
          <a:blip r:embed="rId2"/>
          <a:stretch>
            <a:fillRect/>
          </a:stretch>
        </p:blipFill>
        <p:spPr>
          <a:xfrm>
            <a:off x="3770937" y="671629"/>
            <a:ext cx="6671861" cy="3279885"/>
          </a:xfrm>
          <a:prstGeom prst="rect">
            <a:avLst/>
          </a:prstGeom>
        </p:spPr>
      </p:pic>
      <p:pic>
        <p:nvPicPr>
          <p:cNvPr id="6" name="Picture 5">
            <a:extLst>
              <a:ext uri="{FF2B5EF4-FFF2-40B4-BE49-F238E27FC236}">
                <a16:creationId xmlns:a16="http://schemas.microsoft.com/office/drawing/2014/main" id="{F4FEDDC3-A9BD-C3FA-23F1-77041DA76FF2}"/>
              </a:ext>
            </a:extLst>
          </p:cNvPr>
          <p:cNvPicPr>
            <a:picLocks noChangeAspect="1"/>
          </p:cNvPicPr>
          <p:nvPr/>
        </p:nvPicPr>
        <p:blipFill>
          <a:blip r:embed="rId3"/>
          <a:stretch>
            <a:fillRect/>
          </a:stretch>
        </p:blipFill>
        <p:spPr>
          <a:xfrm>
            <a:off x="5453743" y="3951514"/>
            <a:ext cx="3798354" cy="2474429"/>
          </a:xfrm>
          <a:prstGeom prst="rect">
            <a:avLst/>
          </a:prstGeom>
        </p:spPr>
      </p:pic>
      <p:sp>
        <p:nvSpPr>
          <p:cNvPr id="7" name="Title 1">
            <a:extLst>
              <a:ext uri="{FF2B5EF4-FFF2-40B4-BE49-F238E27FC236}">
                <a16:creationId xmlns:a16="http://schemas.microsoft.com/office/drawing/2014/main" id="{45F8710C-80ED-5397-3574-F2A836C954DD}"/>
              </a:ext>
            </a:extLst>
          </p:cNvPr>
          <p:cNvSpPr txBox="1">
            <a:spLocks/>
          </p:cNvSpPr>
          <p:nvPr/>
        </p:nvSpPr>
        <p:spPr>
          <a:xfrm>
            <a:off x="252919" y="2351314"/>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endParaRPr lang="en-IN" sz="1800" dirty="0"/>
          </a:p>
        </p:txBody>
      </p:sp>
      <p:sp>
        <p:nvSpPr>
          <p:cNvPr id="8" name="Title 1">
            <a:extLst>
              <a:ext uri="{FF2B5EF4-FFF2-40B4-BE49-F238E27FC236}">
                <a16:creationId xmlns:a16="http://schemas.microsoft.com/office/drawing/2014/main" id="{015992A8-157C-DAAD-6A16-7C443131F16C}"/>
              </a:ext>
            </a:extLst>
          </p:cNvPr>
          <p:cNvSpPr txBox="1">
            <a:spLocks/>
          </p:cNvSpPr>
          <p:nvPr/>
        </p:nvSpPr>
        <p:spPr>
          <a:xfrm>
            <a:off x="252919" y="4015679"/>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r>
              <a:rPr lang="en-IN" sz="1800" dirty="0"/>
              <a:t>Lead Source has most number of leads originating </a:t>
            </a:r>
            <a:r>
              <a:rPr lang="en-IN" sz="1800" dirty="0">
                <a:latin typeface="Calibri" panose="020F0502020204030204" pitchFamily="34" charset="0"/>
                <a:ea typeface="Calibri" panose="020F0502020204030204" pitchFamily="34" charset="0"/>
                <a:cs typeface="Calibri" panose="020F0502020204030204" pitchFamily="34" charset="0"/>
              </a:rPr>
              <a:t>from</a:t>
            </a:r>
            <a:r>
              <a:rPr lang="en-IN" sz="1800" dirty="0"/>
              <a:t> ‘Landing Page Submission’</a:t>
            </a:r>
          </a:p>
        </p:txBody>
      </p:sp>
      <p:sp>
        <p:nvSpPr>
          <p:cNvPr id="9" name="Title 1">
            <a:extLst>
              <a:ext uri="{FF2B5EF4-FFF2-40B4-BE49-F238E27FC236}">
                <a16:creationId xmlns:a16="http://schemas.microsoft.com/office/drawing/2014/main" id="{FC26B06E-478B-2899-781E-0615D4DC0F6C}"/>
              </a:ext>
            </a:extLst>
          </p:cNvPr>
          <p:cNvSpPr txBox="1">
            <a:spLocks/>
          </p:cNvSpPr>
          <p:nvPr/>
        </p:nvSpPr>
        <p:spPr>
          <a:xfrm>
            <a:off x="252919" y="1123837"/>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1800" b="1" dirty="0">
                <a:latin typeface="Calibri" panose="020F0502020204030204" pitchFamily="34" charset="0"/>
                <a:ea typeface="Calibri" panose="020F0502020204030204" pitchFamily="34" charset="0"/>
                <a:cs typeface="Calibri" panose="020F0502020204030204" pitchFamily="34" charset="0"/>
              </a:rPr>
              <a:t>Exploratory</a:t>
            </a:r>
            <a:r>
              <a:rPr lang="en-IN" sz="1800" b="1" dirty="0"/>
              <a:t> Data Analysis</a:t>
            </a:r>
          </a:p>
        </p:txBody>
      </p:sp>
      <p:sp>
        <p:nvSpPr>
          <p:cNvPr id="10" name="TextBox 9">
            <a:extLst>
              <a:ext uri="{FF2B5EF4-FFF2-40B4-BE49-F238E27FC236}">
                <a16:creationId xmlns:a16="http://schemas.microsoft.com/office/drawing/2014/main" id="{B69D91FA-A32A-8FD9-91F7-97D0EC2A85EF}"/>
              </a:ext>
            </a:extLst>
          </p:cNvPr>
          <p:cNvSpPr txBox="1"/>
          <p:nvPr/>
        </p:nvSpPr>
        <p:spPr>
          <a:xfrm>
            <a:off x="89633" y="75062"/>
            <a:ext cx="1023257"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81321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F80FA-27DA-AA8C-E420-A1EF0E3557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648864-497C-8F19-C11B-21B96F4319E8}"/>
              </a:ext>
            </a:extLst>
          </p:cNvPr>
          <p:cNvSpPr>
            <a:spLocks noGrp="1"/>
          </p:cNvSpPr>
          <p:nvPr>
            <p:ph type="title"/>
          </p:nvPr>
        </p:nvSpPr>
        <p:spPr>
          <a:xfrm>
            <a:off x="165833" y="2147377"/>
            <a:ext cx="2827738" cy="1227477"/>
          </a:xfrm>
        </p:spPr>
        <p:txBody>
          <a:bodyPr>
            <a:normAutofit fontScale="90000"/>
          </a:bodyPr>
          <a:lstStyle/>
          <a:p>
            <a:pPr marL="285750" indent="-285750">
              <a:buFont typeface="Arial" panose="020B0604020202020204" pitchFamily="34" charset="0"/>
              <a:buChar char="•"/>
            </a:pPr>
            <a:r>
              <a:rPr lang="en-IN" sz="1800" dirty="0"/>
              <a:t>Leads who have ‘Email Opened’ and ‘SMS Sent’ have had highest conversion rate in terms of volume</a:t>
            </a:r>
          </a:p>
        </p:txBody>
      </p:sp>
      <p:sp>
        <p:nvSpPr>
          <p:cNvPr id="7" name="Title 1">
            <a:extLst>
              <a:ext uri="{FF2B5EF4-FFF2-40B4-BE49-F238E27FC236}">
                <a16:creationId xmlns:a16="http://schemas.microsoft.com/office/drawing/2014/main" id="{A321560A-BE0A-3082-B6B9-FCC7001CC5B7}"/>
              </a:ext>
            </a:extLst>
          </p:cNvPr>
          <p:cNvSpPr txBox="1">
            <a:spLocks/>
          </p:cNvSpPr>
          <p:nvPr/>
        </p:nvSpPr>
        <p:spPr>
          <a:xfrm>
            <a:off x="252919" y="2351314"/>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endParaRPr lang="en-IN" sz="1800" dirty="0"/>
          </a:p>
        </p:txBody>
      </p:sp>
      <p:sp>
        <p:nvSpPr>
          <p:cNvPr id="9" name="Title 1">
            <a:extLst>
              <a:ext uri="{FF2B5EF4-FFF2-40B4-BE49-F238E27FC236}">
                <a16:creationId xmlns:a16="http://schemas.microsoft.com/office/drawing/2014/main" id="{EBC2BA73-242E-38E4-9067-B33811C6EEAD}"/>
              </a:ext>
            </a:extLst>
          </p:cNvPr>
          <p:cNvSpPr txBox="1">
            <a:spLocks/>
          </p:cNvSpPr>
          <p:nvPr/>
        </p:nvSpPr>
        <p:spPr>
          <a:xfrm>
            <a:off x="252919" y="1123837"/>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1800" b="1" dirty="0">
                <a:latin typeface="Calibri" panose="020F0502020204030204" pitchFamily="34" charset="0"/>
                <a:ea typeface="Calibri" panose="020F0502020204030204" pitchFamily="34" charset="0"/>
                <a:cs typeface="Calibri" panose="020F0502020204030204" pitchFamily="34" charset="0"/>
              </a:rPr>
              <a:t>Exploratory</a:t>
            </a:r>
            <a:r>
              <a:rPr lang="en-IN" sz="1800" b="1" dirty="0"/>
              <a:t> Data Analysis</a:t>
            </a:r>
          </a:p>
        </p:txBody>
      </p:sp>
      <p:pic>
        <p:nvPicPr>
          <p:cNvPr id="5" name="Picture 4">
            <a:extLst>
              <a:ext uri="{FF2B5EF4-FFF2-40B4-BE49-F238E27FC236}">
                <a16:creationId xmlns:a16="http://schemas.microsoft.com/office/drawing/2014/main" id="{746B12FF-7875-7C64-DF62-5FD197038F00}"/>
              </a:ext>
            </a:extLst>
          </p:cNvPr>
          <p:cNvPicPr>
            <a:picLocks noChangeAspect="1"/>
          </p:cNvPicPr>
          <p:nvPr/>
        </p:nvPicPr>
        <p:blipFill>
          <a:blip r:embed="rId2"/>
          <a:stretch>
            <a:fillRect/>
          </a:stretch>
        </p:blipFill>
        <p:spPr>
          <a:xfrm>
            <a:off x="3907971" y="1121794"/>
            <a:ext cx="7467599" cy="4506120"/>
          </a:xfrm>
          <a:prstGeom prst="rect">
            <a:avLst/>
          </a:prstGeom>
        </p:spPr>
      </p:pic>
      <p:sp>
        <p:nvSpPr>
          <p:cNvPr id="10" name="TextBox 9">
            <a:extLst>
              <a:ext uri="{FF2B5EF4-FFF2-40B4-BE49-F238E27FC236}">
                <a16:creationId xmlns:a16="http://schemas.microsoft.com/office/drawing/2014/main" id="{E427F473-2A92-6816-D999-2B54B54D5B2E}"/>
              </a:ext>
            </a:extLst>
          </p:cNvPr>
          <p:cNvSpPr txBox="1"/>
          <p:nvPr/>
        </p:nvSpPr>
        <p:spPr>
          <a:xfrm>
            <a:off x="76200" y="140767"/>
            <a:ext cx="1023257"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36598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06AB6-A3DA-FF1A-18BE-5DD8CFAA6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B8460-D2F7-6CE4-0588-D358C68DB0D5}"/>
              </a:ext>
            </a:extLst>
          </p:cNvPr>
          <p:cNvSpPr>
            <a:spLocks noGrp="1"/>
          </p:cNvSpPr>
          <p:nvPr>
            <p:ph type="title"/>
          </p:nvPr>
        </p:nvSpPr>
        <p:spPr>
          <a:xfrm>
            <a:off x="154947" y="1298292"/>
            <a:ext cx="2827738" cy="1227477"/>
          </a:xfrm>
        </p:spPr>
        <p:txBody>
          <a:bodyPr>
            <a:noAutofit/>
          </a:bodyPr>
          <a:lstStyle/>
          <a:p>
            <a:pPr marL="285750"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Leads who have ‘Email Opened’ and ‘SMS Sent’ have had highest conversion rate in terms of volume</a:t>
            </a:r>
          </a:p>
        </p:txBody>
      </p:sp>
      <p:sp>
        <p:nvSpPr>
          <p:cNvPr id="7" name="Title 1">
            <a:extLst>
              <a:ext uri="{FF2B5EF4-FFF2-40B4-BE49-F238E27FC236}">
                <a16:creationId xmlns:a16="http://schemas.microsoft.com/office/drawing/2014/main" id="{C9A2C59E-F976-FFD3-2691-D8EE023BAA67}"/>
              </a:ext>
            </a:extLst>
          </p:cNvPr>
          <p:cNvSpPr txBox="1">
            <a:spLocks/>
          </p:cNvSpPr>
          <p:nvPr/>
        </p:nvSpPr>
        <p:spPr>
          <a:xfrm>
            <a:off x="252919" y="2351314"/>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endParaRPr lang="en-IN" sz="1800" dirty="0"/>
          </a:p>
        </p:txBody>
      </p:sp>
      <p:sp>
        <p:nvSpPr>
          <p:cNvPr id="9" name="Title 1">
            <a:extLst>
              <a:ext uri="{FF2B5EF4-FFF2-40B4-BE49-F238E27FC236}">
                <a16:creationId xmlns:a16="http://schemas.microsoft.com/office/drawing/2014/main" id="{15CF6434-C7F6-E358-97F2-5B942529C9C7}"/>
              </a:ext>
            </a:extLst>
          </p:cNvPr>
          <p:cNvSpPr txBox="1">
            <a:spLocks/>
          </p:cNvSpPr>
          <p:nvPr/>
        </p:nvSpPr>
        <p:spPr>
          <a:xfrm>
            <a:off x="252919" y="408130"/>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1800" b="1" dirty="0"/>
              <a:t>Exploratory Data Analysis</a:t>
            </a:r>
          </a:p>
        </p:txBody>
      </p:sp>
      <p:pic>
        <p:nvPicPr>
          <p:cNvPr id="5" name="Picture 4">
            <a:extLst>
              <a:ext uri="{FF2B5EF4-FFF2-40B4-BE49-F238E27FC236}">
                <a16:creationId xmlns:a16="http://schemas.microsoft.com/office/drawing/2014/main" id="{DCEA4113-DB68-4147-C804-A45A322682CF}"/>
              </a:ext>
            </a:extLst>
          </p:cNvPr>
          <p:cNvPicPr>
            <a:picLocks noChangeAspect="1"/>
          </p:cNvPicPr>
          <p:nvPr/>
        </p:nvPicPr>
        <p:blipFill>
          <a:blip r:embed="rId2"/>
          <a:stretch>
            <a:fillRect/>
          </a:stretch>
        </p:blipFill>
        <p:spPr>
          <a:xfrm>
            <a:off x="3575957" y="408130"/>
            <a:ext cx="7467599" cy="3276035"/>
          </a:xfrm>
          <a:prstGeom prst="rect">
            <a:avLst/>
          </a:prstGeom>
        </p:spPr>
      </p:pic>
      <p:sp>
        <p:nvSpPr>
          <p:cNvPr id="3" name="Title 1">
            <a:extLst>
              <a:ext uri="{FF2B5EF4-FFF2-40B4-BE49-F238E27FC236}">
                <a16:creationId xmlns:a16="http://schemas.microsoft.com/office/drawing/2014/main" id="{F0D066D0-E215-2370-47D9-35DE6A3B9394}"/>
              </a:ext>
            </a:extLst>
          </p:cNvPr>
          <p:cNvSpPr txBox="1">
            <a:spLocks/>
          </p:cNvSpPr>
          <p:nvPr/>
        </p:nvSpPr>
        <p:spPr>
          <a:xfrm>
            <a:off x="154947" y="4163786"/>
            <a:ext cx="2827738" cy="122747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Leads who are ‘Unemployed’ have a high conversion rate possible to increase their marketability as prospective </a:t>
            </a:r>
            <a:r>
              <a:rPr lang="en-IN" sz="1800" dirty="0" err="1">
                <a:latin typeface="Calibri" panose="020F0502020204030204" pitchFamily="34" charset="0"/>
                <a:ea typeface="Calibri" panose="020F0502020204030204" pitchFamily="34" charset="0"/>
                <a:cs typeface="Calibri" panose="020F0502020204030204" pitchFamily="34" charset="0"/>
              </a:rPr>
              <a:t>emplooyees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5D0CA71B-001C-06D7-2E48-43F6C953A106}"/>
              </a:ext>
            </a:extLst>
          </p:cNvPr>
          <p:cNvPicPr>
            <a:picLocks noChangeAspect="1"/>
          </p:cNvPicPr>
          <p:nvPr/>
        </p:nvPicPr>
        <p:blipFill>
          <a:blip r:embed="rId3"/>
          <a:stretch>
            <a:fillRect/>
          </a:stretch>
        </p:blipFill>
        <p:spPr>
          <a:xfrm>
            <a:off x="3477985" y="3684165"/>
            <a:ext cx="7217228" cy="2765705"/>
          </a:xfrm>
          <a:prstGeom prst="rect">
            <a:avLst/>
          </a:prstGeom>
        </p:spPr>
      </p:pic>
      <p:sp>
        <p:nvSpPr>
          <p:cNvPr id="8" name="TextBox 7">
            <a:extLst>
              <a:ext uri="{FF2B5EF4-FFF2-40B4-BE49-F238E27FC236}">
                <a16:creationId xmlns:a16="http://schemas.microsoft.com/office/drawing/2014/main" id="{1DA509D4-9FDA-88D4-0A4A-91AC4FF300A5}"/>
              </a:ext>
            </a:extLst>
          </p:cNvPr>
          <p:cNvSpPr txBox="1"/>
          <p:nvPr/>
        </p:nvSpPr>
        <p:spPr>
          <a:xfrm>
            <a:off x="125187" y="38798"/>
            <a:ext cx="1023257"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143016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46399-3377-843C-8471-65E290449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30D13-DD88-D213-5470-880CF5A1EA57}"/>
              </a:ext>
            </a:extLst>
          </p:cNvPr>
          <p:cNvSpPr>
            <a:spLocks noGrp="1"/>
          </p:cNvSpPr>
          <p:nvPr>
            <p:ph type="title"/>
          </p:nvPr>
        </p:nvSpPr>
        <p:spPr>
          <a:xfrm>
            <a:off x="122290" y="1021868"/>
            <a:ext cx="2827738" cy="3709137"/>
          </a:xfrm>
        </p:spPr>
        <p:txBody>
          <a:bodyPr>
            <a:noAutofit/>
          </a:bodyPr>
          <a:lstStyle/>
          <a:p>
            <a:pPr marL="285750"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We wanted to check for any relationships between variables using a heatmap and observed that ‘Total Visits ’ and ‘Page Views per Visit’ have a relatively high correlation between them. However, for analysis purpose we’ll use either of the two variables</a:t>
            </a:r>
          </a:p>
        </p:txBody>
      </p:sp>
      <p:sp>
        <p:nvSpPr>
          <p:cNvPr id="7" name="Title 1">
            <a:extLst>
              <a:ext uri="{FF2B5EF4-FFF2-40B4-BE49-F238E27FC236}">
                <a16:creationId xmlns:a16="http://schemas.microsoft.com/office/drawing/2014/main" id="{E9F00816-DB9F-B4A8-FD51-70650B2DAC18}"/>
              </a:ext>
            </a:extLst>
          </p:cNvPr>
          <p:cNvSpPr txBox="1">
            <a:spLocks/>
          </p:cNvSpPr>
          <p:nvPr/>
        </p:nvSpPr>
        <p:spPr>
          <a:xfrm>
            <a:off x="252919" y="2351314"/>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endParaRPr lang="en-IN" sz="1800" dirty="0"/>
          </a:p>
        </p:txBody>
      </p:sp>
      <p:sp>
        <p:nvSpPr>
          <p:cNvPr id="9" name="Title 1">
            <a:extLst>
              <a:ext uri="{FF2B5EF4-FFF2-40B4-BE49-F238E27FC236}">
                <a16:creationId xmlns:a16="http://schemas.microsoft.com/office/drawing/2014/main" id="{3801927C-19FE-1980-E140-B5B7650CD612}"/>
              </a:ext>
            </a:extLst>
          </p:cNvPr>
          <p:cNvSpPr txBox="1">
            <a:spLocks/>
          </p:cNvSpPr>
          <p:nvPr/>
        </p:nvSpPr>
        <p:spPr>
          <a:xfrm>
            <a:off x="252919" y="408130"/>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1800" b="1" dirty="0"/>
              <a:t>Exploratory Data Analysis</a:t>
            </a:r>
          </a:p>
        </p:txBody>
      </p:sp>
      <p:pic>
        <p:nvPicPr>
          <p:cNvPr id="8" name="Picture 7">
            <a:extLst>
              <a:ext uri="{FF2B5EF4-FFF2-40B4-BE49-F238E27FC236}">
                <a16:creationId xmlns:a16="http://schemas.microsoft.com/office/drawing/2014/main" id="{C4A2EB83-9126-0939-5E39-5483D37E57CD}"/>
              </a:ext>
            </a:extLst>
          </p:cNvPr>
          <p:cNvPicPr>
            <a:picLocks noChangeAspect="1"/>
          </p:cNvPicPr>
          <p:nvPr/>
        </p:nvPicPr>
        <p:blipFill>
          <a:blip r:embed="rId2"/>
          <a:stretch>
            <a:fillRect/>
          </a:stretch>
        </p:blipFill>
        <p:spPr>
          <a:xfrm>
            <a:off x="3646714" y="866268"/>
            <a:ext cx="7696200" cy="5164417"/>
          </a:xfrm>
          <a:prstGeom prst="rect">
            <a:avLst/>
          </a:prstGeom>
        </p:spPr>
      </p:pic>
      <p:sp>
        <p:nvSpPr>
          <p:cNvPr id="10" name="TextBox 9">
            <a:extLst>
              <a:ext uri="{FF2B5EF4-FFF2-40B4-BE49-F238E27FC236}">
                <a16:creationId xmlns:a16="http://schemas.microsoft.com/office/drawing/2014/main" id="{8649C7B7-BFB7-1591-99EC-D2EAC8A49206}"/>
              </a:ext>
            </a:extLst>
          </p:cNvPr>
          <p:cNvSpPr txBox="1"/>
          <p:nvPr/>
        </p:nvSpPr>
        <p:spPr>
          <a:xfrm>
            <a:off x="122290" y="161001"/>
            <a:ext cx="1023257" cy="369332"/>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283972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3562E-24BA-587E-286B-CA519CC4B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469BA1-EE8C-E53A-15C9-55940FE54D87}"/>
              </a:ext>
            </a:extLst>
          </p:cNvPr>
          <p:cNvSpPr>
            <a:spLocks noGrp="1"/>
          </p:cNvSpPr>
          <p:nvPr>
            <p:ph type="title"/>
          </p:nvPr>
        </p:nvSpPr>
        <p:spPr>
          <a:xfrm>
            <a:off x="122290" y="1021869"/>
            <a:ext cx="2827738" cy="2091446"/>
          </a:xfrm>
        </p:spPr>
        <p:txBody>
          <a:bodyPr>
            <a:noAutofit/>
          </a:bodyPr>
          <a:lstStyle/>
          <a:p>
            <a:pPr marL="285750"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The area under curve of the ROC is at 0.87 which is above 80% and model fit has been decent so far.</a:t>
            </a:r>
          </a:p>
        </p:txBody>
      </p:sp>
      <p:sp>
        <p:nvSpPr>
          <p:cNvPr id="7" name="Title 1">
            <a:extLst>
              <a:ext uri="{FF2B5EF4-FFF2-40B4-BE49-F238E27FC236}">
                <a16:creationId xmlns:a16="http://schemas.microsoft.com/office/drawing/2014/main" id="{598EFCC2-49C1-4B3D-2ED2-3474F32BF3DD}"/>
              </a:ext>
            </a:extLst>
          </p:cNvPr>
          <p:cNvSpPr txBox="1">
            <a:spLocks/>
          </p:cNvSpPr>
          <p:nvPr/>
        </p:nvSpPr>
        <p:spPr>
          <a:xfrm>
            <a:off x="252919" y="2351314"/>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endParaRPr lang="en-IN" sz="1800" dirty="0"/>
          </a:p>
        </p:txBody>
      </p:sp>
      <p:sp>
        <p:nvSpPr>
          <p:cNvPr id="9" name="Title 1">
            <a:extLst>
              <a:ext uri="{FF2B5EF4-FFF2-40B4-BE49-F238E27FC236}">
                <a16:creationId xmlns:a16="http://schemas.microsoft.com/office/drawing/2014/main" id="{3F894FE7-14A3-EA74-1E4B-E606F25CB9D6}"/>
              </a:ext>
            </a:extLst>
          </p:cNvPr>
          <p:cNvSpPr txBox="1">
            <a:spLocks/>
          </p:cNvSpPr>
          <p:nvPr/>
        </p:nvSpPr>
        <p:spPr>
          <a:xfrm>
            <a:off x="650647" y="556393"/>
            <a:ext cx="2827738" cy="1227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IN" sz="1800" b="1" dirty="0"/>
              <a:t>Model Evaluation</a:t>
            </a:r>
          </a:p>
        </p:txBody>
      </p:sp>
      <p:pic>
        <p:nvPicPr>
          <p:cNvPr id="4" name="Picture 3">
            <a:extLst>
              <a:ext uri="{FF2B5EF4-FFF2-40B4-BE49-F238E27FC236}">
                <a16:creationId xmlns:a16="http://schemas.microsoft.com/office/drawing/2014/main" id="{2D5B9B9B-0D8F-46E7-45FC-5FE097AF107A}"/>
              </a:ext>
            </a:extLst>
          </p:cNvPr>
          <p:cNvPicPr>
            <a:picLocks noChangeAspect="1"/>
          </p:cNvPicPr>
          <p:nvPr/>
        </p:nvPicPr>
        <p:blipFill>
          <a:blip r:embed="rId2"/>
          <a:stretch>
            <a:fillRect/>
          </a:stretch>
        </p:blipFill>
        <p:spPr>
          <a:xfrm>
            <a:off x="4484913" y="177006"/>
            <a:ext cx="5366657" cy="3015342"/>
          </a:xfrm>
          <a:prstGeom prst="rect">
            <a:avLst/>
          </a:prstGeom>
        </p:spPr>
      </p:pic>
      <p:pic>
        <p:nvPicPr>
          <p:cNvPr id="5" name="Picture 4">
            <a:extLst>
              <a:ext uri="{FF2B5EF4-FFF2-40B4-BE49-F238E27FC236}">
                <a16:creationId xmlns:a16="http://schemas.microsoft.com/office/drawing/2014/main" id="{CEC0B616-3845-E312-E201-6A8E9803FF23}"/>
              </a:ext>
            </a:extLst>
          </p:cNvPr>
          <p:cNvPicPr>
            <a:picLocks noChangeAspect="1"/>
          </p:cNvPicPr>
          <p:nvPr/>
        </p:nvPicPr>
        <p:blipFill>
          <a:blip r:embed="rId3"/>
          <a:stretch>
            <a:fillRect/>
          </a:stretch>
        </p:blipFill>
        <p:spPr>
          <a:xfrm>
            <a:off x="4878948" y="3423277"/>
            <a:ext cx="4578585" cy="3257717"/>
          </a:xfrm>
          <a:prstGeom prst="rect">
            <a:avLst/>
          </a:prstGeom>
        </p:spPr>
      </p:pic>
      <p:sp>
        <p:nvSpPr>
          <p:cNvPr id="6" name="Title 1">
            <a:extLst>
              <a:ext uri="{FF2B5EF4-FFF2-40B4-BE49-F238E27FC236}">
                <a16:creationId xmlns:a16="http://schemas.microsoft.com/office/drawing/2014/main" id="{2CC739EE-0BDB-D93B-7EAC-7BE89E8CD2B8}"/>
              </a:ext>
            </a:extLst>
          </p:cNvPr>
          <p:cNvSpPr txBox="1">
            <a:spLocks/>
          </p:cNvSpPr>
          <p:nvPr/>
        </p:nvSpPr>
        <p:spPr>
          <a:xfrm>
            <a:off x="187605" y="3100512"/>
            <a:ext cx="2827738" cy="20914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0.42 is the trade-off between Precision and Recall which can be alternatively stated as: consider any Prospect Lead Conversion Probability higher than 42% to be a hit Lead</a:t>
            </a:r>
          </a:p>
        </p:txBody>
      </p:sp>
      <p:sp>
        <p:nvSpPr>
          <p:cNvPr id="8" name="TextBox 7">
            <a:extLst>
              <a:ext uri="{FF2B5EF4-FFF2-40B4-BE49-F238E27FC236}">
                <a16:creationId xmlns:a16="http://schemas.microsoft.com/office/drawing/2014/main" id="{1EED5570-5A99-4321-4115-18E20E83E884}"/>
              </a:ext>
            </a:extLst>
          </p:cNvPr>
          <p:cNvSpPr txBox="1"/>
          <p:nvPr/>
        </p:nvSpPr>
        <p:spPr>
          <a:xfrm>
            <a:off x="0" y="0"/>
            <a:ext cx="1023257"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379685241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1938</TotalTime>
  <Words>739</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Wingdings</vt:lpstr>
      <vt:lpstr>Wingdings 2</vt:lpstr>
      <vt:lpstr>Frame</vt:lpstr>
      <vt:lpstr>Lead Scoring Case Study</vt:lpstr>
      <vt:lpstr>Problem Statement</vt:lpstr>
      <vt:lpstr>Solution Methodology</vt:lpstr>
      <vt:lpstr>Exploratory Data Analysis</vt:lpstr>
      <vt:lpstr>Lead Source has high volume of conversion from Direct Traffic and Google</vt:lpstr>
      <vt:lpstr>Leads who have ‘Email Opened’ and ‘SMS Sent’ have had highest conversion rate in terms of volume</vt:lpstr>
      <vt:lpstr>Leads who have ‘Email Opened’ and ‘SMS Sent’ have had highest conversion rate in terms of volume</vt:lpstr>
      <vt:lpstr>We wanted to check for any relationships between variables using a heatmap and observed that ‘Total Visits ’ and ‘Page Views per Visit’ have a relatively high correlation between them. However, for analysis purpose we’ll use either of the two variables</vt:lpstr>
      <vt:lpstr>The area under curve of the ROC is at 0.87 which is above 80% and model fit has been decent so far.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Anwita Ghosh</dc:creator>
  <cp:lastModifiedBy>Anwita Ghosh</cp:lastModifiedBy>
  <cp:revision>11</cp:revision>
  <dcterms:created xsi:type="dcterms:W3CDTF">2025-03-23T09:52:26Z</dcterms:created>
  <dcterms:modified xsi:type="dcterms:W3CDTF">2025-03-24T18:10:41Z</dcterms:modified>
</cp:coreProperties>
</file>