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94660"/>
  </p:normalViewPr>
  <p:slideViewPr>
    <p:cSldViewPr>
      <p:cViewPr varScale="1">
        <p:scale>
          <a:sx n="69" d="100"/>
          <a:sy n="69" d="100"/>
        </p:scale>
        <p:origin x="168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99698-9E13-47E1-B7B1-7F94F30DC18D}" type="datetimeFigureOut">
              <a:rPr lang="en-US" smtClean="0"/>
              <a:t>3/18/2019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82A93-6CB0-4441-AB55-A907DFB75660}" type="slidenum">
              <a:rPr lang="en-US" smtClean="0"/>
              <a:t>‹#›</a:t>
            </a:fld>
            <a:endParaRPr lang="en-US"/>
          </a:p>
        </p:txBody>
      </p:sp>
    </p:spTree>
    <p:extLst>
      <p:ext uri="{BB962C8B-B14F-4D97-AF65-F5344CB8AC3E}">
        <p14:creationId xmlns:p14="http://schemas.microsoft.com/office/powerpoint/2010/main" val="79335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27D46D-E420-4962-A50A-0FD4671704CB}" type="datetime1">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667F-3902-410B-A39C-8BB505F9EA8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5686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FA889-0C26-4324-9EDA-3FF3C913FC20}" type="datetime1">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80110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1FEB20-19F0-41B1-B318-CC5911F54742}" type="datetime1">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12169774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A5A176-3E9B-4645-9A35-90AC85C81958}" type="datetime1">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120824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CDE266-D369-458E-B363-96D58BD0554D}" type="datetime1">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667F-3902-410B-A39C-8BB505F9EA83}"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25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CD0018-1B0E-43DC-B30E-8B7A1FC4A1C0}" type="datetime1">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288771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676699-EF1E-49A3-A8E9-B62E9401399D}" type="datetime1">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373169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BD1A22-5B30-4258-BCDA-1169883177BE}" type="datetime1">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19440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005C5F-BB14-483B-BADF-9578DBD9EED0}" type="datetime1">
              <a:rPr lang="en-US" smtClean="0"/>
              <a:t>3/18/2019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11638848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C5E6410-92B9-4F31-9B76-AD3B3CA7ED7D}" type="datetime1">
              <a:rPr lang="en-US" smtClean="0"/>
              <a:t>3/18/2019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2B667F-3902-410B-A39C-8BB505F9EA83}" type="slidenum">
              <a:rPr lang="en-US" smtClean="0"/>
              <a:t>‹#›</a:t>
            </a:fld>
            <a:endParaRPr lang="en-US"/>
          </a:p>
        </p:txBody>
      </p:sp>
    </p:spTree>
    <p:extLst>
      <p:ext uri="{BB962C8B-B14F-4D97-AF65-F5344CB8AC3E}">
        <p14:creationId xmlns:p14="http://schemas.microsoft.com/office/powerpoint/2010/main" val="23564397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633D2E-2BCF-45FE-B2EA-B30752A38534}" type="datetime1">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667F-3902-410B-A39C-8BB505F9EA83}" type="slidenum">
              <a:rPr lang="en-US" smtClean="0"/>
              <a:t>‹#›</a:t>
            </a:fld>
            <a:endParaRPr lang="en-US"/>
          </a:p>
        </p:txBody>
      </p:sp>
    </p:spTree>
    <p:extLst>
      <p:ext uri="{BB962C8B-B14F-4D97-AF65-F5344CB8AC3E}">
        <p14:creationId xmlns:p14="http://schemas.microsoft.com/office/powerpoint/2010/main" val="2547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BAADBC5-8151-41E6-9E6B-0A87D022C296}" type="datetime1">
              <a:rPr lang="en-US" smtClean="0"/>
              <a:t>3/18/2019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2B667F-3902-410B-A39C-8BB505F9EA83}"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06615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338" y="1497415"/>
            <a:ext cx="23907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80296" y="3825922"/>
            <a:ext cx="6344504" cy="584775"/>
          </a:xfrm>
          <a:prstGeom prst="rect">
            <a:avLst/>
          </a:prstGeom>
          <a:noFill/>
        </p:spPr>
        <p:txBody>
          <a:bodyPr wrap="square" rtlCol="0">
            <a:spAutoFit/>
          </a:bodyPr>
          <a:lstStyle/>
          <a:p>
            <a:r>
              <a:rPr lang="en-US" sz="3200" b="1" dirty="0" smtClean="0">
                <a:latin typeface="Calibri" pitchFamily="34" charset="0"/>
                <a:cs typeface="Calibri" pitchFamily="34" charset="0"/>
              </a:rPr>
              <a:t>Docker – Domain 3 - Orchestration</a:t>
            </a:r>
            <a:endParaRPr lang="en-US" sz="3200" b="1" dirty="0">
              <a:latin typeface="Calibri" pitchFamily="34" charset="0"/>
              <a:cs typeface="Calibri" pitchFamily="34" charset="0"/>
            </a:endParaRPr>
          </a:p>
        </p:txBody>
      </p:sp>
      <p:sp>
        <p:nvSpPr>
          <p:cNvPr id="5" name="TextBox 4"/>
          <p:cNvSpPr txBox="1"/>
          <p:nvPr/>
        </p:nvSpPr>
        <p:spPr>
          <a:xfrm>
            <a:off x="6172200" y="5257800"/>
            <a:ext cx="2743200" cy="646331"/>
          </a:xfrm>
          <a:prstGeom prst="rect">
            <a:avLst/>
          </a:prstGeom>
          <a:noFill/>
        </p:spPr>
        <p:txBody>
          <a:bodyPr wrap="square" rtlCol="0">
            <a:spAutoFit/>
          </a:bodyPr>
          <a:lstStyle/>
          <a:p>
            <a:r>
              <a:rPr lang="en-US" dirty="0" smtClean="0">
                <a:latin typeface="Calibri" pitchFamily="34" charset="0"/>
                <a:cs typeface="Calibri" pitchFamily="34" charset="0"/>
              </a:rPr>
              <a:t>Prepared</a:t>
            </a:r>
            <a:r>
              <a:rPr lang="en-US" dirty="0" smtClean="0">
                <a:latin typeface="Calibri" pitchFamily="34" charset="0"/>
                <a:cs typeface="Calibri" pitchFamily="34" charset="0"/>
              </a:rPr>
              <a:t> </a:t>
            </a:r>
            <a:r>
              <a:rPr lang="en-US" dirty="0" smtClean="0">
                <a:latin typeface="Calibri" pitchFamily="34" charset="0"/>
                <a:cs typeface="Calibri" pitchFamily="34" charset="0"/>
              </a:rPr>
              <a:t>by : Gowtham</a:t>
            </a:r>
          </a:p>
          <a:p>
            <a:r>
              <a:rPr lang="en-US" dirty="0">
                <a:latin typeface="Calibri" pitchFamily="34" charset="0"/>
                <a:cs typeface="Calibri" pitchFamily="34" charset="0"/>
              </a:rPr>
              <a:t>	 </a:t>
            </a:r>
            <a:r>
              <a:rPr lang="en-US" dirty="0" smtClean="0">
                <a:latin typeface="Calibri" pitchFamily="34" charset="0"/>
                <a:cs typeface="Calibri" pitchFamily="34" charset="0"/>
              </a:rPr>
              <a:t>     	</a:t>
            </a:r>
            <a:r>
              <a:rPr lang="en-US" smtClean="0">
                <a:latin typeface="Calibri" pitchFamily="34" charset="0"/>
                <a:cs typeface="Calibri" pitchFamily="34" charset="0"/>
              </a:rPr>
              <a:t>      </a:t>
            </a:r>
            <a:r>
              <a:rPr lang="en-US" smtClean="0">
                <a:latin typeface="Calibri" pitchFamily="34" charset="0"/>
                <a:cs typeface="Calibri" pitchFamily="34" charset="0"/>
              </a:rPr>
              <a:t>  670390</a:t>
            </a:r>
            <a:endParaRPr lang="en-US" dirty="0">
              <a:latin typeface="Calibri" pitchFamily="34" charset="0"/>
              <a:cs typeface="Calibri" pitchFamily="34" charset="0"/>
            </a:endParaRPr>
          </a:p>
        </p:txBody>
      </p:sp>
      <p:sp>
        <p:nvSpPr>
          <p:cNvPr id="2" name="Slide Number Placeholder 1"/>
          <p:cNvSpPr>
            <a:spLocks noGrp="1"/>
          </p:cNvSpPr>
          <p:nvPr>
            <p:ph type="sldNum" sz="quarter" idx="12"/>
          </p:nvPr>
        </p:nvSpPr>
        <p:spPr/>
        <p:txBody>
          <a:bodyPr/>
          <a:lstStyle/>
          <a:p>
            <a:fld id="{F02B667F-3902-410B-A39C-8BB505F9EA83}" type="slidenum">
              <a:rPr lang="en-US" smtClean="0"/>
              <a:t>1</a:t>
            </a:fld>
            <a:endParaRPr lang="en-US"/>
          </a:p>
        </p:txBody>
      </p:sp>
    </p:spTree>
    <p:extLst>
      <p:ext uri="{BB962C8B-B14F-4D97-AF65-F5344CB8AC3E}">
        <p14:creationId xmlns:p14="http://schemas.microsoft.com/office/powerpoint/2010/main" val="1518493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err="1" smtClean="0">
                <a:latin typeface="Calibri" pitchFamily="34" charset="0"/>
                <a:cs typeface="Calibri" pitchFamily="34" charset="0"/>
              </a:rPr>
              <a:t>Docker</a:t>
            </a:r>
            <a:r>
              <a:rPr lang="en-US" sz="2800" b="1" dirty="0" smtClean="0">
                <a:latin typeface="Calibri" pitchFamily="34" charset="0"/>
                <a:cs typeface="Calibri" pitchFamily="34" charset="0"/>
              </a:rPr>
              <a:t> Compose</a:t>
            </a:r>
            <a:endParaRPr lang="en-US" sz="2800" b="1" dirty="0">
              <a:latin typeface="Calibri" pitchFamily="34" charset="0"/>
              <a:cs typeface="Calibri" pitchFamily="34" charset="0"/>
            </a:endParaRPr>
          </a:p>
        </p:txBody>
      </p:sp>
      <p:sp>
        <p:nvSpPr>
          <p:cNvPr id="2" name="TextBox 1"/>
          <p:cNvSpPr txBox="1"/>
          <p:nvPr/>
        </p:nvSpPr>
        <p:spPr>
          <a:xfrm>
            <a:off x="381000" y="1370886"/>
            <a:ext cx="8458200" cy="3139321"/>
          </a:xfrm>
          <a:prstGeom prst="rect">
            <a:avLst/>
          </a:prstGeom>
          <a:noFill/>
        </p:spPr>
        <p:txBody>
          <a:bodyPr wrap="square" rtlCol="0">
            <a:spAutoFit/>
          </a:bodyPr>
          <a:lstStyle/>
          <a:p>
            <a:r>
              <a:rPr lang="en-US" b="1" dirty="0" smtClean="0"/>
              <a:t>Create </a:t>
            </a:r>
            <a:r>
              <a:rPr lang="en-US" b="1" dirty="0" err="1" smtClean="0"/>
              <a:t>docker-compose.yml</a:t>
            </a:r>
            <a:r>
              <a:rPr lang="en-US" b="1" dirty="0" smtClean="0"/>
              <a:t> file with configurations– </a:t>
            </a:r>
          </a:p>
          <a:p>
            <a:r>
              <a:rPr lang="en-US" dirty="0" smtClean="0"/>
              <a:t>	</a:t>
            </a:r>
            <a:endParaRPr lang="en-US" dirty="0"/>
          </a:p>
          <a:p>
            <a:r>
              <a:rPr lang="en-US" b="1" dirty="0" smtClean="0"/>
              <a:t>Deploy services from </a:t>
            </a:r>
            <a:r>
              <a:rPr lang="en-US" b="1" dirty="0" err="1" smtClean="0"/>
              <a:t>yaml</a:t>
            </a:r>
            <a:r>
              <a:rPr lang="en-US" b="1" dirty="0" smtClean="0"/>
              <a:t>– </a:t>
            </a:r>
          </a:p>
          <a:p>
            <a:endParaRPr lang="en-US" dirty="0" smtClean="0"/>
          </a:p>
          <a:p>
            <a:r>
              <a:rPr lang="en-US" dirty="0"/>
              <a:t>	</a:t>
            </a:r>
            <a:r>
              <a:rPr lang="en-US" dirty="0" err="1" smtClean="0"/>
              <a:t>docker</a:t>
            </a:r>
            <a:r>
              <a:rPr lang="en-US" dirty="0" smtClean="0"/>
              <a:t>-compose up (from the location of </a:t>
            </a:r>
            <a:r>
              <a:rPr lang="en-US" dirty="0" err="1" smtClean="0"/>
              <a:t>yaml</a:t>
            </a:r>
            <a:r>
              <a:rPr lang="en-US" dirty="0" smtClean="0"/>
              <a:t>)</a:t>
            </a:r>
          </a:p>
          <a:p>
            <a:endParaRPr lang="en-US" dirty="0" smtClean="0"/>
          </a:p>
          <a:p>
            <a:r>
              <a:rPr lang="en-US" dirty="0" smtClean="0"/>
              <a:t>docker-compose </a:t>
            </a:r>
            <a:r>
              <a:rPr lang="en-US" dirty="0" err="1" smtClean="0"/>
              <a:t>ps</a:t>
            </a:r>
            <a:endParaRPr lang="en-US" dirty="0" smtClean="0"/>
          </a:p>
          <a:p>
            <a:r>
              <a:rPr lang="en-US" dirty="0" smtClean="0"/>
              <a:t>docker-compose images</a:t>
            </a:r>
            <a:endParaRPr lang="en-US" dirty="0"/>
          </a:p>
          <a:p>
            <a:endParaRPr lang="en-US" dirty="0" smtClean="0"/>
          </a:p>
          <a:p>
            <a:r>
              <a:rPr lang="en-US" b="1" dirty="0" smtClean="0"/>
              <a:t>To stop services – </a:t>
            </a:r>
          </a:p>
          <a:p>
            <a:r>
              <a:rPr lang="en-US" dirty="0" smtClean="0"/>
              <a:t>	</a:t>
            </a:r>
            <a:r>
              <a:rPr lang="en-US" smtClean="0"/>
              <a:t>docker-compose down</a:t>
            </a:r>
            <a:endParaRPr lang="en-US" dirty="0" smtClean="0"/>
          </a:p>
        </p:txBody>
      </p:sp>
      <p:sp>
        <p:nvSpPr>
          <p:cNvPr id="3" name="Slide Number Placeholder 2"/>
          <p:cNvSpPr>
            <a:spLocks noGrp="1"/>
          </p:cNvSpPr>
          <p:nvPr>
            <p:ph type="sldNum" sz="quarter" idx="12"/>
          </p:nvPr>
        </p:nvSpPr>
        <p:spPr/>
        <p:txBody>
          <a:bodyPr/>
          <a:lstStyle/>
          <a:p>
            <a:fld id="{F02B667F-3902-410B-A39C-8BB505F9EA83}" type="slidenum">
              <a:rPr lang="en-US" smtClean="0"/>
              <a:t>10</a:t>
            </a:fld>
            <a:endParaRPr lang="en-US"/>
          </a:p>
        </p:txBody>
      </p:sp>
    </p:spTree>
    <p:extLst>
      <p:ext uri="{BB962C8B-B14F-4D97-AF65-F5344CB8AC3E}">
        <p14:creationId xmlns:p14="http://schemas.microsoft.com/office/powerpoint/2010/main" val="3072683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References</a:t>
            </a:r>
            <a:endParaRPr lang="en-US" sz="2800" b="1" dirty="0">
              <a:latin typeface="Calibri" pitchFamily="34" charset="0"/>
              <a:cs typeface="Calibri" pitchFamily="34" charset="0"/>
            </a:endParaRPr>
          </a:p>
        </p:txBody>
      </p:sp>
      <p:sp>
        <p:nvSpPr>
          <p:cNvPr id="2" name="TextBox 1"/>
          <p:cNvSpPr txBox="1"/>
          <p:nvPr/>
        </p:nvSpPr>
        <p:spPr>
          <a:xfrm>
            <a:off x="381000" y="1370886"/>
            <a:ext cx="8458200" cy="2677656"/>
          </a:xfrm>
          <a:prstGeom prst="rect">
            <a:avLst/>
          </a:prstGeom>
          <a:noFill/>
        </p:spPr>
        <p:txBody>
          <a:bodyPr wrap="square" rtlCol="0">
            <a:spAutoFit/>
          </a:bodyPr>
          <a:lstStyle/>
          <a:p>
            <a:r>
              <a:rPr lang="en-US" sz="2400" dirty="0" smtClean="0"/>
              <a:t>docs.docker.com</a:t>
            </a:r>
          </a:p>
          <a:p>
            <a:r>
              <a:rPr lang="en-US" sz="2400" dirty="0" smtClean="0"/>
              <a:t>play-with-docker.com</a:t>
            </a:r>
          </a:p>
          <a:p>
            <a:endParaRPr lang="en-US" sz="2400" dirty="0"/>
          </a:p>
          <a:p>
            <a:endParaRPr lang="en-US" sz="2400" dirty="0" smtClean="0"/>
          </a:p>
          <a:p>
            <a:r>
              <a:rPr lang="en-US" sz="2400" dirty="0" err="1" smtClean="0"/>
              <a:t>Docker</a:t>
            </a:r>
            <a:r>
              <a:rPr lang="en-US" sz="2400" dirty="0" smtClean="0"/>
              <a:t> compose project (</a:t>
            </a:r>
            <a:r>
              <a:rPr lang="en-US" sz="2400" dirty="0" err="1" smtClean="0"/>
              <a:t>github</a:t>
            </a:r>
            <a:r>
              <a:rPr lang="en-US" sz="2400" dirty="0" smtClean="0"/>
              <a:t> repo)- </a:t>
            </a:r>
          </a:p>
          <a:p>
            <a:r>
              <a:rPr lang="en-US" sz="2400" dirty="0" smtClean="0"/>
              <a:t>	https</a:t>
            </a:r>
            <a:r>
              <a:rPr lang="en-US" sz="2400" dirty="0"/>
              <a:t>://github.com/gowtham495/docker-demo.git</a:t>
            </a:r>
          </a:p>
          <a:p>
            <a:endParaRPr lang="en-US" sz="2400" dirty="0" smtClean="0"/>
          </a:p>
        </p:txBody>
      </p:sp>
      <p:sp>
        <p:nvSpPr>
          <p:cNvPr id="3" name="Slide Number Placeholder 2"/>
          <p:cNvSpPr>
            <a:spLocks noGrp="1"/>
          </p:cNvSpPr>
          <p:nvPr>
            <p:ph type="sldNum" sz="quarter" idx="12"/>
          </p:nvPr>
        </p:nvSpPr>
        <p:spPr/>
        <p:txBody>
          <a:bodyPr/>
          <a:lstStyle/>
          <a:p>
            <a:fld id="{F02B667F-3902-410B-A39C-8BB505F9EA83}" type="slidenum">
              <a:rPr lang="en-US" smtClean="0"/>
              <a:t>11</a:t>
            </a:fld>
            <a:endParaRPr lang="en-US"/>
          </a:p>
        </p:txBody>
      </p:sp>
    </p:spTree>
    <p:extLst>
      <p:ext uri="{BB962C8B-B14F-4D97-AF65-F5344CB8AC3E}">
        <p14:creationId xmlns:p14="http://schemas.microsoft.com/office/powerpoint/2010/main" val="1406868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3BD6A41-C34F-4515-A1B4-A1536C7152F5}" type="slidenum">
              <a:rPr lang="en-US" smtClean="0"/>
              <a:t>12</a:t>
            </a:fld>
            <a:endParaRPr lang="en-US"/>
          </a:p>
        </p:txBody>
      </p:sp>
      <p:pic>
        <p:nvPicPr>
          <p:cNvPr id="7" name="Picture 6"/>
          <p:cNvPicPr>
            <a:picLocks noChangeAspect="1"/>
          </p:cNvPicPr>
          <p:nvPr/>
        </p:nvPicPr>
        <p:blipFill>
          <a:blip r:embed="rId2"/>
          <a:stretch>
            <a:fillRect/>
          </a:stretch>
        </p:blipFill>
        <p:spPr>
          <a:xfrm>
            <a:off x="0" y="-304800"/>
            <a:ext cx="9144000" cy="7065816"/>
          </a:xfrm>
          <a:prstGeom prst="rect">
            <a:avLst/>
          </a:prstGeom>
        </p:spPr>
      </p:pic>
    </p:spTree>
    <p:extLst>
      <p:ext uri="{BB962C8B-B14F-4D97-AF65-F5344CB8AC3E}">
        <p14:creationId xmlns:p14="http://schemas.microsoft.com/office/powerpoint/2010/main" val="1478377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What is Container Orchestration ?</a:t>
            </a:r>
            <a:endParaRPr lang="en-US" sz="2800" b="1" dirty="0">
              <a:latin typeface="Calibri" pitchFamily="34" charset="0"/>
              <a:cs typeface="Calibri" pitchFamily="34" charset="0"/>
            </a:endParaRPr>
          </a:p>
        </p:txBody>
      </p:sp>
      <p:sp>
        <p:nvSpPr>
          <p:cNvPr id="2" name="TextBox 1"/>
          <p:cNvSpPr txBox="1"/>
          <p:nvPr/>
        </p:nvSpPr>
        <p:spPr>
          <a:xfrm>
            <a:off x="609600" y="1820882"/>
            <a:ext cx="8001000" cy="3693319"/>
          </a:xfrm>
          <a:prstGeom prst="rect">
            <a:avLst/>
          </a:prstGeom>
          <a:noFill/>
        </p:spPr>
        <p:txBody>
          <a:bodyPr wrap="square" rtlCol="0">
            <a:spAutoFit/>
          </a:bodyPr>
          <a:lstStyle/>
          <a:p>
            <a:r>
              <a:rPr lang="en-US" dirty="0"/>
              <a:t>Container orchestration is all about managing the lifecycles of containers, especially in large, dynamic environments. Software teams use container orchestration to control and automate </a:t>
            </a:r>
            <a:r>
              <a:rPr lang="en-US" dirty="0" smtClean="0"/>
              <a:t> many tasks:</a:t>
            </a:r>
          </a:p>
          <a:p>
            <a:endParaRPr lang="en-US" dirty="0"/>
          </a:p>
          <a:p>
            <a:pPr marL="285750" indent="-285750">
              <a:buFont typeface="Arial" pitchFamily="34" charset="0"/>
              <a:buChar char="•"/>
            </a:pPr>
            <a:r>
              <a:rPr lang="en-US" dirty="0"/>
              <a:t>Provisioning and deployment of containers</a:t>
            </a:r>
          </a:p>
          <a:p>
            <a:pPr marL="285750" indent="-285750">
              <a:buFont typeface="Arial" pitchFamily="34" charset="0"/>
              <a:buChar char="•"/>
            </a:pPr>
            <a:r>
              <a:rPr lang="en-US" dirty="0" smtClean="0"/>
              <a:t>Scaling </a:t>
            </a:r>
            <a:r>
              <a:rPr lang="en-US" dirty="0"/>
              <a:t>up or removing containers to spread application load evenly </a:t>
            </a:r>
          </a:p>
          <a:p>
            <a:pPr marL="285750" indent="-285750">
              <a:buFont typeface="Arial" pitchFamily="34" charset="0"/>
              <a:buChar char="•"/>
            </a:pPr>
            <a:r>
              <a:rPr lang="en-US" dirty="0"/>
              <a:t>Movement of containers from one host to another if there is a shortage of resources in a host, or if a host dies</a:t>
            </a:r>
          </a:p>
          <a:p>
            <a:pPr marL="285750" indent="-285750">
              <a:buFont typeface="Arial" pitchFamily="34" charset="0"/>
              <a:buChar char="•"/>
            </a:pPr>
            <a:r>
              <a:rPr lang="en-US" dirty="0"/>
              <a:t>Allocation of resources between containers</a:t>
            </a:r>
          </a:p>
          <a:p>
            <a:pPr marL="285750" indent="-285750">
              <a:buFont typeface="Arial" pitchFamily="34" charset="0"/>
              <a:buChar char="•"/>
            </a:pPr>
            <a:r>
              <a:rPr lang="en-US" dirty="0"/>
              <a:t>External exposure of services running in a container with the outside world</a:t>
            </a:r>
          </a:p>
          <a:p>
            <a:pPr marL="285750" indent="-285750">
              <a:buFont typeface="Arial" pitchFamily="34" charset="0"/>
              <a:buChar char="•"/>
            </a:pPr>
            <a:r>
              <a:rPr lang="en-US" dirty="0" smtClean="0"/>
              <a:t>Health </a:t>
            </a:r>
            <a:r>
              <a:rPr lang="en-US" dirty="0"/>
              <a:t>monitoring of containers and hosts</a:t>
            </a:r>
          </a:p>
          <a:p>
            <a:endParaRPr lang="en-US" dirty="0"/>
          </a:p>
        </p:txBody>
      </p:sp>
      <p:sp>
        <p:nvSpPr>
          <p:cNvPr id="3" name="Slide Number Placeholder 2"/>
          <p:cNvSpPr>
            <a:spLocks noGrp="1"/>
          </p:cNvSpPr>
          <p:nvPr>
            <p:ph type="sldNum" sz="quarter" idx="12"/>
          </p:nvPr>
        </p:nvSpPr>
        <p:spPr/>
        <p:txBody>
          <a:bodyPr/>
          <a:lstStyle/>
          <a:p>
            <a:fld id="{F02B667F-3902-410B-A39C-8BB505F9EA83}" type="slidenum">
              <a:rPr lang="en-US" smtClean="0"/>
              <a:t>2</a:t>
            </a:fld>
            <a:endParaRPr lang="en-US"/>
          </a:p>
        </p:txBody>
      </p:sp>
    </p:spTree>
    <p:extLst>
      <p:ext uri="{BB962C8B-B14F-4D97-AF65-F5344CB8AC3E}">
        <p14:creationId xmlns:p14="http://schemas.microsoft.com/office/powerpoint/2010/main" val="4293965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618" y="2983468"/>
            <a:ext cx="8001000" cy="2862322"/>
          </a:xfrm>
          <a:prstGeom prst="rect">
            <a:avLst/>
          </a:prstGeom>
          <a:noFill/>
        </p:spPr>
        <p:txBody>
          <a:bodyPr wrap="square" rtlCol="0">
            <a:spAutoFit/>
          </a:bodyPr>
          <a:lstStyle/>
          <a:p>
            <a:r>
              <a:rPr lang="en-US" dirty="0" err="1" smtClean="0"/>
              <a:t>Docker</a:t>
            </a:r>
            <a:r>
              <a:rPr lang="en-US" dirty="0" smtClean="0"/>
              <a:t> Swarm is native orchestration tool for </a:t>
            </a:r>
            <a:r>
              <a:rPr lang="en-US" dirty="0" err="1" smtClean="0"/>
              <a:t>Docker</a:t>
            </a:r>
            <a:r>
              <a:rPr lang="en-US" dirty="0" smtClean="0"/>
              <a:t>.</a:t>
            </a:r>
          </a:p>
          <a:p>
            <a:endParaRPr lang="en-US" dirty="0"/>
          </a:p>
          <a:p>
            <a:r>
              <a:rPr lang="en-US" b="1" dirty="0" smtClean="0"/>
              <a:t>Standalone Containers </a:t>
            </a:r>
            <a:r>
              <a:rPr lang="en-US" b="1" dirty="0" err="1" smtClean="0"/>
              <a:t>vs</a:t>
            </a:r>
            <a:r>
              <a:rPr lang="en-US" b="1" dirty="0" smtClean="0"/>
              <a:t> Container as Swarm service</a:t>
            </a:r>
          </a:p>
          <a:p>
            <a:endParaRPr lang="en-US" b="1" dirty="0"/>
          </a:p>
          <a:p>
            <a:r>
              <a:rPr lang="en-US" dirty="0"/>
              <a:t>One of the key advantages of swarm services over standalone containers is that you can modify a service’s configuration, including the networks and volumes it is connected to, without the need to manually restart the service. </a:t>
            </a:r>
            <a:endParaRPr lang="en-US" dirty="0" smtClean="0"/>
          </a:p>
          <a:p>
            <a:endParaRPr lang="en-US" dirty="0"/>
          </a:p>
          <a:p>
            <a:r>
              <a:rPr lang="en-US" dirty="0" err="1" smtClean="0"/>
              <a:t>Docker</a:t>
            </a:r>
            <a:r>
              <a:rPr lang="en-US" dirty="0" smtClean="0"/>
              <a:t> </a:t>
            </a:r>
            <a:r>
              <a:rPr lang="en-US" dirty="0"/>
              <a:t>will update the configuration, stop the service tasks with the out of date configuration, and create new ones matching the desired configuration</a:t>
            </a:r>
            <a:r>
              <a:rPr lang="en-US" dirty="0" smtClean="0"/>
              <a:t>.</a:t>
            </a:r>
          </a:p>
        </p:txBody>
      </p:sp>
      <p:pic>
        <p:nvPicPr>
          <p:cNvPr id="2050" name="Picture 2" descr="C:\Users\GOWTHAM\Desktop\ppt\swar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57200"/>
            <a:ext cx="7647857" cy="19812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02B667F-3902-410B-A39C-8BB505F9EA83}" type="slidenum">
              <a:rPr lang="en-US" smtClean="0"/>
              <a:t>3</a:t>
            </a:fld>
            <a:endParaRPr lang="en-US"/>
          </a:p>
        </p:txBody>
      </p:sp>
    </p:spTree>
    <p:extLst>
      <p:ext uri="{BB962C8B-B14F-4D97-AF65-F5344CB8AC3E}">
        <p14:creationId xmlns:p14="http://schemas.microsoft.com/office/powerpoint/2010/main" val="3985409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A,B,C,D….. Of </a:t>
            </a:r>
            <a:r>
              <a:rPr lang="en-US" sz="2800" b="1" dirty="0" err="1" smtClean="0">
                <a:latin typeface="Calibri" pitchFamily="34" charset="0"/>
                <a:cs typeface="Calibri" pitchFamily="34" charset="0"/>
              </a:rPr>
              <a:t>Docker</a:t>
            </a:r>
            <a:r>
              <a:rPr lang="en-US" sz="2800" b="1" dirty="0" smtClean="0">
                <a:latin typeface="Calibri" pitchFamily="34" charset="0"/>
                <a:cs typeface="Calibri" pitchFamily="34" charset="0"/>
              </a:rPr>
              <a:t> Swarm</a:t>
            </a:r>
            <a:endParaRPr lang="en-US" sz="2800" b="1" dirty="0">
              <a:latin typeface="Calibri" pitchFamily="34" charset="0"/>
              <a:cs typeface="Calibri" pitchFamily="34" charset="0"/>
            </a:endParaRPr>
          </a:p>
        </p:txBody>
      </p:sp>
      <p:sp>
        <p:nvSpPr>
          <p:cNvPr id="2" name="TextBox 1"/>
          <p:cNvSpPr txBox="1"/>
          <p:nvPr/>
        </p:nvSpPr>
        <p:spPr>
          <a:xfrm>
            <a:off x="609600" y="1543883"/>
            <a:ext cx="8001000" cy="4093428"/>
          </a:xfrm>
          <a:prstGeom prst="rect">
            <a:avLst/>
          </a:prstGeom>
          <a:noFill/>
        </p:spPr>
        <p:txBody>
          <a:bodyPr wrap="square" rtlCol="0">
            <a:spAutoFit/>
          </a:bodyPr>
          <a:lstStyle/>
          <a:p>
            <a:pPr marL="285750" indent="-285750">
              <a:buFont typeface="Arial" pitchFamily="34" charset="0"/>
              <a:buChar char="•"/>
            </a:pPr>
            <a:r>
              <a:rPr lang="en-US" b="1" dirty="0" smtClean="0"/>
              <a:t>Nodes</a:t>
            </a:r>
            <a:r>
              <a:rPr lang="en-US" dirty="0" smtClean="0"/>
              <a:t> - </a:t>
            </a:r>
            <a:r>
              <a:rPr lang="en-US" dirty="0"/>
              <a:t>an instance of the </a:t>
            </a:r>
            <a:r>
              <a:rPr lang="en-US" dirty="0" err="1"/>
              <a:t>Docker</a:t>
            </a:r>
            <a:r>
              <a:rPr lang="en-US" dirty="0"/>
              <a:t> engine participating in the swarm</a:t>
            </a:r>
            <a:r>
              <a:rPr lang="en-US" dirty="0" smtClean="0"/>
              <a:t>.</a:t>
            </a:r>
          </a:p>
          <a:p>
            <a:pPr marL="742950" lvl="1" indent="-285750">
              <a:buFont typeface="Arial" pitchFamily="34" charset="0"/>
              <a:buChar char="•"/>
            </a:pPr>
            <a:r>
              <a:rPr lang="en-US" sz="2000" dirty="0" smtClean="0"/>
              <a:t>Manager node</a:t>
            </a:r>
            <a:r>
              <a:rPr lang="en-US" dirty="0" smtClean="0"/>
              <a:t> - The </a:t>
            </a:r>
            <a:r>
              <a:rPr lang="en-US" dirty="0"/>
              <a:t>manager node dispatches units of work called tasks to worker nodes</a:t>
            </a:r>
            <a:r>
              <a:rPr lang="en-US" dirty="0" smtClean="0"/>
              <a:t>.</a:t>
            </a:r>
          </a:p>
          <a:p>
            <a:pPr marL="742950" lvl="1" indent="-285750">
              <a:buFont typeface="Arial" pitchFamily="34" charset="0"/>
              <a:buChar char="•"/>
            </a:pPr>
            <a:r>
              <a:rPr lang="en-US" sz="2000" dirty="0" smtClean="0"/>
              <a:t>Worker Node</a:t>
            </a:r>
            <a:r>
              <a:rPr lang="en-US" dirty="0" smtClean="0"/>
              <a:t> - </a:t>
            </a:r>
            <a:r>
              <a:rPr lang="en-US" dirty="0"/>
              <a:t>receive and execute tasks dispatched from manager </a:t>
            </a:r>
            <a:r>
              <a:rPr lang="en-US" dirty="0" smtClean="0"/>
              <a:t>nodes</a:t>
            </a: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b="1" dirty="0" smtClean="0"/>
              <a:t>Service</a:t>
            </a:r>
            <a:r>
              <a:rPr lang="en-US" dirty="0"/>
              <a:t> is the definition of the tasks to execute on the manager or worker nodes. It is the central structure of the swarm system and the primary root of user interaction with the swarm</a:t>
            </a:r>
            <a:r>
              <a:rPr lang="en-US" dirty="0" smtClean="0"/>
              <a:t>.</a:t>
            </a:r>
          </a:p>
          <a:p>
            <a:pPr marL="742950" lvl="1" indent="-285750">
              <a:buFont typeface="Arial" pitchFamily="34" charset="0"/>
              <a:buChar char="•"/>
            </a:pPr>
            <a:r>
              <a:rPr lang="en-US" sz="2000" dirty="0" smtClean="0"/>
              <a:t>Replicated services</a:t>
            </a:r>
            <a:r>
              <a:rPr lang="en-US" dirty="0" smtClean="0"/>
              <a:t> - </a:t>
            </a:r>
            <a:r>
              <a:rPr lang="en-US" dirty="0"/>
              <a:t>the swarm manager distributes a specific number of replica tasks among the nodes based upon the scale you set in the desired state</a:t>
            </a:r>
            <a:r>
              <a:rPr lang="en-US" dirty="0" smtClean="0"/>
              <a:t>.</a:t>
            </a:r>
          </a:p>
          <a:p>
            <a:pPr marL="742950" lvl="1" indent="-285750">
              <a:buFont typeface="Arial" pitchFamily="34" charset="0"/>
              <a:buChar char="•"/>
            </a:pPr>
            <a:r>
              <a:rPr lang="en-US" sz="2000" dirty="0" smtClean="0"/>
              <a:t>Global services</a:t>
            </a:r>
            <a:r>
              <a:rPr lang="en-US" dirty="0" smtClean="0"/>
              <a:t> – </a:t>
            </a:r>
            <a:r>
              <a:rPr lang="en-US" dirty="0"/>
              <a:t> the swarm runs one task for the service on every available node in the cluster.</a:t>
            </a:r>
            <a:endParaRPr lang="en-US" dirty="0" smtClean="0"/>
          </a:p>
        </p:txBody>
      </p:sp>
      <p:sp>
        <p:nvSpPr>
          <p:cNvPr id="3" name="Slide Number Placeholder 2"/>
          <p:cNvSpPr>
            <a:spLocks noGrp="1"/>
          </p:cNvSpPr>
          <p:nvPr>
            <p:ph type="sldNum" sz="quarter" idx="12"/>
          </p:nvPr>
        </p:nvSpPr>
        <p:spPr/>
        <p:txBody>
          <a:bodyPr/>
          <a:lstStyle/>
          <a:p>
            <a:fld id="{F02B667F-3902-410B-A39C-8BB505F9EA83}" type="slidenum">
              <a:rPr lang="en-US" smtClean="0"/>
              <a:t>4</a:t>
            </a:fld>
            <a:endParaRPr lang="en-US"/>
          </a:p>
        </p:txBody>
      </p:sp>
    </p:spTree>
    <p:extLst>
      <p:ext uri="{BB962C8B-B14F-4D97-AF65-F5344CB8AC3E}">
        <p14:creationId xmlns:p14="http://schemas.microsoft.com/office/powerpoint/2010/main" val="451637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Feature Highlights of Swarm mode</a:t>
            </a:r>
            <a:endParaRPr lang="en-US" sz="2800" b="1" dirty="0">
              <a:latin typeface="Calibri" pitchFamily="34" charset="0"/>
              <a:cs typeface="Calibri" pitchFamily="34" charset="0"/>
            </a:endParaRPr>
          </a:p>
        </p:txBody>
      </p:sp>
      <p:sp>
        <p:nvSpPr>
          <p:cNvPr id="2" name="TextBox 1"/>
          <p:cNvSpPr txBox="1"/>
          <p:nvPr/>
        </p:nvSpPr>
        <p:spPr>
          <a:xfrm>
            <a:off x="609600" y="1543883"/>
            <a:ext cx="8001000" cy="4247317"/>
          </a:xfrm>
          <a:prstGeom prst="rect">
            <a:avLst/>
          </a:prstGeom>
          <a:noFill/>
        </p:spPr>
        <p:txBody>
          <a:bodyPr wrap="square" rtlCol="0">
            <a:spAutoFit/>
          </a:bodyPr>
          <a:lstStyle/>
          <a:p>
            <a:r>
              <a:rPr lang="en-US" b="1" dirty="0" smtClean="0"/>
              <a:t>Cluster management integrated with </a:t>
            </a:r>
            <a:r>
              <a:rPr lang="en-US" b="1" dirty="0" err="1" smtClean="0"/>
              <a:t>Docker</a:t>
            </a:r>
            <a:r>
              <a:rPr lang="en-US" b="1" dirty="0" smtClean="0"/>
              <a:t> Engine</a:t>
            </a:r>
            <a:r>
              <a:rPr lang="en-US" dirty="0" smtClean="0"/>
              <a:t> – Use </a:t>
            </a:r>
            <a:r>
              <a:rPr lang="en-US" dirty="0" err="1" smtClean="0"/>
              <a:t>Docker</a:t>
            </a:r>
            <a:r>
              <a:rPr lang="en-US" dirty="0" smtClean="0"/>
              <a:t> Engine CLI to create Swarm</a:t>
            </a:r>
          </a:p>
          <a:p>
            <a:r>
              <a:rPr lang="en-US" b="1" dirty="0" smtClean="0"/>
              <a:t>Declarative  service model</a:t>
            </a:r>
            <a:r>
              <a:rPr lang="en-US" dirty="0" smtClean="0"/>
              <a:t> – Various services in single Application stack (web front end + database backend)</a:t>
            </a:r>
          </a:p>
          <a:p>
            <a:r>
              <a:rPr lang="en-US" b="1" dirty="0" smtClean="0"/>
              <a:t>Scaling</a:t>
            </a:r>
            <a:r>
              <a:rPr lang="en-US" dirty="0" smtClean="0"/>
              <a:t> – when scaled up/down, swarm manager automatically adapts by adding or removing tasks to maintain the desired state</a:t>
            </a:r>
          </a:p>
          <a:p>
            <a:r>
              <a:rPr lang="en-US" b="1" dirty="0" smtClean="0"/>
              <a:t>Load balancing</a:t>
            </a:r>
            <a:r>
              <a:rPr lang="en-US" dirty="0" smtClean="0"/>
              <a:t> – Swarm lets you </a:t>
            </a:r>
            <a:r>
              <a:rPr lang="en-US" dirty="0"/>
              <a:t>specify how to distribute service containers between nodes</a:t>
            </a:r>
            <a:r>
              <a:rPr lang="en-US" dirty="0" smtClean="0"/>
              <a:t>.</a:t>
            </a:r>
          </a:p>
          <a:p>
            <a:r>
              <a:rPr lang="en-US" b="1" dirty="0" smtClean="0"/>
              <a:t>Secure by default</a:t>
            </a:r>
            <a:r>
              <a:rPr lang="en-US" dirty="0" smtClean="0"/>
              <a:t> - </a:t>
            </a:r>
            <a:r>
              <a:rPr lang="en-US" dirty="0"/>
              <a:t>Each node in the swarm enforces TLS mutual authentication and encryption to secure communications between itself and all other nodes</a:t>
            </a:r>
            <a:r>
              <a:rPr lang="en-US" dirty="0" smtClean="0"/>
              <a:t>.</a:t>
            </a:r>
          </a:p>
          <a:p>
            <a:r>
              <a:rPr lang="en-US" b="1" dirty="0"/>
              <a:t>Rolling updates:</a:t>
            </a:r>
            <a:r>
              <a:rPr lang="en-US" dirty="0"/>
              <a:t> At rollout time you can apply service updates to nodes incrementally. The swarm manager lets you control the delay between service deployment to different sets of nodes. If anything goes wrong, you can roll-back a task to a previous version of the service.</a:t>
            </a:r>
          </a:p>
        </p:txBody>
      </p:sp>
      <p:sp>
        <p:nvSpPr>
          <p:cNvPr id="3" name="Slide Number Placeholder 2"/>
          <p:cNvSpPr>
            <a:spLocks noGrp="1"/>
          </p:cNvSpPr>
          <p:nvPr>
            <p:ph type="sldNum" sz="quarter" idx="12"/>
          </p:nvPr>
        </p:nvSpPr>
        <p:spPr/>
        <p:txBody>
          <a:bodyPr/>
          <a:lstStyle/>
          <a:p>
            <a:fld id="{F02B667F-3902-410B-A39C-8BB505F9EA83}" type="slidenum">
              <a:rPr lang="en-US" smtClean="0"/>
              <a:t>5</a:t>
            </a:fld>
            <a:endParaRPr lang="en-US"/>
          </a:p>
        </p:txBody>
      </p:sp>
    </p:spTree>
    <p:extLst>
      <p:ext uri="{BB962C8B-B14F-4D97-AF65-F5344CB8AC3E}">
        <p14:creationId xmlns:p14="http://schemas.microsoft.com/office/powerpoint/2010/main" val="3029373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err="1" smtClean="0">
                <a:latin typeface="Calibri" pitchFamily="34" charset="0"/>
                <a:cs typeface="Calibri" pitchFamily="34" charset="0"/>
              </a:rPr>
              <a:t>Docker</a:t>
            </a:r>
            <a:r>
              <a:rPr lang="en-US" sz="2800" b="1" dirty="0" smtClean="0">
                <a:latin typeface="Calibri" pitchFamily="34" charset="0"/>
                <a:cs typeface="Calibri" pitchFamily="34" charset="0"/>
              </a:rPr>
              <a:t> Swarm Architecture </a:t>
            </a:r>
            <a:endParaRPr lang="en-US" sz="2800" b="1" dirty="0">
              <a:latin typeface="Calibri" pitchFamily="34" charset="0"/>
              <a:cs typeface="Calibri" pitchFamily="34" charset="0"/>
            </a:endParaRP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6200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02B667F-3902-410B-A39C-8BB505F9EA83}" type="slidenum">
              <a:rPr lang="en-US" smtClean="0"/>
              <a:t>6</a:t>
            </a:fld>
            <a:endParaRPr lang="en-US"/>
          </a:p>
        </p:txBody>
      </p:sp>
    </p:spTree>
    <p:extLst>
      <p:ext uri="{BB962C8B-B14F-4D97-AF65-F5344CB8AC3E}">
        <p14:creationId xmlns:p14="http://schemas.microsoft.com/office/powerpoint/2010/main" val="2724443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How services work ?</a:t>
            </a:r>
            <a:endParaRPr lang="en-US" sz="2800" b="1" dirty="0">
              <a:latin typeface="Calibri" pitchFamily="34" charset="0"/>
              <a:cs typeface="Calibri"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5410200" cy="478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02B667F-3902-410B-A39C-8BB505F9EA83}" type="slidenum">
              <a:rPr lang="en-US" smtClean="0"/>
              <a:t>7</a:t>
            </a:fld>
            <a:endParaRPr lang="en-US"/>
          </a:p>
        </p:txBody>
      </p:sp>
    </p:spTree>
    <p:extLst>
      <p:ext uri="{BB962C8B-B14F-4D97-AF65-F5344CB8AC3E}">
        <p14:creationId xmlns:p14="http://schemas.microsoft.com/office/powerpoint/2010/main" val="595808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Create a </a:t>
            </a:r>
            <a:r>
              <a:rPr lang="en-US" sz="2800" b="1" dirty="0" err="1">
                <a:latin typeface="Calibri" pitchFamily="34" charset="0"/>
                <a:cs typeface="Calibri" pitchFamily="34" charset="0"/>
              </a:rPr>
              <a:t>D</a:t>
            </a:r>
            <a:r>
              <a:rPr lang="en-US" sz="2800" b="1" dirty="0" err="1" smtClean="0">
                <a:latin typeface="Calibri" pitchFamily="34" charset="0"/>
                <a:cs typeface="Calibri" pitchFamily="34" charset="0"/>
              </a:rPr>
              <a:t>ocker</a:t>
            </a:r>
            <a:r>
              <a:rPr lang="en-US" sz="2800" b="1" dirty="0" smtClean="0">
                <a:latin typeface="Calibri" pitchFamily="34" charset="0"/>
                <a:cs typeface="Calibri" pitchFamily="34" charset="0"/>
              </a:rPr>
              <a:t> Swarm</a:t>
            </a:r>
            <a:endParaRPr lang="en-US" sz="2800" b="1" dirty="0">
              <a:latin typeface="Calibri" pitchFamily="34" charset="0"/>
              <a:cs typeface="Calibri" pitchFamily="34" charset="0"/>
            </a:endParaRPr>
          </a:p>
        </p:txBody>
      </p:sp>
      <p:sp>
        <p:nvSpPr>
          <p:cNvPr id="2" name="TextBox 1"/>
          <p:cNvSpPr txBox="1"/>
          <p:nvPr/>
        </p:nvSpPr>
        <p:spPr>
          <a:xfrm>
            <a:off x="381000" y="1600200"/>
            <a:ext cx="8458200" cy="4524315"/>
          </a:xfrm>
          <a:prstGeom prst="rect">
            <a:avLst/>
          </a:prstGeom>
          <a:noFill/>
        </p:spPr>
        <p:txBody>
          <a:bodyPr wrap="square" rtlCol="0">
            <a:spAutoFit/>
          </a:bodyPr>
          <a:lstStyle/>
          <a:p>
            <a:r>
              <a:rPr lang="en-US" b="1" dirty="0" err="1" smtClean="0"/>
              <a:t>Docker</a:t>
            </a:r>
            <a:r>
              <a:rPr lang="en-US" b="1" dirty="0" smtClean="0"/>
              <a:t> swarm </a:t>
            </a:r>
            <a:r>
              <a:rPr lang="en-US" b="1" dirty="0" err="1" smtClean="0"/>
              <a:t>init</a:t>
            </a:r>
            <a:r>
              <a:rPr lang="en-US" b="1" dirty="0" smtClean="0"/>
              <a:t> – </a:t>
            </a:r>
          </a:p>
          <a:p>
            <a:endParaRPr lang="en-US" dirty="0"/>
          </a:p>
          <a:p>
            <a:r>
              <a:rPr lang="en-US" dirty="0" smtClean="0"/>
              <a:t>	</a:t>
            </a:r>
            <a:r>
              <a:rPr lang="en-US" dirty="0" err="1" smtClean="0"/>
              <a:t>docker</a:t>
            </a:r>
            <a:r>
              <a:rPr lang="en-US" dirty="0" smtClean="0"/>
              <a:t> swarm </a:t>
            </a:r>
            <a:r>
              <a:rPr lang="en-US" dirty="0" err="1" smtClean="0"/>
              <a:t>init</a:t>
            </a:r>
            <a:r>
              <a:rPr lang="en-US" dirty="0" smtClean="0"/>
              <a:t> –</a:t>
            </a:r>
            <a:r>
              <a:rPr lang="en-US" dirty="0" err="1" smtClean="0"/>
              <a:t>advertis-addr</a:t>
            </a:r>
            <a:r>
              <a:rPr lang="en-US" dirty="0" smtClean="0"/>
              <a:t> &lt;manager </a:t>
            </a:r>
            <a:r>
              <a:rPr lang="en-US" dirty="0" err="1" smtClean="0"/>
              <a:t>ip</a:t>
            </a:r>
            <a:r>
              <a:rPr lang="en-US" dirty="0" smtClean="0"/>
              <a:t>&gt;</a:t>
            </a:r>
          </a:p>
          <a:p>
            <a:endParaRPr lang="en-US" dirty="0"/>
          </a:p>
          <a:p>
            <a:r>
              <a:rPr lang="en-US" b="1" dirty="0" smtClean="0"/>
              <a:t>Add nodes as worker to swarm – </a:t>
            </a:r>
          </a:p>
          <a:p>
            <a:r>
              <a:rPr lang="en-US" dirty="0"/>
              <a:t>	</a:t>
            </a:r>
            <a:endParaRPr lang="en-US" dirty="0" smtClean="0"/>
          </a:p>
          <a:p>
            <a:r>
              <a:rPr lang="en-US" dirty="0"/>
              <a:t>	docker swarm join </a:t>
            </a:r>
            <a:r>
              <a:rPr lang="en-US" dirty="0" smtClean="0"/>
              <a:t>--token &lt;token&gt; &lt;manager </a:t>
            </a:r>
            <a:r>
              <a:rPr lang="en-US" dirty="0" err="1" smtClean="0"/>
              <a:t>ip</a:t>
            </a:r>
            <a:r>
              <a:rPr lang="en-US" dirty="0" smtClean="0"/>
              <a:t>&gt;:2377</a:t>
            </a:r>
          </a:p>
          <a:p>
            <a:endParaRPr lang="en-US" dirty="0"/>
          </a:p>
          <a:p>
            <a:r>
              <a:rPr lang="en-US" dirty="0"/>
              <a:t>(TCP port 2377. This port is used for communication between the nodes of a Docker Swarm or cluster. It only needs to be opened on manager nodes.)</a:t>
            </a:r>
            <a:endParaRPr lang="en-US" dirty="0" smtClean="0"/>
          </a:p>
          <a:p>
            <a:endParaRPr lang="en-US" dirty="0"/>
          </a:p>
          <a:p>
            <a:r>
              <a:rPr lang="en-US" b="1" dirty="0" smtClean="0"/>
              <a:t>Verify node list – </a:t>
            </a:r>
          </a:p>
          <a:p>
            <a:endParaRPr lang="en-US" dirty="0" smtClean="0"/>
          </a:p>
          <a:p>
            <a:r>
              <a:rPr lang="en-US" dirty="0"/>
              <a:t>	</a:t>
            </a:r>
            <a:r>
              <a:rPr lang="en-US" dirty="0" err="1" smtClean="0"/>
              <a:t>docker</a:t>
            </a:r>
            <a:r>
              <a:rPr lang="en-US" dirty="0" smtClean="0"/>
              <a:t> node </a:t>
            </a:r>
            <a:r>
              <a:rPr lang="en-US" dirty="0" err="1" smtClean="0"/>
              <a:t>ls</a:t>
            </a:r>
            <a:r>
              <a:rPr lang="en-US" dirty="0" smtClean="0"/>
              <a:t> (from manager node)</a:t>
            </a:r>
            <a:endParaRPr lang="en-US" dirty="0"/>
          </a:p>
          <a:p>
            <a:endParaRPr lang="en-US" dirty="0" smtClean="0"/>
          </a:p>
          <a:p>
            <a:endParaRPr lang="en-US" dirty="0"/>
          </a:p>
        </p:txBody>
      </p:sp>
      <p:sp>
        <p:nvSpPr>
          <p:cNvPr id="3" name="Slide Number Placeholder 2"/>
          <p:cNvSpPr>
            <a:spLocks noGrp="1"/>
          </p:cNvSpPr>
          <p:nvPr>
            <p:ph type="sldNum" sz="quarter" idx="12"/>
          </p:nvPr>
        </p:nvSpPr>
        <p:spPr/>
        <p:txBody>
          <a:bodyPr/>
          <a:lstStyle/>
          <a:p>
            <a:fld id="{F02B667F-3902-410B-A39C-8BB505F9EA83}" type="slidenum">
              <a:rPr lang="en-US" smtClean="0"/>
              <a:t>8</a:t>
            </a:fld>
            <a:endParaRPr lang="en-US"/>
          </a:p>
        </p:txBody>
      </p:sp>
    </p:spTree>
    <p:extLst>
      <p:ext uri="{BB962C8B-B14F-4D97-AF65-F5344CB8AC3E}">
        <p14:creationId xmlns:p14="http://schemas.microsoft.com/office/powerpoint/2010/main" val="4252744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43580"/>
            <a:ext cx="6512258" cy="523220"/>
          </a:xfrm>
          <a:prstGeom prst="rect">
            <a:avLst/>
          </a:prstGeom>
          <a:noFill/>
        </p:spPr>
        <p:txBody>
          <a:bodyPr wrap="square" rtlCol="0">
            <a:spAutoFit/>
          </a:bodyPr>
          <a:lstStyle/>
          <a:p>
            <a:r>
              <a:rPr lang="en-US" sz="2800" b="1" dirty="0" smtClean="0">
                <a:latin typeface="Calibri" pitchFamily="34" charset="0"/>
                <a:cs typeface="Calibri" pitchFamily="34" charset="0"/>
              </a:rPr>
              <a:t>Deploy a service to swarm</a:t>
            </a:r>
            <a:endParaRPr lang="en-US" sz="2800" b="1" dirty="0">
              <a:latin typeface="Calibri" pitchFamily="34" charset="0"/>
              <a:cs typeface="Calibri" pitchFamily="34" charset="0"/>
            </a:endParaRPr>
          </a:p>
        </p:txBody>
      </p:sp>
      <p:sp>
        <p:nvSpPr>
          <p:cNvPr id="2" name="TextBox 1"/>
          <p:cNvSpPr txBox="1"/>
          <p:nvPr/>
        </p:nvSpPr>
        <p:spPr>
          <a:xfrm>
            <a:off x="381000" y="1370886"/>
            <a:ext cx="8458200" cy="4524315"/>
          </a:xfrm>
          <a:prstGeom prst="rect">
            <a:avLst/>
          </a:prstGeom>
          <a:noFill/>
        </p:spPr>
        <p:txBody>
          <a:bodyPr wrap="square" rtlCol="0">
            <a:spAutoFit/>
          </a:bodyPr>
          <a:lstStyle/>
          <a:p>
            <a:r>
              <a:rPr lang="en-US" b="1" dirty="0" smtClean="0"/>
              <a:t>Create a service – </a:t>
            </a:r>
          </a:p>
          <a:p>
            <a:r>
              <a:rPr lang="en-US" dirty="0" smtClean="0"/>
              <a:t>	</a:t>
            </a:r>
          </a:p>
          <a:p>
            <a:r>
              <a:rPr lang="en-US" dirty="0"/>
              <a:t>	</a:t>
            </a:r>
            <a:r>
              <a:rPr lang="en-US" dirty="0" err="1" smtClean="0"/>
              <a:t>docker</a:t>
            </a:r>
            <a:r>
              <a:rPr lang="en-US" dirty="0" smtClean="0"/>
              <a:t> service create –replicas 1 --name &lt;service name&gt; &lt;image name&gt;</a:t>
            </a:r>
          </a:p>
          <a:p>
            <a:endParaRPr lang="en-US" dirty="0"/>
          </a:p>
          <a:p>
            <a:r>
              <a:rPr lang="en-US" b="1" dirty="0" smtClean="0"/>
              <a:t>List running services – </a:t>
            </a:r>
          </a:p>
          <a:p>
            <a:endParaRPr lang="en-US" dirty="0" smtClean="0"/>
          </a:p>
          <a:p>
            <a:r>
              <a:rPr lang="en-US" dirty="0"/>
              <a:t>	</a:t>
            </a:r>
            <a:r>
              <a:rPr lang="en-US" dirty="0" err="1" smtClean="0"/>
              <a:t>docker</a:t>
            </a:r>
            <a:r>
              <a:rPr lang="en-US" dirty="0" smtClean="0"/>
              <a:t> service </a:t>
            </a:r>
            <a:r>
              <a:rPr lang="en-US" dirty="0" err="1" smtClean="0"/>
              <a:t>ls</a:t>
            </a:r>
            <a:r>
              <a:rPr lang="en-US" dirty="0" smtClean="0"/>
              <a:t> </a:t>
            </a:r>
          </a:p>
          <a:p>
            <a:endParaRPr lang="en-US" dirty="0"/>
          </a:p>
          <a:p>
            <a:r>
              <a:rPr lang="en-US" b="1" dirty="0" smtClean="0"/>
              <a:t>Inspect a service on swarm – </a:t>
            </a:r>
          </a:p>
          <a:p>
            <a:endParaRPr lang="en-US" dirty="0" smtClean="0"/>
          </a:p>
          <a:p>
            <a:r>
              <a:rPr lang="en-US" dirty="0"/>
              <a:t>	</a:t>
            </a:r>
            <a:r>
              <a:rPr lang="en-US" dirty="0" err="1" smtClean="0"/>
              <a:t>docker</a:t>
            </a:r>
            <a:r>
              <a:rPr lang="en-US" dirty="0" smtClean="0"/>
              <a:t> service inspect --pretty &lt;service name&gt;</a:t>
            </a:r>
          </a:p>
          <a:p>
            <a:endParaRPr lang="en-US" dirty="0"/>
          </a:p>
          <a:p>
            <a:r>
              <a:rPr lang="en-US" b="1" dirty="0" smtClean="0"/>
              <a:t>Which nodes are running the service – </a:t>
            </a:r>
          </a:p>
          <a:p>
            <a:endParaRPr lang="en-US" dirty="0" smtClean="0"/>
          </a:p>
          <a:p>
            <a:r>
              <a:rPr lang="en-US" dirty="0"/>
              <a:t>	</a:t>
            </a:r>
            <a:r>
              <a:rPr lang="en-US" dirty="0" err="1" smtClean="0"/>
              <a:t>docker</a:t>
            </a:r>
            <a:r>
              <a:rPr lang="en-US" dirty="0" smtClean="0"/>
              <a:t> service </a:t>
            </a:r>
            <a:r>
              <a:rPr lang="en-US" dirty="0" err="1" smtClean="0"/>
              <a:t>ps</a:t>
            </a:r>
            <a:r>
              <a:rPr lang="en-US" dirty="0" smtClean="0"/>
              <a:t> &lt;service name&gt;</a:t>
            </a:r>
          </a:p>
          <a:p>
            <a:endParaRPr lang="en-US" dirty="0" smtClean="0"/>
          </a:p>
        </p:txBody>
      </p:sp>
      <p:sp>
        <p:nvSpPr>
          <p:cNvPr id="3" name="Slide Number Placeholder 2"/>
          <p:cNvSpPr>
            <a:spLocks noGrp="1"/>
          </p:cNvSpPr>
          <p:nvPr>
            <p:ph type="sldNum" sz="quarter" idx="12"/>
          </p:nvPr>
        </p:nvSpPr>
        <p:spPr/>
        <p:txBody>
          <a:bodyPr/>
          <a:lstStyle/>
          <a:p>
            <a:fld id="{F02B667F-3902-410B-A39C-8BB505F9EA83}" type="slidenum">
              <a:rPr lang="en-US" smtClean="0"/>
              <a:t>9</a:t>
            </a:fld>
            <a:endParaRPr lang="en-US"/>
          </a:p>
        </p:txBody>
      </p:sp>
    </p:spTree>
    <p:extLst>
      <p:ext uri="{BB962C8B-B14F-4D97-AF65-F5344CB8AC3E}">
        <p14:creationId xmlns:p14="http://schemas.microsoft.com/office/powerpoint/2010/main" val="1995392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520</TotalTime>
  <Words>306</Words>
  <Application>Microsoft Office PowerPoint</Application>
  <PresentationFormat>On-screen Show (4:3)</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dc:creator>
  <cp:lastModifiedBy>Elayaperumal, Gowtham (Cognizant)</cp:lastModifiedBy>
  <cp:revision>61</cp:revision>
  <dcterms:created xsi:type="dcterms:W3CDTF">2019-03-17T06:02:09Z</dcterms:created>
  <dcterms:modified xsi:type="dcterms:W3CDTF">2019-03-18T10:16:06Z</dcterms:modified>
</cp:coreProperties>
</file>