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B25DD-1167-4319-8406-0C2642A8486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2FB76-E071-409C-8693-FC74FC8A7B58}">
      <dgm:prSet phldrT="[Text]"/>
      <dgm:spPr/>
      <dgm:t>
        <a:bodyPr/>
        <a:lstStyle/>
        <a:p>
          <a:r>
            <a:rPr lang="en-US" dirty="0" smtClean="0"/>
            <a:t>Container Format</a:t>
          </a:r>
          <a:endParaRPr lang="en-US" dirty="0"/>
        </a:p>
      </dgm:t>
    </dgm:pt>
    <dgm:pt modelId="{6CDD000E-6AFE-4F05-99A2-436B9319F1C9}" type="parTrans" cxnId="{BC6F92A8-457C-4ECB-B6E2-44DC75AEC97B}">
      <dgm:prSet/>
      <dgm:spPr/>
      <dgm:t>
        <a:bodyPr/>
        <a:lstStyle/>
        <a:p>
          <a:endParaRPr lang="en-US"/>
        </a:p>
      </dgm:t>
    </dgm:pt>
    <dgm:pt modelId="{26701CB9-CF04-4A9B-94D7-8CAB45A4BCDD}" type="sibTrans" cxnId="{BC6F92A8-457C-4ECB-B6E2-44DC75AEC97B}">
      <dgm:prSet/>
      <dgm:spPr/>
      <dgm:t>
        <a:bodyPr/>
        <a:lstStyle/>
        <a:p>
          <a:endParaRPr lang="en-US"/>
        </a:p>
      </dgm:t>
    </dgm:pt>
    <dgm:pt modelId="{37810AD0-BF09-48F0-9A5B-33B4866662D4}">
      <dgm:prSet phldrT="[Text]"/>
      <dgm:spPr/>
      <dgm:t>
        <a:bodyPr/>
        <a:lstStyle/>
        <a:p>
          <a:r>
            <a:rPr lang="en-US" dirty="0" smtClean="0"/>
            <a:t>Namespaces</a:t>
          </a:r>
          <a:endParaRPr lang="en-US" dirty="0"/>
        </a:p>
      </dgm:t>
    </dgm:pt>
    <dgm:pt modelId="{FF16A844-2AEE-4475-BFB5-07EA8704F7A3}" type="parTrans" cxnId="{DEDD27B1-B602-43D7-9FA4-ADDF2E5CE132}">
      <dgm:prSet/>
      <dgm:spPr/>
      <dgm:t>
        <a:bodyPr/>
        <a:lstStyle/>
        <a:p>
          <a:endParaRPr lang="en-US"/>
        </a:p>
      </dgm:t>
    </dgm:pt>
    <dgm:pt modelId="{3EF75BD4-D2F8-4EA2-B4C2-E48829A5E998}" type="sibTrans" cxnId="{DEDD27B1-B602-43D7-9FA4-ADDF2E5CE132}">
      <dgm:prSet/>
      <dgm:spPr/>
      <dgm:t>
        <a:bodyPr/>
        <a:lstStyle/>
        <a:p>
          <a:endParaRPr lang="en-US"/>
        </a:p>
      </dgm:t>
    </dgm:pt>
    <dgm:pt modelId="{59C00B0D-ED1F-4234-9050-CE6DBB54FBD0}">
      <dgm:prSet phldrT="[Text]"/>
      <dgm:spPr/>
      <dgm:t>
        <a:bodyPr/>
        <a:lstStyle/>
        <a:p>
          <a:r>
            <a:rPr lang="en-US" dirty="0" err="1" smtClean="0"/>
            <a:t>UnionFS</a:t>
          </a:r>
          <a:endParaRPr lang="en-US" dirty="0"/>
        </a:p>
      </dgm:t>
    </dgm:pt>
    <dgm:pt modelId="{FA798105-B3C4-4ADC-93E9-226FB4424550}" type="parTrans" cxnId="{A71658A5-DB9F-40A5-B595-FEA80538693B}">
      <dgm:prSet/>
      <dgm:spPr/>
      <dgm:t>
        <a:bodyPr/>
        <a:lstStyle/>
        <a:p>
          <a:endParaRPr lang="en-US"/>
        </a:p>
      </dgm:t>
    </dgm:pt>
    <dgm:pt modelId="{22DADE4C-892B-4501-A52D-0B505EB58306}" type="sibTrans" cxnId="{A71658A5-DB9F-40A5-B595-FEA80538693B}">
      <dgm:prSet/>
      <dgm:spPr/>
      <dgm:t>
        <a:bodyPr/>
        <a:lstStyle/>
        <a:p>
          <a:endParaRPr lang="en-US"/>
        </a:p>
      </dgm:t>
    </dgm:pt>
    <dgm:pt modelId="{21E84641-DED3-4682-83C8-24F22207DDB7}">
      <dgm:prSet phldrT="[Text]"/>
      <dgm:spPr/>
      <dgm:t>
        <a:bodyPr/>
        <a:lstStyle/>
        <a:p>
          <a:r>
            <a:rPr lang="en-US" dirty="0" err="1" smtClean="0"/>
            <a:t>CGroups</a:t>
          </a:r>
          <a:endParaRPr lang="en-US" dirty="0"/>
        </a:p>
      </dgm:t>
    </dgm:pt>
    <dgm:pt modelId="{E03EB6BF-611A-4ACB-9F90-BEBF91187D81}" type="parTrans" cxnId="{9DAA3C10-1685-4CDB-B42D-0D3997C3F618}">
      <dgm:prSet/>
      <dgm:spPr/>
      <dgm:t>
        <a:bodyPr/>
        <a:lstStyle/>
        <a:p>
          <a:endParaRPr lang="en-US"/>
        </a:p>
      </dgm:t>
    </dgm:pt>
    <dgm:pt modelId="{7C6417F7-B85F-460B-BAC4-AB6047E03448}" type="sibTrans" cxnId="{9DAA3C10-1685-4CDB-B42D-0D3997C3F618}">
      <dgm:prSet/>
      <dgm:spPr/>
      <dgm:t>
        <a:bodyPr/>
        <a:lstStyle/>
        <a:p>
          <a:endParaRPr lang="en-US"/>
        </a:p>
      </dgm:t>
    </dgm:pt>
    <dgm:pt modelId="{B363CC91-0558-4BDB-8C5A-DF592D7E0DFB}" type="pres">
      <dgm:prSet presAssocID="{C32B25DD-1167-4319-8406-0C2642A848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F4342D-45CE-4539-9277-5833B4AFFEB2}" type="pres">
      <dgm:prSet presAssocID="{DBC2FB76-E071-409C-8693-FC74FC8A7B58}" presName="singleCycle" presStyleCnt="0"/>
      <dgm:spPr/>
    </dgm:pt>
    <dgm:pt modelId="{B60CE961-2796-4758-BB3D-B2881EFFA7AF}" type="pres">
      <dgm:prSet presAssocID="{DBC2FB76-E071-409C-8693-FC74FC8A7B5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9B0A8F7D-7B99-42CF-ADEE-7EDF8FA25E29}" type="pres">
      <dgm:prSet presAssocID="{FF16A844-2AEE-4475-BFB5-07EA8704F7A3}" presName="Name56" presStyleLbl="parChTrans1D2" presStyleIdx="0" presStyleCnt="3"/>
      <dgm:spPr/>
      <dgm:t>
        <a:bodyPr/>
        <a:lstStyle/>
        <a:p>
          <a:endParaRPr lang="en-US"/>
        </a:p>
      </dgm:t>
    </dgm:pt>
    <dgm:pt modelId="{575DE60F-77F7-4FFA-9A63-9E1B426A7AFA}" type="pres">
      <dgm:prSet presAssocID="{37810AD0-BF09-48F0-9A5B-33B4866662D4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A2837-783D-4301-9163-3481DE01AF03}" type="pres">
      <dgm:prSet presAssocID="{FA798105-B3C4-4ADC-93E9-226FB442455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996F9AC0-D618-4664-8D8D-6BD275985919}" type="pres">
      <dgm:prSet presAssocID="{59C00B0D-ED1F-4234-9050-CE6DBB54FBD0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4E90-1B72-465F-BFB7-21D8E5ED59B2}" type="pres">
      <dgm:prSet presAssocID="{E03EB6BF-611A-4ACB-9F90-BEBF91187D81}" presName="Name56" presStyleLbl="parChTrans1D2" presStyleIdx="2" presStyleCnt="3"/>
      <dgm:spPr/>
      <dgm:t>
        <a:bodyPr/>
        <a:lstStyle/>
        <a:p>
          <a:endParaRPr lang="en-US"/>
        </a:p>
      </dgm:t>
    </dgm:pt>
    <dgm:pt modelId="{9CD1954A-9767-4706-B80E-EF974D4CA0E5}" type="pres">
      <dgm:prSet presAssocID="{21E84641-DED3-4682-83C8-24F22207DDB7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AA3C10-1685-4CDB-B42D-0D3997C3F618}" srcId="{DBC2FB76-E071-409C-8693-FC74FC8A7B58}" destId="{21E84641-DED3-4682-83C8-24F22207DDB7}" srcOrd="2" destOrd="0" parTransId="{E03EB6BF-611A-4ACB-9F90-BEBF91187D81}" sibTransId="{7C6417F7-B85F-460B-BAC4-AB6047E03448}"/>
    <dgm:cxn modelId="{B8B8BD32-B72E-487A-93CB-F2D5989C221B}" type="presOf" srcId="{FA798105-B3C4-4ADC-93E9-226FB4424550}" destId="{1A0A2837-783D-4301-9163-3481DE01AF03}" srcOrd="0" destOrd="0" presId="urn:microsoft.com/office/officeart/2008/layout/RadialCluster"/>
    <dgm:cxn modelId="{6BACD35A-41AC-4A12-B6DC-3C65C485FEF9}" type="presOf" srcId="{37810AD0-BF09-48F0-9A5B-33B4866662D4}" destId="{575DE60F-77F7-4FFA-9A63-9E1B426A7AFA}" srcOrd="0" destOrd="0" presId="urn:microsoft.com/office/officeart/2008/layout/RadialCluster"/>
    <dgm:cxn modelId="{BC6F92A8-457C-4ECB-B6E2-44DC75AEC97B}" srcId="{C32B25DD-1167-4319-8406-0C2642A84869}" destId="{DBC2FB76-E071-409C-8693-FC74FC8A7B58}" srcOrd="0" destOrd="0" parTransId="{6CDD000E-6AFE-4F05-99A2-436B9319F1C9}" sibTransId="{26701CB9-CF04-4A9B-94D7-8CAB45A4BCDD}"/>
    <dgm:cxn modelId="{DEDD27B1-B602-43D7-9FA4-ADDF2E5CE132}" srcId="{DBC2FB76-E071-409C-8693-FC74FC8A7B58}" destId="{37810AD0-BF09-48F0-9A5B-33B4866662D4}" srcOrd="0" destOrd="0" parTransId="{FF16A844-2AEE-4475-BFB5-07EA8704F7A3}" sibTransId="{3EF75BD4-D2F8-4EA2-B4C2-E48829A5E998}"/>
    <dgm:cxn modelId="{9BF5D89D-E53A-47BD-95A9-4D638761F84C}" type="presOf" srcId="{59C00B0D-ED1F-4234-9050-CE6DBB54FBD0}" destId="{996F9AC0-D618-4664-8D8D-6BD275985919}" srcOrd="0" destOrd="0" presId="urn:microsoft.com/office/officeart/2008/layout/RadialCluster"/>
    <dgm:cxn modelId="{2DFF2EBC-F37D-4E4E-A94B-454867765D08}" type="presOf" srcId="{FF16A844-2AEE-4475-BFB5-07EA8704F7A3}" destId="{9B0A8F7D-7B99-42CF-ADEE-7EDF8FA25E29}" srcOrd="0" destOrd="0" presId="urn:microsoft.com/office/officeart/2008/layout/RadialCluster"/>
    <dgm:cxn modelId="{0A73B58A-498C-421F-9339-F63044E557C5}" type="presOf" srcId="{DBC2FB76-E071-409C-8693-FC74FC8A7B58}" destId="{B60CE961-2796-4758-BB3D-B2881EFFA7AF}" srcOrd="0" destOrd="0" presId="urn:microsoft.com/office/officeart/2008/layout/RadialCluster"/>
    <dgm:cxn modelId="{0ADC09EC-4BB5-4E25-879E-EFE813400324}" type="presOf" srcId="{21E84641-DED3-4682-83C8-24F22207DDB7}" destId="{9CD1954A-9767-4706-B80E-EF974D4CA0E5}" srcOrd="0" destOrd="0" presId="urn:microsoft.com/office/officeart/2008/layout/RadialCluster"/>
    <dgm:cxn modelId="{7494999B-8681-4513-8C28-AD81FE016765}" type="presOf" srcId="{E03EB6BF-611A-4ACB-9F90-BEBF91187D81}" destId="{64F04E90-1B72-465F-BFB7-21D8E5ED59B2}" srcOrd="0" destOrd="0" presId="urn:microsoft.com/office/officeart/2008/layout/RadialCluster"/>
    <dgm:cxn modelId="{A71658A5-DB9F-40A5-B595-FEA80538693B}" srcId="{DBC2FB76-E071-409C-8693-FC74FC8A7B58}" destId="{59C00B0D-ED1F-4234-9050-CE6DBB54FBD0}" srcOrd="1" destOrd="0" parTransId="{FA798105-B3C4-4ADC-93E9-226FB4424550}" sibTransId="{22DADE4C-892B-4501-A52D-0B505EB58306}"/>
    <dgm:cxn modelId="{172E5E8D-EFDB-4C5C-A24F-DBD6539B37E8}" type="presOf" srcId="{C32B25DD-1167-4319-8406-0C2642A84869}" destId="{B363CC91-0558-4BDB-8C5A-DF592D7E0DFB}" srcOrd="0" destOrd="0" presId="urn:microsoft.com/office/officeart/2008/layout/RadialCluster"/>
    <dgm:cxn modelId="{FE58F0FB-8BE4-4473-82A7-5A5E4FFB25A7}" type="presParOf" srcId="{B363CC91-0558-4BDB-8C5A-DF592D7E0DFB}" destId="{4EF4342D-45CE-4539-9277-5833B4AFFEB2}" srcOrd="0" destOrd="0" presId="urn:microsoft.com/office/officeart/2008/layout/RadialCluster"/>
    <dgm:cxn modelId="{B114030A-D1FF-4EF8-9EB8-508091C7DD1F}" type="presParOf" srcId="{4EF4342D-45CE-4539-9277-5833B4AFFEB2}" destId="{B60CE961-2796-4758-BB3D-B2881EFFA7AF}" srcOrd="0" destOrd="0" presId="urn:microsoft.com/office/officeart/2008/layout/RadialCluster"/>
    <dgm:cxn modelId="{90A77974-3C7A-47B6-A00B-89832ECDCB0A}" type="presParOf" srcId="{4EF4342D-45CE-4539-9277-5833B4AFFEB2}" destId="{9B0A8F7D-7B99-42CF-ADEE-7EDF8FA25E29}" srcOrd="1" destOrd="0" presId="urn:microsoft.com/office/officeart/2008/layout/RadialCluster"/>
    <dgm:cxn modelId="{197F47C4-E91C-4A40-AAEE-5EAF2B948EC8}" type="presParOf" srcId="{4EF4342D-45CE-4539-9277-5833B4AFFEB2}" destId="{575DE60F-77F7-4FFA-9A63-9E1B426A7AFA}" srcOrd="2" destOrd="0" presId="urn:microsoft.com/office/officeart/2008/layout/RadialCluster"/>
    <dgm:cxn modelId="{71823B4E-CA5F-4739-8C04-05F930305627}" type="presParOf" srcId="{4EF4342D-45CE-4539-9277-5833B4AFFEB2}" destId="{1A0A2837-783D-4301-9163-3481DE01AF03}" srcOrd="3" destOrd="0" presId="urn:microsoft.com/office/officeart/2008/layout/RadialCluster"/>
    <dgm:cxn modelId="{3F23E998-64E6-4552-99ED-6D8F866D0B07}" type="presParOf" srcId="{4EF4342D-45CE-4539-9277-5833B4AFFEB2}" destId="{996F9AC0-D618-4664-8D8D-6BD275985919}" srcOrd="4" destOrd="0" presId="urn:microsoft.com/office/officeart/2008/layout/RadialCluster"/>
    <dgm:cxn modelId="{B1A16EFD-70D4-4991-8245-8900C3BE3A36}" type="presParOf" srcId="{4EF4342D-45CE-4539-9277-5833B4AFFEB2}" destId="{64F04E90-1B72-465F-BFB7-21D8E5ED59B2}" srcOrd="5" destOrd="0" presId="urn:microsoft.com/office/officeart/2008/layout/RadialCluster"/>
    <dgm:cxn modelId="{CA7C5823-B638-4859-B081-1243938E3437}" type="presParOf" srcId="{4EF4342D-45CE-4539-9277-5833B4AFFEB2}" destId="{9CD1954A-9767-4706-B80E-EF974D4CA0E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CE961-2796-4758-BB3D-B2881EFFA7AF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Container Format</a:t>
          </a:r>
          <a:endParaRPr lang="en-US" sz="2600" kern="1200" dirty="0"/>
        </a:p>
      </dsp:txBody>
      <dsp:txXfrm>
        <a:off x="3330554" y="2600305"/>
        <a:ext cx="1466890" cy="1466890"/>
      </dsp:txXfrm>
    </dsp:sp>
    <dsp:sp modelId="{9B0A8F7D-7B99-42CF-ADEE-7EDF8FA25E29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DE60F-77F7-4FFA-9A63-9E1B426A7AFA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Namespaces</a:t>
          </a:r>
          <a:endParaRPr lang="en-US" sz="1400" kern="1200" dirty="0"/>
        </a:p>
      </dsp:txBody>
      <dsp:txXfrm>
        <a:off x="3572591" y="344675"/>
        <a:ext cx="982816" cy="982816"/>
      </dsp:txXfrm>
    </dsp:sp>
    <dsp:sp modelId="{1A0A2837-783D-4301-9163-3481DE01AF03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9AC0-D618-4664-8D8D-6BD275985919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UnionFS</a:t>
          </a:r>
          <a:endParaRPr lang="en-US" sz="2000" kern="1200" dirty="0"/>
        </a:p>
      </dsp:txBody>
      <dsp:txXfrm>
        <a:off x="5735634" y="4091175"/>
        <a:ext cx="982816" cy="982816"/>
      </dsp:txXfrm>
    </dsp:sp>
    <dsp:sp modelId="{64F04E90-1B72-465F-BFB7-21D8E5ED59B2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1954A-9767-4706-B80E-EF974D4CA0E5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CGroups</a:t>
          </a:r>
          <a:endParaRPr lang="en-US" sz="2000" kern="1200" dirty="0"/>
        </a:p>
      </dsp:txBody>
      <dsp:txXfrm>
        <a:off x="1409549" y="4091175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4BAD-9C90-4EE5-A813-98D95190F26A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4D83-82C7-4FA6-90E3-81DC7C522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357E-8702-4BCE-8DD2-250FC36B50BF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CA3C-DA58-44CF-B85B-5C7ABAA21384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1873-4489-4BAA-BC82-8F8DFC5E3F8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4015-9393-4F05-858A-CBE61F23E3A8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6544-7953-43B8-8A47-ABA99E8F4414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F70C-D0B2-449F-9233-6699193D24A6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CA35-2B00-4819-8C0A-4B48FB06A7C3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2D1E-DED4-46AE-8765-C98B8D9DB204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2978-994D-4AD6-8339-60AD5A6B7CDA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DAE438-3FC6-4E03-AB94-DF066912D5CD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BF36-3C2F-4D8A-A2BE-2D7ED8D540E5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90BE93-2DE3-4827-B086-47533CFF85A4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BD6A41-C34F-4515-A1B4-A1536C7152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05717" y="4372365"/>
            <a:ext cx="480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Domain 1 – Installation and Configuration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54" y="704961"/>
            <a:ext cx="6601326" cy="36674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16779" y="5209674"/>
            <a:ext cx="359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Created by :Gowtham</a:t>
            </a:r>
          </a:p>
          <a:p>
            <a:r>
              <a:rPr lang="en-US" sz="2400" dirty="0" smtClean="0"/>
              <a:t>			  670390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0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 Docker CE for CentOS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2412" y="1423854"/>
            <a:ext cx="9683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There are two ways to install and upgrade </a:t>
            </a:r>
            <a:r>
              <a:rPr lang="en-US" sz="2400">
                <a:latin typeface="+mj-lt"/>
              </a:rPr>
              <a:t>Docker </a:t>
            </a:r>
            <a:r>
              <a:rPr lang="en-US" sz="2400" smtClean="0">
                <a:latin typeface="+mj-lt"/>
              </a:rPr>
              <a:t>Community </a:t>
            </a:r>
            <a:r>
              <a:rPr lang="en-US" sz="2400" dirty="0">
                <a:latin typeface="+mj-lt"/>
              </a:rPr>
              <a:t>Edition (Docker EE) on Centos</a:t>
            </a:r>
            <a:r>
              <a:rPr lang="en-US" sz="2400" dirty="0" smtClean="0">
                <a:latin typeface="+mj-lt"/>
              </a:rPr>
              <a:t>: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	</a:t>
            </a:r>
            <a:r>
              <a:rPr lang="en-US" sz="2400" b="1" dirty="0">
                <a:latin typeface="+mj-lt"/>
              </a:rPr>
              <a:t>YUM repository</a:t>
            </a:r>
            <a:r>
              <a:rPr lang="en-US" sz="2400" dirty="0">
                <a:latin typeface="+mj-lt"/>
              </a:rPr>
              <a:t>: Set up a Docker repository and install Docker EE from it. This is the </a:t>
            </a:r>
            <a:r>
              <a:rPr lang="en-US" sz="2400" dirty="0" smtClean="0">
                <a:latin typeface="+mj-lt"/>
              </a:rPr>
              <a:t> 	recommended </a:t>
            </a:r>
            <a:r>
              <a:rPr lang="en-US" sz="2400" dirty="0">
                <a:latin typeface="+mj-lt"/>
              </a:rPr>
              <a:t>approach because installation and upgrades are managed with YUM and easier to </a:t>
            </a:r>
            <a:r>
              <a:rPr lang="en-US" sz="2400" dirty="0" smtClean="0">
                <a:latin typeface="+mj-lt"/>
              </a:rPr>
              <a:t>do.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•	</a:t>
            </a:r>
            <a:r>
              <a:rPr lang="en-US" sz="2400" b="1" dirty="0" smtClean="0">
                <a:latin typeface="+mj-lt"/>
              </a:rPr>
              <a:t>RPM package</a:t>
            </a:r>
            <a:r>
              <a:rPr lang="en-US" sz="2400" dirty="0" smtClean="0">
                <a:latin typeface="+mj-lt"/>
              </a:rPr>
              <a:t>: Download the RPM package, install it manually, and manage upgrades manually. 	This is useful when installing Docker EE on air-gapped systems with no access to the internet.</a:t>
            </a:r>
            <a:endParaRPr lang="en-US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Steps to install Docker CE for CentOS</a:t>
            </a:r>
          </a:p>
        </p:txBody>
      </p:sp>
      <p:sp>
        <p:nvSpPr>
          <p:cNvPr id="2" name="Rectangle 1"/>
          <p:cNvSpPr/>
          <p:nvPr/>
        </p:nvSpPr>
        <p:spPr>
          <a:xfrm>
            <a:off x="901337" y="875209"/>
            <a:ext cx="106723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+mj-lt"/>
              </a:rPr>
              <a:t>Uninstall older versions – 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yum remove docker-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ce</a:t>
            </a: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+mj-lt"/>
              </a:rPr>
              <a:t>Install required packages – 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yum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install -y yum-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utils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device-mapper-persistent-data lvm2</a:t>
            </a:r>
          </a:p>
          <a:p>
            <a:endParaRPr lang="en-US" sz="2400" dirty="0">
              <a:latin typeface="+mj-lt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+mj-lt"/>
              </a:rPr>
              <a:t>Setting up a stable repository –</a:t>
            </a:r>
          </a:p>
          <a:p>
            <a:r>
              <a:rPr lang="en-US" sz="2400" dirty="0">
                <a:latin typeface="+mj-lt"/>
              </a:rPr>
              <a:t> 		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yum-config-manager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--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add-repo 			https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://download.docker.com/linux/centos/docker-ce.repo</a:t>
            </a:r>
          </a:p>
          <a:p>
            <a:endParaRPr lang="en-US" sz="2400" dirty="0" smtClean="0">
              <a:latin typeface="+mj-lt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+mj-lt"/>
              </a:rPr>
              <a:t>Install Docker CE - </a:t>
            </a:r>
            <a:r>
              <a:rPr lang="sv-SE" sz="2400" dirty="0">
                <a:solidFill>
                  <a:srgbClr val="00B0F0"/>
                </a:solidFill>
                <a:latin typeface="+mj-lt"/>
              </a:rPr>
              <a:t>yum install </a:t>
            </a:r>
            <a:r>
              <a:rPr lang="sv-SE" sz="2400" dirty="0" smtClean="0">
                <a:solidFill>
                  <a:srgbClr val="00B0F0"/>
                </a:solidFill>
                <a:latin typeface="+mj-lt"/>
              </a:rPr>
              <a:t>docker-ce</a:t>
            </a:r>
            <a:endParaRPr lang="en-US" sz="2400" dirty="0" smtClean="0">
              <a:solidFill>
                <a:srgbClr val="00B0F0"/>
              </a:solidFill>
              <a:latin typeface="+mj-lt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+mj-lt"/>
              </a:rPr>
              <a:t>Start Docker Daemon – </a:t>
            </a:r>
            <a:r>
              <a:rPr lang="en-US" sz="2400" dirty="0" err="1" smtClean="0">
                <a:solidFill>
                  <a:srgbClr val="00B0F0"/>
                </a:solidFill>
                <a:latin typeface="+mj-lt"/>
              </a:rPr>
              <a:t>systemctl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 start docker</a:t>
            </a:r>
          </a:p>
          <a:p>
            <a:pPr marL="457200" indent="-457200">
              <a:buAutoNum type="arabicPeriod" startAt="4"/>
            </a:pPr>
            <a:r>
              <a:rPr lang="en-US" sz="2400" dirty="0" smtClean="0">
                <a:latin typeface="+mj-lt"/>
              </a:rPr>
              <a:t>Verify installation –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docker --version</a:t>
            </a:r>
          </a:p>
          <a:p>
            <a:pPr marL="457200" indent="-457200">
              <a:buAutoNum type="arabicPeriod" startAt="4"/>
            </a:pP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Dockerfile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13" y="1966019"/>
            <a:ext cx="8484730" cy="2135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2413" y="4362991"/>
            <a:ext cx="9582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FROM statement starts out by creating a layer from the ubuntu:15.04 </a:t>
            </a:r>
            <a:r>
              <a:rPr lang="en-US" sz="2000" dirty="0" smtClean="0">
                <a:latin typeface="+mj-lt"/>
              </a:rPr>
              <a:t>image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COPY command adds some files from your Docker client’s current directory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The RUN command builds your application using the make command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+mj-lt"/>
              </a:rPr>
              <a:t>CMD command in the last </a:t>
            </a:r>
            <a:r>
              <a:rPr lang="en-US" sz="2000" dirty="0">
                <a:latin typeface="+mj-lt"/>
              </a:rPr>
              <a:t>layer specifies what command to run within the container.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161" y="1005840"/>
            <a:ext cx="958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Dockerfile – is a simple </a:t>
            </a:r>
            <a:r>
              <a:rPr lang="en-US" sz="2400" dirty="0" err="1" smtClean="0">
                <a:latin typeface="+mj-lt"/>
              </a:rPr>
              <a:t>textfile</a:t>
            </a:r>
            <a:r>
              <a:rPr lang="en-US" sz="2400" dirty="0" smtClean="0">
                <a:latin typeface="+mj-lt"/>
              </a:rPr>
              <a:t> with instructions on how to build your images</a:t>
            </a:r>
            <a:endParaRPr lang="en-US" sz="2400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Images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901337" y="875209"/>
            <a:ext cx="106723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Images are read-only template from which Docker containers are launched.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Each image consists of a series of layers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Docker </a:t>
            </a:r>
            <a:r>
              <a:rPr lang="en-US" sz="2400" dirty="0">
                <a:latin typeface="+mj-lt"/>
              </a:rPr>
              <a:t>makes use of union file systems to combine these layers into a single </a:t>
            </a:r>
            <a:r>
              <a:rPr lang="en-US" sz="2400" dirty="0" smtClean="0">
                <a:latin typeface="+mj-lt"/>
              </a:rPr>
              <a:t>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Union </a:t>
            </a:r>
            <a:r>
              <a:rPr lang="en-US" sz="2400" dirty="0">
                <a:latin typeface="+mj-lt"/>
              </a:rPr>
              <a:t>file systems allow files and directories of separate file systems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>
                <a:latin typeface="+mj-lt"/>
              </a:rPr>
              <a:t>to be transparently overlaid, forming a single coherent file system.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6" y="2890084"/>
            <a:ext cx="4905382" cy="3408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178467"/>
            <a:ext cx="4280264" cy="21197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Containers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901337" y="770705"/>
            <a:ext cx="1067235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Major </a:t>
            </a:r>
            <a:r>
              <a:rPr lang="en-US" sz="2200" dirty="0">
                <a:latin typeface="+mj-lt"/>
              </a:rPr>
              <a:t>difference between a container and an image is the top writable </a:t>
            </a:r>
            <a:r>
              <a:rPr lang="en-US" sz="2200" dirty="0" smtClean="0">
                <a:latin typeface="+mj-lt"/>
              </a:rPr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 writes to the container that add new or modify existing data are stored in this writable </a:t>
            </a:r>
            <a:r>
              <a:rPr lang="en-US" sz="2200" dirty="0" smtClean="0">
                <a:latin typeface="+mj-lt"/>
              </a:rPr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When the container is deleted, the writable layer is also deleted. The underlying image remains unchanged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Each </a:t>
            </a:r>
            <a:r>
              <a:rPr lang="en-US" sz="2200" dirty="0">
                <a:latin typeface="+mj-lt"/>
              </a:rPr>
              <a:t>container has its own writable container layer, and all changes are stored in this container layer, multiple containers can share access to the same underlying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80" y="3278776"/>
            <a:ext cx="5231338" cy="30333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- Container Lifecycle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959220"/>
            <a:ext cx="8186058" cy="493956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Hands-On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44583" y="1293223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docker version</a:t>
            </a:r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ocker info </a:t>
            </a:r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ocker run hello-world</a:t>
            </a:r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ocker image ls</a:t>
            </a:r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ocker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d</a:t>
            </a:r>
            <a:r>
              <a:rPr lang="en-US" dirty="0" smtClean="0"/>
              <a:t>ocker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02" y="2985073"/>
            <a:ext cx="5103224" cy="30200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1159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Dockerhub</a:t>
            </a:r>
            <a:r>
              <a:rPr lang="en-US" sz="4000" dirty="0" smtClean="0"/>
              <a:t> – Build and Ship any Application Anywhere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205214"/>
            <a:ext cx="9204960" cy="444757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1159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UCP and DTR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70263" y="1175657"/>
            <a:ext cx="1072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Docker Trusted Registry (DTR)</a:t>
            </a:r>
            <a:r>
              <a:rPr lang="en-US" dirty="0">
                <a:latin typeface="+mj-lt"/>
              </a:rPr>
              <a:t> is the enterprise-grade image storage solution from Docker. You install it behind your firewall so that you can securely store and manage the Docker images you use in your applications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Docker Universal Control Plane (UCP)</a:t>
            </a:r>
            <a:r>
              <a:rPr lang="en-US" dirty="0">
                <a:latin typeface="+mj-lt"/>
              </a:rPr>
              <a:t> is the enterprise-grade cluster management solution from Docker. You install it on-premises or in your virtual private cloud, and it helps you manage your Docker cluster and applications through a single interface.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235" y="2707105"/>
            <a:ext cx="5394666" cy="35739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11599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70263" y="2116183"/>
            <a:ext cx="10724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play-with-docker.com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docs.docker.com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https://github.com/DevOps-Academy-Org/dca-prep-guide</a:t>
            </a:r>
            <a:endParaRPr lang="en-US" sz="32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Containers vs Virtual Machines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280160"/>
            <a:ext cx="1133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container</a:t>
            </a:r>
            <a:r>
              <a:rPr lang="en-US" dirty="0"/>
              <a:t> runs </a:t>
            </a:r>
            <a:r>
              <a:rPr lang="en-US" i="1" dirty="0"/>
              <a:t>natively</a:t>
            </a:r>
            <a:r>
              <a:rPr lang="en-US" dirty="0"/>
              <a:t> on Linux and </a:t>
            </a:r>
            <a:r>
              <a:rPr lang="en-US" b="1" dirty="0"/>
              <a:t>shares the kernel of the host machine with other containers. </a:t>
            </a:r>
            <a:r>
              <a:rPr lang="en-US" dirty="0"/>
              <a:t>It runs a discrete process, taking no more memory than any other executable, making it lightweight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contrast, a </a:t>
            </a:r>
            <a:r>
              <a:rPr lang="en-US" b="1" dirty="0"/>
              <a:t>virtual machine</a:t>
            </a:r>
            <a:r>
              <a:rPr lang="en-US" dirty="0"/>
              <a:t> (VM) runs a full-blown “guest” operating system with </a:t>
            </a:r>
            <a:r>
              <a:rPr lang="en-US" i="1" dirty="0"/>
              <a:t>virtual</a:t>
            </a:r>
            <a:r>
              <a:rPr lang="en-US" dirty="0"/>
              <a:t> access to host resources through a hypervisor. In general, VMs provide an environment with more resources than most applications need.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0" y="3128358"/>
            <a:ext cx="5168541" cy="30608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61" y="2829830"/>
            <a:ext cx="5944115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5768"/>
            <a:ext cx="12192000" cy="9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Engine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18" y="860608"/>
            <a:ext cx="6828112" cy="54502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Advantages of Docker Container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280160"/>
            <a:ext cx="11338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•	They start and stop much faster than virtual machines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	They are more portable because container host environments are very consistent, no </a:t>
            </a:r>
            <a:r>
              <a:rPr lang="en-US" sz="2400" dirty="0" smtClean="0">
                <a:latin typeface="+mj-lt"/>
              </a:rPr>
              <a:t>	matter </a:t>
            </a:r>
            <a:r>
              <a:rPr lang="en-US" sz="2400" dirty="0">
                <a:latin typeface="+mj-lt"/>
              </a:rPr>
              <a:t>which type of </a:t>
            </a:r>
            <a:r>
              <a:rPr lang="en-US" sz="2400" dirty="0" smtClean="0">
                <a:latin typeface="+mj-lt"/>
              </a:rPr>
              <a:t>	operating </a:t>
            </a:r>
            <a:r>
              <a:rPr lang="en-US" sz="2400" dirty="0">
                <a:latin typeface="+mj-lt"/>
              </a:rPr>
              <a:t>system is hosting them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	Containerized applications are easy to scale because containers can be added or </a:t>
            </a:r>
            <a:r>
              <a:rPr lang="en-US" sz="2400" dirty="0" smtClean="0">
                <a:latin typeface="+mj-lt"/>
              </a:rPr>
              <a:t>	subtracted </a:t>
            </a:r>
            <a:r>
              <a:rPr lang="en-US" sz="2400" dirty="0">
                <a:latin typeface="+mj-lt"/>
              </a:rPr>
              <a:t>quickly from an </a:t>
            </a:r>
            <a:r>
              <a:rPr lang="en-US" sz="2400" dirty="0" smtClean="0">
                <a:latin typeface="+mj-lt"/>
              </a:rPr>
              <a:t>environment.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	Containers make it easy to break complex monolithic applications into smaller, modular 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microservices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Architecture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73" y="1052476"/>
            <a:ext cx="6703462" cy="5074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Namespaces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84217" y="1449979"/>
            <a:ext cx="100235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Docker Engine uses namespaces </a:t>
            </a:r>
            <a:r>
              <a:rPr lang="en-US" sz="2400" dirty="0" smtClean="0">
                <a:latin typeface="+mj-lt"/>
              </a:rPr>
              <a:t>to provide isolation such </a:t>
            </a:r>
            <a:r>
              <a:rPr lang="en-US" sz="2400" dirty="0">
                <a:latin typeface="+mj-lt"/>
              </a:rPr>
              <a:t>as the following on Linux</a:t>
            </a:r>
            <a:r>
              <a:rPr lang="en-US" sz="2400" dirty="0" smtClean="0">
                <a:latin typeface="+mj-lt"/>
              </a:rPr>
              <a:t>: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	•</a:t>
            </a:r>
            <a:r>
              <a:rPr lang="en-US" sz="2400" dirty="0">
                <a:latin typeface="+mj-lt"/>
              </a:rPr>
              <a:t>	The </a:t>
            </a:r>
            <a:r>
              <a:rPr lang="en-US" sz="2400" b="1" dirty="0" err="1">
                <a:latin typeface="+mj-lt"/>
              </a:rPr>
              <a:t>pid</a:t>
            </a:r>
            <a:r>
              <a:rPr lang="en-US" sz="2400" dirty="0">
                <a:latin typeface="+mj-lt"/>
              </a:rPr>
              <a:t> namespace: Process isolation (PID: Process ID).</a:t>
            </a:r>
          </a:p>
          <a:p>
            <a:r>
              <a:rPr lang="en-US" sz="2400" dirty="0" smtClean="0">
                <a:latin typeface="+mj-lt"/>
              </a:rPr>
              <a:t>	•</a:t>
            </a: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net</a:t>
            </a:r>
            <a:r>
              <a:rPr lang="en-US" sz="2400" dirty="0">
                <a:latin typeface="+mj-lt"/>
              </a:rPr>
              <a:t> namespace: Managing network interfaces (NET: Networking).</a:t>
            </a:r>
          </a:p>
          <a:p>
            <a:r>
              <a:rPr lang="en-US" sz="2400" dirty="0" smtClean="0">
                <a:latin typeface="+mj-lt"/>
              </a:rPr>
              <a:t>	•</a:t>
            </a:r>
            <a:r>
              <a:rPr lang="en-US" sz="2400" dirty="0">
                <a:latin typeface="+mj-lt"/>
              </a:rPr>
              <a:t>	The </a:t>
            </a:r>
            <a:r>
              <a:rPr lang="en-US" sz="2400" b="1" dirty="0" err="1">
                <a:latin typeface="+mj-lt"/>
              </a:rPr>
              <a:t>ipc</a:t>
            </a:r>
            <a:r>
              <a:rPr lang="en-US" sz="2400" dirty="0">
                <a:latin typeface="+mj-lt"/>
              </a:rPr>
              <a:t> namespace: Managing access to IPC resources (IPC: </a:t>
            </a:r>
            <a:r>
              <a:rPr lang="en-US" sz="2400" dirty="0" err="1">
                <a:latin typeface="+mj-lt"/>
              </a:rPr>
              <a:t>InterProcess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		Communication</a:t>
            </a:r>
            <a:r>
              <a:rPr lang="en-US" sz="2400" dirty="0">
                <a:latin typeface="+mj-lt"/>
              </a:rPr>
              <a:t>).</a:t>
            </a:r>
          </a:p>
          <a:p>
            <a:r>
              <a:rPr lang="en-US" sz="2400" dirty="0" smtClean="0">
                <a:latin typeface="+mj-lt"/>
              </a:rPr>
              <a:t>	•</a:t>
            </a:r>
            <a:r>
              <a:rPr lang="en-US" sz="2400" dirty="0">
                <a:latin typeface="+mj-lt"/>
              </a:rPr>
              <a:t>	The </a:t>
            </a:r>
            <a:r>
              <a:rPr lang="en-US" sz="2400" b="1" dirty="0" err="1">
                <a:latin typeface="+mj-lt"/>
              </a:rPr>
              <a:t>mnt</a:t>
            </a:r>
            <a:r>
              <a:rPr lang="en-US" sz="2400" dirty="0">
                <a:latin typeface="+mj-lt"/>
              </a:rPr>
              <a:t> namespace: Managing </a:t>
            </a:r>
            <a:r>
              <a:rPr lang="en-US" sz="2400" dirty="0" err="1">
                <a:latin typeface="+mj-lt"/>
              </a:rPr>
              <a:t>filesystem</a:t>
            </a:r>
            <a:r>
              <a:rPr lang="en-US" sz="2400" dirty="0">
                <a:latin typeface="+mj-lt"/>
              </a:rPr>
              <a:t> mount points (MNT: Mount).</a:t>
            </a:r>
          </a:p>
          <a:p>
            <a:r>
              <a:rPr lang="en-US" sz="2400" dirty="0" smtClean="0">
                <a:latin typeface="+mj-lt"/>
              </a:rPr>
              <a:t>	•</a:t>
            </a:r>
            <a:r>
              <a:rPr lang="en-US" sz="2400" dirty="0">
                <a:latin typeface="+mj-lt"/>
              </a:rPr>
              <a:t>	The </a:t>
            </a:r>
            <a:r>
              <a:rPr lang="en-US" sz="2400" b="1" dirty="0" err="1">
                <a:latin typeface="+mj-lt"/>
              </a:rPr>
              <a:t>uts</a:t>
            </a:r>
            <a:r>
              <a:rPr lang="en-US" sz="2400" dirty="0">
                <a:latin typeface="+mj-lt"/>
              </a:rPr>
              <a:t> namespace: Isolating kernel and version identifiers. (UTS: Unix </a:t>
            </a:r>
            <a:r>
              <a:rPr lang="en-US" sz="2400" dirty="0" smtClean="0">
                <a:latin typeface="+mj-lt"/>
              </a:rPr>
              <a:t>			Timesharing </a:t>
            </a:r>
            <a:r>
              <a:rPr lang="en-US" sz="2400" dirty="0">
                <a:latin typeface="+mj-lt"/>
              </a:rPr>
              <a:t>System).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Control Groups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84217" y="1306288"/>
            <a:ext cx="100235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•	Docker Engine on Linux also relies on another technology called control groups (</a:t>
            </a:r>
            <a:r>
              <a:rPr lang="en-US" sz="2400" b="1" dirty="0" err="1">
                <a:latin typeface="+mj-lt"/>
              </a:rPr>
              <a:t>cgroups</a:t>
            </a:r>
            <a:r>
              <a:rPr lang="en-US" sz="2400" dirty="0">
                <a:latin typeface="+mj-lt"/>
              </a:rPr>
              <a:t>). A </a:t>
            </a:r>
            <a:r>
              <a:rPr lang="en-US" sz="2400" dirty="0" err="1">
                <a:latin typeface="+mj-lt"/>
              </a:rPr>
              <a:t>cgroup</a:t>
            </a:r>
            <a:r>
              <a:rPr lang="en-US" sz="2400" dirty="0">
                <a:latin typeface="+mj-lt"/>
              </a:rPr>
              <a:t> limits an application to a specific set of resources. Control groups allow Docker Engine to share available hardware resources to containers and optionally enforce limits and constraints.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Common </a:t>
            </a:r>
            <a:r>
              <a:rPr lang="en-US" sz="2400" dirty="0" err="1" smtClean="0">
                <a:latin typeface="+mj-lt"/>
              </a:rPr>
              <a:t>Cgroups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CPU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Memory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Network Bandwidth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Disk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Priority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Union File System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084217" y="1619793"/>
            <a:ext cx="100235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•	Union file systems, or </a:t>
            </a:r>
            <a:r>
              <a:rPr lang="en-US" sz="2400" dirty="0" err="1">
                <a:latin typeface="+mj-lt"/>
              </a:rPr>
              <a:t>UnionFS</a:t>
            </a:r>
            <a:r>
              <a:rPr lang="en-US" sz="2400" dirty="0">
                <a:latin typeface="+mj-lt"/>
              </a:rPr>
              <a:t>, are file systems that operate by creating layers, making them very lightweight and fast. Docker Engine uses </a:t>
            </a:r>
            <a:r>
              <a:rPr lang="en-US" sz="2400" dirty="0" err="1">
                <a:latin typeface="+mj-lt"/>
              </a:rPr>
              <a:t>UnionFS</a:t>
            </a:r>
            <a:r>
              <a:rPr lang="en-US" sz="2400" dirty="0">
                <a:latin typeface="+mj-lt"/>
              </a:rPr>
              <a:t> to provide the building blocks for containers.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Docker </a:t>
            </a:r>
            <a:r>
              <a:rPr lang="en-US" sz="2400" dirty="0">
                <a:latin typeface="+mj-lt"/>
              </a:rPr>
              <a:t>Engine can use multiple </a:t>
            </a:r>
            <a:r>
              <a:rPr lang="en-US" sz="2400" dirty="0" err="1">
                <a:latin typeface="+mj-lt"/>
              </a:rPr>
              <a:t>UnionFS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variants like: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AUFS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+mj-lt"/>
              </a:rPr>
              <a:t>Btrfs</a:t>
            </a:r>
            <a:endParaRPr lang="en-US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+mj-lt"/>
              </a:rPr>
              <a:t>Vfs</a:t>
            </a:r>
            <a:endParaRPr lang="en-US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+mj-lt"/>
              </a:rPr>
              <a:t>DeviceMapper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17" y="91440"/>
            <a:ext cx="817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Container Format </a:t>
            </a:r>
            <a:r>
              <a:rPr lang="en-US" sz="2400" dirty="0" smtClean="0"/>
              <a:t>(</a:t>
            </a:r>
            <a:r>
              <a:rPr lang="en-US" sz="2400" dirty="0" err="1" smtClean="0"/>
              <a:t>default:libcontainer</a:t>
            </a:r>
            <a:r>
              <a:rPr lang="en-US" sz="2400" dirty="0" smtClean="0"/>
              <a:t>)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950665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6A41-C34F-4515-A1B4-A1536C715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517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Elayaperumal, Gowtham (Cognizant)</dc:creator>
  <cp:lastModifiedBy>Elayaperumal, Gowtham (Cognizant)</cp:lastModifiedBy>
  <cp:revision>67</cp:revision>
  <dcterms:created xsi:type="dcterms:W3CDTF">2019-03-11T06:30:32Z</dcterms:created>
  <dcterms:modified xsi:type="dcterms:W3CDTF">2019-03-14T10:58:29Z</dcterms:modified>
</cp:coreProperties>
</file>