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sldIdLst>
    <p:sldId id="271" r:id="rId2"/>
    <p:sldId id="256" r:id="rId3"/>
    <p:sldId id="257" r:id="rId4"/>
    <p:sldId id="258" r:id="rId5"/>
    <p:sldId id="259" r:id="rId6"/>
    <p:sldId id="260" r:id="rId7"/>
    <p:sldId id="261" r:id="rId8"/>
    <p:sldId id="262" r:id="rId9"/>
    <p:sldId id="263" r:id="rId10"/>
    <p:sldId id="269" r:id="rId11"/>
    <p:sldId id="264" r:id="rId12"/>
    <p:sldId id="265" r:id="rId13"/>
    <p:sldId id="266" r:id="rId14"/>
    <p:sldId id="267" r:id="rId15"/>
    <p:sldId id="268"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D8F2E3-FEF7-4B89-9AA2-5998EE59CE21}"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5D12-100A-4DF5-B1D4-49B674BFDDDE}" type="slidenum">
              <a:rPr lang="en-US" smtClean="0"/>
              <a:t>‹#›</a:t>
            </a:fld>
            <a:endParaRPr lang="en-US"/>
          </a:p>
        </p:txBody>
      </p:sp>
    </p:spTree>
    <p:extLst>
      <p:ext uri="{BB962C8B-B14F-4D97-AF65-F5344CB8AC3E}">
        <p14:creationId xmlns:p14="http://schemas.microsoft.com/office/powerpoint/2010/main" val="229131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8F2E3-FEF7-4B89-9AA2-5998EE59CE21}"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5D12-100A-4DF5-B1D4-49B674BFDDDE}" type="slidenum">
              <a:rPr lang="en-US" smtClean="0"/>
              <a:t>‹#›</a:t>
            </a:fld>
            <a:endParaRPr lang="en-US"/>
          </a:p>
        </p:txBody>
      </p:sp>
    </p:spTree>
    <p:extLst>
      <p:ext uri="{BB962C8B-B14F-4D97-AF65-F5344CB8AC3E}">
        <p14:creationId xmlns:p14="http://schemas.microsoft.com/office/powerpoint/2010/main" val="378805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8F2E3-FEF7-4B89-9AA2-5998EE59CE21}"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5D12-100A-4DF5-B1D4-49B674BFDDDE}" type="slidenum">
              <a:rPr lang="en-US" smtClean="0"/>
              <a:t>‹#›</a:t>
            </a:fld>
            <a:endParaRPr lang="en-US"/>
          </a:p>
        </p:txBody>
      </p:sp>
    </p:spTree>
    <p:extLst>
      <p:ext uri="{BB962C8B-B14F-4D97-AF65-F5344CB8AC3E}">
        <p14:creationId xmlns:p14="http://schemas.microsoft.com/office/powerpoint/2010/main" val="600293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8F2E3-FEF7-4B89-9AA2-5998EE59CE21}"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5D12-100A-4DF5-B1D4-49B674BFDDDE}" type="slidenum">
              <a:rPr lang="en-US" smtClean="0"/>
              <a:t>‹#›</a:t>
            </a:fld>
            <a:endParaRPr lang="en-US"/>
          </a:p>
        </p:txBody>
      </p:sp>
    </p:spTree>
    <p:extLst>
      <p:ext uri="{BB962C8B-B14F-4D97-AF65-F5344CB8AC3E}">
        <p14:creationId xmlns:p14="http://schemas.microsoft.com/office/powerpoint/2010/main" val="74049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D8F2E3-FEF7-4B89-9AA2-5998EE59CE21}"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5D12-100A-4DF5-B1D4-49B674BFDDDE}" type="slidenum">
              <a:rPr lang="en-US" smtClean="0"/>
              <a:t>‹#›</a:t>
            </a:fld>
            <a:endParaRPr lang="en-US"/>
          </a:p>
        </p:txBody>
      </p:sp>
    </p:spTree>
    <p:extLst>
      <p:ext uri="{BB962C8B-B14F-4D97-AF65-F5344CB8AC3E}">
        <p14:creationId xmlns:p14="http://schemas.microsoft.com/office/powerpoint/2010/main" val="303567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D8F2E3-FEF7-4B89-9AA2-5998EE59CE21}"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45D12-100A-4DF5-B1D4-49B674BFDDDE}" type="slidenum">
              <a:rPr lang="en-US" smtClean="0"/>
              <a:t>‹#›</a:t>
            </a:fld>
            <a:endParaRPr lang="en-US"/>
          </a:p>
        </p:txBody>
      </p:sp>
    </p:spTree>
    <p:extLst>
      <p:ext uri="{BB962C8B-B14F-4D97-AF65-F5344CB8AC3E}">
        <p14:creationId xmlns:p14="http://schemas.microsoft.com/office/powerpoint/2010/main" val="59053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D8F2E3-FEF7-4B89-9AA2-5998EE59CE21}"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45D12-100A-4DF5-B1D4-49B674BFDDDE}" type="slidenum">
              <a:rPr lang="en-US" smtClean="0"/>
              <a:t>‹#›</a:t>
            </a:fld>
            <a:endParaRPr lang="en-US"/>
          </a:p>
        </p:txBody>
      </p:sp>
    </p:spTree>
    <p:extLst>
      <p:ext uri="{BB962C8B-B14F-4D97-AF65-F5344CB8AC3E}">
        <p14:creationId xmlns:p14="http://schemas.microsoft.com/office/powerpoint/2010/main" val="1044134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D8F2E3-FEF7-4B89-9AA2-5998EE59CE21}"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45D12-100A-4DF5-B1D4-49B674BFDDDE}" type="slidenum">
              <a:rPr lang="en-US" smtClean="0"/>
              <a:t>‹#›</a:t>
            </a:fld>
            <a:endParaRPr lang="en-US"/>
          </a:p>
        </p:txBody>
      </p:sp>
    </p:spTree>
    <p:extLst>
      <p:ext uri="{BB962C8B-B14F-4D97-AF65-F5344CB8AC3E}">
        <p14:creationId xmlns:p14="http://schemas.microsoft.com/office/powerpoint/2010/main" val="242929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8F2E3-FEF7-4B89-9AA2-5998EE59CE21}"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F45D12-100A-4DF5-B1D4-49B674BFDDDE}" type="slidenum">
              <a:rPr lang="en-US" smtClean="0"/>
              <a:t>‹#›</a:t>
            </a:fld>
            <a:endParaRPr lang="en-US"/>
          </a:p>
        </p:txBody>
      </p:sp>
    </p:spTree>
    <p:extLst>
      <p:ext uri="{BB962C8B-B14F-4D97-AF65-F5344CB8AC3E}">
        <p14:creationId xmlns:p14="http://schemas.microsoft.com/office/powerpoint/2010/main" val="221728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D8F2E3-FEF7-4B89-9AA2-5998EE59CE21}"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45D12-100A-4DF5-B1D4-49B674BFDDDE}" type="slidenum">
              <a:rPr lang="en-US" smtClean="0"/>
              <a:t>‹#›</a:t>
            </a:fld>
            <a:endParaRPr lang="en-US"/>
          </a:p>
        </p:txBody>
      </p:sp>
    </p:spTree>
    <p:extLst>
      <p:ext uri="{BB962C8B-B14F-4D97-AF65-F5344CB8AC3E}">
        <p14:creationId xmlns:p14="http://schemas.microsoft.com/office/powerpoint/2010/main" val="176599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D8F2E3-FEF7-4B89-9AA2-5998EE59CE21}"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45D12-100A-4DF5-B1D4-49B674BFDDDE}" type="slidenum">
              <a:rPr lang="en-US" smtClean="0"/>
              <a:t>‹#›</a:t>
            </a:fld>
            <a:endParaRPr lang="en-US"/>
          </a:p>
        </p:txBody>
      </p:sp>
    </p:spTree>
    <p:extLst>
      <p:ext uri="{BB962C8B-B14F-4D97-AF65-F5344CB8AC3E}">
        <p14:creationId xmlns:p14="http://schemas.microsoft.com/office/powerpoint/2010/main" val="3165775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8F2E3-FEF7-4B89-9AA2-5998EE59CE21}" type="datetimeFigureOut">
              <a:rPr lang="en-US" smtClean="0"/>
              <a:t>3/14/2019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45D12-100A-4DF5-B1D4-49B674BFDDDE}" type="slidenum">
              <a:rPr lang="en-US" smtClean="0"/>
              <a:t>‹#›</a:t>
            </a:fld>
            <a:endParaRPr lang="en-US"/>
          </a:p>
        </p:txBody>
      </p:sp>
    </p:spTree>
    <p:extLst>
      <p:ext uri="{BB962C8B-B14F-4D97-AF65-F5344CB8AC3E}">
        <p14:creationId xmlns:p14="http://schemas.microsoft.com/office/powerpoint/2010/main" val="77396998"/>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develop/develop-images/dockerfile_best-practices/#leverage-build-cache" TargetMode="External"/><Relationship Id="rId2" Type="http://schemas.openxmlformats.org/officeDocument/2006/relationships/hyperlink" Target="https://docs.docker.com/develop/develop-images/multistage-build/"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docs.docker.com/storage/"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docs.docker.com/engine/reference/commandline/image_prune/" TargetMode="External"/><Relationship Id="rId13" Type="http://schemas.openxmlformats.org/officeDocument/2006/relationships/hyperlink" Target="https://docs.docker.com/engine/reference/commandline/image_tag/" TargetMode="External"/><Relationship Id="rId3" Type="http://schemas.openxmlformats.org/officeDocument/2006/relationships/hyperlink" Target="https://docs.docker.com/engine/reference/commandline/image_history/" TargetMode="External"/><Relationship Id="rId7" Type="http://schemas.openxmlformats.org/officeDocument/2006/relationships/hyperlink" Target="https://docs.docker.com/engine/reference/commandline/image_ls/" TargetMode="External"/><Relationship Id="rId12" Type="http://schemas.openxmlformats.org/officeDocument/2006/relationships/hyperlink" Target="https://docs.docker.com/engine/reference/commandline/image_save/" TargetMode="External"/><Relationship Id="rId2" Type="http://schemas.openxmlformats.org/officeDocument/2006/relationships/hyperlink" Target="https://docs.docker.com/engine/reference/commandline/image_build/" TargetMode="External"/><Relationship Id="rId1" Type="http://schemas.openxmlformats.org/officeDocument/2006/relationships/slideLayout" Target="../slideLayouts/slideLayout7.xml"/><Relationship Id="rId6" Type="http://schemas.openxmlformats.org/officeDocument/2006/relationships/hyperlink" Target="https://docs.docker.com/engine/reference/commandline/image_load/" TargetMode="External"/><Relationship Id="rId11" Type="http://schemas.openxmlformats.org/officeDocument/2006/relationships/hyperlink" Target="https://docs.docker.com/engine/reference/commandline/image_rm/" TargetMode="External"/><Relationship Id="rId5" Type="http://schemas.openxmlformats.org/officeDocument/2006/relationships/hyperlink" Target="https://docs.docker.com/engine/reference/commandline/image_inspect/" TargetMode="External"/><Relationship Id="rId10" Type="http://schemas.openxmlformats.org/officeDocument/2006/relationships/hyperlink" Target="https://docs.docker.com/engine/reference/commandline/image_push/" TargetMode="External"/><Relationship Id="rId4" Type="http://schemas.openxmlformats.org/officeDocument/2006/relationships/hyperlink" Target="https://docs.docker.com/engine/reference/commandline/image_import/" TargetMode="External"/><Relationship Id="rId9" Type="http://schemas.openxmlformats.org/officeDocument/2006/relationships/hyperlink" Target="https://docs.docker.com/engine/reference/commandline/image_pul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DevOps-Academy-Org/dca-prep-guide/blob/master/Domain_2_Image_Creation_Management_and_Registry/Utilize_a_registry_to_store_an_image.md" TargetMode="External"/><Relationship Id="rId13" Type="http://schemas.openxmlformats.org/officeDocument/2006/relationships/hyperlink" Target="https://github.com/DevOps-Academy-Org/dca-prep-guide/blob/master/Domain_2_Image_Creation_Management_and_Registry/Deploy_a_registry.md" TargetMode="External"/><Relationship Id="rId18" Type="http://schemas.openxmlformats.org/officeDocument/2006/relationships/hyperlink" Target="https://github.com/DevOps-Academy-Org/dca-prep-guide/blob/master/Domain_2_Image_Creation_Management_and_Registry/Push_an_image_to_a_registry.md" TargetMode="External"/><Relationship Id="rId3" Type="http://schemas.openxmlformats.org/officeDocument/2006/relationships/hyperlink" Target="https://github.com/DevOps-Academy-Org/dca-prep-guide/blob/master/Domain_2_Image_Creation_Management_and_Registry/Show_the_main_parts_of_a_Dockerfile.md" TargetMode="External"/><Relationship Id="rId21" Type="http://schemas.openxmlformats.org/officeDocument/2006/relationships/hyperlink" Target="https://github.com/DevOps-Academy-Org/dca-prep-guide/blob/master/Domain_2_Image_Creation_Management_and_Registry/Describe_how_image_deletion_works.md" TargetMode="External"/><Relationship Id="rId7" Type="http://schemas.openxmlformats.org/officeDocument/2006/relationships/hyperlink" Target="https://github.com/DevOps-Academy-Org/dca-prep-guide/blob/master/Domain_2_Image_Creation_Management_and_Registry/Demonstrate_tagging_an_image.md" TargetMode="External"/><Relationship Id="rId12" Type="http://schemas.openxmlformats.org/officeDocument/2006/relationships/hyperlink" Target="https://github.com/DevOps-Academy-Org/dca-prep-guide/blob/master/Domain_2_Image_Creation_Management_and_Registry/Describe_how_image_layers_work.md" TargetMode="External"/><Relationship Id="rId17" Type="http://schemas.openxmlformats.org/officeDocument/2006/relationships/hyperlink" Target="https://github.com/DevOps-Academy-Org/dca-prep-guide/blob/master/Domain_2_Image_Creation_Management_and_Registry/Tag_an_image.md" TargetMode="External"/><Relationship Id="rId2" Type="http://schemas.openxmlformats.org/officeDocument/2006/relationships/hyperlink" Target="https://github.com/DevOps-Academy-Org/dca-prep-guide/blob/master/Domain_2_Image_Creation_Management_and_Registry/Describe_Dockerfile_options.md" TargetMode="External"/><Relationship Id="rId16" Type="http://schemas.openxmlformats.org/officeDocument/2006/relationships/hyperlink" Target="https://github.com/DevOps-Academy-Org/dca-prep-guide/blob/master/Domain_2_Image_Creation_Management_and_Registry/Utilize_search_in_a_registry.md" TargetMode="External"/><Relationship Id="rId20" Type="http://schemas.openxmlformats.org/officeDocument/2006/relationships/hyperlink" Target="https://github.com/DevOps-Academy-Org/dca-prep-guide/blob/master/Domain_2_Image_Creation_Management_and_Registry/Pull_an_image_from_a_registry.md" TargetMode="External"/><Relationship Id="rId1" Type="http://schemas.openxmlformats.org/officeDocument/2006/relationships/slideLayout" Target="../slideLayouts/slideLayout7.xml"/><Relationship Id="rId6" Type="http://schemas.openxmlformats.org/officeDocument/2006/relationships/hyperlink" Target="https://github.com/DevOps-Academy-Org/dca-prep-guide/blob/master/Domain_2_Image_Creation_Management_and_Registry/Inspect_images_and_report_specific_attributes_using_filter_and_format.md" TargetMode="External"/><Relationship Id="rId11" Type="http://schemas.openxmlformats.org/officeDocument/2006/relationships/hyperlink" Target="https://github.com/DevOps-Academy-Org/dca-prep-guide/blob/master/Domain_2_Image_Creation_Management_and_Registry/Modify_an_image_to_a_single_layer.md" TargetMode="External"/><Relationship Id="rId5" Type="http://schemas.openxmlformats.org/officeDocument/2006/relationships/hyperlink" Target="https://github.com/DevOps-Academy-Org/dca-prep-guide/blob/master/Domain_2_Image_Creation_Management_and_Registry/Use_CLI_commands_such_as_list_delete_prune_rmi_etc_to_manage_images.md" TargetMode="External"/><Relationship Id="rId15" Type="http://schemas.openxmlformats.org/officeDocument/2006/relationships/hyperlink" Target="https://github.com/DevOps-Academy-Org/dca-prep-guide/blob/master/Domain_2_Image_Creation_Management_and_Registry/Log_into_a_registry.md" TargetMode="External"/><Relationship Id="rId10" Type="http://schemas.openxmlformats.org/officeDocument/2006/relationships/hyperlink" Target="https://github.com/DevOps-Academy-Org/dca-prep-guide/blob/master/Domain_2_Image_Creation_Management_and_Registry/Apply_a_file_to_create_a_Docker_image.md" TargetMode="External"/><Relationship Id="rId19" Type="http://schemas.openxmlformats.org/officeDocument/2006/relationships/hyperlink" Target="https://github.com/DevOps-Academy-Org/dca-prep-guide/blob/master/Domain_2_Image_Creation_Management_and_Registry/Sign_an_image_in_a_registry.md" TargetMode="External"/><Relationship Id="rId4" Type="http://schemas.openxmlformats.org/officeDocument/2006/relationships/hyperlink" Target="https://github.com/DevOps-Academy-Org/dca-prep-guide/blob/master/Domain_2_Image_Creation_Management_and_Registry/Give_examples_on_how_to_create_an_efficient_image_via_a_Dockerfile.md" TargetMode="External"/><Relationship Id="rId9" Type="http://schemas.openxmlformats.org/officeDocument/2006/relationships/hyperlink" Target="https://github.com/DevOps-Academy-Org/dca-prep-guide/blob/master/Domain_2_Image_Creation_Management_and_Registry/Display_layers_of_a_Docker_image.md" TargetMode="External"/><Relationship Id="rId14" Type="http://schemas.openxmlformats.org/officeDocument/2006/relationships/hyperlink" Target="https://github.com/DevOps-Academy-Org/dca-prep-guide/blob/master/Domain_2_Image_Creation_Management_and_Registry/Configure_a_registry.md" TargetMode="External"/><Relationship Id="rId22" Type="http://schemas.openxmlformats.org/officeDocument/2006/relationships/hyperlink" Target="https://github.com/DevOps-Academy-Org/dca-prep-guide/blob/master/Domain_2_Image_Creation_Management_and_Registry/Delete_an_image_from_a_registry.m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ocs.docker.com/engine/reference/commandline/buil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docs.docker.com/engine/reference/glossary/#base-imag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docs.docker.com/engine/reference/builder/#environment-replacement"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docs.docker.com/engine/reference/builde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9394" y="4372365"/>
            <a:ext cx="6341805" cy="400110"/>
          </a:xfrm>
          <a:prstGeom prst="rect">
            <a:avLst/>
          </a:prstGeom>
          <a:noFill/>
        </p:spPr>
        <p:txBody>
          <a:bodyPr wrap="square" rtlCol="0">
            <a:spAutoFit/>
          </a:bodyPr>
          <a:lstStyle/>
          <a:p>
            <a:r>
              <a:rPr lang="en-US" sz="2000" b="1" dirty="0" smtClean="0"/>
              <a:t>Domain </a:t>
            </a:r>
            <a:r>
              <a:rPr lang="en-US" sz="2000" b="1" dirty="0" smtClean="0"/>
              <a:t>2 </a:t>
            </a:r>
            <a:r>
              <a:rPr lang="en-US" sz="2000" b="1" dirty="0" smtClean="0"/>
              <a:t>– </a:t>
            </a:r>
            <a:r>
              <a:rPr lang="en-US" sz="2000" b="1" dirty="0" smtClean="0"/>
              <a:t>Image Creation, Management and Registry</a:t>
            </a:r>
            <a:endParaRPr lang="en-US" sz="2000" b="1" dirty="0"/>
          </a:p>
        </p:txBody>
      </p:sp>
      <p:pic>
        <p:nvPicPr>
          <p:cNvPr id="5" name="Picture 4"/>
          <p:cNvPicPr>
            <a:picLocks noChangeAspect="1"/>
          </p:cNvPicPr>
          <p:nvPr/>
        </p:nvPicPr>
        <p:blipFill>
          <a:blip r:embed="rId2"/>
          <a:stretch>
            <a:fillRect/>
          </a:stretch>
        </p:blipFill>
        <p:spPr>
          <a:xfrm>
            <a:off x="2498554" y="704961"/>
            <a:ext cx="6601326" cy="3667404"/>
          </a:xfrm>
          <a:prstGeom prst="rect">
            <a:avLst/>
          </a:prstGeom>
        </p:spPr>
      </p:pic>
      <p:sp>
        <p:nvSpPr>
          <p:cNvPr id="6" name="TextBox 5"/>
          <p:cNvSpPr txBox="1"/>
          <p:nvPr/>
        </p:nvSpPr>
        <p:spPr>
          <a:xfrm>
            <a:off x="7916779" y="5209674"/>
            <a:ext cx="3597442" cy="1015663"/>
          </a:xfrm>
          <a:prstGeom prst="rect">
            <a:avLst/>
          </a:prstGeom>
          <a:noFill/>
        </p:spPr>
        <p:txBody>
          <a:bodyPr wrap="square" rtlCol="0">
            <a:spAutoFit/>
          </a:bodyPr>
          <a:lstStyle/>
          <a:p>
            <a:r>
              <a:rPr lang="en-US" sz="2000" dirty="0" smtClean="0"/>
              <a:t>Created by </a:t>
            </a:r>
            <a:r>
              <a:rPr lang="en-US" sz="2000" dirty="0" smtClean="0"/>
              <a:t>:Rajagopal K</a:t>
            </a:r>
            <a:endParaRPr lang="en-US" sz="2000" dirty="0" smtClean="0"/>
          </a:p>
          <a:p>
            <a:r>
              <a:rPr lang="en-US" sz="2000" dirty="0" smtClean="0"/>
              <a:t>			  </a:t>
            </a:r>
            <a:r>
              <a:rPr lang="en-US" sz="2000" dirty="0" smtClean="0"/>
              <a:t>670334</a:t>
            </a:r>
            <a:endParaRPr lang="en-US" sz="2000" dirty="0"/>
          </a:p>
        </p:txBody>
      </p:sp>
    </p:spTree>
    <p:extLst>
      <p:ext uri="{BB962C8B-B14F-4D97-AF65-F5344CB8AC3E}">
        <p14:creationId xmlns:p14="http://schemas.microsoft.com/office/powerpoint/2010/main" val="847879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093" y="324153"/>
            <a:ext cx="6086859" cy="523220"/>
          </a:xfrm>
          <a:prstGeom prst="rect">
            <a:avLst/>
          </a:prstGeom>
        </p:spPr>
        <p:txBody>
          <a:bodyPr wrap="none">
            <a:spAutoFit/>
          </a:bodyPr>
          <a:lstStyle/>
          <a:p>
            <a:r>
              <a:rPr lang="en-US" sz="2800" b="1" i="0" u="sng" dirty="0" smtClean="0">
                <a:solidFill>
                  <a:srgbClr val="33444C"/>
                </a:solidFill>
                <a:effectLst/>
                <a:latin typeface="Times New Roman" panose="02020603050405020304" pitchFamily="18" charset="0"/>
                <a:cs typeface="Times New Roman" panose="02020603050405020304" pitchFamily="18" charset="0"/>
              </a:rPr>
              <a:t>Best practices for writing </a:t>
            </a:r>
            <a:r>
              <a:rPr lang="en-US" sz="2800" b="1" i="0" u="sng" dirty="0" err="1" smtClean="0">
                <a:solidFill>
                  <a:srgbClr val="33444C"/>
                </a:solidFill>
                <a:effectLst/>
                <a:latin typeface="Times New Roman" panose="02020603050405020304" pitchFamily="18" charset="0"/>
                <a:cs typeface="Times New Roman" panose="02020603050405020304" pitchFamily="18" charset="0"/>
              </a:rPr>
              <a:t>Dockerfiles</a:t>
            </a:r>
            <a:r>
              <a:rPr lang="en-US" sz="2800" b="1" i="0" dirty="0" smtClean="0">
                <a:solidFill>
                  <a:srgbClr val="33444C"/>
                </a:solidFill>
                <a:effectLst/>
                <a:latin typeface="Times New Roman" panose="02020603050405020304" pitchFamily="18" charset="0"/>
                <a:cs typeface="Times New Roman" panose="02020603050405020304" pitchFamily="18" charset="0"/>
              </a:rPr>
              <a:t> :</a:t>
            </a:r>
            <a:endParaRPr lang="en-US" sz="2800" b="1" i="0" dirty="0">
              <a:solidFill>
                <a:srgbClr val="33444C"/>
              </a:solidFill>
              <a:effectLst/>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515701" y="847373"/>
            <a:ext cx="11264819" cy="1100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444C"/>
                </a:solidFill>
                <a:effectLst/>
                <a:latin typeface="Times New Roman" panose="02020603050405020304" pitchFamily="18" charset="0"/>
                <a:cs typeface="Times New Roman" panose="02020603050405020304" pitchFamily="18" charset="0"/>
              </a:rPr>
              <a:t>Exclude with .</a:t>
            </a:r>
            <a:r>
              <a:rPr kumimoji="0" lang="en-US" altLang="en-US" b="1" i="0" u="none" strike="noStrike" cap="none" normalizeH="0" baseline="0" dirty="0" err="1" smtClean="0">
                <a:ln>
                  <a:noFill/>
                </a:ln>
                <a:solidFill>
                  <a:srgbClr val="33444C"/>
                </a:solidFill>
                <a:effectLst/>
                <a:latin typeface="Times New Roman" panose="02020603050405020304" pitchFamily="18" charset="0"/>
                <a:cs typeface="Times New Roman" panose="02020603050405020304" pitchFamily="18" charset="0"/>
              </a:rPr>
              <a:t>dockerignore</a:t>
            </a:r>
            <a:r>
              <a:rPr kumimoji="0" lang="en-US" altLang="en-US" b="1" i="0" u="none" strike="noStrike" cap="none" normalizeH="0" baseline="0" dirty="0" smtClean="0">
                <a:ln>
                  <a:noFill/>
                </a:ln>
                <a:solidFill>
                  <a:srgbClr val="33444C"/>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444C"/>
                </a:solidFill>
                <a:effectLst/>
                <a:latin typeface="Times New Roman" panose="02020603050405020304" pitchFamily="18" charset="0"/>
                <a:cs typeface="Times New Roman" panose="02020603050405020304" pitchFamily="18" charset="0"/>
              </a:rPr>
              <a:t>To exclude files not relevant to the build (without restructuring your source repository) use a </a:t>
            </a:r>
            <a:r>
              <a:rPr kumimoji="0" lang="en-US" altLang="en-US" b="0" i="0" u="none" strike="noStrike" cap="none" normalizeH="0" baseline="0" dirty="0" smtClean="0">
                <a:ln>
                  <a:noFill/>
                </a:ln>
                <a:solidFill>
                  <a:srgbClr val="0C517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smtClean="0">
                <a:ln>
                  <a:noFill/>
                </a:ln>
                <a:solidFill>
                  <a:srgbClr val="0C5176"/>
                </a:solidFill>
                <a:effectLst/>
                <a:latin typeface="Times New Roman" panose="02020603050405020304" pitchFamily="18" charset="0"/>
                <a:cs typeface="Times New Roman" panose="02020603050405020304" pitchFamily="18" charset="0"/>
              </a:rPr>
              <a:t>dockerignore</a:t>
            </a:r>
            <a:r>
              <a:rPr kumimoji="0" lang="en-US" altLang="en-US" b="0" i="0" u="none" strike="noStrike" cap="none" normalizeH="0" baseline="0" dirty="0" smtClean="0">
                <a:ln>
                  <a:noFill/>
                </a:ln>
                <a:solidFill>
                  <a:srgbClr val="33444C"/>
                </a:solidFill>
                <a:effectLst/>
                <a:latin typeface="Times New Roman" panose="02020603050405020304" pitchFamily="18" charset="0"/>
                <a:cs typeface="Times New Roman" panose="02020603050405020304" pitchFamily="18" charset="0"/>
              </a:rPr>
              <a:t> file. This file supports exclusion patterns similar to </a:t>
            </a:r>
            <a:r>
              <a:rPr kumimoji="0" lang="en-US" altLang="en-US" b="0" i="0" u="none" strike="noStrike" cap="none" normalizeH="0" baseline="0" dirty="0" smtClean="0">
                <a:ln>
                  <a:noFill/>
                </a:ln>
                <a:solidFill>
                  <a:srgbClr val="0C517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smtClean="0">
                <a:ln>
                  <a:noFill/>
                </a:ln>
                <a:solidFill>
                  <a:srgbClr val="0C5176"/>
                </a:solidFill>
                <a:effectLst/>
                <a:latin typeface="Times New Roman" panose="02020603050405020304" pitchFamily="18" charset="0"/>
                <a:cs typeface="Times New Roman" panose="02020603050405020304" pitchFamily="18" charset="0"/>
              </a:rPr>
              <a:t>gitignore</a:t>
            </a:r>
            <a:r>
              <a:rPr kumimoji="0" lang="en-US" altLang="en-US" b="0" i="0" u="none" strike="noStrike" cap="none" normalizeH="0" baseline="0" dirty="0" smtClean="0">
                <a:ln>
                  <a:noFill/>
                </a:ln>
                <a:solidFill>
                  <a:srgbClr val="33444C"/>
                </a:solidFill>
                <a:effectLst/>
                <a:latin typeface="Times New Roman" panose="02020603050405020304" pitchFamily="18" charset="0"/>
                <a:cs typeface="Times New Roman" panose="02020603050405020304" pitchFamily="18" charset="0"/>
              </a:rPr>
              <a:t> files.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398093" y="1944458"/>
            <a:ext cx="11264819" cy="1477328"/>
          </a:xfrm>
          <a:prstGeom prst="rect">
            <a:avLst/>
          </a:prstGeom>
        </p:spPr>
        <p:txBody>
          <a:bodyPr wrap="square">
            <a:spAutoFit/>
          </a:bodyPr>
          <a:lstStyle/>
          <a:p>
            <a:r>
              <a:rPr lang="en-US" b="1"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Use multi-stage builds :</a:t>
            </a:r>
          </a:p>
          <a:p>
            <a:r>
              <a:rPr lang="en-US" b="0" i="0" u="none" strike="noStrike" dirty="0" smtClean="0">
                <a:solidFill>
                  <a:schemeClr val="tx1">
                    <a:lumMod val="95000"/>
                    <a:lumOff val="5000"/>
                  </a:schemeClr>
                </a:solidFill>
                <a:effectLst/>
                <a:latin typeface="Times New Roman" panose="02020603050405020304" pitchFamily="18" charset="0"/>
                <a:cs typeface="Times New Roman" panose="02020603050405020304" pitchFamily="18" charset="0"/>
                <a:hlinkClick r:id="rId2"/>
              </a:rPr>
              <a:t>Multi-stage builds</a:t>
            </a:r>
            <a:r>
              <a:rPr lang="en-US" b="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allow you to drastically reduce the size of your final image, without struggling to reduce the number of intermediate layers and files.</a:t>
            </a:r>
          </a:p>
          <a:p>
            <a:r>
              <a:rPr lang="en-US" b="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Because an image is built during the final stage of the build process, you can minimize image layers by </a:t>
            </a:r>
            <a:r>
              <a:rPr lang="en-US" b="0" i="0" u="none" strike="noStrike" dirty="0" smtClean="0">
                <a:solidFill>
                  <a:schemeClr val="tx1">
                    <a:lumMod val="95000"/>
                    <a:lumOff val="5000"/>
                  </a:schemeClr>
                </a:solidFill>
                <a:effectLst/>
                <a:latin typeface="Times New Roman" panose="02020603050405020304" pitchFamily="18" charset="0"/>
                <a:cs typeface="Times New Roman" panose="02020603050405020304" pitchFamily="18" charset="0"/>
                <a:hlinkClick r:id="rId3"/>
              </a:rPr>
              <a:t>leveraging build cache</a:t>
            </a:r>
            <a:r>
              <a:rPr lang="en-US" b="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a:t>
            </a:r>
            <a:endPar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398092" y="3421786"/>
            <a:ext cx="11264819" cy="646331"/>
          </a:xfrm>
          <a:prstGeom prst="rect">
            <a:avLst/>
          </a:prstGeom>
        </p:spPr>
        <p:txBody>
          <a:bodyPr wrap="square">
            <a:spAutoFit/>
          </a:bodyPr>
          <a:lstStyle/>
          <a:p>
            <a:r>
              <a:rPr lang="en-US" b="1"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Don’t install unnecessary packages :</a:t>
            </a:r>
          </a:p>
          <a:p>
            <a:r>
              <a:rPr lang="en-US" b="0"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To reduce complexity, dependencies, file sizes, and build times, avoid installing extra or unnecessary packages</a:t>
            </a:r>
            <a:endPar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15700" y="4018308"/>
            <a:ext cx="11264819" cy="24852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Minimize the number of layers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In older versions of Docker, it was important that you minimized the number of layers in your images to ensure they were performant. The following features were added to reduce this limitation: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Only the instructions RUN, COPY, ADD create layers. Other instructions create temporary intermediate images, and do not increase the size of the build.</a:t>
            </a:r>
          </a:p>
          <a:p>
            <a:pPr marL="285750" lvl="0" indent="-285750">
              <a:buFont typeface="Arial" panose="020B0604020202020204" pitchFamily="34" charset="0"/>
              <a:buChar char="•"/>
            </a:pPr>
            <a:r>
              <a:rPr lang="en-US" dirty="0" smtClean="0"/>
              <a:t>Where </a:t>
            </a:r>
            <a:r>
              <a:rPr lang="en-US" dirty="0"/>
              <a:t>possible, use </a:t>
            </a:r>
            <a:r>
              <a:rPr lang="en-US" dirty="0">
                <a:hlinkClick r:id="rId2"/>
              </a:rPr>
              <a:t>multi-stage builds</a:t>
            </a:r>
            <a:r>
              <a:rPr lang="en-US" dirty="0"/>
              <a:t>, and only copy the artifacts you need into the final image. This allows you to include tools and debug information in your intermediate build stages without increasing the size of the final image.</a:t>
            </a:r>
          </a:p>
        </p:txBody>
      </p:sp>
    </p:spTree>
    <p:extLst>
      <p:ext uri="{BB962C8B-B14F-4D97-AF65-F5344CB8AC3E}">
        <p14:creationId xmlns:p14="http://schemas.microsoft.com/office/powerpoint/2010/main" val="2151592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71947" y="203415"/>
            <a:ext cx="10795820" cy="5753083"/>
          </a:xfrm>
          <a:prstGeom prst="rect">
            <a:avLst/>
          </a:prstGeom>
          <a:solidFill>
            <a:srgbClr val="F5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About storage drivers</a:t>
            </a:r>
            <a:r>
              <a:rPr kumimoji="0" lang="en-US" altLang="en-US" sz="2800" b="1"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 use storage drivers effectively, it’s important to know how Docker builds and stores images, how these images are used by containers. You can use this information to make informed choices about the best way to persist data from your applications and avoid performance problems along the way.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Storage drivers allow you to create data in the writable layer of your container. The files won’t be persisted after the container stops, and both read and write speeds are 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Learn how to use volumes</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to persist data and improved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Images and layers</a:t>
            </a:r>
            <a:r>
              <a:rPr kumimoji="0" lang="en-US" altLang="en-US" sz="2800" b="1"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 Docker image is built up from a series of layers. Each layer represents an instruction in the image’s </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Dockerfile</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Each layer except the very last one is read-only. Consider the following </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Dockerfile</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FROM</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ubuntu</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:15.04</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COPY</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app</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RUN</a:t>
            </a:r>
            <a:r>
              <a:rPr kumimoji="0" lang="en-US" altLang="en-US" b="1" i="0" u="none" strike="noStrike" cap="none" normalizeH="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make</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app</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CMD</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python</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app</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app</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py </a:t>
            </a:r>
          </a:p>
        </p:txBody>
      </p:sp>
    </p:spTree>
    <p:extLst>
      <p:ext uri="{BB962C8B-B14F-4D97-AF65-F5344CB8AC3E}">
        <p14:creationId xmlns:p14="http://schemas.microsoft.com/office/powerpoint/2010/main" val="3161272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51012" y="0"/>
            <a:ext cx="1113798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Dockerfile</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contains four commands, each of which creates a layer. The FROM statement starts out by creating a layer from the ubuntu:15.04 image. The COPY command adds some files from your Docker client’s current directory. The RUN command builds your application using the make command. Finally, the last layer specifies what command to run within the container.</a:t>
            </a:r>
            <a:endPar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Each layer is only a set of differences from the layer before it. The layers are stacked on top of each other. When you create a new container, you add a new writable layer on top of the underlying layers. This layer is often called the “container layer”. All changes made to the running container, such as writing new files, modifying existing files, and deleting files, are written to this thin writable container layer. The diagram below shows a container based on the Ubuntu 15.04 image.</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p>
        </p:txBody>
      </p:sp>
      <p:pic>
        <p:nvPicPr>
          <p:cNvPr id="3" name="Picture 2" descr="Layers of a container based on the Ubuntu image"/>
          <p:cNvPicPr/>
          <p:nvPr/>
        </p:nvPicPr>
        <p:blipFill>
          <a:blip r:embed="rId2">
            <a:extLst>
              <a:ext uri="{28A0092B-C50C-407E-A947-70E740481C1C}">
                <a14:useLocalDpi xmlns:a14="http://schemas.microsoft.com/office/drawing/2010/main" val="0"/>
              </a:ext>
            </a:extLst>
          </a:blip>
          <a:srcRect/>
          <a:stretch>
            <a:fillRect/>
          </a:stretch>
        </p:blipFill>
        <p:spPr bwMode="auto">
          <a:xfrm>
            <a:off x="2925557" y="2390775"/>
            <a:ext cx="6429375" cy="4467225"/>
          </a:xfrm>
          <a:prstGeom prst="rect">
            <a:avLst/>
          </a:prstGeom>
          <a:noFill/>
          <a:ln>
            <a:noFill/>
          </a:ln>
        </p:spPr>
      </p:pic>
      <p:sp>
        <p:nvSpPr>
          <p:cNvPr id="4" name="Rectangle 3"/>
          <p:cNvSpPr/>
          <p:nvPr/>
        </p:nvSpPr>
        <p:spPr>
          <a:xfrm>
            <a:off x="7664245" y="5162924"/>
            <a:ext cx="3957484" cy="1246495"/>
          </a:xfrm>
          <a:prstGeom prst="rect">
            <a:avLst/>
          </a:prstGeom>
        </p:spPr>
        <p:txBody>
          <a:bodyPr wrap="square">
            <a:spAutoFit/>
          </a:bodyPr>
          <a:lstStyle/>
          <a:p>
            <a:pPr>
              <a:lnSpc>
                <a:spcPts val="1800"/>
              </a:lnSpc>
              <a:spcBef>
                <a:spcPts val="750"/>
              </a:spcBef>
              <a:spcAft>
                <a:spcPts val="750"/>
              </a:spcAft>
            </a:pPr>
            <a:r>
              <a:rPr lang="en-US"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A </a:t>
            </a:r>
            <a:r>
              <a:rPr lang="en-US" i="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storage driver</a:t>
            </a:r>
            <a:r>
              <a:rPr lang="en-US"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handles the details about the way these layers interact with each other. Different storage drivers are available, which have advantages and disadvantages in different situations</a:t>
            </a:r>
            <a:r>
              <a:rPr lang="en-US" dirty="0">
                <a:solidFill>
                  <a:srgbClr val="33444C"/>
                </a:solidFill>
                <a:latin typeface="Open Sans" panose="020B0606030504020204" pitchFamily="34" charset="0"/>
                <a:ea typeface="Times New Roman" panose="02020603050405020304" pitchFamily="18" charset="0"/>
              </a:rPr>
              <a:t>.</a:t>
            </a:r>
          </a:p>
        </p:txBody>
      </p:sp>
    </p:spTree>
    <p:extLst>
      <p:ext uri="{BB962C8B-B14F-4D97-AF65-F5344CB8AC3E}">
        <p14:creationId xmlns:p14="http://schemas.microsoft.com/office/powerpoint/2010/main" val="2838486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68710" y="0"/>
            <a:ext cx="11170920" cy="2658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Container and layers</a:t>
            </a:r>
            <a:r>
              <a:rPr kumimoji="0" lang="en-US" altLang="en-US" sz="2800" b="1"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major difference between a container and an image is the top writable layer. All writes to the container that add new or modify existing data are stored in this writable layer. When the container is deleted, the writable layer is also deleted. The underlying image remains unchanged.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Because each container has its own writable container layer, and all changes are stored in this container layer, multiple containers can share access to the same underlying image and yet have their own data state. The diagram below shows multiple containers sharing the same Ubuntu 15.04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pic>
        <p:nvPicPr>
          <p:cNvPr id="11265" name="Picture 7" descr="Containers sharing sam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407" y="2324100"/>
            <a:ext cx="6105525" cy="35433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rot="10800000" flipV="1">
            <a:off x="175259" y="5657671"/>
            <a:ext cx="1155781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Note</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If you need multiple images to have shared access to the exact same data, store this data in a Docker volume and mount it into your containers.</a:t>
            </a:r>
            <a:endPar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Docker uses storage drivers to manage the contents of the image layers and the writable container layer. Each storage driver handles the implementation differently, but all drivers use stackable image layers and the copy-on-write (</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CoW</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strategy.</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27568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61662"/>
            <a:ext cx="11887200" cy="6479081"/>
          </a:xfrm>
          <a:prstGeom prst="rect">
            <a:avLst/>
          </a:prstGeom>
        </p:spPr>
        <p:txBody>
          <a:bodyPr wrap="square">
            <a:spAutoFit/>
          </a:bodyPr>
          <a:lstStyle/>
          <a:p>
            <a:pPr>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docker</a:t>
            </a: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pull ubuntu:15.04</a:t>
            </a:r>
            <a:endParaRPr lang="en-US" b="1"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b="1"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15.04: Pulling from library/</a:t>
            </a:r>
            <a:r>
              <a:rPr lang="en-US" b="1" dirty="0" err="1">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ubuntu</a:t>
            </a:r>
            <a:endParaRPr lang="en-US" b="1"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1ba8ac955b97: Pull complete</a:t>
            </a:r>
            <a:endParaRPr lang="en-US" b="1"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f157c4e5ede7: Pull complete</a:t>
            </a:r>
            <a:endParaRPr lang="en-US" b="1"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0b7e98f84c4c: Pull complete</a:t>
            </a:r>
            <a:endParaRPr lang="en-US" b="1"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a3ed95caeb02: Pull complete</a:t>
            </a:r>
            <a:endParaRPr lang="en-US" b="1"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Digest: sha256:5e279a9df07990286cce22e1b0f5b0490629ca6d187698746ae5e28e604a640e</a:t>
            </a:r>
            <a:endParaRPr lang="en-US" b="1"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Status: Downloaded newer image for ubuntu:15.04</a:t>
            </a:r>
            <a:endParaRPr lang="en-US" b="1"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800"/>
              </a:lnSpc>
            </a:pPr>
            <a:r>
              <a:rPr lang="en-US" dirty="0" smtClean="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Each of these layers is stored in its own directory inside the Docker host’s local storage area. To examine the layers on the </a:t>
            </a:r>
            <a:r>
              <a:rPr lang="en-US" dirty="0" err="1" smtClean="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filesystem</a:t>
            </a:r>
            <a:r>
              <a:rPr lang="en-US" dirty="0" smtClean="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list the contents of /</a:t>
            </a:r>
            <a:r>
              <a:rPr lang="en-US" dirty="0" err="1" smtClean="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lang="en-US" dirty="0" smtClean="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/lib/</a:t>
            </a:r>
            <a:r>
              <a:rPr lang="en-US" dirty="0" err="1" smtClean="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docker</a:t>
            </a:r>
            <a:r>
              <a:rPr lang="en-US" dirty="0" smtClean="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/&lt;storage-driver&gt;/layers/. This example uses </a:t>
            </a:r>
            <a:r>
              <a:rPr lang="en-US" dirty="0" err="1" smtClean="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aufs</a:t>
            </a:r>
            <a:r>
              <a:rPr lang="en-US" dirty="0" smtClean="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which is the default storage driver:</a:t>
            </a:r>
            <a:endParaRPr lang="en-US"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ls /</a:t>
            </a:r>
            <a:r>
              <a:rPr lang="en-US" b="1" dirty="0" err="1">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var</a:t>
            </a: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/lib/</a:t>
            </a:r>
            <a:r>
              <a:rPr lang="en-US" b="1" dirty="0" err="1">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docker</a:t>
            </a: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a:t>
            </a:r>
            <a:r>
              <a:rPr lang="en-US" b="1" dirty="0" err="1">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aufs</a:t>
            </a: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/layers</a:t>
            </a:r>
            <a:endParaRPr lang="en-US" b="1"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1d6674ff835b10f76e354806e16b950f91a191d3b471236609ab13a930275e24</a:t>
            </a:r>
            <a:endParaRPr lang="en-US" b="1"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5dbb0cbe0148cf447b9464a358c1587be586058d9a4c9ce079320265e2bb94e7</a:t>
            </a:r>
            <a:endParaRPr lang="en-US" b="1"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bef7199f2ed8e86fa4ada1309cfad3089e0542fec8894690529e4c04a7ca2d73</a:t>
            </a:r>
            <a:endParaRPr lang="en-US" b="1"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ebf814eccfe98f2704660ca1d844e4348db3b5ccc637eb905d4818fbfb00a06a</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506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3504241"/>
              </p:ext>
            </p:extLst>
          </p:nvPr>
        </p:nvGraphicFramePr>
        <p:xfrm>
          <a:off x="191727" y="395238"/>
          <a:ext cx="11238272" cy="6428201"/>
        </p:xfrm>
        <a:graphic>
          <a:graphicData uri="http://schemas.openxmlformats.org/drawingml/2006/table">
            <a:tbl>
              <a:tblPr/>
              <a:tblGrid>
                <a:gridCol w="5619136">
                  <a:extLst>
                    <a:ext uri="{9D8B030D-6E8A-4147-A177-3AD203B41FA5}">
                      <a16:colId xmlns:a16="http://schemas.microsoft.com/office/drawing/2014/main" val="3880870721"/>
                    </a:ext>
                  </a:extLst>
                </a:gridCol>
                <a:gridCol w="5619136">
                  <a:extLst>
                    <a:ext uri="{9D8B030D-6E8A-4147-A177-3AD203B41FA5}">
                      <a16:colId xmlns:a16="http://schemas.microsoft.com/office/drawing/2014/main" val="2767561992"/>
                    </a:ext>
                  </a:extLst>
                </a:gridCol>
              </a:tblGrid>
              <a:tr h="550793">
                <a:tc>
                  <a:txBody>
                    <a:bodyPr/>
                    <a:lstStyle/>
                    <a:p>
                      <a:r>
                        <a:rPr lang="en-US" sz="1800" u="none" strike="noStrike" dirty="0" err="1" smtClean="0">
                          <a:solidFill>
                            <a:srgbClr val="0090C8"/>
                          </a:solidFill>
                          <a:effectLst/>
                          <a:latin typeface="Times New Roman" panose="02020603050405020304" pitchFamily="18" charset="0"/>
                          <a:cs typeface="Times New Roman" panose="02020603050405020304" pitchFamily="18" charset="0"/>
                          <a:hlinkClick r:id="rId2"/>
                        </a:rPr>
                        <a:t>docker</a:t>
                      </a:r>
                      <a:r>
                        <a:rPr lang="en-US" sz="1800" u="none" strike="noStrike" dirty="0" smtClean="0">
                          <a:solidFill>
                            <a:srgbClr val="0090C8"/>
                          </a:solidFill>
                          <a:effectLst/>
                          <a:latin typeface="Times New Roman" panose="02020603050405020304" pitchFamily="18" charset="0"/>
                          <a:cs typeface="Times New Roman" panose="02020603050405020304" pitchFamily="18" charset="0"/>
                          <a:hlinkClick r:id="rId2"/>
                        </a:rPr>
                        <a:t> </a:t>
                      </a:r>
                      <a:r>
                        <a:rPr lang="en-US" sz="1800" u="none" strike="noStrike" dirty="0">
                          <a:solidFill>
                            <a:srgbClr val="0090C8"/>
                          </a:solidFill>
                          <a:effectLst/>
                          <a:latin typeface="Times New Roman" panose="02020603050405020304" pitchFamily="18" charset="0"/>
                          <a:cs typeface="Times New Roman" panose="02020603050405020304" pitchFamily="18" charset="0"/>
                          <a:hlinkClick r:id="rId2"/>
                        </a:rPr>
                        <a:t>image build</a:t>
                      </a:r>
                      <a:endParaRPr lang="en-US" sz="1800" dirty="0">
                        <a:effectLst/>
                        <a:latin typeface="Times New Roman" panose="02020603050405020304" pitchFamily="18" charset="0"/>
                        <a:cs typeface="Times New Roman" panose="02020603050405020304" pitchFamily="18" charset="0"/>
                      </a:endParaRPr>
                    </a:p>
                  </a:txBody>
                  <a:tcPr marL="51507" marR="51507" marT="51507" marB="51507" anchor="ctr">
                    <a:lnL>
                      <a:noFill/>
                    </a:lnL>
                    <a:lnR>
                      <a:noFill/>
                    </a:lnR>
                    <a:lnT>
                      <a:noFill/>
                    </a:lnT>
                    <a:lnB>
                      <a:noFill/>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Build an image from a Dockerfile</a:t>
                      </a:r>
                    </a:p>
                  </a:txBody>
                  <a:tcPr marL="51507" marR="51507" marT="51507" marB="51507" anchor="ctr">
                    <a:lnL>
                      <a:noFill/>
                    </a:lnL>
                    <a:lnR>
                      <a:noFill/>
                    </a:lnR>
                    <a:lnT>
                      <a:noFill/>
                    </a:lnT>
                    <a:lnB>
                      <a:noFill/>
                    </a:lnB>
                    <a:solidFill>
                      <a:srgbClr val="FFFFFF"/>
                    </a:solidFill>
                  </a:tcPr>
                </a:tc>
                <a:extLst>
                  <a:ext uri="{0D108BD9-81ED-4DB2-BD59-A6C34878D82A}">
                    <a16:rowId xmlns:a16="http://schemas.microsoft.com/office/drawing/2014/main" val="364792800"/>
                  </a:ext>
                </a:extLst>
              </a:tr>
              <a:tr h="370492">
                <a:tc>
                  <a:txBody>
                    <a:bodyPr/>
                    <a:lstStyle/>
                    <a:p>
                      <a:r>
                        <a:rPr lang="en-US" sz="1800" u="none" strike="noStrike">
                          <a:solidFill>
                            <a:srgbClr val="0090C8"/>
                          </a:solidFill>
                          <a:effectLst/>
                          <a:latin typeface="Times New Roman" panose="02020603050405020304" pitchFamily="18" charset="0"/>
                          <a:cs typeface="Times New Roman" panose="02020603050405020304" pitchFamily="18" charset="0"/>
                          <a:hlinkClick r:id="rId3"/>
                        </a:rPr>
                        <a:t>docker image history</a:t>
                      </a:r>
                      <a:endParaRPr lang="en-US" sz="1800">
                        <a:effectLst/>
                        <a:latin typeface="Times New Roman" panose="02020603050405020304" pitchFamily="18" charset="0"/>
                        <a:cs typeface="Times New Roman" panose="02020603050405020304" pitchFamily="18" charset="0"/>
                      </a:endParaRPr>
                    </a:p>
                  </a:txBody>
                  <a:tcPr marL="51507" marR="51507" marT="51507" marB="51507" anchor="ctr">
                    <a:lnL>
                      <a:noFill/>
                    </a:lnL>
                    <a:lnR>
                      <a:noFill/>
                    </a:lnR>
                    <a:lnT>
                      <a:noFill/>
                    </a:lnT>
                    <a:lnB>
                      <a:noFill/>
                    </a:lnB>
                    <a:solidFill>
                      <a:srgbClr val="F7F7F7"/>
                    </a:solidFill>
                  </a:tcPr>
                </a:tc>
                <a:tc>
                  <a:txBody>
                    <a:bodyPr/>
                    <a:lstStyle/>
                    <a:p>
                      <a:r>
                        <a:rPr lang="en-US" sz="1800">
                          <a:effectLst/>
                          <a:latin typeface="Times New Roman" panose="02020603050405020304" pitchFamily="18" charset="0"/>
                          <a:cs typeface="Times New Roman" panose="02020603050405020304" pitchFamily="18" charset="0"/>
                        </a:rPr>
                        <a:t>Show the history of an image</a:t>
                      </a:r>
                    </a:p>
                  </a:txBody>
                  <a:tcPr marL="51507" marR="51507" marT="51507" marB="51507" anchor="ctr">
                    <a:lnL>
                      <a:noFill/>
                    </a:lnL>
                    <a:lnR>
                      <a:noFill/>
                    </a:lnR>
                    <a:lnT>
                      <a:noFill/>
                    </a:lnT>
                    <a:lnB>
                      <a:noFill/>
                    </a:lnB>
                    <a:solidFill>
                      <a:srgbClr val="F7F7F7"/>
                    </a:solidFill>
                  </a:tcPr>
                </a:tc>
                <a:extLst>
                  <a:ext uri="{0D108BD9-81ED-4DB2-BD59-A6C34878D82A}">
                    <a16:rowId xmlns:a16="http://schemas.microsoft.com/office/drawing/2014/main" val="2986866957"/>
                  </a:ext>
                </a:extLst>
              </a:tr>
              <a:tr h="756623">
                <a:tc>
                  <a:txBody>
                    <a:bodyPr/>
                    <a:lstStyle/>
                    <a:p>
                      <a:r>
                        <a:rPr lang="en-US" sz="1800" u="none" strike="noStrike">
                          <a:solidFill>
                            <a:srgbClr val="0090C8"/>
                          </a:solidFill>
                          <a:effectLst/>
                          <a:latin typeface="Times New Roman" panose="02020603050405020304" pitchFamily="18" charset="0"/>
                          <a:cs typeface="Times New Roman" panose="02020603050405020304" pitchFamily="18" charset="0"/>
                          <a:hlinkClick r:id="rId4"/>
                        </a:rPr>
                        <a:t>docker image import</a:t>
                      </a:r>
                      <a:endParaRPr lang="en-US" sz="1800">
                        <a:effectLst/>
                        <a:latin typeface="Times New Roman" panose="02020603050405020304" pitchFamily="18" charset="0"/>
                        <a:cs typeface="Times New Roman" panose="02020603050405020304" pitchFamily="18" charset="0"/>
                      </a:endParaRPr>
                    </a:p>
                  </a:txBody>
                  <a:tcPr marL="51507" marR="51507" marT="51507" marB="51507" anchor="ctr">
                    <a:lnL>
                      <a:noFill/>
                    </a:lnL>
                    <a:lnR>
                      <a:noFill/>
                    </a:lnR>
                    <a:lnT>
                      <a:noFill/>
                    </a:lnT>
                    <a:lnB>
                      <a:noFill/>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Import the contents from a tarball to create a filesystem image</a:t>
                      </a:r>
                    </a:p>
                  </a:txBody>
                  <a:tcPr marL="51507" marR="51507" marT="51507" marB="51507" anchor="ctr">
                    <a:lnL>
                      <a:noFill/>
                    </a:lnL>
                    <a:lnR>
                      <a:noFill/>
                    </a:lnR>
                    <a:lnT>
                      <a:noFill/>
                    </a:lnT>
                    <a:lnB>
                      <a:noFill/>
                    </a:lnB>
                    <a:solidFill>
                      <a:srgbClr val="FFFFFF"/>
                    </a:solidFill>
                  </a:tcPr>
                </a:tc>
                <a:extLst>
                  <a:ext uri="{0D108BD9-81ED-4DB2-BD59-A6C34878D82A}">
                    <a16:rowId xmlns:a16="http://schemas.microsoft.com/office/drawing/2014/main" val="4196562754"/>
                  </a:ext>
                </a:extLst>
              </a:tr>
              <a:tr h="550793">
                <a:tc>
                  <a:txBody>
                    <a:bodyPr/>
                    <a:lstStyle/>
                    <a:p>
                      <a:r>
                        <a:rPr lang="en-US" sz="1800" u="none" strike="noStrike">
                          <a:solidFill>
                            <a:srgbClr val="0090C8"/>
                          </a:solidFill>
                          <a:effectLst/>
                          <a:latin typeface="Times New Roman" panose="02020603050405020304" pitchFamily="18" charset="0"/>
                          <a:cs typeface="Times New Roman" panose="02020603050405020304" pitchFamily="18" charset="0"/>
                          <a:hlinkClick r:id="rId5"/>
                        </a:rPr>
                        <a:t>docker image inspect</a:t>
                      </a:r>
                      <a:endParaRPr lang="en-US" sz="1800">
                        <a:effectLst/>
                        <a:latin typeface="Times New Roman" panose="02020603050405020304" pitchFamily="18" charset="0"/>
                        <a:cs typeface="Times New Roman" panose="02020603050405020304" pitchFamily="18" charset="0"/>
                      </a:endParaRPr>
                    </a:p>
                  </a:txBody>
                  <a:tcPr marL="51507" marR="51507" marT="51507" marB="51507" anchor="ctr">
                    <a:lnL>
                      <a:noFill/>
                    </a:lnL>
                    <a:lnR>
                      <a:noFill/>
                    </a:lnR>
                    <a:lnT>
                      <a:noFill/>
                    </a:lnT>
                    <a:lnB>
                      <a:noFill/>
                    </a:lnB>
                    <a:solidFill>
                      <a:srgbClr val="F7F7F7"/>
                    </a:solidFill>
                  </a:tcPr>
                </a:tc>
                <a:tc>
                  <a:txBody>
                    <a:bodyPr/>
                    <a:lstStyle/>
                    <a:p>
                      <a:r>
                        <a:rPr lang="en-US" sz="1800">
                          <a:effectLst/>
                          <a:latin typeface="Times New Roman" panose="02020603050405020304" pitchFamily="18" charset="0"/>
                          <a:cs typeface="Times New Roman" panose="02020603050405020304" pitchFamily="18" charset="0"/>
                        </a:rPr>
                        <a:t>Display detailed information on one or more images</a:t>
                      </a:r>
                    </a:p>
                  </a:txBody>
                  <a:tcPr marL="51507" marR="51507" marT="51507" marB="51507" anchor="ctr">
                    <a:lnL>
                      <a:noFill/>
                    </a:lnL>
                    <a:lnR>
                      <a:noFill/>
                    </a:lnR>
                    <a:lnT>
                      <a:noFill/>
                    </a:lnT>
                    <a:lnB>
                      <a:noFill/>
                    </a:lnB>
                    <a:solidFill>
                      <a:srgbClr val="F7F7F7"/>
                    </a:solidFill>
                  </a:tcPr>
                </a:tc>
                <a:extLst>
                  <a:ext uri="{0D108BD9-81ED-4DB2-BD59-A6C34878D82A}">
                    <a16:rowId xmlns:a16="http://schemas.microsoft.com/office/drawing/2014/main" val="2284475598"/>
                  </a:ext>
                </a:extLst>
              </a:tr>
              <a:tr h="550793">
                <a:tc>
                  <a:txBody>
                    <a:bodyPr/>
                    <a:lstStyle/>
                    <a:p>
                      <a:r>
                        <a:rPr lang="en-US" sz="1800" u="none" strike="noStrike">
                          <a:solidFill>
                            <a:srgbClr val="0090C8"/>
                          </a:solidFill>
                          <a:effectLst/>
                          <a:latin typeface="Times New Roman" panose="02020603050405020304" pitchFamily="18" charset="0"/>
                          <a:cs typeface="Times New Roman" panose="02020603050405020304" pitchFamily="18" charset="0"/>
                          <a:hlinkClick r:id="rId6"/>
                        </a:rPr>
                        <a:t>docker image load</a:t>
                      </a:r>
                      <a:endParaRPr lang="en-US" sz="1800">
                        <a:effectLst/>
                        <a:latin typeface="Times New Roman" panose="02020603050405020304" pitchFamily="18" charset="0"/>
                        <a:cs typeface="Times New Roman" panose="02020603050405020304" pitchFamily="18" charset="0"/>
                      </a:endParaRPr>
                    </a:p>
                  </a:txBody>
                  <a:tcPr marL="51507" marR="51507" marT="51507" marB="51507" anchor="ctr">
                    <a:lnL>
                      <a:noFill/>
                    </a:lnL>
                    <a:lnR>
                      <a:noFill/>
                    </a:lnR>
                    <a:lnT>
                      <a:noFill/>
                    </a:lnT>
                    <a:lnB>
                      <a:noFill/>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Load an image from a tar archive or STDIN</a:t>
                      </a:r>
                    </a:p>
                  </a:txBody>
                  <a:tcPr marL="51507" marR="51507" marT="51507" marB="51507" anchor="ctr">
                    <a:lnL>
                      <a:noFill/>
                    </a:lnL>
                    <a:lnR>
                      <a:noFill/>
                    </a:lnR>
                    <a:lnT>
                      <a:noFill/>
                    </a:lnT>
                    <a:lnB>
                      <a:noFill/>
                    </a:lnB>
                    <a:solidFill>
                      <a:srgbClr val="FFFFFF"/>
                    </a:solidFill>
                  </a:tcPr>
                </a:tc>
                <a:extLst>
                  <a:ext uri="{0D108BD9-81ED-4DB2-BD59-A6C34878D82A}">
                    <a16:rowId xmlns:a16="http://schemas.microsoft.com/office/drawing/2014/main" val="2701112492"/>
                  </a:ext>
                </a:extLst>
              </a:tr>
              <a:tr h="370492">
                <a:tc>
                  <a:txBody>
                    <a:bodyPr/>
                    <a:lstStyle/>
                    <a:p>
                      <a:r>
                        <a:rPr lang="en-US" sz="1800" u="none" strike="noStrike" dirty="0" err="1">
                          <a:solidFill>
                            <a:srgbClr val="0090C8"/>
                          </a:solidFill>
                          <a:effectLst/>
                          <a:latin typeface="Times New Roman" panose="02020603050405020304" pitchFamily="18" charset="0"/>
                          <a:cs typeface="Times New Roman" panose="02020603050405020304" pitchFamily="18" charset="0"/>
                          <a:hlinkClick r:id="rId7"/>
                        </a:rPr>
                        <a:t>docker</a:t>
                      </a:r>
                      <a:r>
                        <a:rPr lang="en-US" sz="1800" u="none" strike="noStrike" dirty="0">
                          <a:solidFill>
                            <a:srgbClr val="0090C8"/>
                          </a:solidFill>
                          <a:effectLst/>
                          <a:latin typeface="Times New Roman" panose="02020603050405020304" pitchFamily="18" charset="0"/>
                          <a:cs typeface="Times New Roman" panose="02020603050405020304" pitchFamily="18" charset="0"/>
                          <a:hlinkClick r:id="rId7"/>
                        </a:rPr>
                        <a:t> image ls</a:t>
                      </a:r>
                      <a:endParaRPr lang="en-US" sz="1800" dirty="0">
                        <a:effectLst/>
                        <a:latin typeface="Times New Roman" panose="02020603050405020304" pitchFamily="18" charset="0"/>
                        <a:cs typeface="Times New Roman" panose="02020603050405020304" pitchFamily="18" charset="0"/>
                      </a:endParaRPr>
                    </a:p>
                  </a:txBody>
                  <a:tcPr marL="51507" marR="51507" marT="51507" marB="51507" anchor="ctr">
                    <a:lnL>
                      <a:noFill/>
                    </a:lnL>
                    <a:lnR>
                      <a:noFill/>
                    </a:lnR>
                    <a:lnT>
                      <a:noFill/>
                    </a:lnT>
                    <a:lnB>
                      <a:noFill/>
                    </a:lnB>
                    <a:solidFill>
                      <a:srgbClr val="F7F7F7"/>
                    </a:solidFill>
                  </a:tcPr>
                </a:tc>
                <a:tc>
                  <a:txBody>
                    <a:bodyPr/>
                    <a:lstStyle/>
                    <a:p>
                      <a:r>
                        <a:rPr lang="en-US" sz="1800">
                          <a:effectLst/>
                          <a:latin typeface="Times New Roman" panose="02020603050405020304" pitchFamily="18" charset="0"/>
                          <a:cs typeface="Times New Roman" panose="02020603050405020304" pitchFamily="18" charset="0"/>
                        </a:rPr>
                        <a:t>List images</a:t>
                      </a:r>
                    </a:p>
                  </a:txBody>
                  <a:tcPr marL="51507" marR="51507" marT="51507" marB="51507" anchor="ctr">
                    <a:lnL>
                      <a:noFill/>
                    </a:lnL>
                    <a:lnR>
                      <a:noFill/>
                    </a:lnR>
                    <a:lnT>
                      <a:noFill/>
                    </a:lnT>
                    <a:lnB>
                      <a:noFill/>
                    </a:lnB>
                    <a:solidFill>
                      <a:srgbClr val="F7F7F7"/>
                    </a:solidFill>
                  </a:tcPr>
                </a:tc>
                <a:extLst>
                  <a:ext uri="{0D108BD9-81ED-4DB2-BD59-A6C34878D82A}">
                    <a16:rowId xmlns:a16="http://schemas.microsoft.com/office/drawing/2014/main" val="1206730447"/>
                  </a:ext>
                </a:extLst>
              </a:tr>
              <a:tr h="370492">
                <a:tc>
                  <a:txBody>
                    <a:bodyPr/>
                    <a:lstStyle/>
                    <a:p>
                      <a:r>
                        <a:rPr lang="en-US" sz="1800" u="none" strike="noStrike">
                          <a:solidFill>
                            <a:srgbClr val="0090C8"/>
                          </a:solidFill>
                          <a:effectLst/>
                          <a:latin typeface="Times New Roman" panose="02020603050405020304" pitchFamily="18" charset="0"/>
                          <a:cs typeface="Times New Roman" panose="02020603050405020304" pitchFamily="18" charset="0"/>
                          <a:hlinkClick r:id="rId8"/>
                        </a:rPr>
                        <a:t>docker image prune</a:t>
                      </a:r>
                      <a:endParaRPr lang="en-US" sz="1800">
                        <a:effectLst/>
                        <a:latin typeface="Times New Roman" panose="02020603050405020304" pitchFamily="18" charset="0"/>
                        <a:cs typeface="Times New Roman" panose="02020603050405020304" pitchFamily="18" charset="0"/>
                      </a:endParaRPr>
                    </a:p>
                  </a:txBody>
                  <a:tcPr marL="51507" marR="51507" marT="51507" marB="51507" anchor="ctr">
                    <a:lnL>
                      <a:noFill/>
                    </a:lnL>
                    <a:lnR>
                      <a:noFill/>
                    </a:lnR>
                    <a:lnT>
                      <a:noFill/>
                    </a:lnT>
                    <a:lnB>
                      <a:noFill/>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Remove unused images</a:t>
                      </a:r>
                    </a:p>
                  </a:txBody>
                  <a:tcPr marL="51507" marR="51507" marT="51507" marB="51507" anchor="ctr">
                    <a:lnL>
                      <a:noFill/>
                    </a:lnL>
                    <a:lnR>
                      <a:noFill/>
                    </a:lnR>
                    <a:lnT>
                      <a:noFill/>
                    </a:lnT>
                    <a:lnB>
                      <a:noFill/>
                    </a:lnB>
                    <a:solidFill>
                      <a:srgbClr val="FFFFFF"/>
                    </a:solidFill>
                  </a:tcPr>
                </a:tc>
                <a:extLst>
                  <a:ext uri="{0D108BD9-81ED-4DB2-BD59-A6C34878D82A}">
                    <a16:rowId xmlns:a16="http://schemas.microsoft.com/office/drawing/2014/main" val="2929210719"/>
                  </a:ext>
                </a:extLst>
              </a:tr>
              <a:tr h="550793">
                <a:tc>
                  <a:txBody>
                    <a:bodyPr/>
                    <a:lstStyle/>
                    <a:p>
                      <a:r>
                        <a:rPr lang="en-US" sz="1800" u="none" strike="noStrike" dirty="0" err="1">
                          <a:solidFill>
                            <a:srgbClr val="0090C8"/>
                          </a:solidFill>
                          <a:effectLst/>
                          <a:latin typeface="Times New Roman" panose="02020603050405020304" pitchFamily="18" charset="0"/>
                          <a:cs typeface="Times New Roman" panose="02020603050405020304" pitchFamily="18" charset="0"/>
                          <a:hlinkClick r:id="rId9"/>
                        </a:rPr>
                        <a:t>docker</a:t>
                      </a:r>
                      <a:r>
                        <a:rPr lang="en-US" sz="1800" u="none" strike="noStrike" dirty="0">
                          <a:solidFill>
                            <a:srgbClr val="0090C8"/>
                          </a:solidFill>
                          <a:effectLst/>
                          <a:latin typeface="Times New Roman" panose="02020603050405020304" pitchFamily="18" charset="0"/>
                          <a:cs typeface="Times New Roman" panose="02020603050405020304" pitchFamily="18" charset="0"/>
                          <a:hlinkClick r:id="rId9"/>
                        </a:rPr>
                        <a:t> image pull</a:t>
                      </a:r>
                      <a:endParaRPr lang="en-US" sz="1800" dirty="0">
                        <a:effectLst/>
                        <a:latin typeface="Times New Roman" panose="02020603050405020304" pitchFamily="18" charset="0"/>
                        <a:cs typeface="Times New Roman" panose="02020603050405020304" pitchFamily="18" charset="0"/>
                      </a:endParaRPr>
                    </a:p>
                  </a:txBody>
                  <a:tcPr marL="51507" marR="51507" marT="51507" marB="51507" anchor="ctr">
                    <a:lnL>
                      <a:noFill/>
                    </a:lnL>
                    <a:lnR>
                      <a:noFill/>
                    </a:lnR>
                    <a:lnT>
                      <a:noFill/>
                    </a:lnT>
                    <a:lnB>
                      <a:noFill/>
                    </a:lnB>
                    <a:solidFill>
                      <a:srgbClr val="F7F7F7"/>
                    </a:solidFill>
                  </a:tcPr>
                </a:tc>
                <a:tc>
                  <a:txBody>
                    <a:bodyPr/>
                    <a:lstStyle/>
                    <a:p>
                      <a:r>
                        <a:rPr lang="en-US" sz="1800">
                          <a:effectLst/>
                          <a:latin typeface="Times New Roman" panose="02020603050405020304" pitchFamily="18" charset="0"/>
                          <a:cs typeface="Times New Roman" panose="02020603050405020304" pitchFamily="18" charset="0"/>
                        </a:rPr>
                        <a:t>Pull an image or a repository from a registry</a:t>
                      </a:r>
                    </a:p>
                  </a:txBody>
                  <a:tcPr marL="51507" marR="51507" marT="51507" marB="51507" anchor="ctr">
                    <a:lnL>
                      <a:noFill/>
                    </a:lnL>
                    <a:lnR>
                      <a:noFill/>
                    </a:lnR>
                    <a:lnT>
                      <a:noFill/>
                    </a:lnT>
                    <a:lnB>
                      <a:noFill/>
                    </a:lnB>
                    <a:solidFill>
                      <a:srgbClr val="F7F7F7"/>
                    </a:solidFill>
                  </a:tcPr>
                </a:tc>
                <a:extLst>
                  <a:ext uri="{0D108BD9-81ED-4DB2-BD59-A6C34878D82A}">
                    <a16:rowId xmlns:a16="http://schemas.microsoft.com/office/drawing/2014/main" val="1877698903"/>
                  </a:ext>
                </a:extLst>
              </a:tr>
              <a:tr h="550793">
                <a:tc>
                  <a:txBody>
                    <a:bodyPr/>
                    <a:lstStyle/>
                    <a:p>
                      <a:r>
                        <a:rPr lang="en-US" sz="1800" u="none" strike="noStrike">
                          <a:solidFill>
                            <a:srgbClr val="0090C8"/>
                          </a:solidFill>
                          <a:effectLst/>
                          <a:latin typeface="Times New Roman" panose="02020603050405020304" pitchFamily="18" charset="0"/>
                          <a:cs typeface="Times New Roman" panose="02020603050405020304" pitchFamily="18" charset="0"/>
                          <a:hlinkClick r:id="rId10"/>
                        </a:rPr>
                        <a:t>docker image push</a:t>
                      </a:r>
                      <a:endParaRPr lang="en-US" sz="1800">
                        <a:effectLst/>
                        <a:latin typeface="Times New Roman" panose="02020603050405020304" pitchFamily="18" charset="0"/>
                        <a:cs typeface="Times New Roman" panose="02020603050405020304" pitchFamily="18" charset="0"/>
                      </a:endParaRPr>
                    </a:p>
                  </a:txBody>
                  <a:tcPr marL="51507" marR="51507" marT="51507" marB="51507" anchor="ctr">
                    <a:lnL>
                      <a:noFill/>
                    </a:lnL>
                    <a:lnR>
                      <a:noFill/>
                    </a:lnR>
                    <a:lnT>
                      <a:noFill/>
                    </a:lnT>
                    <a:lnB>
                      <a:noFill/>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Push an image or a repository to a registry</a:t>
                      </a:r>
                    </a:p>
                  </a:txBody>
                  <a:tcPr marL="51507" marR="51507" marT="51507" marB="51507" anchor="ctr">
                    <a:lnL>
                      <a:noFill/>
                    </a:lnL>
                    <a:lnR>
                      <a:noFill/>
                    </a:lnR>
                    <a:lnT>
                      <a:noFill/>
                    </a:lnT>
                    <a:lnB>
                      <a:noFill/>
                    </a:lnB>
                    <a:solidFill>
                      <a:srgbClr val="FFFFFF"/>
                    </a:solidFill>
                  </a:tcPr>
                </a:tc>
                <a:extLst>
                  <a:ext uri="{0D108BD9-81ED-4DB2-BD59-A6C34878D82A}">
                    <a16:rowId xmlns:a16="http://schemas.microsoft.com/office/drawing/2014/main" val="4021016048"/>
                  </a:ext>
                </a:extLst>
              </a:tr>
              <a:tr h="370492">
                <a:tc>
                  <a:txBody>
                    <a:bodyPr/>
                    <a:lstStyle/>
                    <a:p>
                      <a:r>
                        <a:rPr lang="en-US" sz="1800" u="none" strike="noStrike">
                          <a:solidFill>
                            <a:srgbClr val="0090C8"/>
                          </a:solidFill>
                          <a:effectLst/>
                          <a:latin typeface="Times New Roman" panose="02020603050405020304" pitchFamily="18" charset="0"/>
                          <a:cs typeface="Times New Roman" panose="02020603050405020304" pitchFamily="18" charset="0"/>
                          <a:hlinkClick r:id="rId11"/>
                        </a:rPr>
                        <a:t>docker image rm</a:t>
                      </a:r>
                      <a:endParaRPr lang="en-US" sz="1800">
                        <a:effectLst/>
                        <a:latin typeface="Times New Roman" panose="02020603050405020304" pitchFamily="18" charset="0"/>
                        <a:cs typeface="Times New Roman" panose="02020603050405020304" pitchFamily="18" charset="0"/>
                      </a:endParaRPr>
                    </a:p>
                  </a:txBody>
                  <a:tcPr marL="51507" marR="51507" marT="51507" marB="51507" anchor="ctr">
                    <a:lnL>
                      <a:noFill/>
                    </a:lnL>
                    <a:lnR>
                      <a:noFill/>
                    </a:lnR>
                    <a:lnT>
                      <a:noFill/>
                    </a:lnT>
                    <a:lnB>
                      <a:noFill/>
                    </a:lnB>
                    <a:solidFill>
                      <a:srgbClr val="F7F7F7"/>
                    </a:solidFill>
                  </a:tcPr>
                </a:tc>
                <a:tc>
                  <a:txBody>
                    <a:bodyPr/>
                    <a:lstStyle/>
                    <a:p>
                      <a:r>
                        <a:rPr lang="en-US" sz="1800">
                          <a:effectLst/>
                          <a:latin typeface="Times New Roman" panose="02020603050405020304" pitchFamily="18" charset="0"/>
                          <a:cs typeface="Times New Roman" panose="02020603050405020304" pitchFamily="18" charset="0"/>
                        </a:rPr>
                        <a:t>Remove one or more images</a:t>
                      </a:r>
                    </a:p>
                  </a:txBody>
                  <a:tcPr marL="51507" marR="51507" marT="51507" marB="51507" anchor="ctr">
                    <a:lnL>
                      <a:noFill/>
                    </a:lnL>
                    <a:lnR>
                      <a:noFill/>
                    </a:lnR>
                    <a:lnT>
                      <a:noFill/>
                    </a:lnT>
                    <a:lnB>
                      <a:noFill/>
                    </a:lnB>
                    <a:solidFill>
                      <a:srgbClr val="F7F7F7"/>
                    </a:solidFill>
                  </a:tcPr>
                </a:tc>
                <a:extLst>
                  <a:ext uri="{0D108BD9-81ED-4DB2-BD59-A6C34878D82A}">
                    <a16:rowId xmlns:a16="http://schemas.microsoft.com/office/drawing/2014/main" val="3715932586"/>
                  </a:ext>
                </a:extLst>
              </a:tr>
              <a:tr h="756623">
                <a:tc>
                  <a:txBody>
                    <a:bodyPr/>
                    <a:lstStyle/>
                    <a:p>
                      <a:r>
                        <a:rPr lang="en-US" sz="1800" u="none" strike="noStrike">
                          <a:solidFill>
                            <a:srgbClr val="0090C8"/>
                          </a:solidFill>
                          <a:effectLst/>
                          <a:latin typeface="Times New Roman" panose="02020603050405020304" pitchFamily="18" charset="0"/>
                          <a:cs typeface="Times New Roman" panose="02020603050405020304" pitchFamily="18" charset="0"/>
                          <a:hlinkClick r:id="rId12"/>
                        </a:rPr>
                        <a:t>docker image save</a:t>
                      </a:r>
                      <a:endParaRPr lang="en-US" sz="1800">
                        <a:effectLst/>
                        <a:latin typeface="Times New Roman" panose="02020603050405020304" pitchFamily="18" charset="0"/>
                        <a:cs typeface="Times New Roman" panose="02020603050405020304" pitchFamily="18" charset="0"/>
                      </a:endParaRPr>
                    </a:p>
                  </a:txBody>
                  <a:tcPr marL="51507" marR="51507" marT="51507" marB="51507" anchor="ctr">
                    <a:lnL>
                      <a:noFill/>
                    </a:lnL>
                    <a:lnR>
                      <a:noFill/>
                    </a:lnR>
                    <a:lnT>
                      <a:noFill/>
                    </a:lnT>
                    <a:lnB>
                      <a:noFill/>
                    </a:lnB>
                    <a:solidFill>
                      <a:srgbClr val="FFFFFF"/>
                    </a:solidFill>
                  </a:tcPr>
                </a:tc>
                <a:tc>
                  <a:txBody>
                    <a:bodyPr/>
                    <a:lstStyle/>
                    <a:p>
                      <a:r>
                        <a:rPr lang="en-US" sz="1800">
                          <a:effectLst/>
                          <a:latin typeface="Times New Roman" panose="02020603050405020304" pitchFamily="18" charset="0"/>
                          <a:cs typeface="Times New Roman" panose="02020603050405020304" pitchFamily="18" charset="0"/>
                        </a:rPr>
                        <a:t>Save one or more images to a tar archive (streamed to STDOUT by default)</a:t>
                      </a:r>
                    </a:p>
                  </a:txBody>
                  <a:tcPr marL="51507" marR="51507" marT="51507" marB="51507" anchor="ctr">
                    <a:lnL>
                      <a:noFill/>
                    </a:lnL>
                    <a:lnR>
                      <a:noFill/>
                    </a:lnR>
                    <a:lnT>
                      <a:noFill/>
                    </a:lnT>
                    <a:lnB>
                      <a:noFill/>
                    </a:lnB>
                    <a:solidFill>
                      <a:srgbClr val="FFFFFF"/>
                    </a:solidFill>
                  </a:tcPr>
                </a:tc>
                <a:extLst>
                  <a:ext uri="{0D108BD9-81ED-4DB2-BD59-A6C34878D82A}">
                    <a16:rowId xmlns:a16="http://schemas.microsoft.com/office/drawing/2014/main" val="363064546"/>
                  </a:ext>
                </a:extLst>
              </a:tr>
              <a:tr h="639838">
                <a:tc>
                  <a:txBody>
                    <a:bodyPr/>
                    <a:lstStyle/>
                    <a:p>
                      <a:r>
                        <a:rPr lang="en-US" sz="1800" u="none" strike="noStrike" dirty="0" err="1">
                          <a:solidFill>
                            <a:srgbClr val="0090C8"/>
                          </a:solidFill>
                          <a:effectLst/>
                          <a:latin typeface="Times New Roman" panose="02020603050405020304" pitchFamily="18" charset="0"/>
                          <a:cs typeface="Times New Roman" panose="02020603050405020304" pitchFamily="18" charset="0"/>
                          <a:hlinkClick r:id="rId13"/>
                        </a:rPr>
                        <a:t>docker</a:t>
                      </a:r>
                      <a:r>
                        <a:rPr lang="en-US" sz="1800" u="none" strike="noStrike" dirty="0">
                          <a:solidFill>
                            <a:srgbClr val="0090C8"/>
                          </a:solidFill>
                          <a:effectLst/>
                          <a:latin typeface="Times New Roman" panose="02020603050405020304" pitchFamily="18" charset="0"/>
                          <a:cs typeface="Times New Roman" panose="02020603050405020304" pitchFamily="18" charset="0"/>
                          <a:hlinkClick r:id="rId13"/>
                        </a:rPr>
                        <a:t> image tag</a:t>
                      </a:r>
                      <a:endParaRPr lang="en-US" sz="1800" dirty="0">
                        <a:effectLst/>
                        <a:latin typeface="Times New Roman" panose="02020603050405020304" pitchFamily="18" charset="0"/>
                        <a:cs typeface="Times New Roman" panose="02020603050405020304" pitchFamily="18" charset="0"/>
                      </a:endParaRPr>
                    </a:p>
                  </a:txBody>
                  <a:tcPr marL="51507" marR="51507" marT="51507" marB="51507" anchor="ctr">
                    <a:lnL>
                      <a:noFill/>
                    </a:lnL>
                    <a:lnR>
                      <a:noFill/>
                    </a:lnR>
                    <a:lnT>
                      <a:noFill/>
                    </a:lnT>
                    <a:lnB>
                      <a:noFill/>
                    </a:lnB>
                    <a:solidFill>
                      <a:srgbClr val="F7F7F7"/>
                    </a:solidFill>
                  </a:tcPr>
                </a:tc>
                <a:tc>
                  <a:txBody>
                    <a:bodyPr/>
                    <a:lstStyle/>
                    <a:p>
                      <a:r>
                        <a:rPr lang="en-US" sz="1800" dirty="0">
                          <a:effectLst/>
                          <a:latin typeface="Times New Roman" panose="02020603050405020304" pitchFamily="18" charset="0"/>
                          <a:cs typeface="Times New Roman" panose="02020603050405020304" pitchFamily="18" charset="0"/>
                        </a:rPr>
                        <a:t>Create a tag TARGET_IMAGE that refers to SOURCE_IMAGE</a:t>
                      </a:r>
                    </a:p>
                  </a:txBody>
                  <a:tcPr marL="51507" marR="51507" marT="51507" marB="51507" anchor="ctr">
                    <a:lnL>
                      <a:noFill/>
                    </a:lnL>
                    <a:lnR>
                      <a:noFill/>
                    </a:lnR>
                    <a:lnT>
                      <a:noFill/>
                    </a:lnT>
                    <a:lnB>
                      <a:noFill/>
                    </a:lnB>
                    <a:solidFill>
                      <a:srgbClr val="F7F7F7"/>
                    </a:solidFill>
                  </a:tcPr>
                </a:tc>
                <a:extLst>
                  <a:ext uri="{0D108BD9-81ED-4DB2-BD59-A6C34878D82A}">
                    <a16:rowId xmlns:a16="http://schemas.microsoft.com/office/drawing/2014/main" val="3328757288"/>
                  </a:ext>
                </a:extLst>
              </a:tr>
            </a:tbl>
          </a:graphicData>
        </a:graphic>
      </p:graphicFrame>
      <p:sp>
        <p:nvSpPr>
          <p:cNvPr id="3" name="TextBox 2"/>
          <p:cNvSpPr txBox="1"/>
          <p:nvPr/>
        </p:nvSpPr>
        <p:spPr>
          <a:xfrm>
            <a:off x="191727" y="26529"/>
            <a:ext cx="4257832" cy="523220"/>
          </a:xfrm>
          <a:prstGeom prst="rect">
            <a:avLst/>
          </a:prstGeom>
          <a:noFill/>
        </p:spPr>
        <p:txBody>
          <a:bodyPr wrap="none" rtlCol="0">
            <a:spAutoFit/>
          </a:bodyPr>
          <a:lstStyle/>
          <a:p>
            <a:r>
              <a:rPr lang="en-US" sz="2800" b="1" u="sng" dirty="0" smtClean="0">
                <a:latin typeface="Times New Roman" panose="02020603050405020304" pitchFamily="18" charset="0"/>
                <a:cs typeface="Times New Roman" panose="02020603050405020304" pitchFamily="18" charset="0"/>
              </a:rPr>
              <a:t>Docker image commands</a:t>
            </a:r>
            <a:r>
              <a:rPr lang="en-US" sz="2800" b="1" dirty="0" smtClean="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057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94692"/>
            <a:ext cx="11533239" cy="6186309"/>
          </a:xfrm>
          <a:prstGeom prst="rect">
            <a:avLst/>
          </a:prstGeom>
        </p:spPr>
        <p:txBody>
          <a:bodyPr wrap="square">
            <a:spAutoFit/>
          </a:bodyPr>
          <a:lstStyle/>
          <a:p>
            <a:endParaRPr lang="en-US" b="1" i="0" strike="noStrike" dirty="0" smtClean="0">
              <a:effectLst/>
              <a:latin typeface="Times New Roman" panose="02020603050405020304" pitchFamily="18" charset="0"/>
              <a:cs typeface="Times New Roman" panose="02020603050405020304" pitchFamily="18" charset="0"/>
              <a:hlinkClick r:id="rId2"/>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2"/>
              </a:rPr>
              <a:t>Describe </a:t>
            </a:r>
            <a:r>
              <a:rPr lang="en-US" b="0" i="0" u="none" strike="noStrike" dirty="0" err="1" smtClean="0">
                <a:solidFill>
                  <a:srgbClr val="0366D6"/>
                </a:solidFill>
                <a:effectLst/>
                <a:latin typeface="Times New Roman" panose="02020603050405020304" pitchFamily="18" charset="0"/>
                <a:cs typeface="Times New Roman" panose="02020603050405020304" pitchFamily="18" charset="0"/>
                <a:hlinkClick r:id="rId2"/>
              </a:rPr>
              <a:t>Dockerfile</a:t>
            </a: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2"/>
              </a:rPr>
              <a:t> options</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3"/>
              </a:rPr>
              <a:t>Show the main parts of a </a:t>
            </a:r>
            <a:r>
              <a:rPr lang="en-US" b="0" i="0" u="none" strike="noStrike" dirty="0" err="1" smtClean="0">
                <a:solidFill>
                  <a:srgbClr val="0366D6"/>
                </a:solidFill>
                <a:effectLst/>
                <a:latin typeface="Times New Roman" panose="02020603050405020304" pitchFamily="18" charset="0"/>
                <a:cs typeface="Times New Roman" panose="02020603050405020304" pitchFamily="18" charset="0"/>
                <a:hlinkClick r:id="rId3"/>
              </a:rPr>
              <a:t>Dockerfile</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4"/>
              </a:rPr>
              <a:t>Give examples on how to create an efficient image via a </a:t>
            </a:r>
            <a:r>
              <a:rPr lang="en-US" b="0" i="0" u="none" strike="noStrike" dirty="0" err="1" smtClean="0">
                <a:solidFill>
                  <a:srgbClr val="0366D6"/>
                </a:solidFill>
                <a:effectLst/>
                <a:latin typeface="Times New Roman" panose="02020603050405020304" pitchFamily="18" charset="0"/>
                <a:cs typeface="Times New Roman" panose="02020603050405020304" pitchFamily="18" charset="0"/>
                <a:hlinkClick r:id="rId4"/>
              </a:rPr>
              <a:t>Dockerfile</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5"/>
              </a:rPr>
              <a:t>Use CLI commands such as list delete prune </a:t>
            </a:r>
            <a:r>
              <a:rPr lang="en-US" b="0" i="0" u="none" strike="noStrike" dirty="0" err="1" smtClean="0">
                <a:solidFill>
                  <a:srgbClr val="0366D6"/>
                </a:solidFill>
                <a:effectLst/>
                <a:latin typeface="Times New Roman" panose="02020603050405020304" pitchFamily="18" charset="0"/>
                <a:cs typeface="Times New Roman" panose="02020603050405020304" pitchFamily="18" charset="0"/>
                <a:hlinkClick r:id="rId5"/>
              </a:rPr>
              <a:t>rmi</a:t>
            </a: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5"/>
              </a:rPr>
              <a:t> </a:t>
            </a:r>
            <a:r>
              <a:rPr lang="en-US" b="0" i="0" u="none" strike="noStrike" dirty="0" err="1" smtClean="0">
                <a:solidFill>
                  <a:srgbClr val="0366D6"/>
                </a:solidFill>
                <a:effectLst/>
                <a:latin typeface="Times New Roman" panose="02020603050405020304" pitchFamily="18" charset="0"/>
                <a:cs typeface="Times New Roman" panose="02020603050405020304" pitchFamily="18" charset="0"/>
                <a:hlinkClick r:id="rId5"/>
              </a:rPr>
              <a:t>etc</a:t>
            </a: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5"/>
              </a:rPr>
              <a:t> to manage images</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6"/>
              </a:rPr>
              <a:t>Inspect images and report specific attributes using filter and format</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7"/>
              </a:rPr>
              <a:t>Demonstrate tagging an image</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8"/>
              </a:rPr>
              <a:t>Utilize a registry to store an image</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9"/>
              </a:rPr>
              <a:t>Display layers of a Docker image</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10"/>
              </a:rPr>
              <a:t>Apply a file to create a Docker image</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11"/>
              </a:rPr>
              <a:t>Modify an image to a single layer</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12"/>
              </a:rPr>
              <a:t>Describe how image layers work</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13"/>
              </a:rPr>
              <a:t>Deploy a registry</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14"/>
              </a:rPr>
              <a:t>Configure a registry</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15"/>
              </a:rPr>
              <a:t>Log into a registry</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16"/>
              </a:rPr>
              <a:t>Utilize search in a registry</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17"/>
              </a:rPr>
              <a:t>Tag an image</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18"/>
              </a:rPr>
              <a:t>Push an image to a registry</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19"/>
              </a:rPr>
              <a:t>Sign an image in a registry</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20"/>
              </a:rPr>
              <a:t>Pull an image from a registry</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21"/>
              </a:rPr>
              <a:t>Describe how image deletion works</a:t>
            </a:r>
            <a:endParaRPr lang="en-US" b="0" i="0" dirty="0" smtClean="0">
              <a:solidFill>
                <a:srgbClr val="24292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u="none" strike="noStrike" dirty="0" smtClean="0">
                <a:solidFill>
                  <a:srgbClr val="0366D6"/>
                </a:solidFill>
                <a:effectLst/>
                <a:latin typeface="Times New Roman" panose="02020603050405020304" pitchFamily="18" charset="0"/>
                <a:cs typeface="Times New Roman" panose="02020603050405020304" pitchFamily="18" charset="0"/>
                <a:hlinkClick r:id="rId22"/>
              </a:rPr>
              <a:t>Delete an image from a registry</a:t>
            </a:r>
            <a:endParaRPr lang="en-US" b="0" i="0" dirty="0">
              <a:solidFill>
                <a:srgbClr val="24292E"/>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3333136" y="133082"/>
            <a:ext cx="3605474" cy="523220"/>
          </a:xfrm>
          <a:prstGeom prst="rect">
            <a:avLst/>
          </a:prstGeom>
          <a:noFill/>
        </p:spPr>
        <p:txBody>
          <a:bodyPr wrap="none" rtlCol="0">
            <a:spAutoFit/>
          </a:bodyPr>
          <a:lstStyle/>
          <a:p>
            <a:r>
              <a:rPr lang="en-US" sz="2800" b="1" u="sng" dirty="0" smtClean="0">
                <a:latin typeface="Times New Roman" panose="02020603050405020304" pitchFamily="18" charset="0"/>
                <a:cs typeface="Times New Roman" panose="02020603050405020304" pitchFamily="18" charset="0"/>
              </a:rPr>
              <a:t>REFERENCE LINKS</a:t>
            </a:r>
            <a:endParaRPr lang="en-US"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143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76005" y="2410692"/>
            <a:ext cx="5157822" cy="1107996"/>
          </a:xfrm>
          <a:prstGeom prst="rect">
            <a:avLst/>
          </a:prstGeom>
        </p:spPr>
        <p:txBody>
          <a:bodyPr wrap="none">
            <a:spAutoFit/>
          </a:bodyPr>
          <a:lstStyle/>
          <a:p>
            <a:r>
              <a:rPr lang="en-US" sz="6600" dirty="0">
                <a:latin typeface="Times New Roman" panose="02020603050405020304" pitchFamily="18" charset="0"/>
                <a:cs typeface="Times New Roman" panose="02020603050405020304" pitchFamily="18" charset="0"/>
              </a:rPr>
              <a:t>THANK YOU</a:t>
            </a:r>
            <a:endParaRPr lang="en-US"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087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68437" y="304800"/>
            <a:ext cx="4515019" cy="923330"/>
          </a:xfrm>
          <a:prstGeom prst="rect">
            <a:avLst/>
          </a:prstGeom>
          <a:noFill/>
        </p:spPr>
        <p:txBody>
          <a:bodyPr wrap="none" rtlCol="0">
            <a:spAutoFit/>
          </a:bodyPr>
          <a:lstStyle/>
          <a:p>
            <a:r>
              <a:rPr lang="en-US" dirty="0" smtClean="0"/>
              <a:t>	         </a:t>
            </a:r>
            <a:r>
              <a:rPr lang="en-US" b="1" u="sng" dirty="0" smtClean="0">
                <a:latin typeface="Times New Roman" panose="02020603050405020304" pitchFamily="18" charset="0"/>
                <a:cs typeface="Times New Roman" panose="02020603050405020304" pitchFamily="18" charset="0"/>
              </a:rPr>
              <a:t>DOMAIN – 2</a:t>
            </a:r>
            <a:endParaRPr lang="en-US" b="1" u="sng"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Image Creation, Management, and Registry</a:t>
            </a:r>
          </a:p>
          <a:p>
            <a:endParaRPr lang="en-US" dirty="0"/>
          </a:p>
        </p:txBody>
      </p:sp>
      <p:sp>
        <p:nvSpPr>
          <p:cNvPr id="5" name="Rectangle 1"/>
          <p:cNvSpPr>
            <a:spLocks noChangeArrowheads="1"/>
          </p:cNvSpPr>
          <p:nvPr/>
        </p:nvSpPr>
        <p:spPr bwMode="auto">
          <a:xfrm rot="10800000" flipV="1">
            <a:off x="505691" y="670133"/>
            <a:ext cx="10591800" cy="18696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Dockerfile</a:t>
            </a:r>
            <a:r>
              <a:rPr kumimoji="0" lang="en-US" altLang="en-US" sz="2800"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reference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Docker can build images automatically by reading the instructions from a </a:t>
            </a:r>
            <a:r>
              <a:rPr kumimoji="0" lang="en-US" altLang="en-US" sz="1600"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Dockerfile</a:t>
            </a:r>
            <a:r>
              <a:rPr kumimoji="0" lang="en-US" altLang="en-US" sz="1600"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 </a:t>
            </a:r>
            <a:r>
              <a:rPr kumimoji="0" lang="en-US" altLang="en-US" sz="1600"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Dockerfile</a:t>
            </a:r>
            <a:r>
              <a:rPr kumimoji="0" lang="en-US" altLang="en-US" sz="1600"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is a text document that contains all the commands a user could call on the command line to assemble an image. Using </a:t>
            </a:r>
            <a:r>
              <a:rPr kumimoji="0" lang="en-US" altLang="en-US" sz="1600"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docker</a:t>
            </a:r>
            <a:r>
              <a:rPr kumimoji="0" lang="en-US" altLang="en-US" sz="1600"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build users can create an automated build that executes several command-line instructions in succession</a:t>
            </a:r>
          </a:p>
        </p:txBody>
      </p:sp>
      <p:sp>
        <p:nvSpPr>
          <p:cNvPr id="6" name="Rectangle 2"/>
          <p:cNvSpPr>
            <a:spLocks noChangeArrowheads="1"/>
          </p:cNvSpPr>
          <p:nvPr/>
        </p:nvSpPr>
        <p:spPr bwMode="auto">
          <a:xfrm>
            <a:off x="505691" y="2539792"/>
            <a:ext cx="11686309" cy="415239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Docker</a:t>
            </a:r>
            <a:r>
              <a:rPr kumimoji="0" lang="en-US" altLang="en-US" sz="2800" b="1" i="0" u="none" strike="noStrike" cap="none" normalizeH="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 Build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The </a:t>
            </a:r>
            <a:r>
              <a:rPr kumimoji="0" lang="en-US" altLang="en-US" sz="1600" b="0" i="0" u="none" strike="noStrike" cap="none" normalizeH="0" baseline="0" dirty="0" err="1" smtClean="0">
                <a:ln>
                  <a:noFill/>
                </a:ln>
                <a:solidFill>
                  <a:schemeClr val="bg2">
                    <a:lumMod val="10000"/>
                  </a:schemeClr>
                </a:solidFill>
                <a:effectLst/>
                <a:latin typeface="Times New Roman" panose="02020603050405020304" pitchFamily="18" charset="0"/>
                <a:cs typeface="Times New Roman" panose="02020603050405020304" pitchFamily="18" charset="0"/>
                <a:hlinkClick r:id="rId2"/>
              </a:rPr>
              <a:t>docker</a:t>
            </a:r>
            <a:r>
              <a:rPr kumimoji="0" lang="en-US" altLang="en-US" sz="1600" b="0"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hlinkClick r:id="rId2"/>
              </a:rPr>
              <a:t> build</a:t>
            </a:r>
            <a:r>
              <a:rPr kumimoji="0" lang="en-US" altLang="en-US" sz="1600" b="0"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 command builds an image from a </a:t>
            </a:r>
            <a:r>
              <a:rPr kumimoji="0" lang="en-US" altLang="en-US" sz="1600" b="0" i="0" u="none" strike="noStrike" cap="none" normalizeH="0" baseline="0" dirty="0" err="1" smtClean="0">
                <a:ln>
                  <a:noFill/>
                </a:ln>
                <a:solidFill>
                  <a:schemeClr val="bg2">
                    <a:lumMod val="10000"/>
                  </a:schemeClr>
                </a:solidFill>
                <a:effectLst/>
                <a:latin typeface="Times New Roman" panose="02020603050405020304" pitchFamily="18" charset="0"/>
                <a:cs typeface="Times New Roman" panose="02020603050405020304" pitchFamily="18" charset="0"/>
              </a:rPr>
              <a:t>Dockerfile</a:t>
            </a:r>
            <a:r>
              <a:rPr kumimoji="0" lang="en-US" altLang="en-US" sz="1600" b="0"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 and a </a:t>
            </a:r>
            <a:r>
              <a:rPr kumimoji="0" lang="en-US" altLang="en-US" sz="1600" b="0" i="1"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context</a:t>
            </a:r>
            <a:r>
              <a:rPr kumimoji="0" lang="en-US" altLang="en-US" sz="1600" b="0"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 The build’s context is the set of files at a specified location PATH or URL. The PATH is a directory on your local </a:t>
            </a:r>
            <a:r>
              <a:rPr kumimoji="0" lang="en-US" altLang="en-US" sz="1600" b="0" i="0" u="none" strike="noStrike" cap="none" normalizeH="0" baseline="0" dirty="0" err="1" smtClean="0">
                <a:ln>
                  <a:noFill/>
                </a:ln>
                <a:solidFill>
                  <a:schemeClr val="bg2">
                    <a:lumMod val="10000"/>
                  </a:schemeClr>
                </a:solidFill>
                <a:effectLst/>
                <a:latin typeface="Times New Roman" panose="02020603050405020304" pitchFamily="18" charset="0"/>
                <a:cs typeface="Times New Roman" panose="02020603050405020304" pitchFamily="18" charset="0"/>
              </a:rPr>
              <a:t>filesystem</a:t>
            </a:r>
            <a:r>
              <a:rPr kumimoji="0" lang="en-US" altLang="en-US" sz="1600" b="0"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 The URL is a </a:t>
            </a:r>
            <a:r>
              <a:rPr kumimoji="0" lang="en-US" altLang="en-US" sz="1600" b="0" i="0" u="none" strike="noStrike" cap="none" normalizeH="0" baseline="0" dirty="0" err="1" smtClean="0">
                <a:ln>
                  <a:noFill/>
                </a:ln>
                <a:solidFill>
                  <a:schemeClr val="bg2">
                    <a:lumMod val="10000"/>
                  </a:schemeClr>
                </a:solidFill>
                <a:effectLst/>
                <a:latin typeface="Times New Roman" panose="02020603050405020304" pitchFamily="18" charset="0"/>
                <a:cs typeface="Times New Roman" panose="02020603050405020304" pitchFamily="18" charset="0"/>
              </a:rPr>
              <a:t>Git</a:t>
            </a:r>
            <a:r>
              <a:rPr kumimoji="0" lang="en-US" altLang="en-US" sz="1600" b="0"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 repository location.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A context is processed recursively. So, a PATH includes any subdirectories and the URL includes the repository and its submodules. This example shows a build command that uses the current directory as context: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smtClean="0">
                <a:ln>
                  <a:noFill/>
                </a:ln>
                <a:solidFill>
                  <a:schemeClr val="bg2">
                    <a:lumMod val="10000"/>
                  </a:schemeClr>
                </a:solidFill>
                <a:effectLst/>
                <a:latin typeface="Times New Roman" panose="02020603050405020304" pitchFamily="18" charset="0"/>
                <a:cs typeface="Times New Roman" panose="02020603050405020304" pitchFamily="18" charset="0"/>
              </a:rPr>
              <a:t>docker</a:t>
            </a:r>
            <a:r>
              <a:rPr kumimoji="0" lang="en-US" altLang="en-US" sz="1600" b="1"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 build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 Sending build context to Docker daemon 6.51 MB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The build is run by the Docker daemon, not by the CLI. The first thing a build process does is send the entire context (recursively) to the daemon. In most cases, it’s best to start with an empty directory as context and keep your </a:t>
            </a:r>
            <a:r>
              <a:rPr kumimoji="0" lang="en-US" altLang="en-US" sz="1600" b="0" i="0" u="none" strike="noStrike" cap="none" normalizeH="0" baseline="0" dirty="0" err="1" smtClean="0">
                <a:ln>
                  <a:noFill/>
                </a:ln>
                <a:solidFill>
                  <a:schemeClr val="bg2">
                    <a:lumMod val="10000"/>
                  </a:schemeClr>
                </a:solidFill>
                <a:effectLst/>
                <a:latin typeface="Times New Roman" panose="02020603050405020304" pitchFamily="18" charset="0"/>
                <a:cs typeface="Times New Roman" panose="02020603050405020304" pitchFamily="18" charset="0"/>
              </a:rPr>
              <a:t>Dockerfile</a:t>
            </a:r>
            <a:r>
              <a:rPr kumimoji="0" lang="en-US" altLang="en-US" sz="1600" b="0"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 in that directory. Add only the files needed for building the </a:t>
            </a:r>
            <a:r>
              <a:rPr kumimoji="0" lang="en-US" altLang="en-US" sz="1600" b="0" i="0" u="none" strike="noStrike" cap="none" normalizeH="0" baseline="0" dirty="0" err="1" smtClean="0">
                <a:ln>
                  <a:noFill/>
                </a:ln>
                <a:solidFill>
                  <a:schemeClr val="bg2">
                    <a:lumMod val="10000"/>
                  </a:schemeClr>
                </a:solidFill>
                <a:effectLst/>
                <a:latin typeface="Times New Roman" panose="02020603050405020304" pitchFamily="18" charset="0"/>
                <a:cs typeface="Times New Roman" panose="02020603050405020304" pitchFamily="18" charset="0"/>
              </a:rPr>
              <a:t>Dockerfile</a:t>
            </a:r>
            <a:r>
              <a:rPr kumimoji="0" lang="en-US" altLang="en-US" sz="1600" b="0"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Warning</a:t>
            </a:r>
            <a:r>
              <a:rPr kumimoji="0" lang="en-US" altLang="en-US" sz="1600" b="0"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 Do not use your root directory, /, as the PATH as it causes the build to transfer the entire contents of your hard drive to the Docker daemon.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To use a file in the build context, the </a:t>
            </a:r>
            <a:r>
              <a:rPr kumimoji="0" lang="en-US" altLang="en-US" sz="1600" b="0" i="0" u="none" strike="noStrike" cap="none" normalizeH="0" baseline="0" dirty="0" err="1" smtClean="0">
                <a:ln>
                  <a:noFill/>
                </a:ln>
                <a:solidFill>
                  <a:schemeClr val="bg2">
                    <a:lumMod val="10000"/>
                  </a:schemeClr>
                </a:solidFill>
                <a:effectLst/>
                <a:latin typeface="Times New Roman" panose="02020603050405020304" pitchFamily="18" charset="0"/>
                <a:cs typeface="Times New Roman" panose="02020603050405020304" pitchFamily="18" charset="0"/>
              </a:rPr>
              <a:t>Dockerfile</a:t>
            </a:r>
            <a:r>
              <a:rPr kumimoji="0" lang="en-US" altLang="en-US" sz="1600" b="0"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 refers to the file specified in an instruction, for example, a COPY instruction. To increase the build’s performance, exclude files and directories by adding a .</a:t>
            </a:r>
            <a:r>
              <a:rPr kumimoji="0" lang="en-US" altLang="en-US" sz="1600" b="0" i="0" u="none" strike="noStrike" cap="none" normalizeH="0" baseline="0" dirty="0" err="1" smtClean="0">
                <a:ln>
                  <a:noFill/>
                </a:ln>
                <a:solidFill>
                  <a:schemeClr val="bg2">
                    <a:lumMod val="10000"/>
                  </a:schemeClr>
                </a:solidFill>
                <a:effectLst/>
                <a:latin typeface="Times New Roman" panose="02020603050405020304" pitchFamily="18" charset="0"/>
                <a:cs typeface="Times New Roman" panose="02020603050405020304" pitchFamily="18" charset="0"/>
              </a:rPr>
              <a:t>dockerignore</a:t>
            </a:r>
            <a:r>
              <a:rPr kumimoji="0" lang="en-US" altLang="en-US" sz="1600" b="0" i="0" u="none" strike="noStrike" cap="none" normalizeH="0" baseline="0" dirty="0" smtClean="0">
                <a:ln>
                  <a:noFill/>
                </a:ln>
                <a:solidFill>
                  <a:schemeClr val="bg2">
                    <a:lumMod val="10000"/>
                  </a:schemeClr>
                </a:solidFill>
                <a:effectLst/>
                <a:latin typeface="Times New Roman" panose="02020603050405020304" pitchFamily="18" charset="0"/>
                <a:cs typeface="Times New Roman" panose="02020603050405020304" pitchFamily="18" charset="0"/>
              </a:rPr>
              <a:t> file to the context directory.</a:t>
            </a:r>
          </a:p>
        </p:txBody>
      </p:sp>
    </p:spTree>
    <p:extLst>
      <p:ext uri="{BB962C8B-B14F-4D97-AF65-F5344CB8AC3E}">
        <p14:creationId xmlns:p14="http://schemas.microsoft.com/office/powerpoint/2010/main" val="498027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990" y="216452"/>
            <a:ext cx="11014364" cy="6186309"/>
          </a:xfrm>
          <a:prstGeom prst="rect">
            <a:avLst/>
          </a:prstGeom>
        </p:spPr>
        <p:txBody>
          <a:bodyPr wrap="square">
            <a:spAutoFit/>
          </a:bodyPr>
          <a:lstStyle/>
          <a:p>
            <a:pPr lvl="0" eaLnBrk="0" fontAlgn="base" hangingPunct="0">
              <a:spcBef>
                <a:spcPct val="0"/>
              </a:spcBef>
              <a:spcAft>
                <a:spcPct val="0"/>
              </a:spcAft>
            </a:pPr>
            <a:r>
              <a:rPr lang="en-US" altLang="en-US" dirty="0">
                <a:solidFill>
                  <a:schemeClr val="bg2">
                    <a:lumMod val="10000"/>
                  </a:schemeClr>
                </a:solidFill>
                <a:latin typeface="Times New Roman" panose="02020603050405020304" pitchFamily="18" charset="0"/>
                <a:cs typeface="Times New Roman" panose="02020603050405020304" pitchFamily="18" charset="0"/>
              </a:rPr>
              <a:t>Traditionally, the </a:t>
            </a:r>
            <a:r>
              <a:rPr lang="en-US" altLang="en-US" dirty="0" err="1">
                <a:solidFill>
                  <a:schemeClr val="bg2">
                    <a:lumMod val="10000"/>
                  </a:schemeClr>
                </a:solidFill>
                <a:latin typeface="Times New Roman" panose="02020603050405020304" pitchFamily="18" charset="0"/>
                <a:cs typeface="Times New Roman" panose="02020603050405020304" pitchFamily="18" charset="0"/>
              </a:rPr>
              <a:t>Dockerfile</a:t>
            </a:r>
            <a:r>
              <a:rPr lang="en-US" altLang="en-US" dirty="0">
                <a:solidFill>
                  <a:schemeClr val="bg2">
                    <a:lumMod val="10000"/>
                  </a:schemeClr>
                </a:solidFill>
                <a:latin typeface="Times New Roman" panose="02020603050405020304" pitchFamily="18" charset="0"/>
                <a:cs typeface="Times New Roman" panose="02020603050405020304" pitchFamily="18" charset="0"/>
              </a:rPr>
              <a:t> is called </a:t>
            </a:r>
            <a:r>
              <a:rPr lang="en-US" altLang="en-US" dirty="0" err="1">
                <a:solidFill>
                  <a:schemeClr val="bg2">
                    <a:lumMod val="10000"/>
                  </a:schemeClr>
                </a:solidFill>
                <a:latin typeface="Times New Roman" panose="02020603050405020304" pitchFamily="18" charset="0"/>
                <a:cs typeface="Times New Roman" panose="02020603050405020304" pitchFamily="18" charset="0"/>
              </a:rPr>
              <a:t>Dockerfile</a:t>
            </a:r>
            <a:r>
              <a:rPr lang="en-US" altLang="en-US" dirty="0">
                <a:solidFill>
                  <a:schemeClr val="bg2">
                    <a:lumMod val="10000"/>
                  </a:schemeClr>
                </a:solidFill>
                <a:latin typeface="Times New Roman" panose="02020603050405020304" pitchFamily="18" charset="0"/>
                <a:cs typeface="Times New Roman" panose="02020603050405020304" pitchFamily="18" charset="0"/>
              </a:rPr>
              <a:t> and located in the root of the context. You use the -f flag with </a:t>
            </a:r>
            <a:r>
              <a:rPr lang="en-US" altLang="en-US" dirty="0" err="1">
                <a:solidFill>
                  <a:schemeClr val="bg2">
                    <a:lumMod val="10000"/>
                  </a:schemeClr>
                </a:solidFill>
                <a:latin typeface="Times New Roman" panose="02020603050405020304" pitchFamily="18" charset="0"/>
                <a:cs typeface="Times New Roman" panose="02020603050405020304" pitchFamily="18" charset="0"/>
              </a:rPr>
              <a:t>docker</a:t>
            </a:r>
            <a:r>
              <a:rPr lang="en-US" altLang="en-US" dirty="0">
                <a:solidFill>
                  <a:schemeClr val="bg2">
                    <a:lumMod val="10000"/>
                  </a:schemeClr>
                </a:solidFill>
                <a:latin typeface="Times New Roman" panose="02020603050405020304" pitchFamily="18" charset="0"/>
                <a:cs typeface="Times New Roman" panose="02020603050405020304" pitchFamily="18" charset="0"/>
              </a:rPr>
              <a:t> build to point to a </a:t>
            </a:r>
            <a:r>
              <a:rPr lang="en-US" altLang="en-US" dirty="0" err="1">
                <a:solidFill>
                  <a:schemeClr val="bg2">
                    <a:lumMod val="10000"/>
                  </a:schemeClr>
                </a:solidFill>
                <a:latin typeface="Times New Roman" panose="02020603050405020304" pitchFamily="18" charset="0"/>
                <a:cs typeface="Times New Roman" panose="02020603050405020304" pitchFamily="18" charset="0"/>
              </a:rPr>
              <a:t>Dockerfile</a:t>
            </a:r>
            <a:r>
              <a:rPr lang="en-US" altLang="en-US" dirty="0">
                <a:solidFill>
                  <a:schemeClr val="bg2">
                    <a:lumMod val="10000"/>
                  </a:schemeClr>
                </a:solidFill>
                <a:latin typeface="Times New Roman" panose="02020603050405020304" pitchFamily="18" charset="0"/>
                <a:cs typeface="Times New Roman" panose="02020603050405020304" pitchFamily="18" charset="0"/>
              </a:rPr>
              <a:t> anywhere in your file system</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r>
              <a:rPr lang="en-US" altLang="en-US" b="1" dirty="0" smtClean="0">
                <a:solidFill>
                  <a:schemeClr val="bg2">
                    <a:lumMod val="10000"/>
                  </a:schemeClr>
                </a:solidFill>
                <a:latin typeface="Times New Roman" panose="02020603050405020304" pitchFamily="18" charset="0"/>
                <a:cs typeface="Times New Roman" panose="02020603050405020304" pitchFamily="18" charset="0"/>
              </a:rPr>
              <a:t>$ </a:t>
            </a:r>
            <a:r>
              <a:rPr lang="en-US" altLang="en-US" b="1" dirty="0" err="1">
                <a:solidFill>
                  <a:schemeClr val="bg2">
                    <a:lumMod val="10000"/>
                  </a:schemeClr>
                </a:solidFill>
                <a:latin typeface="Times New Roman" panose="02020603050405020304" pitchFamily="18" charset="0"/>
                <a:cs typeface="Times New Roman" panose="02020603050405020304" pitchFamily="18" charset="0"/>
              </a:rPr>
              <a:t>docker</a:t>
            </a:r>
            <a:r>
              <a:rPr lang="en-US" altLang="en-US" b="1" dirty="0">
                <a:solidFill>
                  <a:schemeClr val="bg2">
                    <a:lumMod val="10000"/>
                  </a:schemeClr>
                </a:solidFill>
                <a:latin typeface="Times New Roman" panose="02020603050405020304" pitchFamily="18" charset="0"/>
                <a:cs typeface="Times New Roman" panose="02020603050405020304" pitchFamily="18" charset="0"/>
              </a:rPr>
              <a:t> build -f /path/to/a/</a:t>
            </a:r>
            <a:r>
              <a:rPr lang="en-US" altLang="en-US" b="1" dirty="0" err="1">
                <a:solidFill>
                  <a:schemeClr val="bg2">
                    <a:lumMod val="10000"/>
                  </a:schemeClr>
                </a:solidFill>
                <a:latin typeface="Times New Roman" panose="02020603050405020304" pitchFamily="18" charset="0"/>
                <a:cs typeface="Times New Roman" panose="02020603050405020304" pitchFamily="18" charset="0"/>
              </a:rPr>
              <a:t>Dockerfile</a:t>
            </a:r>
            <a:r>
              <a:rPr lang="en-US" altLang="en-US" b="1" dirty="0">
                <a:solidFill>
                  <a:schemeClr val="bg2">
                    <a:lumMod val="10000"/>
                  </a:schemeClr>
                </a:solidFill>
                <a:latin typeface="Times New Roman" panose="02020603050405020304" pitchFamily="18" charset="0"/>
                <a:cs typeface="Times New Roman" panose="02020603050405020304" pitchFamily="18" charset="0"/>
              </a:rPr>
              <a:t> </a:t>
            </a:r>
            <a:r>
              <a:rPr lang="en-US" altLang="en-US" dirty="0">
                <a:solidFill>
                  <a:schemeClr val="bg2">
                    <a:lumMod val="10000"/>
                  </a:schemeClr>
                </a:solidFill>
                <a:latin typeface="Times New Roman" panose="02020603050405020304" pitchFamily="18" charset="0"/>
                <a:cs typeface="Times New Roman" panose="02020603050405020304" pitchFamily="18" charset="0"/>
              </a:rPr>
              <a:t>. </a:t>
            </a:r>
            <a:endParaRPr lang="en-US" altLang="en-US" dirty="0" smtClean="0">
              <a:solidFill>
                <a:schemeClr val="bg2">
                  <a:lumMod val="10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dirty="0">
              <a:solidFill>
                <a:schemeClr val="bg2">
                  <a:lumMod val="10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dirty="0">
                <a:solidFill>
                  <a:schemeClr val="bg2">
                    <a:lumMod val="10000"/>
                  </a:schemeClr>
                </a:solidFill>
                <a:latin typeface="Times New Roman" panose="02020603050405020304" pitchFamily="18" charset="0"/>
                <a:cs typeface="Times New Roman" panose="02020603050405020304" pitchFamily="18" charset="0"/>
              </a:rPr>
              <a:t>You can specify a repository and tag at which to save the new image if the build succeeds:</a:t>
            </a:r>
          </a:p>
          <a:p>
            <a:pPr lvl="0" eaLnBrk="0" fontAlgn="base" hangingPunct="0">
              <a:spcBef>
                <a:spcPct val="0"/>
              </a:spcBef>
              <a:spcAft>
                <a:spcPct val="0"/>
              </a:spcAft>
            </a:pPr>
            <a:r>
              <a:rPr lang="en-US" altLang="en-US" b="1" dirty="0">
                <a:solidFill>
                  <a:schemeClr val="bg2">
                    <a:lumMod val="10000"/>
                  </a:schemeClr>
                </a:solidFill>
                <a:latin typeface="Times New Roman" panose="02020603050405020304" pitchFamily="18" charset="0"/>
                <a:cs typeface="Times New Roman" panose="02020603050405020304" pitchFamily="18" charset="0"/>
              </a:rPr>
              <a:t>$ </a:t>
            </a:r>
            <a:r>
              <a:rPr lang="en-US" altLang="en-US" b="1" dirty="0" err="1">
                <a:solidFill>
                  <a:schemeClr val="bg2">
                    <a:lumMod val="10000"/>
                  </a:schemeClr>
                </a:solidFill>
                <a:latin typeface="Times New Roman" panose="02020603050405020304" pitchFamily="18" charset="0"/>
                <a:cs typeface="Times New Roman" panose="02020603050405020304" pitchFamily="18" charset="0"/>
              </a:rPr>
              <a:t>docker</a:t>
            </a:r>
            <a:r>
              <a:rPr lang="en-US" altLang="en-US" b="1" dirty="0">
                <a:solidFill>
                  <a:schemeClr val="bg2">
                    <a:lumMod val="10000"/>
                  </a:schemeClr>
                </a:solidFill>
                <a:latin typeface="Times New Roman" panose="02020603050405020304" pitchFamily="18" charset="0"/>
                <a:cs typeface="Times New Roman" panose="02020603050405020304" pitchFamily="18" charset="0"/>
              </a:rPr>
              <a:t> build -t </a:t>
            </a:r>
            <a:r>
              <a:rPr lang="en-US" altLang="en-US" b="1" dirty="0" err="1">
                <a:solidFill>
                  <a:schemeClr val="bg2">
                    <a:lumMod val="10000"/>
                  </a:schemeClr>
                </a:solidFill>
                <a:latin typeface="Times New Roman" panose="02020603050405020304" pitchFamily="18" charset="0"/>
                <a:cs typeface="Times New Roman" panose="02020603050405020304" pitchFamily="18" charset="0"/>
              </a:rPr>
              <a:t>shykes</a:t>
            </a:r>
            <a:r>
              <a:rPr lang="en-US" altLang="en-US" b="1" dirty="0">
                <a:solidFill>
                  <a:schemeClr val="bg2">
                    <a:lumMod val="10000"/>
                  </a:schemeClr>
                </a:solidFill>
                <a:latin typeface="Times New Roman" panose="02020603050405020304" pitchFamily="18" charset="0"/>
                <a:cs typeface="Times New Roman" panose="02020603050405020304" pitchFamily="18" charset="0"/>
              </a:rPr>
              <a:t>/</a:t>
            </a:r>
            <a:r>
              <a:rPr lang="en-US" altLang="en-US" b="1" dirty="0" err="1">
                <a:solidFill>
                  <a:schemeClr val="bg2">
                    <a:lumMod val="10000"/>
                  </a:schemeClr>
                </a:solidFill>
                <a:latin typeface="Times New Roman" panose="02020603050405020304" pitchFamily="18" charset="0"/>
                <a:cs typeface="Times New Roman" panose="02020603050405020304" pitchFamily="18" charset="0"/>
              </a:rPr>
              <a:t>myapp</a:t>
            </a:r>
            <a:r>
              <a:rPr lang="en-US" altLang="en-US" b="1" dirty="0">
                <a:solidFill>
                  <a:schemeClr val="bg2">
                    <a:lumMod val="10000"/>
                  </a:schemeClr>
                </a:solidFill>
                <a:latin typeface="Times New Roman" panose="02020603050405020304" pitchFamily="18" charset="0"/>
                <a:cs typeface="Times New Roman" panose="02020603050405020304" pitchFamily="18" charset="0"/>
              </a:rPr>
              <a:t> . </a:t>
            </a:r>
            <a:endParaRPr lang="en-US" altLang="en-US" b="1" dirty="0" smtClean="0">
              <a:solidFill>
                <a:schemeClr val="bg2">
                  <a:lumMod val="10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dirty="0">
              <a:solidFill>
                <a:schemeClr val="bg2">
                  <a:lumMod val="10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dirty="0">
                <a:solidFill>
                  <a:schemeClr val="bg2">
                    <a:lumMod val="10000"/>
                  </a:schemeClr>
                </a:solidFill>
                <a:latin typeface="Times New Roman" panose="02020603050405020304" pitchFamily="18" charset="0"/>
                <a:cs typeface="Times New Roman" panose="02020603050405020304" pitchFamily="18" charset="0"/>
              </a:rPr>
              <a:t>To tag the image into multiple repositories after the build, add multiple -t parameters when you run the build command:</a:t>
            </a:r>
          </a:p>
          <a:p>
            <a:pPr lvl="0" eaLnBrk="0" fontAlgn="base" hangingPunct="0">
              <a:spcBef>
                <a:spcPct val="0"/>
              </a:spcBef>
              <a:spcAft>
                <a:spcPct val="0"/>
              </a:spcAft>
            </a:pPr>
            <a:r>
              <a:rPr lang="en-US" altLang="en-US" b="1" dirty="0">
                <a:solidFill>
                  <a:schemeClr val="bg2">
                    <a:lumMod val="10000"/>
                  </a:schemeClr>
                </a:solidFill>
                <a:latin typeface="Times New Roman" panose="02020603050405020304" pitchFamily="18" charset="0"/>
                <a:cs typeface="Times New Roman" panose="02020603050405020304" pitchFamily="18" charset="0"/>
              </a:rPr>
              <a:t>$ </a:t>
            </a:r>
            <a:r>
              <a:rPr lang="en-US" altLang="en-US" b="1" dirty="0" err="1">
                <a:solidFill>
                  <a:schemeClr val="bg2">
                    <a:lumMod val="10000"/>
                  </a:schemeClr>
                </a:solidFill>
                <a:latin typeface="Times New Roman" panose="02020603050405020304" pitchFamily="18" charset="0"/>
                <a:cs typeface="Times New Roman" panose="02020603050405020304" pitchFamily="18" charset="0"/>
              </a:rPr>
              <a:t>docker</a:t>
            </a:r>
            <a:r>
              <a:rPr lang="en-US" altLang="en-US" b="1" dirty="0">
                <a:solidFill>
                  <a:schemeClr val="bg2">
                    <a:lumMod val="10000"/>
                  </a:schemeClr>
                </a:solidFill>
                <a:latin typeface="Times New Roman" panose="02020603050405020304" pitchFamily="18" charset="0"/>
                <a:cs typeface="Times New Roman" panose="02020603050405020304" pitchFamily="18" charset="0"/>
              </a:rPr>
              <a:t> build -t </a:t>
            </a:r>
            <a:r>
              <a:rPr lang="en-US" altLang="en-US" b="1" dirty="0" err="1">
                <a:solidFill>
                  <a:schemeClr val="bg2">
                    <a:lumMod val="10000"/>
                  </a:schemeClr>
                </a:solidFill>
                <a:latin typeface="Times New Roman" panose="02020603050405020304" pitchFamily="18" charset="0"/>
                <a:cs typeface="Times New Roman" panose="02020603050405020304" pitchFamily="18" charset="0"/>
              </a:rPr>
              <a:t>shykes</a:t>
            </a:r>
            <a:r>
              <a:rPr lang="en-US" altLang="en-US" b="1" dirty="0">
                <a:solidFill>
                  <a:schemeClr val="bg2">
                    <a:lumMod val="10000"/>
                  </a:schemeClr>
                </a:solidFill>
                <a:latin typeface="Times New Roman" panose="02020603050405020304" pitchFamily="18" charset="0"/>
                <a:cs typeface="Times New Roman" panose="02020603050405020304" pitchFamily="18" charset="0"/>
              </a:rPr>
              <a:t>/myapp:1.0.2 -t </a:t>
            </a:r>
            <a:r>
              <a:rPr lang="en-US" altLang="en-US" b="1" dirty="0" err="1">
                <a:solidFill>
                  <a:schemeClr val="bg2">
                    <a:lumMod val="10000"/>
                  </a:schemeClr>
                </a:solidFill>
                <a:latin typeface="Times New Roman" panose="02020603050405020304" pitchFamily="18" charset="0"/>
                <a:cs typeface="Times New Roman" panose="02020603050405020304" pitchFamily="18" charset="0"/>
              </a:rPr>
              <a:t>shykes</a:t>
            </a:r>
            <a:r>
              <a:rPr lang="en-US" altLang="en-US" b="1" dirty="0">
                <a:solidFill>
                  <a:schemeClr val="bg2">
                    <a:lumMod val="10000"/>
                  </a:schemeClr>
                </a:solidFill>
                <a:latin typeface="Times New Roman" panose="02020603050405020304" pitchFamily="18" charset="0"/>
                <a:cs typeface="Times New Roman" panose="02020603050405020304" pitchFamily="18" charset="0"/>
              </a:rPr>
              <a:t>/</a:t>
            </a:r>
            <a:r>
              <a:rPr lang="en-US" altLang="en-US" b="1" dirty="0" err="1">
                <a:solidFill>
                  <a:schemeClr val="bg2">
                    <a:lumMod val="10000"/>
                  </a:schemeClr>
                </a:solidFill>
                <a:latin typeface="Times New Roman" panose="02020603050405020304" pitchFamily="18" charset="0"/>
                <a:cs typeface="Times New Roman" panose="02020603050405020304" pitchFamily="18" charset="0"/>
              </a:rPr>
              <a:t>myapp:latest</a:t>
            </a:r>
            <a:r>
              <a:rPr lang="en-US" altLang="en-US" b="1" dirty="0">
                <a:solidFill>
                  <a:schemeClr val="bg2">
                    <a:lumMod val="10000"/>
                  </a:schemeClr>
                </a:solidFill>
                <a:latin typeface="Times New Roman" panose="02020603050405020304" pitchFamily="18" charset="0"/>
                <a:cs typeface="Times New Roman" panose="02020603050405020304" pitchFamily="18" charset="0"/>
              </a:rPr>
              <a:t> . </a:t>
            </a:r>
            <a:endParaRPr lang="en-US" altLang="en-US" b="1" dirty="0" smtClean="0">
              <a:solidFill>
                <a:schemeClr val="bg2">
                  <a:lumMod val="10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dirty="0">
              <a:solidFill>
                <a:schemeClr val="bg2">
                  <a:lumMod val="10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dirty="0">
                <a:solidFill>
                  <a:schemeClr val="bg2">
                    <a:lumMod val="10000"/>
                  </a:schemeClr>
                </a:solidFill>
                <a:latin typeface="Times New Roman" panose="02020603050405020304" pitchFamily="18" charset="0"/>
                <a:cs typeface="Times New Roman" panose="02020603050405020304" pitchFamily="18" charset="0"/>
              </a:rPr>
              <a:t>Before the Docker daemon runs the instructions in the </a:t>
            </a:r>
            <a:r>
              <a:rPr lang="en-US" altLang="en-US" dirty="0" err="1">
                <a:solidFill>
                  <a:schemeClr val="bg2">
                    <a:lumMod val="10000"/>
                  </a:schemeClr>
                </a:solidFill>
                <a:latin typeface="Times New Roman" panose="02020603050405020304" pitchFamily="18" charset="0"/>
                <a:cs typeface="Times New Roman" panose="02020603050405020304" pitchFamily="18" charset="0"/>
              </a:rPr>
              <a:t>Dockerfile</a:t>
            </a:r>
            <a:r>
              <a:rPr lang="en-US" altLang="en-US" dirty="0">
                <a:solidFill>
                  <a:schemeClr val="bg2">
                    <a:lumMod val="10000"/>
                  </a:schemeClr>
                </a:solidFill>
                <a:latin typeface="Times New Roman" panose="02020603050405020304" pitchFamily="18" charset="0"/>
                <a:cs typeface="Times New Roman" panose="02020603050405020304" pitchFamily="18" charset="0"/>
              </a:rPr>
              <a:t>, it performs a preliminary validation of the </a:t>
            </a:r>
            <a:r>
              <a:rPr lang="en-US" altLang="en-US" dirty="0" err="1">
                <a:solidFill>
                  <a:schemeClr val="bg2">
                    <a:lumMod val="10000"/>
                  </a:schemeClr>
                </a:solidFill>
                <a:latin typeface="Times New Roman" panose="02020603050405020304" pitchFamily="18" charset="0"/>
                <a:cs typeface="Times New Roman" panose="02020603050405020304" pitchFamily="18" charset="0"/>
              </a:rPr>
              <a:t>Dockerfile</a:t>
            </a:r>
            <a:r>
              <a:rPr lang="en-US" altLang="en-US" dirty="0">
                <a:solidFill>
                  <a:schemeClr val="bg2">
                    <a:lumMod val="10000"/>
                  </a:schemeClr>
                </a:solidFill>
                <a:latin typeface="Times New Roman" panose="02020603050405020304" pitchFamily="18" charset="0"/>
                <a:cs typeface="Times New Roman" panose="02020603050405020304" pitchFamily="18" charset="0"/>
              </a:rPr>
              <a:t> and returns an error if the syntax is incorrect:</a:t>
            </a:r>
          </a:p>
          <a:p>
            <a:pPr lvl="0" eaLnBrk="0" fontAlgn="base" hangingPunct="0">
              <a:spcBef>
                <a:spcPct val="0"/>
              </a:spcBef>
              <a:spcAft>
                <a:spcPct val="0"/>
              </a:spcAft>
            </a:pPr>
            <a:r>
              <a:rPr lang="en-US" altLang="en-US" b="1" dirty="0">
                <a:solidFill>
                  <a:schemeClr val="bg2">
                    <a:lumMod val="10000"/>
                  </a:schemeClr>
                </a:solidFill>
                <a:latin typeface="Times New Roman" panose="02020603050405020304" pitchFamily="18" charset="0"/>
                <a:cs typeface="Times New Roman" panose="02020603050405020304" pitchFamily="18" charset="0"/>
              </a:rPr>
              <a:t>$ </a:t>
            </a:r>
            <a:r>
              <a:rPr lang="en-US" altLang="en-US" b="1" dirty="0" err="1">
                <a:solidFill>
                  <a:schemeClr val="bg2">
                    <a:lumMod val="10000"/>
                  </a:schemeClr>
                </a:solidFill>
                <a:latin typeface="Times New Roman" panose="02020603050405020304" pitchFamily="18" charset="0"/>
                <a:cs typeface="Times New Roman" panose="02020603050405020304" pitchFamily="18" charset="0"/>
              </a:rPr>
              <a:t>docker</a:t>
            </a:r>
            <a:r>
              <a:rPr lang="en-US" altLang="en-US" b="1" dirty="0">
                <a:solidFill>
                  <a:schemeClr val="bg2">
                    <a:lumMod val="10000"/>
                  </a:schemeClr>
                </a:solidFill>
                <a:latin typeface="Times New Roman" panose="02020603050405020304" pitchFamily="18" charset="0"/>
                <a:cs typeface="Times New Roman" panose="02020603050405020304" pitchFamily="18" charset="0"/>
              </a:rPr>
              <a:t> build -t test/</a:t>
            </a:r>
            <a:r>
              <a:rPr lang="en-US" altLang="en-US" b="1" dirty="0" err="1">
                <a:solidFill>
                  <a:schemeClr val="bg2">
                    <a:lumMod val="10000"/>
                  </a:schemeClr>
                </a:solidFill>
                <a:latin typeface="Times New Roman" panose="02020603050405020304" pitchFamily="18" charset="0"/>
                <a:cs typeface="Times New Roman" panose="02020603050405020304" pitchFamily="18" charset="0"/>
              </a:rPr>
              <a:t>myapp</a:t>
            </a:r>
            <a:r>
              <a:rPr lang="en-US" altLang="en-US" b="1" dirty="0">
                <a:solidFill>
                  <a:schemeClr val="bg2">
                    <a:lumMod val="10000"/>
                  </a:schemeClr>
                </a:solidFill>
                <a:latin typeface="Times New Roman" panose="02020603050405020304" pitchFamily="18" charset="0"/>
                <a:cs typeface="Times New Roman" panose="02020603050405020304" pitchFamily="18" charset="0"/>
              </a:rPr>
              <a:t> </a:t>
            </a:r>
            <a:r>
              <a:rPr lang="en-US" altLang="en-US" dirty="0">
                <a:solidFill>
                  <a:schemeClr val="bg2">
                    <a:lumMod val="10000"/>
                  </a:schemeClr>
                </a:solidFill>
                <a:latin typeface="Times New Roman" panose="02020603050405020304" pitchFamily="18" charset="0"/>
                <a:cs typeface="Times New Roman" panose="02020603050405020304" pitchFamily="18" charset="0"/>
              </a:rPr>
              <a:t>. </a:t>
            </a:r>
            <a:endParaRPr lang="en-US" altLang="en-US" dirty="0" smtClean="0">
              <a:solidFill>
                <a:schemeClr val="bg2">
                  <a:lumMod val="10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b="1" dirty="0" smtClean="0">
                <a:solidFill>
                  <a:schemeClr val="bg2">
                    <a:lumMod val="10000"/>
                  </a:schemeClr>
                </a:solidFill>
                <a:latin typeface="Times New Roman" panose="02020603050405020304" pitchFamily="18" charset="0"/>
                <a:cs typeface="Times New Roman" panose="02020603050405020304" pitchFamily="18" charset="0"/>
              </a:rPr>
              <a:t>Sending </a:t>
            </a:r>
            <a:r>
              <a:rPr lang="en-US" altLang="en-US" b="1" dirty="0">
                <a:solidFill>
                  <a:schemeClr val="bg2">
                    <a:lumMod val="10000"/>
                  </a:schemeClr>
                </a:solidFill>
                <a:latin typeface="Times New Roman" panose="02020603050405020304" pitchFamily="18" charset="0"/>
                <a:cs typeface="Times New Roman" panose="02020603050405020304" pitchFamily="18" charset="0"/>
              </a:rPr>
              <a:t>build context to Docker daemon 2.048 kB Error response from daemon: </a:t>
            </a:r>
            <a:endParaRPr lang="en-US" altLang="en-US" b="1" dirty="0" smtClean="0">
              <a:solidFill>
                <a:schemeClr val="bg2">
                  <a:lumMod val="10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b="1" dirty="0" smtClean="0">
                <a:solidFill>
                  <a:schemeClr val="bg2">
                    <a:lumMod val="10000"/>
                  </a:schemeClr>
                </a:solidFill>
                <a:latin typeface="Times New Roman" panose="02020603050405020304" pitchFamily="18" charset="0"/>
                <a:cs typeface="Times New Roman" panose="02020603050405020304" pitchFamily="18" charset="0"/>
              </a:rPr>
              <a:t>Unknown </a:t>
            </a:r>
            <a:r>
              <a:rPr lang="en-US" altLang="en-US" b="1" dirty="0">
                <a:solidFill>
                  <a:schemeClr val="bg2">
                    <a:lumMod val="10000"/>
                  </a:schemeClr>
                </a:solidFill>
                <a:latin typeface="Times New Roman" panose="02020603050405020304" pitchFamily="18" charset="0"/>
                <a:cs typeface="Times New Roman" panose="02020603050405020304" pitchFamily="18" charset="0"/>
              </a:rPr>
              <a:t>instruction: RUNCMD </a:t>
            </a:r>
            <a:endParaRPr lang="en-US" altLang="en-US" b="1" dirty="0" smtClean="0">
              <a:solidFill>
                <a:schemeClr val="bg2">
                  <a:lumMod val="10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b="1" dirty="0">
              <a:solidFill>
                <a:schemeClr val="bg2">
                  <a:lumMod val="10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dirty="0">
                <a:solidFill>
                  <a:schemeClr val="bg2">
                    <a:lumMod val="10000"/>
                  </a:schemeClr>
                </a:solidFill>
                <a:latin typeface="Times New Roman" panose="02020603050405020304" pitchFamily="18" charset="0"/>
                <a:cs typeface="Times New Roman" panose="02020603050405020304" pitchFamily="18" charset="0"/>
              </a:rPr>
              <a:t>The Docker daemon runs the instructions in the </a:t>
            </a:r>
            <a:r>
              <a:rPr lang="en-US" altLang="en-US" dirty="0" err="1">
                <a:solidFill>
                  <a:schemeClr val="bg2">
                    <a:lumMod val="10000"/>
                  </a:schemeClr>
                </a:solidFill>
                <a:latin typeface="Times New Roman" panose="02020603050405020304" pitchFamily="18" charset="0"/>
                <a:cs typeface="Times New Roman" panose="02020603050405020304" pitchFamily="18" charset="0"/>
              </a:rPr>
              <a:t>Dockerfile</a:t>
            </a:r>
            <a:r>
              <a:rPr lang="en-US" altLang="en-US" dirty="0">
                <a:solidFill>
                  <a:schemeClr val="bg2">
                    <a:lumMod val="10000"/>
                  </a:schemeClr>
                </a:solidFill>
                <a:latin typeface="Times New Roman" panose="02020603050405020304" pitchFamily="18" charset="0"/>
                <a:cs typeface="Times New Roman" panose="02020603050405020304" pitchFamily="18" charset="0"/>
              </a:rPr>
              <a:t> one-by-one, committing the result of each instruction to a new image if necessary, before finally outputting the ID of your new image. The Docker daemon will automatically clean up the context you sent.</a:t>
            </a:r>
          </a:p>
          <a:p>
            <a:pPr lvl="0" eaLnBrk="0" fontAlgn="base" hangingPunct="0">
              <a:spcBef>
                <a:spcPct val="0"/>
              </a:spcBef>
              <a:spcAft>
                <a:spcPct val="0"/>
              </a:spcAft>
            </a:pP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Whenever </a:t>
            </a:r>
            <a:r>
              <a:rPr lang="en-US" altLang="en-US" dirty="0">
                <a:solidFill>
                  <a:schemeClr val="bg2">
                    <a:lumMod val="10000"/>
                  </a:schemeClr>
                </a:solidFill>
                <a:latin typeface="Times New Roman" panose="02020603050405020304" pitchFamily="18" charset="0"/>
                <a:cs typeface="Times New Roman" panose="02020603050405020304" pitchFamily="18" charset="0"/>
              </a:rPr>
              <a:t>possible, Docker will re-use the intermediate images (cache), to accelerate the </a:t>
            </a:r>
            <a:r>
              <a:rPr lang="en-US" altLang="en-US" dirty="0" err="1">
                <a:solidFill>
                  <a:schemeClr val="bg2">
                    <a:lumMod val="10000"/>
                  </a:schemeClr>
                </a:solidFill>
                <a:latin typeface="Times New Roman" panose="02020603050405020304" pitchFamily="18" charset="0"/>
                <a:cs typeface="Times New Roman" panose="02020603050405020304" pitchFamily="18" charset="0"/>
              </a:rPr>
              <a:t>docker</a:t>
            </a:r>
            <a:r>
              <a:rPr lang="en-US" altLang="en-US" dirty="0">
                <a:solidFill>
                  <a:schemeClr val="bg2">
                    <a:lumMod val="10000"/>
                  </a:schemeClr>
                </a:solidFill>
                <a:latin typeface="Times New Roman" panose="02020603050405020304" pitchFamily="18" charset="0"/>
                <a:cs typeface="Times New Roman" panose="02020603050405020304" pitchFamily="18" charset="0"/>
              </a:rPr>
              <a:t> </a:t>
            </a:r>
            <a:r>
              <a:rPr lang="en-US" altLang="en-US" dirty="0" err="1">
                <a:solidFill>
                  <a:schemeClr val="bg2">
                    <a:lumMod val="10000"/>
                  </a:schemeClr>
                </a:solidFill>
                <a:latin typeface="Times New Roman" panose="02020603050405020304" pitchFamily="18" charset="0"/>
                <a:cs typeface="Times New Roman" panose="02020603050405020304" pitchFamily="18" charset="0"/>
              </a:rPr>
              <a:t>buildprocess</a:t>
            </a:r>
            <a:r>
              <a:rPr lang="en-US" altLang="en-US" dirty="0">
                <a:solidFill>
                  <a:schemeClr val="bg2">
                    <a:lumMod val="10000"/>
                  </a:schemeClr>
                </a:solidFill>
                <a:latin typeface="Times New Roman" panose="02020603050405020304" pitchFamily="18" charset="0"/>
                <a:cs typeface="Times New Roman" panose="02020603050405020304" pitchFamily="18" charset="0"/>
              </a:rPr>
              <a:t> significantly. This is indicated by the Using cache message in the console </a:t>
            </a:r>
            <a:r>
              <a:rPr lang="en-US" altLang="en-US" dirty="0" smtClean="0">
                <a:solidFill>
                  <a:schemeClr val="bg2">
                    <a:lumMod val="10000"/>
                  </a:schemeClr>
                </a:solidFill>
                <a:latin typeface="Times New Roman" panose="02020603050405020304" pitchFamily="18" charset="0"/>
                <a:cs typeface="Times New Roman" panose="02020603050405020304" pitchFamily="18" charset="0"/>
              </a:rPr>
              <a:t>output</a:t>
            </a:r>
            <a:endParaRPr lang="en-US" altLang="en-US"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042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16194" y="299718"/>
            <a:ext cx="12088761" cy="51064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Sample</a:t>
            </a:r>
            <a:r>
              <a:rPr kumimoji="0" lang="en-US" altLang="en-US" sz="2800" b="1" i="0" u="none" strike="noStrike" cap="none" normalizeH="0" dirty="0" smtClean="0">
                <a:ln>
                  <a:noFill/>
                </a:ln>
                <a:solidFill>
                  <a:srgbClr val="333333"/>
                </a:solidFill>
                <a:effectLst/>
                <a:latin typeface="Times New Roman" panose="02020603050405020304" pitchFamily="18" charset="0"/>
                <a:cs typeface="Times New Roman" panose="02020603050405020304" pitchFamily="18" charset="0"/>
              </a:rPr>
              <a:t> Output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docker</a:t>
            </a: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build -t </a:t>
            </a:r>
            <a:r>
              <a:rPr kumimoji="0" lang="en-US" altLang="en-US"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svendowideit</a:t>
            </a: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/ambassador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Sending build context to Docker daemon 15.36 kB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Step 1/4 : FROM alpine:3.2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---&gt; 31f630c65071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Step 2/4 : MAINTAINER SvenDowideit@home.org.au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---&gt; Using cache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---&gt; 2a1c91448f5f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Step 3/4 : RUN </a:t>
            </a:r>
            <a:r>
              <a:rPr kumimoji="0" lang="en-US" altLang="en-US"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apk</a:t>
            </a: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update &amp;&amp; </a:t>
            </a:r>
            <a:r>
              <a:rPr kumimoji="0" lang="en-US" altLang="en-US"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apk</a:t>
            </a: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add </a:t>
            </a:r>
            <a:r>
              <a:rPr kumimoji="0" lang="en-US" altLang="en-US"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socat</a:t>
            </a: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&amp;&amp; </a:t>
            </a:r>
            <a:r>
              <a:rPr kumimoji="0" lang="en-US" altLang="en-US"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rm</a:t>
            </a: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-r /</a:t>
            </a:r>
            <a:r>
              <a:rPr kumimoji="0" lang="en-US" altLang="en-US"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var</a:t>
            </a: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/cache/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---&gt; Using cache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---&gt; 21ed6e7fbb73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Step 4/4 : CMD </a:t>
            </a:r>
            <a:r>
              <a:rPr kumimoji="0" lang="en-US" altLang="en-US"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env</a:t>
            </a: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 </a:t>
            </a:r>
            <a:r>
              <a:rPr kumimoji="0" lang="en-US" altLang="en-US"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grep</a:t>
            </a: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_TCP= | (</a:t>
            </a:r>
            <a:r>
              <a:rPr kumimoji="0" lang="en-US" altLang="en-US"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sed</a:t>
            </a: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's/.*_PORT_\([0-9]*\)_TCP=</a:t>
            </a:r>
            <a:r>
              <a:rPr kumimoji="0" lang="en-US" altLang="en-US"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tcp</a:t>
            </a: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socat</a:t>
            </a: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-t 100000000 TCP4-LISTEN:\1,fork,reuseaddr TCP4:\2:\3 \&amp;/' &amp;&amp; echo wait) | </a:t>
            </a:r>
            <a:r>
              <a:rPr kumimoji="0" lang="en-US" altLang="en-US"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sh</a:t>
            </a: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---&gt; Using cache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---&gt; 7ea8aef582cc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Successfully built 7ea8aef582cc</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54205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2514" y="706759"/>
            <a:ext cx="11542673" cy="4001095"/>
          </a:xfrm>
          <a:prstGeom prst="rect">
            <a:avLst/>
          </a:prstGeom>
        </p:spPr>
        <p:txBody>
          <a:bodyPr wrap="square">
            <a:spAutoFit/>
          </a:bodyPr>
          <a:lstStyle/>
          <a:p>
            <a:r>
              <a:rPr lang="en-US" sz="2800" b="1" i="0" u="sng" dirty="0" smtClean="0">
                <a:solidFill>
                  <a:schemeClr val="tx1">
                    <a:lumMod val="95000"/>
                    <a:lumOff val="5000"/>
                  </a:schemeClr>
                </a:solidFill>
                <a:effectLst/>
                <a:latin typeface="Times New Roman" panose="02020603050405020304" pitchFamily="18" charset="0"/>
                <a:cs typeface="Times New Roman" panose="02020603050405020304" pitchFamily="18" charset="0"/>
              </a:rPr>
              <a:t>FROM</a:t>
            </a:r>
            <a:r>
              <a:rPr lang="en-US" sz="2800" b="1" i="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a:t>
            </a:r>
          </a:p>
          <a:p>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FROM</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instruction initializes a new build stage and sets the </a:t>
            </a:r>
            <a:r>
              <a:rPr lang="en-US" altLang="en-US" i="1" dirty="0">
                <a:solidFill>
                  <a:schemeClr val="tx1">
                    <a:lumMod val="95000"/>
                    <a:lumOff val="5000"/>
                  </a:schemeClr>
                </a:solidFill>
                <a:latin typeface="Times New Roman" panose="02020603050405020304" pitchFamily="18" charset="0"/>
                <a:cs typeface="Times New Roman" panose="02020603050405020304" pitchFamily="18" charset="0"/>
                <a:hlinkClick r:id="rId2"/>
              </a:rPr>
              <a:t>Base Image</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for subsequent instructions. As such, a valid </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Dockerfile</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must start with a </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FROM</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instruction.</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p>
          <a:p>
            <a:r>
              <a:rPr lang="en-US" altLang="en-US" b="1" dirty="0" err="1" smtClean="0">
                <a:solidFill>
                  <a:schemeClr val="tx1">
                    <a:lumMod val="95000"/>
                    <a:lumOff val="5000"/>
                  </a:schemeClr>
                </a:solidFill>
                <a:latin typeface="Times New Roman" panose="02020603050405020304" pitchFamily="18" charset="0"/>
                <a:cs typeface="Times New Roman" panose="02020603050405020304" pitchFamily="18" charset="0"/>
              </a:rPr>
              <a:t>Eg</a:t>
            </a:r>
            <a:r>
              <a:rPr lang="en-US" altLang="en-US"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FROM &lt;image&gt;[:&lt;tag&gt;] [AS &lt;name&gt;] </a:t>
            </a:r>
          </a:p>
          <a:p>
            <a:r>
              <a:rPr kumimoji="0" lang="en-US" altLang="en-US" sz="2800" b="1" i="0" u="sng"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ARG</a:t>
            </a:r>
            <a:r>
              <a:rPr kumimoji="0" lang="en-US" altLang="en-US" sz="2800"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p>
          <a:p>
            <a:r>
              <a:rPr kumimoji="0" lang="en-US" altLang="en-US" b="0" i="0" u="none" strike="noStrike" cap="none" normalizeH="0" baseline="0" dirty="0" smtClean="0">
                <a:ln>
                  <a:noFill/>
                </a:ln>
                <a:solidFill>
                  <a:schemeClr val="tx1">
                    <a:lumMod val="95000"/>
                    <a:lumOff val="5000"/>
                  </a:schemeClr>
                </a:solidFill>
                <a:effectLst/>
                <a:latin typeface="Menlo"/>
              </a:rPr>
              <a:t>ARG</a:t>
            </a:r>
            <a:r>
              <a:rPr lang="en-US" altLang="en-US" dirty="0">
                <a:solidFill>
                  <a:schemeClr val="tx1">
                    <a:lumMod val="95000"/>
                    <a:lumOff val="5000"/>
                  </a:schemeClr>
                </a:solidFill>
                <a:latin typeface="Open Sans" panose="020B0606030504020204" pitchFamily="34" charset="0"/>
                <a:cs typeface="Open Sans" panose="020B0606030504020204" pitchFamily="34" charset="0"/>
              </a:rPr>
              <a:t> is the only instruction that may precede </a:t>
            </a:r>
            <a:r>
              <a:rPr kumimoji="0" lang="en-US" altLang="en-US" b="0" i="0" u="none" strike="noStrike" cap="none" normalizeH="0" baseline="0" dirty="0" smtClean="0">
                <a:ln>
                  <a:noFill/>
                </a:ln>
                <a:solidFill>
                  <a:schemeClr val="tx1">
                    <a:lumMod val="95000"/>
                    <a:lumOff val="5000"/>
                  </a:schemeClr>
                </a:solidFill>
                <a:effectLst/>
                <a:latin typeface="Menlo"/>
              </a:rPr>
              <a:t>FROM</a:t>
            </a:r>
            <a:r>
              <a:rPr lang="en-US" altLang="en-US" dirty="0">
                <a:solidFill>
                  <a:schemeClr val="tx1">
                    <a:lumMod val="95000"/>
                    <a:lumOff val="5000"/>
                  </a:schemeClr>
                </a:solidFill>
                <a:latin typeface="Open Sans" panose="020B0606030504020204" pitchFamily="34" charset="0"/>
                <a:cs typeface="Open Sans" panose="020B0606030504020204" pitchFamily="34" charset="0"/>
              </a:rPr>
              <a:t> in the </a:t>
            </a:r>
            <a:r>
              <a:rPr kumimoji="0" lang="en-US" altLang="en-US" b="0" i="0" u="none" strike="noStrike" cap="none" normalizeH="0" baseline="0" dirty="0" err="1" smtClean="0">
                <a:ln>
                  <a:noFill/>
                </a:ln>
                <a:solidFill>
                  <a:schemeClr val="tx1">
                    <a:lumMod val="95000"/>
                    <a:lumOff val="5000"/>
                  </a:schemeClr>
                </a:solidFill>
                <a:effectLst/>
                <a:latin typeface="Menlo"/>
              </a:rPr>
              <a:t>Dockerfile</a:t>
            </a:r>
            <a:r>
              <a:rPr kumimoji="0" lang="en-US" altLang="en-US" b="0" i="0" u="none" strike="noStrike" cap="none" normalizeH="0" baseline="0" dirty="0" smtClean="0">
                <a:ln>
                  <a:noFill/>
                </a:ln>
                <a:solidFill>
                  <a:schemeClr val="tx1">
                    <a:lumMod val="95000"/>
                    <a:lumOff val="5000"/>
                  </a:schemeClr>
                </a:solidFill>
                <a:effectLst/>
              </a:rPr>
              <a:t> </a:t>
            </a:r>
          </a:p>
          <a:p>
            <a:r>
              <a:rPr lang="en-US" altLang="en-US" b="1" dirty="0" err="1" smtClean="0">
                <a:solidFill>
                  <a:schemeClr val="tx1">
                    <a:lumMod val="95000"/>
                    <a:lumOff val="5000"/>
                  </a:schemeClr>
                </a:solidFill>
                <a:latin typeface="Times New Roman" panose="02020603050405020304" pitchFamily="18" charset="0"/>
                <a:cs typeface="Times New Roman" panose="02020603050405020304" pitchFamily="18" charset="0"/>
              </a:rPr>
              <a:t>Eg</a:t>
            </a:r>
            <a:r>
              <a:rPr lang="en-US" altLang="en-US"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r>
              <a:rPr lang="en-US" altLang="en-US" b="1" dirty="0">
                <a:solidFill>
                  <a:srgbClr val="333333"/>
                </a:solidFill>
                <a:latin typeface="Times New Roman" panose="02020603050405020304" pitchFamily="18" charset="0"/>
                <a:cs typeface="Times New Roman" panose="02020603050405020304" pitchFamily="18" charset="0"/>
              </a:rPr>
              <a:t>ARG VERSION=latest </a:t>
            </a:r>
            <a:endParaRPr lang="en-US" altLang="en-US" b="1" dirty="0" smtClean="0">
              <a:solidFill>
                <a:srgbClr val="333333"/>
              </a:solidFill>
              <a:latin typeface="Times New Roman" panose="02020603050405020304" pitchFamily="18" charset="0"/>
              <a:cs typeface="Times New Roman" panose="02020603050405020304" pitchFamily="18" charset="0"/>
            </a:endParaRPr>
          </a:p>
          <a:p>
            <a:r>
              <a:rPr lang="en-US" altLang="en-US" b="1" dirty="0" smtClean="0">
                <a:solidFill>
                  <a:srgbClr val="333333"/>
                </a:solidFill>
                <a:latin typeface="Times New Roman" panose="02020603050405020304" pitchFamily="18" charset="0"/>
                <a:cs typeface="Times New Roman" panose="02020603050405020304" pitchFamily="18" charset="0"/>
              </a:rPr>
              <a:t>FROM </a:t>
            </a:r>
            <a:r>
              <a:rPr lang="en-US" altLang="en-US" b="1" dirty="0" err="1">
                <a:solidFill>
                  <a:srgbClr val="333333"/>
                </a:solidFill>
                <a:latin typeface="Times New Roman" panose="02020603050405020304" pitchFamily="18" charset="0"/>
                <a:cs typeface="Times New Roman" panose="02020603050405020304" pitchFamily="18" charset="0"/>
              </a:rPr>
              <a:t>busybox</a:t>
            </a:r>
            <a:r>
              <a:rPr lang="en-US" altLang="en-US" b="1" dirty="0">
                <a:solidFill>
                  <a:srgbClr val="333333"/>
                </a:solidFill>
                <a:latin typeface="Times New Roman" panose="02020603050405020304" pitchFamily="18" charset="0"/>
                <a:cs typeface="Times New Roman" panose="02020603050405020304" pitchFamily="18" charset="0"/>
              </a:rPr>
              <a:t>:$VERSION</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endParaRPr kumimoji="0" lang="en-US" altLang="en-US" b="0" i="0" u="none" strike="noStrike" cap="none" normalizeH="0" baseline="0" dirty="0" smtClean="0">
              <a:ln>
                <a:noFill/>
              </a:ln>
              <a:solidFill>
                <a:schemeClr val="tx1">
                  <a:lumMod val="95000"/>
                  <a:lumOff val="5000"/>
                </a:schemeClr>
              </a:solidFill>
              <a:effectLst/>
              <a:latin typeface="Arial" panose="020B0604020202020204" pitchFamily="34" charset="0"/>
            </a:endParaRPr>
          </a:p>
          <a:p>
            <a:endPar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4173794" y="183539"/>
            <a:ext cx="3524298" cy="523220"/>
          </a:xfrm>
          <a:prstGeom prst="rect">
            <a:avLst/>
          </a:prstGeom>
          <a:noFill/>
        </p:spPr>
        <p:txBody>
          <a:bodyPr wrap="none" rtlCol="0">
            <a:spAutoFit/>
          </a:bodyPr>
          <a:lstStyle/>
          <a:p>
            <a:r>
              <a:rPr lang="en-US" sz="2800" b="1" u="sng" dirty="0" smtClean="0"/>
              <a:t>DOCKER FILE OPTIONS</a:t>
            </a:r>
            <a:endParaRPr lang="en-US" sz="2800" b="1" u="sng" dirty="0"/>
          </a:p>
        </p:txBody>
      </p:sp>
      <p:sp>
        <p:nvSpPr>
          <p:cNvPr id="8" name="Rectangle 5"/>
          <p:cNvSpPr>
            <a:spLocks noChangeArrowheads="1"/>
          </p:cNvSpPr>
          <p:nvPr/>
        </p:nvSpPr>
        <p:spPr bwMode="auto">
          <a:xfrm>
            <a:off x="595249" y="3773025"/>
            <a:ext cx="11729486" cy="2916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RUN</a:t>
            </a:r>
            <a:r>
              <a:rPr kumimoji="0" lang="en-US" altLang="en-US" sz="2800"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RUN has 2 forms:</a:t>
            </a:r>
          </a:p>
          <a:p>
            <a:pPr lvl="1">
              <a:buFontTx/>
              <a:buChar char="•"/>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RUN &lt;command&gt; (</a:t>
            </a:r>
            <a:r>
              <a:rPr kumimoji="0" lang="en-US" altLang="en-US" b="0" i="1"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shell</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form, the command is run in a shell, which by default is /bin/</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sh</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-c on Linux or </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cmd</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/S /C on Windows)</a:t>
            </a:r>
          </a:p>
          <a:p>
            <a:pPr lvl="1">
              <a:buFontTx/>
              <a:buChar char="•"/>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RUN ["executable", "param1", "param2"] (</a:t>
            </a:r>
            <a:r>
              <a:rPr kumimoji="0" lang="en-US" altLang="en-US" b="0" i="1"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exec</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The RUN instruction will execute any commands in a new layer on top of the current image and commit the results. The resulting committed image will be used for the next step in the </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Dockerfile</a:t>
            </a:r>
            <a:endPar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err="1" smtClean="0">
                <a:solidFill>
                  <a:schemeClr val="tx1">
                    <a:lumMod val="95000"/>
                    <a:lumOff val="5000"/>
                  </a:schemeClr>
                </a:solidFill>
                <a:latin typeface="Times New Roman" panose="02020603050405020304" pitchFamily="18" charset="0"/>
                <a:cs typeface="Times New Roman" panose="02020603050405020304" pitchFamily="18" charset="0"/>
              </a:rPr>
              <a:t>Eg</a:t>
            </a:r>
            <a:r>
              <a:rPr lang="en-US" altLang="en-US"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smtClean="0">
                <a:solidFill>
                  <a:schemeClr val="tx1">
                    <a:lumMod val="95000"/>
                    <a:lumOff val="5000"/>
                  </a:schemeClr>
                </a:solidFill>
                <a:latin typeface="Times New Roman" panose="02020603050405020304" pitchFamily="18" charset="0"/>
                <a:cs typeface="Times New Roman" panose="02020603050405020304" pitchFamily="18" charset="0"/>
              </a:rPr>
              <a:t>RUN yum install </a:t>
            </a:r>
            <a:r>
              <a:rPr lang="en-US" altLang="en-US" b="1" dirty="0" err="1" smtClean="0">
                <a:solidFill>
                  <a:schemeClr val="tx1">
                    <a:lumMod val="95000"/>
                    <a:lumOff val="5000"/>
                  </a:schemeClr>
                </a:solidFill>
                <a:latin typeface="Times New Roman" panose="02020603050405020304" pitchFamily="18" charset="0"/>
                <a:cs typeface="Times New Roman" panose="02020603050405020304" pitchFamily="18" charset="0"/>
              </a:rPr>
              <a:t>elinks</a:t>
            </a:r>
            <a:endParaRPr lang="en-US" altLang="en-US" b="1"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736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57201" y="0"/>
            <a:ext cx="11577484" cy="31930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CMD</a:t>
            </a:r>
            <a:r>
              <a:rPr kumimoji="0" lang="en-US" altLang="en-US" sz="2800"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The CMD instruction has three forms:</a:t>
            </a:r>
          </a:p>
          <a:p>
            <a:pPr lvl="1">
              <a:buFontTx/>
              <a:buChar char="•"/>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CMD ["executable","param1","param2"] (</a:t>
            </a:r>
            <a:r>
              <a:rPr kumimoji="0" lang="en-US" altLang="en-US" b="0" i="1"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exec</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form, this is the preferred form)</a:t>
            </a:r>
          </a:p>
          <a:p>
            <a:pPr lvl="1">
              <a:buFontTx/>
              <a:buChar char="•"/>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CMD ["param1","param2"] (as </a:t>
            </a:r>
            <a:r>
              <a:rPr kumimoji="0" lang="en-US" altLang="en-US" b="0" i="1"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default parameters to ENTRYPOINT</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t>
            </a:r>
          </a:p>
          <a:p>
            <a:pPr lvl="1">
              <a:buFontTx/>
              <a:buChar char="•"/>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CMD command param1 param2 (</a:t>
            </a:r>
            <a:r>
              <a:rPr kumimoji="0" lang="en-US" altLang="en-US" b="0" i="1"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shell</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There can only be one CMD instruction in a </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Dockerfile</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If you list more than one CMD then only the last CMD will take effect.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The main purpose of a CMD is to provide defaults for an executing container.</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These defaults can include an executable.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err="1" smtClean="0">
                <a:solidFill>
                  <a:schemeClr val="tx1">
                    <a:lumMod val="95000"/>
                    <a:lumOff val="5000"/>
                  </a:schemeClr>
                </a:solidFill>
                <a:latin typeface="Times New Roman" panose="02020603050405020304" pitchFamily="18" charset="0"/>
                <a:cs typeface="Times New Roman" panose="02020603050405020304" pitchFamily="18" charset="0"/>
              </a:rPr>
              <a:t>Eg</a:t>
            </a:r>
            <a:r>
              <a:rPr lang="en-US" altLang="en-US"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CMD </a:t>
            </a:r>
            <a:r>
              <a:rPr kumimoji="0" lang="en-US" altLang="en-US" b="1"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javac</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sample.java</a:t>
            </a:r>
          </a:p>
        </p:txBody>
      </p:sp>
      <p:sp>
        <p:nvSpPr>
          <p:cNvPr id="3" name="Rectangle 2"/>
          <p:cNvSpPr>
            <a:spLocks noChangeArrowheads="1"/>
          </p:cNvSpPr>
          <p:nvPr/>
        </p:nvSpPr>
        <p:spPr bwMode="auto">
          <a:xfrm>
            <a:off x="457201" y="3084955"/>
            <a:ext cx="11429999" cy="2362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LABEL</a:t>
            </a:r>
            <a:r>
              <a:rPr kumimoji="0" lang="en-US" altLang="en-US" sz="2800" b="1" i="0"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The LABEL instruction adds metadata to an image. A LABEL is a key-value pair. To include spaces within a LABEL value, use quotes and backslashes as you would in command-line parsing.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err="1" smtClean="0">
                <a:solidFill>
                  <a:schemeClr val="tx1">
                    <a:lumMod val="95000"/>
                    <a:lumOff val="5000"/>
                  </a:schemeClr>
                </a:solidFill>
                <a:latin typeface="Times New Roman" panose="02020603050405020304" pitchFamily="18" charset="0"/>
                <a:cs typeface="Times New Roman" panose="02020603050405020304" pitchFamily="18" charset="0"/>
              </a:rPr>
              <a:t>Eg</a:t>
            </a:r>
            <a:r>
              <a:rPr lang="en-US" altLang="en-US"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LABEL version="1.0" </a:t>
            </a:r>
            <a:endParaRPr lang="en-US" altLang="en-US"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altLang="en-US" b="1" dirty="0" smtClean="0">
                <a:solidFill>
                  <a:schemeClr val="tx1">
                    <a:lumMod val="95000"/>
                    <a:lumOff val="5000"/>
                  </a:schemeClr>
                </a:solidFill>
                <a:latin typeface="Times New Roman" panose="02020603050405020304" pitchFamily="18" charset="0"/>
                <a:cs typeface="Times New Roman" panose="02020603050405020304" pitchFamily="18" charset="0"/>
              </a:rPr>
              <a:t>LABEL </a:t>
            </a: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description="This text illustrates</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endPar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auto">
          <a:xfrm rot="10800000" flipV="1">
            <a:off x="457201" y="4991220"/>
            <a:ext cx="11429999" cy="1531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MAINTAINER</a:t>
            </a:r>
            <a:r>
              <a:rPr kumimoji="0" lang="en-US" altLang="en-US" sz="2800" b="1" i="0" u="none" strike="noStrike" cap="none" normalizeH="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endParaRPr kumimoji="0" lang="en-US" altLang="en-US" sz="2800"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MAINTAINER</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instruction sets the </a:t>
            </a:r>
            <a:r>
              <a:rPr kumimoji="0" lang="en-US" altLang="en-US" b="0" i="1"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Author</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field of the generated images.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err="1" smtClean="0">
                <a:solidFill>
                  <a:schemeClr val="tx1">
                    <a:lumMod val="95000"/>
                    <a:lumOff val="5000"/>
                  </a:schemeClr>
                </a:solidFill>
                <a:latin typeface="Times New Roman" panose="02020603050405020304" pitchFamily="18" charset="0"/>
                <a:cs typeface="Times New Roman" panose="02020603050405020304" pitchFamily="18" charset="0"/>
              </a:rPr>
              <a:t>Eg</a:t>
            </a:r>
            <a:r>
              <a:rPr lang="en-US" altLang="en-US"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MAINTAINER Raja</a:t>
            </a:r>
          </a:p>
        </p:txBody>
      </p:sp>
    </p:spTree>
    <p:extLst>
      <p:ext uri="{BB962C8B-B14F-4D97-AF65-F5344CB8AC3E}">
        <p14:creationId xmlns:p14="http://schemas.microsoft.com/office/powerpoint/2010/main" val="2292862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3457" y="0"/>
            <a:ext cx="11017045" cy="3562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ADD</a:t>
            </a:r>
            <a:r>
              <a:rPr kumimoji="0" lang="en-US" altLang="en-US" sz="2800"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ADD has two forms:</a:t>
            </a:r>
          </a:p>
          <a:p>
            <a:pPr lvl="1">
              <a:buFontTx/>
              <a:buChar char="•"/>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ADD [--</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chown</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=&lt;user&gt;:&lt;group&gt;] &lt;</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src</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&gt;... &lt;</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dest</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&gt;</a:t>
            </a:r>
          </a:p>
          <a:p>
            <a:pPr lvl="1">
              <a:buFontTx/>
              <a:buChar char="•"/>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ADD [--</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chown</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=&lt;user&gt;:&lt;group&gt;] ["&lt;</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src</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&gt;",... "&lt;</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dest</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&gt;"] (this form is required for paths containing whitespace)</a:t>
            </a:r>
          </a:p>
          <a:p>
            <a:pPr lvl="1">
              <a:buFontTx/>
              <a:buChar char="•"/>
            </a:pP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ADD</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instruction copies new files, directories or remote file URLs from </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&lt;</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src</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&gt;</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and adds them to the </a:t>
            </a:r>
            <a:r>
              <a:rPr lang="en-US" altLang="en-US" dirty="0" err="1">
                <a:solidFill>
                  <a:schemeClr val="tx1">
                    <a:lumMod val="95000"/>
                    <a:lumOff val="5000"/>
                  </a:schemeClr>
                </a:solidFill>
                <a:latin typeface="Times New Roman" panose="02020603050405020304" pitchFamily="18" charset="0"/>
                <a:cs typeface="Times New Roman" panose="02020603050405020304" pitchFamily="18" charset="0"/>
              </a:rPr>
              <a:t>filesystem</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of the image at the path </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&lt;</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dest</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&gt;</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r>
              <a:rPr kumimoji="0" lang="en-US" altLang="en-US" b="1"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Eg</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t>
            </a:r>
          </a:p>
          <a:p>
            <a:pPr lvl="1"/>
            <a:r>
              <a:rPr lang="en-US" altLang="en-US" b="1" dirty="0">
                <a:solidFill>
                  <a:srgbClr val="333333"/>
                </a:solidFill>
                <a:latin typeface="Times New Roman" panose="02020603050405020304" pitchFamily="18" charset="0"/>
                <a:cs typeface="Times New Roman" panose="02020603050405020304" pitchFamily="18" charset="0"/>
              </a:rPr>
              <a:t>ADD test </a:t>
            </a:r>
            <a:r>
              <a:rPr lang="en-US" altLang="en-US" b="1" dirty="0" err="1">
                <a:solidFill>
                  <a:srgbClr val="333333"/>
                </a:solidFill>
                <a:latin typeface="Times New Roman" panose="02020603050405020304" pitchFamily="18" charset="0"/>
                <a:cs typeface="Times New Roman" panose="02020603050405020304" pitchFamily="18" charset="0"/>
              </a:rPr>
              <a:t>relativeDir</a:t>
            </a:r>
            <a:r>
              <a:rPr lang="en-US" altLang="en-US" b="1" dirty="0">
                <a:solidFill>
                  <a:srgbClr val="333333"/>
                </a:solidFill>
                <a:latin typeface="Times New Roman" panose="02020603050405020304" pitchFamily="18" charset="0"/>
                <a:cs typeface="Times New Roman" panose="02020603050405020304" pitchFamily="18" charset="0"/>
              </a:rPr>
              <a:t>/ </a:t>
            </a:r>
            <a:r>
              <a:rPr lang="en-US" altLang="en-US" b="1" dirty="0" smtClean="0">
                <a:solidFill>
                  <a:srgbClr val="333333"/>
                </a:solidFill>
                <a:latin typeface="Times New Roman" panose="02020603050405020304" pitchFamily="18" charset="0"/>
                <a:cs typeface="Times New Roman" panose="02020603050405020304" pitchFamily="18" charset="0"/>
              </a:rPr>
              <a:t>   </a:t>
            </a:r>
            <a:r>
              <a:rPr lang="en-US" altLang="en-US" dirty="0" smtClean="0">
                <a:solidFill>
                  <a:srgbClr val="333333"/>
                </a:solidFill>
                <a:latin typeface="Times New Roman" panose="02020603050405020304" pitchFamily="18" charset="0"/>
                <a:cs typeface="Times New Roman" panose="02020603050405020304" pitchFamily="18" charset="0"/>
              </a:rPr>
              <a:t># </a:t>
            </a:r>
            <a:r>
              <a:rPr lang="en-US" altLang="en-US" dirty="0">
                <a:solidFill>
                  <a:srgbClr val="333333"/>
                </a:solidFill>
                <a:latin typeface="Times New Roman" panose="02020603050405020304" pitchFamily="18" charset="0"/>
                <a:cs typeface="Times New Roman" panose="02020603050405020304" pitchFamily="18" charset="0"/>
              </a:rPr>
              <a:t>adds "test" to `WORKDIR`/</a:t>
            </a:r>
            <a:r>
              <a:rPr lang="en-US" altLang="en-US" dirty="0" err="1">
                <a:solidFill>
                  <a:srgbClr val="333333"/>
                </a:solidFill>
                <a:latin typeface="Times New Roman" panose="02020603050405020304" pitchFamily="18" charset="0"/>
                <a:cs typeface="Times New Roman" panose="02020603050405020304" pitchFamily="18" charset="0"/>
              </a:rPr>
              <a:t>relativeDir</a:t>
            </a:r>
            <a:r>
              <a:rPr lang="en-US" altLang="en-US" dirty="0">
                <a:solidFill>
                  <a:srgbClr val="333333"/>
                </a:solidFill>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lang="en-US" altLang="en-US" sz="4000" b="1" dirty="0">
              <a:latin typeface="Times New Roman" panose="02020603050405020304" pitchFamily="18" charset="0"/>
              <a:cs typeface="Times New Roman" panose="02020603050405020304" pitchFamily="18" charset="0"/>
            </a:endParaRPr>
          </a:p>
          <a:p>
            <a:pPr lvl="1"/>
            <a:endPar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auto">
          <a:xfrm>
            <a:off x="383457" y="2921912"/>
            <a:ext cx="11808543" cy="3285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COPY</a:t>
            </a:r>
            <a:r>
              <a:rPr kumimoji="0" lang="en-US" altLang="en-US" sz="2800"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COPY has two forms:</a:t>
            </a:r>
          </a:p>
          <a:p>
            <a:pPr lvl="1">
              <a:buFontTx/>
              <a:buChar char="•"/>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COPY [--</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chown</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=&lt;user&gt;:&lt;group&gt;] &lt;</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src</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&gt;... &lt;</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dest</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&gt;</a:t>
            </a:r>
          </a:p>
          <a:p>
            <a:pPr lvl="1">
              <a:buFontTx/>
              <a:buChar char="•"/>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COPY [--</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chown</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=&lt;user&gt;:&lt;group&gt;] ["&lt;</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src</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&gt;",... "&lt;</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dest</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&gt;"] (this form is required for paths containing whitespace)</a:t>
            </a:r>
          </a:p>
          <a:p>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en-US" dirty="0" smtClean="0">
                <a:solidFill>
                  <a:schemeClr val="tx1">
                    <a:lumMod val="95000"/>
                    <a:lumOff val="5000"/>
                  </a:schemeClr>
                </a:solidFill>
                <a:latin typeface="Times New Roman" panose="02020603050405020304" pitchFamily="18" charset="0"/>
                <a:cs typeface="Times New Roman" panose="02020603050405020304" pitchFamily="18" charset="0"/>
              </a:rPr>
              <a:t>        The</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COPY</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instruction copies new files or directories from </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&lt;</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src</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&gt;</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and adds them to the </a:t>
            </a:r>
            <a:r>
              <a:rPr lang="en-US" altLang="en-US" dirty="0" err="1">
                <a:solidFill>
                  <a:schemeClr val="tx1">
                    <a:lumMod val="95000"/>
                    <a:lumOff val="5000"/>
                  </a:schemeClr>
                </a:solidFill>
                <a:latin typeface="Times New Roman" panose="02020603050405020304" pitchFamily="18" charset="0"/>
                <a:cs typeface="Times New Roman" panose="02020603050405020304" pitchFamily="18" charset="0"/>
              </a:rPr>
              <a:t>filesystem</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of the container at the  </a:t>
            </a:r>
            <a:r>
              <a:rPr lang="en-US" altLang="en-US" dirty="0" smtClean="0">
                <a:solidFill>
                  <a:schemeClr val="tx1">
                    <a:lumMod val="95000"/>
                    <a:lumOff val="5000"/>
                  </a:schemeClr>
                </a:solidFill>
                <a:latin typeface="Times New Roman" panose="02020603050405020304" pitchFamily="18" charset="0"/>
                <a:cs typeface="Times New Roman" panose="02020603050405020304" pitchFamily="18" charset="0"/>
              </a:rPr>
              <a:t>        path</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&lt;</a:t>
            </a: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dest</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&gt;</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p>
          <a:p>
            <a:r>
              <a:rPr lang="en-US" altLang="en-US" b="1" dirty="0" err="1" smtClean="0">
                <a:solidFill>
                  <a:schemeClr val="tx1">
                    <a:lumMod val="95000"/>
                    <a:lumOff val="5000"/>
                  </a:schemeClr>
                </a:solidFill>
                <a:latin typeface="Times New Roman" panose="02020603050405020304" pitchFamily="18" charset="0"/>
                <a:cs typeface="Times New Roman" panose="02020603050405020304" pitchFamily="18" charset="0"/>
              </a:rPr>
              <a:t>Eg</a:t>
            </a:r>
            <a:r>
              <a:rPr lang="en-US" altLang="en-US"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COPY </a:t>
            </a:r>
            <a:r>
              <a:rPr lang="en-US" altLang="en-US" b="1" dirty="0" err="1">
                <a:solidFill>
                  <a:schemeClr val="tx1">
                    <a:lumMod val="95000"/>
                    <a:lumOff val="5000"/>
                  </a:schemeClr>
                </a:solidFill>
                <a:latin typeface="Times New Roman" panose="02020603050405020304" pitchFamily="18" charset="0"/>
                <a:cs typeface="Times New Roman" panose="02020603050405020304" pitchFamily="18" charset="0"/>
              </a:rPr>
              <a:t>hom</a:t>
            </a: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en-US" b="1" dirty="0" err="1">
                <a:solidFill>
                  <a:schemeClr val="tx1">
                    <a:lumMod val="95000"/>
                    <a:lumOff val="5000"/>
                  </a:schemeClr>
                </a:solidFill>
                <a:latin typeface="Times New Roman" panose="02020603050405020304" pitchFamily="18" charset="0"/>
                <a:cs typeface="Times New Roman" panose="02020603050405020304" pitchFamily="18" charset="0"/>
              </a:rPr>
              <a:t>mydir</a:t>
            </a: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 adds all files starting with "</a:t>
            </a:r>
            <a:r>
              <a:rPr lang="en-US" altLang="en-US" dirty="0" err="1">
                <a:solidFill>
                  <a:schemeClr val="tx1">
                    <a:lumMod val="95000"/>
                    <a:lumOff val="5000"/>
                  </a:schemeClr>
                </a:solidFill>
                <a:latin typeface="Times New Roman" panose="02020603050405020304" pitchFamily="18" charset="0"/>
                <a:cs typeface="Times New Roman" panose="02020603050405020304" pitchFamily="18" charset="0"/>
              </a:rPr>
              <a:t>hom</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kumimoji="0" lang="en-US" altLang="en-US"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642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71948" y="73742"/>
            <a:ext cx="11720052" cy="2362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ENTRYPOINT</a:t>
            </a:r>
            <a:r>
              <a:rPr kumimoji="0" lang="en-US" altLang="en-US" sz="2800"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ENTRYPOINT has two forms:</a:t>
            </a:r>
          </a:p>
          <a:p>
            <a:pPr lvl="1">
              <a:buFontTx/>
              <a:buChar char="•"/>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ENTRYPOINT ["executable", "param1", "param2"] (</a:t>
            </a:r>
            <a:r>
              <a:rPr kumimoji="0" lang="en-US" altLang="en-US" b="0" i="1"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exec</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form, preferred)</a:t>
            </a:r>
          </a:p>
          <a:p>
            <a:pPr lvl="1">
              <a:buFontTx/>
              <a:buChar char="•"/>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ENTRYPOINT command param1 param2 (</a:t>
            </a:r>
            <a:r>
              <a:rPr kumimoji="0" lang="en-US" altLang="en-US" b="0" i="1"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shell</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An ENTRYPOINT allows you to configure a container that will run as an executable.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err="1" smtClean="0">
                <a:solidFill>
                  <a:schemeClr val="tx1">
                    <a:lumMod val="95000"/>
                    <a:lumOff val="5000"/>
                  </a:schemeClr>
                </a:solidFill>
                <a:latin typeface="Times New Roman" panose="02020603050405020304" pitchFamily="18" charset="0"/>
                <a:cs typeface="Times New Roman" panose="02020603050405020304" pitchFamily="18" charset="0"/>
              </a:rPr>
              <a:t>Eg</a:t>
            </a:r>
            <a:r>
              <a:rPr lang="en-US" altLang="en-US"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ENTRYPOINT java –jar </a:t>
            </a:r>
            <a:r>
              <a:rPr kumimoji="0" lang="en-US" altLang="en-US" b="1"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Jenkins.war</a:t>
            </a:r>
            <a:endPar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471948" y="2435842"/>
            <a:ext cx="11474246" cy="2916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Understand how CMD and ENTRYPOINT interact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Both CMD and ENTRYPOINT instructions define what command gets executed when running a container. There are few rules that describe their co-operation.</a:t>
            </a:r>
          </a:p>
          <a:p>
            <a:pPr lvl="1">
              <a:buFontTx/>
              <a:buAutoNum type="arabicPeriod"/>
            </a:pPr>
            <a:r>
              <a:rPr kumimoji="0" lang="en-US" altLang="en-US" b="0"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Dockerfile</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should specify at least one of CMD or ENTRYPOINT commands.</a:t>
            </a:r>
          </a:p>
          <a:p>
            <a:pPr lvl="1">
              <a:buFontTx/>
              <a:buAutoNum type="arabicPeriod"/>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ENTRYPOINT should be defined when using the container as an executable.</a:t>
            </a:r>
          </a:p>
          <a:p>
            <a:pPr lvl="1">
              <a:buFontTx/>
              <a:buAutoNum type="arabicPeriod"/>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CMD should be used as a way of defining default arguments for an ENTRYPOINT command or for executing an ad-hoc command in a container.</a:t>
            </a:r>
          </a:p>
          <a:p>
            <a:pPr lvl="1">
              <a:buFontTx/>
              <a:buAutoNum type="arabicPeriod"/>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CMD will be overridden when running the container with alternative arguments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471948" y="4943571"/>
            <a:ext cx="11598132" cy="20851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ENV</a:t>
            </a:r>
            <a:r>
              <a:rPr kumimoji="0" lang="en-US" altLang="en-US" sz="2800"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The ENV instruction sets the environment variable &lt;key&gt; to the value &lt;value&gt;. This value will be in the environment for all subsequent instructions in the build stage and can be </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hlinkClick r:id="rId2"/>
              </a:rPr>
              <a:t>replaced inline</a:t>
            </a:r>
            <a:r>
              <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in many as well.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err="1" smtClean="0">
                <a:solidFill>
                  <a:schemeClr val="tx1">
                    <a:lumMod val="95000"/>
                    <a:lumOff val="5000"/>
                  </a:schemeClr>
                </a:solidFill>
                <a:latin typeface="Times New Roman" panose="02020603050405020304" pitchFamily="18" charset="0"/>
                <a:cs typeface="Times New Roman" panose="02020603050405020304" pitchFamily="18" charset="0"/>
              </a:rPr>
              <a:t>Eg</a:t>
            </a:r>
            <a:r>
              <a:rPr lang="en-US" altLang="en-US"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ENV </a:t>
            </a:r>
            <a:r>
              <a:rPr lang="en-US" altLang="en-US" b="1" dirty="0" err="1">
                <a:solidFill>
                  <a:schemeClr val="tx1">
                    <a:lumMod val="95000"/>
                    <a:lumOff val="5000"/>
                  </a:schemeClr>
                </a:solidFill>
                <a:latin typeface="Times New Roman" panose="02020603050405020304" pitchFamily="18" charset="0"/>
                <a:cs typeface="Times New Roman" panose="02020603050405020304" pitchFamily="18" charset="0"/>
              </a:rPr>
              <a:t>myName</a:t>
            </a:r>
            <a:r>
              <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rPr>
              <a:t> John Doe</a:t>
            </a:r>
            <a:r>
              <a:rPr kumimoji="0" lang="en-US" altLang="en-US" b="1"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t>
            </a:r>
            <a:endParaRPr lang="en-US" alt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817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981" y="206477"/>
            <a:ext cx="11887200" cy="3293209"/>
          </a:xfrm>
          <a:prstGeom prst="rect">
            <a:avLst/>
          </a:prstGeom>
          <a:noFill/>
        </p:spPr>
        <p:txBody>
          <a:bodyPr wrap="square" rtlCol="0">
            <a:spAutoFit/>
          </a:bodyPr>
          <a:lstStyle/>
          <a:p>
            <a:r>
              <a:rPr lang="en-US" sz="2800" b="1" u="sng" dirty="0" smtClean="0">
                <a:solidFill>
                  <a:schemeClr val="tx1">
                    <a:lumMod val="95000"/>
                    <a:lumOff val="5000"/>
                  </a:schemeClr>
                </a:solidFill>
                <a:latin typeface="Times New Roman" panose="02020603050405020304" pitchFamily="18" charset="0"/>
                <a:cs typeface="Times New Roman" panose="02020603050405020304" pitchFamily="18" charset="0"/>
              </a:rPr>
              <a:t>Other </a:t>
            </a:r>
            <a:r>
              <a:rPr lang="en-US" sz="2800" b="1" u="sng" dirty="0" err="1" smtClean="0">
                <a:solidFill>
                  <a:schemeClr val="tx1">
                    <a:lumMod val="95000"/>
                    <a:lumOff val="5000"/>
                  </a:schemeClr>
                </a:solidFill>
                <a:latin typeface="Times New Roman" panose="02020603050405020304" pitchFamily="18" charset="0"/>
                <a:cs typeface="Times New Roman" panose="02020603050405020304" pitchFamily="18" charset="0"/>
              </a:rPr>
              <a:t>Dockerfile</a:t>
            </a:r>
            <a:r>
              <a:rPr lang="en-US" sz="2800" b="1" u="sng" dirty="0" smtClean="0">
                <a:solidFill>
                  <a:schemeClr val="tx1">
                    <a:lumMod val="95000"/>
                    <a:lumOff val="5000"/>
                  </a:schemeClr>
                </a:solidFill>
                <a:latin typeface="Times New Roman" panose="02020603050405020304" pitchFamily="18" charset="0"/>
                <a:cs typeface="Times New Roman" panose="02020603050405020304" pitchFamily="18" charset="0"/>
              </a:rPr>
              <a:t> options </a:t>
            </a:r>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Expose</a:t>
            </a:r>
          </a:p>
          <a:p>
            <a:pPr marL="285750" indent="-285750">
              <a:buFont typeface="Arial" panose="020B0604020202020204" pitchFamily="34" charset="0"/>
              <a:buChar char="•"/>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Volume</a:t>
            </a:r>
          </a:p>
          <a:p>
            <a:pPr marL="285750" indent="-285750">
              <a:buFont typeface="Arial" panose="020B0604020202020204" pitchFamily="34" charset="0"/>
              <a:buChar char="•"/>
            </a:pP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Workdir</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User</a:t>
            </a:r>
          </a:p>
          <a:p>
            <a:pPr marL="285750" indent="-285750">
              <a:buFont typeface="Arial" panose="020B0604020202020204" pitchFamily="34" charset="0"/>
              <a:buChar char="•"/>
            </a:pP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Onbuild</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Stopsignal</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Healthcheck</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Shell</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LINK :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hlinkClick r:id="rId2"/>
              </a:rPr>
              <a:t>https://docs.docker.com/engine/reference/builder/</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6981" y="3212972"/>
            <a:ext cx="6096000" cy="3447098"/>
          </a:xfrm>
          <a:prstGeom prst="rect">
            <a:avLst/>
          </a:prstGeom>
        </p:spPr>
        <p:txBody>
          <a:bodyPr>
            <a:spAutoFit/>
          </a:bodyPr>
          <a:lstStyle/>
          <a:p>
            <a:r>
              <a:rPr lang="en-US" sz="2800" b="1" u="sng" dirty="0" smtClean="0">
                <a:solidFill>
                  <a:schemeClr val="tx1">
                    <a:lumMod val="95000"/>
                    <a:lumOff val="5000"/>
                  </a:schemeClr>
                </a:solidFill>
                <a:latin typeface="Times New Roman" panose="02020603050405020304" pitchFamily="18" charset="0"/>
                <a:cs typeface="Times New Roman" panose="02020603050405020304" pitchFamily="18" charset="0"/>
              </a:rPr>
              <a:t>Sample </a:t>
            </a:r>
            <a:r>
              <a:rPr lang="en-US" sz="2800" b="1" u="sng" dirty="0" err="1" smtClean="0">
                <a:solidFill>
                  <a:schemeClr val="tx1">
                    <a:lumMod val="95000"/>
                    <a:lumOff val="5000"/>
                  </a:schemeClr>
                </a:solidFill>
                <a:latin typeface="Times New Roman" panose="02020603050405020304" pitchFamily="18" charset="0"/>
                <a:cs typeface="Times New Roman" panose="02020603050405020304" pitchFamily="18" charset="0"/>
              </a:rPr>
              <a:t>Dockerfile</a:t>
            </a:r>
            <a:r>
              <a:rPr lang="en-US" sz="28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endPar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ARG version=7</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FROM centos:$version</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MAINTAINER Raja</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LABEL manufacturer="</a:t>
            </a: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redhat</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COPY . /</a:t>
            </a: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var</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/lib/temp/</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ADD http://mirrors.jenkins.io/war-stable/latest/jenkins.war /</a:t>
            </a: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var</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/lib/</a:t>
            </a: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jenkins</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RUN yum install -y </a:t>
            </a: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elinks</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ENTRYPOINT java -jar /</a:t>
            </a: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var</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/lib/</a:t>
            </a: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jenkins</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a:t>
            </a: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jenkins.war</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461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TotalTime>
  <Words>1224</Words>
  <Application>Microsoft Office PowerPoint</Application>
  <PresentationFormat>Widescreen</PresentationFormat>
  <Paragraphs>234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Menlo</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Rajagopal (Cognizant)</dc:creator>
  <cp:lastModifiedBy>K, Rajagopal (Cognizant)</cp:lastModifiedBy>
  <cp:revision>20</cp:revision>
  <dcterms:created xsi:type="dcterms:W3CDTF">2019-03-13T04:59:47Z</dcterms:created>
  <dcterms:modified xsi:type="dcterms:W3CDTF">2019-03-14T06:36:52Z</dcterms:modified>
</cp:coreProperties>
</file>