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EBADA-3D20-4B2E-A357-264661FE337F}"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363769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BADA-3D20-4B2E-A357-264661FE337F}"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410094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BADA-3D20-4B2E-A357-264661FE337F}"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301650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BADA-3D20-4B2E-A357-264661FE337F}"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368012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5EBADA-3D20-4B2E-A357-264661FE337F}"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378279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EBADA-3D20-4B2E-A357-264661FE337F}"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97689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EBADA-3D20-4B2E-A357-264661FE337F}"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317926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EBADA-3D20-4B2E-A357-264661FE337F}" type="datetimeFigureOut">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168080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EBADA-3D20-4B2E-A357-264661FE337F}" type="datetimeFigureOut">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354342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5EBADA-3D20-4B2E-A357-264661FE337F}"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161760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5EBADA-3D20-4B2E-A357-264661FE337F}"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0DA65-62DD-4F45-954B-34AB423D5038}" type="slidenum">
              <a:rPr lang="en-US" smtClean="0"/>
              <a:t>‹#›</a:t>
            </a:fld>
            <a:endParaRPr lang="en-US"/>
          </a:p>
        </p:txBody>
      </p:sp>
    </p:spTree>
    <p:extLst>
      <p:ext uri="{BB962C8B-B14F-4D97-AF65-F5344CB8AC3E}">
        <p14:creationId xmlns:p14="http://schemas.microsoft.com/office/powerpoint/2010/main" val="282856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EBADA-3D20-4B2E-A357-264661FE337F}" type="datetimeFigureOut">
              <a:rPr lang="en-US" smtClean="0"/>
              <a:t>3/19/2019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0DA65-62DD-4F45-954B-34AB423D5038}" type="slidenum">
              <a:rPr lang="en-US" smtClean="0"/>
              <a:t>‹#›</a:t>
            </a:fld>
            <a:endParaRPr lang="en-US"/>
          </a:p>
        </p:txBody>
      </p:sp>
    </p:spTree>
    <p:extLst>
      <p:ext uri="{BB962C8B-B14F-4D97-AF65-F5344CB8AC3E}">
        <p14:creationId xmlns:p14="http://schemas.microsoft.com/office/powerpoint/2010/main" val="1040426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DevOps-Academy-Org/dca-prep-guide/blob/master/Domain_4_Networking/Configure_Docker_to_use_external_DNS.md" TargetMode="External"/><Relationship Id="rId3" Type="http://schemas.openxmlformats.org/officeDocument/2006/relationships/hyperlink" Target="https://github.com/DevOps-Academy-Org/dca-prep-guide/blob/master/Domain_4_Networking/Troubleshoot_container_and_engine_logs_to_understand_a_connectivity_issue_between_containers.md" TargetMode="External"/><Relationship Id="rId7" Type="http://schemas.openxmlformats.org/officeDocument/2006/relationships/hyperlink" Target="https://github.com/DevOps-Academy-Org/dca-prep-guide/blob/master/Domain_4_Networking/Understand_the_Container_Network_Model_and_how_it_interfaces_with_the_Docker_engine_and_network_and_IPAM_drivers.md" TargetMode="External"/><Relationship Id="rId12" Type="http://schemas.openxmlformats.org/officeDocument/2006/relationships/hyperlink" Target="https://github.com/DevOps-Academy-Org/dca-prep-guide/blob/master/Domain_4_Networking/Describe_the_difference_between_host_and_ingress_port_publishing_mode.md" TargetMode="External"/><Relationship Id="rId2" Type="http://schemas.openxmlformats.org/officeDocument/2006/relationships/hyperlink" Target="https://github.com/DevOps-Academy-Org/dca-prep-guide/blob/master/Domain_4_Networking/Create_a_Docker_bridge_network_for_a_developer_to_use_for_their_containers.md" TargetMode="External"/><Relationship Id="rId1" Type="http://schemas.openxmlformats.org/officeDocument/2006/relationships/slideLayout" Target="../slideLayouts/slideLayout7.xml"/><Relationship Id="rId6" Type="http://schemas.openxmlformats.org/officeDocument/2006/relationships/hyperlink" Target="https://github.com/DevOps-Academy-Org/dca-prep-guide/blob/master/Domain_4_Networking/Describe_the_different_types_and_use_cases_for_the_built-in_network_drivers.md" TargetMode="External"/><Relationship Id="rId11" Type="http://schemas.openxmlformats.org/officeDocument/2006/relationships/hyperlink" Target="https://github.com/DevOps-Academy-Org/dca-prep-guide/blob/master/Domain_4_Networking/Deploy_a_service_on_a_Docker_overlay_network.md" TargetMode="External"/><Relationship Id="rId5" Type="http://schemas.openxmlformats.org/officeDocument/2006/relationships/hyperlink" Target="https://github.com/DevOps-Academy-Org/dca-prep-guide/blob/master/Domain_4_Networking/Identify_which_IP_and_port_a_container_is_externally_accessible_on.md" TargetMode="External"/><Relationship Id="rId10" Type="http://schemas.openxmlformats.org/officeDocument/2006/relationships/hyperlink" Target="https://github.com/DevOps-Academy-Org/dca-prep-guide/blob/master/Domain_4_Networking/Understand_and_describe_the_types_of_traffic_that_flow_between_the_Docker_engine_registry_and_UCP_controllers.md" TargetMode="External"/><Relationship Id="rId4" Type="http://schemas.openxmlformats.org/officeDocument/2006/relationships/hyperlink" Target="https://github.com/DevOps-Academy-Org/dca-prep-guide/blob/master/Domain_4_Networking/Publish_a_port_so_that_an_application_is_accessible_externally.md" TargetMode="External"/><Relationship Id="rId9" Type="http://schemas.openxmlformats.org/officeDocument/2006/relationships/hyperlink" Target="https://github.com/DevOps-Academy-Org/dca-prep-guide/blob/master/Domain_4_Networking/Use_Docker_to_load_balance_HTTP_HTTPs_traffic_to_an_application.m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docs.docker.com/engine/reference/commandline/network_rm/" TargetMode="External"/><Relationship Id="rId3" Type="http://schemas.openxmlformats.org/officeDocument/2006/relationships/hyperlink" Target="https://docs.docker.com/engine/reference/commandline/network_create/" TargetMode="External"/><Relationship Id="rId7" Type="http://schemas.openxmlformats.org/officeDocument/2006/relationships/hyperlink" Target="https://docs.docker.com/engine/reference/commandline/network_prune/" TargetMode="External"/><Relationship Id="rId2" Type="http://schemas.openxmlformats.org/officeDocument/2006/relationships/hyperlink" Target="https://docs.docker.com/engine/reference/commandline/network_connect/" TargetMode="External"/><Relationship Id="rId1" Type="http://schemas.openxmlformats.org/officeDocument/2006/relationships/slideLayout" Target="../slideLayouts/slideLayout7.xml"/><Relationship Id="rId6" Type="http://schemas.openxmlformats.org/officeDocument/2006/relationships/hyperlink" Target="https://docs.docker.com/engine/reference/commandline/network_ls/" TargetMode="External"/><Relationship Id="rId5" Type="http://schemas.openxmlformats.org/officeDocument/2006/relationships/hyperlink" Target="https://docs.docker.com/engine/reference/commandline/network_inspect/" TargetMode="External"/><Relationship Id="rId4" Type="http://schemas.openxmlformats.org/officeDocument/2006/relationships/hyperlink" Target="https://docs.docker.com/engine/reference/commandline/network_disconnec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5876" y="4372365"/>
            <a:ext cx="6341805" cy="400110"/>
          </a:xfrm>
          <a:prstGeom prst="rect">
            <a:avLst/>
          </a:prstGeom>
          <a:noFill/>
        </p:spPr>
        <p:txBody>
          <a:bodyPr wrap="square" rtlCol="0">
            <a:spAutoFit/>
          </a:bodyPr>
          <a:lstStyle/>
          <a:p>
            <a:r>
              <a:rPr lang="en-US" sz="2000" b="1" dirty="0" smtClean="0"/>
              <a:t>Domain  – Networking</a:t>
            </a:r>
            <a:endParaRPr lang="en-US" sz="2000" b="1" dirty="0"/>
          </a:p>
        </p:txBody>
      </p:sp>
      <p:pic>
        <p:nvPicPr>
          <p:cNvPr id="5" name="Picture 4"/>
          <p:cNvPicPr>
            <a:picLocks noChangeAspect="1"/>
          </p:cNvPicPr>
          <p:nvPr/>
        </p:nvPicPr>
        <p:blipFill>
          <a:blip r:embed="rId2"/>
          <a:stretch>
            <a:fillRect/>
          </a:stretch>
        </p:blipFill>
        <p:spPr>
          <a:xfrm>
            <a:off x="2498554" y="704961"/>
            <a:ext cx="6601326" cy="3667404"/>
          </a:xfrm>
          <a:prstGeom prst="rect">
            <a:avLst/>
          </a:prstGeom>
        </p:spPr>
      </p:pic>
      <p:sp>
        <p:nvSpPr>
          <p:cNvPr id="6" name="TextBox 5"/>
          <p:cNvSpPr txBox="1"/>
          <p:nvPr/>
        </p:nvSpPr>
        <p:spPr>
          <a:xfrm>
            <a:off x="7916779" y="5209674"/>
            <a:ext cx="3597442" cy="1015663"/>
          </a:xfrm>
          <a:prstGeom prst="rect">
            <a:avLst/>
          </a:prstGeom>
          <a:noFill/>
        </p:spPr>
        <p:txBody>
          <a:bodyPr wrap="square" rtlCol="0">
            <a:spAutoFit/>
          </a:bodyPr>
          <a:lstStyle/>
          <a:p>
            <a:r>
              <a:rPr lang="en-US" sz="2000" dirty="0" smtClean="0"/>
              <a:t>Created by :Rajagopal K</a:t>
            </a:r>
          </a:p>
          <a:p>
            <a:r>
              <a:rPr lang="en-US" sz="2000" dirty="0" smtClean="0"/>
              <a:t>			  670334</a:t>
            </a:r>
            <a:endParaRPr lang="en-US" sz="2000" dirty="0"/>
          </a:p>
        </p:txBody>
      </p:sp>
    </p:spTree>
    <p:extLst>
      <p:ext uri="{BB962C8B-B14F-4D97-AF65-F5344CB8AC3E}">
        <p14:creationId xmlns:p14="http://schemas.microsoft.com/office/powerpoint/2010/main" val="650912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986" y="435656"/>
            <a:ext cx="6692986" cy="2893100"/>
          </a:xfrm>
          <a:prstGeom prst="rect">
            <a:avLst/>
          </a:prstGeom>
        </p:spPr>
        <p:txBody>
          <a:bodyPr wrap="none">
            <a:spAutoFit/>
          </a:bodyPr>
          <a:lstStyle/>
          <a:p>
            <a:r>
              <a:rPr lang="en-US" sz="2800" b="1" dirty="0" err="1">
                <a:latin typeface="Times New Roman" panose="02020603050405020304" pitchFamily="18" charset="0"/>
                <a:cs typeface="Times New Roman" panose="02020603050405020304" pitchFamily="18" charset="0"/>
              </a:rPr>
              <a:t>docker</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port:</a:t>
            </a:r>
          </a:p>
          <a:p>
            <a:endParaRPr lang="en-US" sz="2800" b="1"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List port mappings or a specific mapping for the container</a:t>
            </a: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lvl="1"/>
            <a:r>
              <a:rPr lang="en-US" altLang="en-US" b="1" dirty="0" err="1" smtClean="0">
                <a:latin typeface="Times New Roman" panose="02020603050405020304" pitchFamily="18" charset="0"/>
                <a:cs typeface="Times New Roman" panose="02020603050405020304" pitchFamily="18" charset="0"/>
              </a:rPr>
              <a:t>Eg</a:t>
            </a:r>
            <a:r>
              <a:rPr lang="en-US" altLang="en-US" b="1"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a:t>
            </a:r>
            <a:r>
              <a:rPr lang="en-US" altLang="en-US" dirty="0">
                <a:solidFill>
                  <a:srgbClr val="333333"/>
                </a:solidFill>
                <a:latin typeface="Menlo"/>
              </a:rPr>
              <a:t> </a:t>
            </a:r>
            <a:r>
              <a:rPr lang="en-US" altLang="en-US" b="1" dirty="0" err="1">
                <a:latin typeface="Times New Roman" panose="02020603050405020304" pitchFamily="18" charset="0"/>
                <a:cs typeface="Times New Roman" panose="02020603050405020304" pitchFamily="18" charset="0"/>
              </a:rPr>
              <a:t>docker</a:t>
            </a:r>
            <a:r>
              <a:rPr lang="en-US" altLang="en-US" b="1" dirty="0">
                <a:latin typeface="Times New Roman" panose="02020603050405020304" pitchFamily="18" charset="0"/>
                <a:cs typeface="Times New Roman" panose="02020603050405020304" pitchFamily="18" charset="0"/>
              </a:rPr>
              <a:t> port </a:t>
            </a:r>
            <a:r>
              <a:rPr lang="en-US" altLang="en-US" b="1" dirty="0" smtClean="0">
                <a:latin typeface="Times New Roman" panose="02020603050405020304" pitchFamily="18" charset="0"/>
                <a:cs typeface="Times New Roman" panose="02020603050405020304" pitchFamily="18" charset="0"/>
              </a:rPr>
              <a:t>test</a:t>
            </a:r>
            <a:endParaRPr lang="en-US" altLang="en-US"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dirty="0" smtClean="0">
                <a:latin typeface="Times New Roman" panose="02020603050405020304" pitchFamily="18" charset="0"/>
                <a:cs typeface="Times New Roman" panose="02020603050405020304" pitchFamily="18" charset="0"/>
              </a:rPr>
              <a:t>	7890/</a:t>
            </a:r>
            <a:r>
              <a:rPr lang="en-US" altLang="en-US" b="1" dirty="0" err="1" smtClean="0">
                <a:latin typeface="Times New Roman" panose="02020603050405020304" pitchFamily="18" charset="0"/>
                <a:cs typeface="Times New Roman" panose="02020603050405020304" pitchFamily="18" charset="0"/>
              </a:rPr>
              <a:t>tcp</a:t>
            </a:r>
            <a:r>
              <a:rPr lang="en-US" altLang="en-US" b="1" dirty="0" smtClean="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-&gt; 0.0.0.0:4321 </a:t>
            </a:r>
            <a:endParaRPr lang="en-US" altLang="en-US" b="1"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9876/</a:t>
            </a:r>
            <a:r>
              <a:rPr lang="en-US" altLang="en-US" b="1" dirty="0" err="1" smtClean="0">
                <a:latin typeface="Times New Roman" panose="02020603050405020304" pitchFamily="18" charset="0"/>
                <a:cs typeface="Times New Roman" panose="02020603050405020304" pitchFamily="18" charset="0"/>
              </a:rPr>
              <a:t>tcp</a:t>
            </a:r>
            <a:r>
              <a:rPr lang="en-US" altLang="en-US" b="1" dirty="0" smtClean="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-&gt; 0.0.0.0:1234 </a:t>
            </a:r>
          </a:p>
          <a:p>
            <a:pPr lvl="1"/>
            <a:endParaRPr lang="en-US" altLang="en-US" b="1" dirty="0">
              <a:latin typeface="Times New Roman" panose="02020603050405020304" pitchFamily="18" charset="0"/>
              <a:cs typeface="Times New Roman" panose="02020603050405020304" pitchFamily="18" charset="0"/>
            </a:endParaRPr>
          </a:p>
          <a:p>
            <a:endParaRPr lang="en-US" b="1" i="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340986" y="3004291"/>
            <a:ext cx="11428227" cy="3447098"/>
          </a:xfrm>
          <a:prstGeom prst="rect">
            <a:avLst/>
          </a:prstGeom>
        </p:spPr>
        <p:txBody>
          <a:bodyPr wrap="square">
            <a:spAutoFit/>
          </a:bodyPr>
          <a:lstStyle/>
          <a:p>
            <a:r>
              <a:rPr lang="en-US" sz="2800" b="1" u="sng" dirty="0" smtClean="0">
                <a:latin typeface="Times New Roman" panose="02020603050405020304" pitchFamily="18" charset="0"/>
                <a:cs typeface="Times New Roman" panose="02020603050405020304" pitchFamily="18" charset="0"/>
              </a:rPr>
              <a:t>Network driver summary</a:t>
            </a:r>
            <a:r>
              <a:rPr lang="en-US" sz="2800" b="1" dirty="0" smtClean="0">
                <a:latin typeface="Times New Roman" panose="02020603050405020304" pitchFamily="18" charset="0"/>
                <a:cs typeface="Times New Roman" panose="02020603050405020304" pitchFamily="18" charset="0"/>
              </a:rPr>
              <a:t> :</a:t>
            </a:r>
          </a:p>
          <a:p>
            <a:endParaRPr lang="en-US" sz="2800" b="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User-defined </a:t>
            </a:r>
            <a:r>
              <a:rPr lang="en-US" b="1" dirty="0">
                <a:latin typeface="Times New Roman" panose="02020603050405020304" pitchFamily="18" charset="0"/>
                <a:cs typeface="Times New Roman" panose="02020603050405020304" pitchFamily="18" charset="0"/>
              </a:rPr>
              <a:t>bridge networks</a:t>
            </a:r>
            <a:r>
              <a:rPr lang="en-US" dirty="0">
                <a:latin typeface="Times New Roman" panose="02020603050405020304" pitchFamily="18" charset="0"/>
                <a:cs typeface="Times New Roman" panose="02020603050405020304" pitchFamily="18" charset="0"/>
              </a:rPr>
              <a:t> are best when you need multiple containers to communicate on the same Docker host.</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Host networks</a:t>
            </a:r>
            <a:r>
              <a:rPr lang="en-US" dirty="0">
                <a:latin typeface="Times New Roman" panose="02020603050405020304" pitchFamily="18" charset="0"/>
                <a:cs typeface="Times New Roman" panose="02020603050405020304" pitchFamily="18" charset="0"/>
              </a:rPr>
              <a:t> are best when the network stack should not be isolated from the Docker host, but you want other aspects of the container to be isolated.</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Overlay networks</a:t>
            </a:r>
            <a:r>
              <a:rPr lang="en-US" dirty="0">
                <a:latin typeface="Times New Roman" panose="02020603050405020304" pitchFamily="18" charset="0"/>
                <a:cs typeface="Times New Roman" panose="02020603050405020304" pitchFamily="18" charset="0"/>
              </a:rPr>
              <a:t> are best when you need containers running on different Docker hosts to communicate, or when multiple applications work together using swarm services.</a:t>
            </a:r>
          </a:p>
          <a:p>
            <a:pPr lvl="1">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Macvlan</a:t>
            </a:r>
            <a:r>
              <a:rPr lang="en-US" b="1" dirty="0">
                <a:latin typeface="Times New Roman" panose="02020603050405020304" pitchFamily="18" charset="0"/>
                <a:cs typeface="Times New Roman" panose="02020603050405020304" pitchFamily="18" charset="0"/>
              </a:rPr>
              <a:t> networks</a:t>
            </a:r>
            <a:r>
              <a:rPr lang="en-US" dirty="0">
                <a:latin typeface="Times New Roman" panose="02020603050405020304" pitchFamily="18" charset="0"/>
                <a:cs typeface="Times New Roman" panose="02020603050405020304" pitchFamily="18" charset="0"/>
              </a:rPr>
              <a:t> are best when you are migrating from a VM setup or need your containers to look like physical hosts on your network, each with a unique MAC address.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Third-party network plugins</a:t>
            </a:r>
            <a:r>
              <a:rPr lang="en-US" dirty="0">
                <a:latin typeface="Times New Roman" panose="02020603050405020304" pitchFamily="18" charset="0"/>
                <a:cs typeface="Times New Roman" panose="02020603050405020304" pitchFamily="18" charset="0"/>
              </a:rPr>
              <a:t> allow you to integrate Docker with specialized network stacks.</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40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5443" y="1624719"/>
            <a:ext cx="10952544" cy="3416320"/>
          </a:xfrm>
          <a:prstGeom prst="rect">
            <a:avLst/>
          </a:prstGeom>
        </p:spPr>
        <p:txBody>
          <a:bodyPr wrap="square">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Create a Docker bridge network for a developer to use for their </a:t>
            </a:r>
            <a:r>
              <a:rPr lang="en-US" dirty="0" smtClean="0">
                <a:latin typeface="Times New Roman" panose="02020603050405020304" pitchFamily="18" charset="0"/>
                <a:cs typeface="Times New Roman" panose="02020603050405020304" pitchFamily="18" charset="0"/>
                <a:hlinkClick r:id="rId2"/>
              </a:rPr>
              <a:t>containers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3"/>
              </a:rPr>
              <a:t>Troubleshoot container and engine logs to understand a connectivity issue between </a:t>
            </a:r>
            <a:r>
              <a:rPr lang="en-US" dirty="0" smtClean="0">
                <a:latin typeface="Times New Roman" panose="02020603050405020304" pitchFamily="18" charset="0"/>
                <a:cs typeface="Times New Roman" panose="02020603050405020304" pitchFamily="18" charset="0"/>
                <a:hlinkClick r:id="rId3"/>
              </a:rPr>
              <a:t>containers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4"/>
              </a:rPr>
              <a:t>Publish a port so that an application is accessible externally</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5"/>
              </a:rPr>
              <a:t>Identify which IP and port a container is externally accessible 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6"/>
              </a:rPr>
              <a:t>Describe the different types and use cases for the built-in network drivers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7"/>
              </a:rPr>
              <a:t>Understand the Container Network Model and how it interfaces with the Docker engine and network and IPAM drivers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8"/>
              </a:rPr>
              <a:t>Configure Docker to use external DNS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9"/>
              </a:rPr>
              <a:t>Use Docker to load balance HTTP HTTPs traffic to an application (Configure L7 load balancing with Docker EE)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10"/>
              </a:rPr>
              <a:t>Understand and describe the types of traffic that flow between the Docker engine registry and UCP controllers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11"/>
              </a:rPr>
              <a:t>Deploy a service on a Docker overlay network</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12"/>
              </a:rPr>
              <a:t>Describe the difference between host and ingress port publishing mode</a:t>
            </a:r>
            <a:endParaRPr lang="en-US" b="0" i="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3910386" y="364080"/>
            <a:ext cx="3605474" cy="523220"/>
          </a:xfrm>
          <a:prstGeom prst="rect">
            <a:avLst/>
          </a:prstGeom>
        </p:spPr>
        <p:txBody>
          <a:bodyPr wrap="none">
            <a:spAutoFit/>
          </a:bodyPr>
          <a:lstStyle/>
          <a:p>
            <a:r>
              <a:rPr lang="en-US" sz="2800" b="1" u="sng" dirty="0">
                <a:latin typeface="Times New Roman" panose="02020603050405020304" pitchFamily="18" charset="0"/>
                <a:cs typeface="Times New Roman" panose="02020603050405020304" pitchFamily="18" charset="0"/>
              </a:rPr>
              <a:t>REFERENCE LINKS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280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76005" y="2410692"/>
            <a:ext cx="5157822" cy="1107996"/>
          </a:xfrm>
          <a:prstGeom prst="rect">
            <a:avLst/>
          </a:prstGeom>
        </p:spPr>
        <p:txBody>
          <a:bodyPr wrap="none">
            <a:spAutoFit/>
          </a:bodyPr>
          <a:lstStyle/>
          <a:p>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64632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7119" y="338903"/>
            <a:ext cx="4706673" cy="523220"/>
          </a:xfrm>
          <a:prstGeom prst="rect">
            <a:avLst/>
          </a:prstGeom>
        </p:spPr>
        <p:txBody>
          <a:bodyPr wrap="none">
            <a:spAutoFit/>
          </a:bodyPr>
          <a:lstStyle/>
          <a:p>
            <a:r>
              <a:rPr lang="en-US" sz="2800" b="1" u="sng" dirty="0" smtClean="0">
                <a:latin typeface="Times New Roman" panose="02020603050405020304" pitchFamily="18" charset="0"/>
                <a:cs typeface="Times New Roman" panose="02020603050405020304" pitchFamily="18" charset="0"/>
              </a:rPr>
              <a:t>Container </a:t>
            </a:r>
            <a:r>
              <a:rPr lang="en-US" sz="2800" b="1" u="sng" dirty="0">
                <a:latin typeface="Times New Roman" panose="02020603050405020304" pitchFamily="18" charset="0"/>
                <a:cs typeface="Times New Roman" panose="02020603050405020304" pitchFamily="18" charset="0"/>
              </a:rPr>
              <a:t>Networking Model</a:t>
            </a:r>
            <a:endParaRPr lang="en-US" sz="2800" b="1" i="0" u="sng"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555523" y="1026990"/>
            <a:ext cx="11636477"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Docker networking architecture is built on a set of interfaces called the </a:t>
            </a:r>
            <a:r>
              <a:rPr lang="en-US" i="1" dirty="0">
                <a:latin typeface="Times New Roman" panose="02020603050405020304" pitchFamily="18" charset="0"/>
                <a:cs typeface="Times New Roman" panose="02020603050405020304" pitchFamily="18" charset="0"/>
              </a:rPr>
              <a:t>Container Networking Model</a:t>
            </a:r>
            <a:r>
              <a:rPr lang="en-US" dirty="0">
                <a:latin typeface="Times New Roman" panose="02020603050405020304" pitchFamily="18" charset="0"/>
                <a:cs typeface="Times New Roman" panose="02020603050405020304" pitchFamily="18" charset="0"/>
              </a:rPr>
              <a:t> (CNM). The philosophy of CNM is to provide application portability across diverse infrastructures. This model strikes a balance to achieve application portability and also takes advantage of special features and capabilities of the infrastructure.</a:t>
            </a:r>
          </a:p>
        </p:txBody>
      </p:sp>
      <p:pic>
        <p:nvPicPr>
          <p:cNvPr id="1026" name="Picture 2" descr="Container Networking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093" y="2277417"/>
            <a:ext cx="68580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573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312"/>
            <a:ext cx="12192000" cy="4401205"/>
          </a:xfrm>
          <a:prstGeom prst="rect">
            <a:avLst/>
          </a:prstGeom>
        </p:spPr>
        <p:txBody>
          <a:bodyPr wrap="square">
            <a:spAutoFit/>
          </a:bodyPr>
          <a:lstStyle/>
          <a:p>
            <a:r>
              <a:rPr lang="en-US" sz="2800" b="1" u="sng" dirty="0">
                <a:latin typeface="Times New Roman" panose="02020603050405020304" pitchFamily="18" charset="0"/>
                <a:cs typeface="Times New Roman" panose="02020603050405020304" pitchFamily="18" charset="0"/>
              </a:rPr>
              <a:t>CNM </a:t>
            </a:r>
            <a:r>
              <a:rPr lang="en-US" sz="2800" b="1" u="sng" dirty="0" smtClean="0">
                <a:latin typeface="Times New Roman" panose="02020603050405020304" pitchFamily="18" charset="0"/>
                <a:cs typeface="Times New Roman" panose="02020603050405020304" pitchFamily="18" charset="0"/>
              </a:rPr>
              <a:t>Constructs</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several high-level constructs in the CNM. They are all OS and infrastructure agnostic so that applications can have a uniform experience no matter the infrastructure stack</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Sandbox</a:t>
            </a:r>
            <a:r>
              <a:rPr lang="en-US" dirty="0">
                <a:latin typeface="Times New Roman" panose="02020603050405020304" pitchFamily="18" charset="0"/>
                <a:cs typeface="Times New Roman" panose="02020603050405020304" pitchFamily="18" charset="0"/>
              </a:rPr>
              <a:t> — A Sandbox contains the configuration of a container's network stack. This includes management of the container's interfaces, routing table, and DNS settings. An implementation of a Sandbox could be a Linux Network Namespace, a FreeBSD Jail, or other similar concept. A Sandbox may contain many endpoints from multiple networks</a:t>
            </a:r>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Endpoint</a:t>
            </a:r>
            <a:r>
              <a:rPr lang="en-US" dirty="0">
                <a:latin typeface="Times New Roman" panose="02020603050405020304" pitchFamily="18" charset="0"/>
                <a:cs typeface="Times New Roman" panose="02020603050405020304" pitchFamily="18" charset="0"/>
              </a:rPr>
              <a:t> — An Endpoint joins a Sandbox to a Network. The Endpoint construct exists so the actual connection to the network can be abstracted away from the application. This helps maintain portability so that a service can use different types of network drivers without being concerned with how it's connected to that network</a:t>
            </a:r>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 The CNM does not specify a Network in terms of the OSI model. An implementation of a Network could be a Linux bridge, a VLAN, etc. A Network is a collection of endpoints that have connectivity between them. Endpoints that are not connected to a network do not have connectivity on a network.</a:t>
            </a:r>
            <a:endParaRPr lang="en-US" b="0" i="0" dirty="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987345" y="4552950"/>
            <a:ext cx="7391400" cy="2305050"/>
          </a:xfrm>
          <a:prstGeom prst="rect">
            <a:avLst/>
          </a:prstGeom>
        </p:spPr>
      </p:pic>
    </p:spTree>
    <p:extLst>
      <p:ext uri="{BB962C8B-B14F-4D97-AF65-F5344CB8AC3E}">
        <p14:creationId xmlns:p14="http://schemas.microsoft.com/office/powerpoint/2010/main" val="4119805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999" y="368399"/>
            <a:ext cx="2975495" cy="523220"/>
          </a:xfrm>
          <a:prstGeom prst="rect">
            <a:avLst/>
          </a:prstGeom>
        </p:spPr>
        <p:txBody>
          <a:bodyPr wrap="none">
            <a:spAutoFit/>
          </a:bodyPr>
          <a:lstStyle/>
          <a:p>
            <a:r>
              <a:rPr lang="en-US" sz="2800" b="1" u="sng" dirty="0">
                <a:latin typeface="Times New Roman" panose="02020603050405020304" pitchFamily="18" charset="0"/>
                <a:cs typeface="Times New Roman" panose="02020603050405020304" pitchFamily="18" charset="0"/>
              </a:rPr>
              <a:t>Network </a:t>
            </a:r>
            <a:r>
              <a:rPr lang="en-US" sz="2800" b="1" u="sng" dirty="0" smtClean="0">
                <a:latin typeface="Times New Roman" panose="02020603050405020304" pitchFamily="18" charset="0"/>
                <a:cs typeface="Times New Roman" panose="02020603050405020304" pitchFamily="18" charset="0"/>
              </a:rPr>
              <a:t>Drivers</a:t>
            </a:r>
            <a:r>
              <a:rPr lang="en-US" sz="2800" b="1"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953730" y="1183456"/>
            <a:ext cx="11238270"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Docker Network Drivers provide the actual implementation that makes networks work. They are pluggable so that different drivers can be used and interchanged easily to support different use cases. Multiple network drivers can be used on a given Docker Engine or Cluster concurrently, but each Docker network is only instantiated through a single network driver.</a:t>
            </a:r>
          </a:p>
        </p:txBody>
      </p:sp>
      <p:sp>
        <p:nvSpPr>
          <p:cNvPr id="5" name="Rectangle 4"/>
          <p:cNvSpPr/>
          <p:nvPr/>
        </p:nvSpPr>
        <p:spPr>
          <a:xfrm>
            <a:off x="331999" y="2414012"/>
            <a:ext cx="4345036" cy="523220"/>
          </a:xfrm>
          <a:prstGeom prst="rect">
            <a:avLst/>
          </a:prstGeom>
        </p:spPr>
        <p:txBody>
          <a:bodyPr wrap="none">
            <a:spAutoFit/>
          </a:bodyPr>
          <a:lstStyle/>
          <a:p>
            <a:r>
              <a:rPr lang="en-US" sz="2800" b="1" u="sng" dirty="0">
                <a:latin typeface="Times New Roman" panose="02020603050405020304" pitchFamily="18" charset="0"/>
                <a:cs typeface="Times New Roman" panose="02020603050405020304" pitchFamily="18" charset="0"/>
              </a:rPr>
              <a:t>Types of Network Drivers </a:t>
            </a:r>
            <a:r>
              <a:rPr lang="en-US" sz="2800" b="1"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953730" y="3259847"/>
            <a:ext cx="2807179"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Native Network Drivers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Remote Network Drivers</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31999" y="3967183"/>
            <a:ext cx="2568908" cy="523220"/>
          </a:xfrm>
          <a:prstGeom prst="rect">
            <a:avLst/>
          </a:prstGeom>
          <a:noFill/>
        </p:spPr>
        <p:txBody>
          <a:bodyPr wrap="none" rtlCol="0">
            <a:spAutoFit/>
          </a:bodyPr>
          <a:lstStyle/>
          <a:p>
            <a:r>
              <a:rPr lang="en-US" sz="2800" b="1" u="sng" dirty="0" smtClean="0">
                <a:latin typeface="Times New Roman" panose="02020603050405020304" pitchFamily="18" charset="0"/>
                <a:cs typeface="Times New Roman" panose="02020603050405020304" pitchFamily="18" charset="0"/>
              </a:rPr>
              <a:t>IPAM Drivers</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8" name="Rectangle 7"/>
          <p:cNvSpPr/>
          <p:nvPr/>
        </p:nvSpPr>
        <p:spPr>
          <a:xfrm>
            <a:off x="953730" y="4832890"/>
            <a:ext cx="11051457"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Docker has a native IP Address Management Driver that provides default subnets or IP addresses for networks and endpoints if they are not specified. IP addressing can also be manually assigned through network, container, and service create commands. Remote IPAM drivers also exist and provide integration to existing IPAM tools.</a:t>
            </a:r>
          </a:p>
        </p:txBody>
      </p:sp>
    </p:spTree>
    <p:extLst>
      <p:ext uri="{BB962C8B-B14F-4D97-AF65-F5344CB8AC3E}">
        <p14:creationId xmlns:p14="http://schemas.microsoft.com/office/powerpoint/2010/main" val="2044895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854" y="309405"/>
            <a:ext cx="5261312" cy="523220"/>
          </a:xfrm>
          <a:prstGeom prst="rect">
            <a:avLst/>
          </a:prstGeom>
        </p:spPr>
        <p:txBody>
          <a:bodyPr wrap="none">
            <a:spAutoFit/>
          </a:bodyPr>
          <a:lstStyle/>
          <a:p>
            <a:pPr lvl="0" eaLnBrk="0" fontAlgn="base" hangingPunct="0">
              <a:spcBef>
                <a:spcPct val="0"/>
              </a:spcBef>
              <a:spcAft>
                <a:spcPct val="0"/>
              </a:spcAft>
            </a:pPr>
            <a:r>
              <a:rPr lang="en-US" altLang="en-US" sz="2800" b="1" u="sng" dirty="0">
                <a:latin typeface="Times New Roman" panose="02020603050405020304" pitchFamily="18" charset="0"/>
                <a:cs typeface="Times New Roman" panose="02020603050405020304" pitchFamily="18" charset="0"/>
              </a:rPr>
              <a:t>Docker Native Network Drivers</a:t>
            </a:r>
            <a:r>
              <a:rPr lang="en-US" altLang="en-US" sz="2800" b="1" dirty="0">
                <a:latin typeface="Times New Roman" panose="02020603050405020304" pitchFamily="18" charset="0"/>
                <a:cs typeface="Times New Roman" panose="02020603050405020304" pitchFamily="18" charset="0"/>
              </a:rPr>
              <a:t> :</a:t>
            </a:r>
          </a:p>
        </p:txBody>
      </p:sp>
      <p:sp>
        <p:nvSpPr>
          <p:cNvPr id="5" name="Rectangle 4"/>
          <p:cNvSpPr/>
          <p:nvPr/>
        </p:nvSpPr>
        <p:spPr>
          <a:xfrm>
            <a:off x="1061884" y="1073778"/>
            <a:ext cx="11282516" cy="646331"/>
          </a:xfrm>
          <a:prstGeom prst="rect">
            <a:avLst/>
          </a:prstGeom>
        </p:spPr>
        <p:txBody>
          <a:bodyPr wrap="square">
            <a:spAutoFit/>
          </a:bodyPr>
          <a:lstStyle/>
          <a:p>
            <a:pPr lvl="0"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The Docker native network drivers are part of Docker Engine and don't require any extra modules. They are 	invoked and used through standard </a:t>
            </a:r>
            <a:r>
              <a:rPr lang="en-US" altLang="en-US" dirty="0" err="1">
                <a:latin typeface="Times New Roman" panose="02020603050405020304" pitchFamily="18" charset="0"/>
                <a:cs typeface="Times New Roman" panose="02020603050405020304" pitchFamily="18" charset="0"/>
              </a:rPr>
              <a:t>docker</a:t>
            </a:r>
            <a:r>
              <a:rPr lang="en-US" altLang="en-US" dirty="0">
                <a:latin typeface="Times New Roman" panose="02020603050405020304" pitchFamily="18" charset="0"/>
                <a:cs typeface="Times New Roman" panose="02020603050405020304" pitchFamily="18" charset="0"/>
              </a:rPr>
              <a:t> network commands. The following native network drivers exist.</a:t>
            </a:r>
          </a:p>
        </p:txBody>
      </p:sp>
      <p:sp>
        <p:nvSpPr>
          <p:cNvPr id="6" name="TextBox 5"/>
          <p:cNvSpPr txBox="1"/>
          <p:nvPr/>
        </p:nvSpPr>
        <p:spPr>
          <a:xfrm>
            <a:off x="2361413" y="2109020"/>
            <a:ext cx="1640193"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Host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Bridge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Overlay</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MACVLAN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None</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552525" y="3713649"/>
            <a:ext cx="2719014" cy="523220"/>
          </a:xfrm>
          <a:prstGeom prst="rect">
            <a:avLst/>
          </a:prstGeom>
        </p:spPr>
        <p:txBody>
          <a:bodyPr wrap="none">
            <a:spAutoFit/>
          </a:bodyPr>
          <a:lstStyle/>
          <a:p>
            <a:r>
              <a:rPr lang="en-US" sz="2800" b="1" u="sng" dirty="0">
                <a:latin typeface="Times New Roman" panose="02020603050405020304" pitchFamily="18" charset="0"/>
                <a:cs typeface="Times New Roman" panose="02020603050405020304" pitchFamily="18" charset="0"/>
              </a:rPr>
              <a:t>Network </a:t>
            </a:r>
            <a:r>
              <a:rPr lang="en-US" sz="2800" b="1" u="sng" dirty="0" smtClean="0">
                <a:latin typeface="Times New Roman" panose="02020603050405020304" pitchFamily="18" charset="0"/>
                <a:cs typeface="Times New Roman" panose="02020603050405020304" pitchFamily="18" charset="0"/>
              </a:rPr>
              <a:t>Scope</a:t>
            </a:r>
            <a:r>
              <a:rPr lang="en-US" sz="2800" b="1" dirty="0" smtClean="0">
                <a:latin typeface="Times New Roman" panose="02020603050405020304" pitchFamily="18" charset="0"/>
                <a:cs typeface="Times New Roman" panose="02020603050405020304" pitchFamily="18" charset="0"/>
              </a:rPr>
              <a:t> :</a:t>
            </a:r>
            <a:endParaRPr lang="en-US" sz="2800" b="1" i="0" dirty="0">
              <a:effectLst/>
              <a:latin typeface="Times New Roman" panose="02020603050405020304" pitchFamily="18" charset="0"/>
              <a:cs typeface="Times New Roman" panose="02020603050405020304" pitchFamily="18" charset="0"/>
            </a:endParaRPr>
          </a:p>
        </p:txBody>
      </p:sp>
      <p:sp>
        <p:nvSpPr>
          <p:cNvPr id="9" name="Rectangle 8"/>
          <p:cNvSpPr/>
          <p:nvPr/>
        </p:nvSpPr>
        <p:spPr>
          <a:xfrm>
            <a:off x="1061884" y="4601133"/>
            <a:ext cx="10800736" cy="1200329"/>
          </a:xfrm>
          <a:prstGeom prst="rect">
            <a:avLst/>
          </a:prstGeom>
        </p:spPr>
        <p:txBody>
          <a:bodyPr wrap="square">
            <a:spAutoFit/>
          </a:bodyPr>
          <a:lstStyle/>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The network scope is the domain of the driver which can be the local or swarm scope. Local scope drivers provide connectivity and network services (such as DNS or IPAM) within the scope of the host. Swarm scope drivers provide connectivity and network services across a swarm cluster. Swarm scope networks have the same network ID across the entire cluster while local scope networks have a unique network ID on each host. </a:t>
            </a:r>
          </a:p>
        </p:txBody>
      </p:sp>
      <p:sp>
        <p:nvSpPr>
          <p:cNvPr id="10" name="TextBox 9"/>
          <p:cNvSpPr txBox="1"/>
          <p:nvPr/>
        </p:nvSpPr>
        <p:spPr>
          <a:xfrm>
            <a:off x="2361413" y="5907243"/>
            <a:ext cx="1127232"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Local</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Swarm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070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949" y="309717"/>
            <a:ext cx="2856872" cy="523220"/>
          </a:xfrm>
          <a:prstGeom prst="rect">
            <a:avLst/>
          </a:prstGeom>
          <a:noFill/>
        </p:spPr>
        <p:txBody>
          <a:bodyPr wrap="none" rtlCol="0">
            <a:spAutoFit/>
          </a:bodyPr>
          <a:lstStyle/>
          <a:p>
            <a:r>
              <a:rPr lang="en-US" sz="2800" b="1" u="sng" dirty="0" smtClean="0">
                <a:latin typeface="Times New Roman" panose="02020603050405020304" pitchFamily="18" charset="0"/>
                <a:cs typeface="Times New Roman" panose="02020603050405020304" pitchFamily="18" charset="0"/>
              </a:rPr>
              <a:t>Bridge Network </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115961" y="1035297"/>
            <a:ext cx="10785987" cy="2308324"/>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MS Gothic" panose="020B0609070205080204" pitchFamily="49" charset="-128"/>
                <a:cs typeface="Times New Roman" panose="02020603050405020304" pitchFamily="18" charset="0"/>
              </a:rPr>
              <a:t>In terms of networking, a bridge network is a Link Layer device which forwards traffic between network segments</a:t>
            </a:r>
            <a:r>
              <a:rPr lang="en-US" dirty="0" smtClean="0">
                <a:latin typeface="Times New Roman" panose="02020603050405020304" pitchFamily="18" charset="0"/>
                <a:ea typeface="MS Gothic" panose="020B0609070205080204" pitchFamily="49" charset="-128"/>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terms of Docker, a bridge network uses a software bridge which allows containers connected to the same bridge network to communicate, while providing isolation from containers which are not connected to that bridge network.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Docker bridge driver automatically installs rules in the host machine so that containers on different bridge networks cannot communicate directly with each other.</a:t>
            </a:r>
          </a:p>
          <a:p>
            <a:endParaRPr lang="en-US" dirty="0">
              <a:latin typeface="Times New Roman" panose="02020603050405020304" pitchFamily="18" charset="0"/>
              <a:ea typeface="MS Gothic" panose="020B0609070205080204" pitchFamily="49" charset="-128"/>
              <a:cs typeface="Times New Roman" panose="02020603050405020304" pitchFamily="18" charset="0"/>
            </a:endParaRPr>
          </a:p>
        </p:txBody>
      </p:sp>
      <p:sp>
        <p:nvSpPr>
          <p:cNvPr id="5" name="TextBox 4"/>
          <p:cNvSpPr txBox="1"/>
          <p:nvPr/>
        </p:nvSpPr>
        <p:spPr>
          <a:xfrm>
            <a:off x="471949" y="3508104"/>
            <a:ext cx="4365875" cy="523220"/>
          </a:xfrm>
          <a:prstGeom prst="rect">
            <a:avLst/>
          </a:prstGeom>
          <a:noFill/>
        </p:spPr>
        <p:txBody>
          <a:bodyPr wrap="none" rtlCol="0">
            <a:spAutoFit/>
          </a:bodyPr>
          <a:lstStyle/>
          <a:p>
            <a:r>
              <a:rPr lang="en-US" sz="2800" b="1" u="sng" dirty="0" smtClean="0">
                <a:latin typeface="Times New Roman" panose="02020603050405020304" pitchFamily="18" charset="0"/>
                <a:cs typeface="Times New Roman" panose="02020603050405020304" pitchFamily="18" charset="0"/>
              </a:rPr>
              <a:t>Types of Bridge Networks </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27355" y="4409768"/>
            <a:ext cx="3121367"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Default bridge network</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User defined bridge network</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471949" y="5434543"/>
            <a:ext cx="6096000" cy="923330"/>
          </a:xfrm>
          <a:prstGeom prst="rect">
            <a:avLst/>
          </a:prstGeom>
        </p:spPr>
        <p:txBody>
          <a:bodyPr>
            <a:spAutoFit/>
          </a:bodyPr>
          <a:lstStyle/>
          <a:p>
            <a:pPr lvl="0" eaLnBrk="0" fontAlgn="base" hangingPunct="0">
              <a:spcBef>
                <a:spcPct val="0"/>
              </a:spcBef>
              <a:spcAft>
                <a:spcPct val="0"/>
              </a:spcAft>
            </a:pPr>
            <a:r>
              <a:rPr lang="en-US" altLang="en-US" b="1" dirty="0" err="1" smtClean="0">
                <a:latin typeface="Times New Roman" panose="02020603050405020304" pitchFamily="18" charset="0"/>
                <a:cs typeface="Times New Roman" panose="02020603050405020304" pitchFamily="18" charset="0"/>
              </a:rPr>
              <a:t>Eg</a:t>
            </a:r>
            <a:r>
              <a:rPr lang="en-US" altLang="en-US" b="1"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en-US" altLang="en-US" b="1" dirty="0" smtClean="0">
                <a:latin typeface="Times New Roman" panose="02020603050405020304" pitchFamily="18" charset="0"/>
                <a:cs typeface="Times New Roman" panose="02020603050405020304" pitchFamily="18" charset="0"/>
              </a:rPr>
              <a:t>	</a:t>
            </a:r>
            <a:r>
              <a:rPr lang="en-US" altLang="en-US" b="1" dirty="0" err="1" smtClean="0">
                <a:latin typeface="Times New Roman" panose="02020603050405020304" pitchFamily="18" charset="0"/>
                <a:cs typeface="Times New Roman" panose="02020603050405020304" pitchFamily="18" charset="0"/>
              </a:rPr>
              <a:t>docker</a:t>
            </a:r>
            <a:r>
              <a:rPr lang="en-US" altLang="en-US" b="1" dirty="0" smtClean="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network create -d bridge </a:t>
            </a:r>
            <a:r>
              <a:rPr lang="en-US" altLang="en-US" b="1" dirty="0" err="1">
                <a:latin typeface="Times New Roman" panose="02020603050405020304" pitchFamily="18" charset="0"/>
                <a:cs typeface="Times New Roman" panose="02020603050405020304" pitchFamily="18" charset="0"/>
              </a:rPr>
              <a:t>mybridge</a:t>
            </a:r>
            <a:r>
              <a:rPr lang="en-US" altLang="en-US" b="1" dirty="0">
                <a:latin typeface="Times New Roman" panose="02020603050405020304" pitchFamily="18" charset="0"/>
                <a:cs typeface="Times New Roman" panose="02020603050405020304" pitchFamily="18" charset="0"/>
              </a:rPr>
              <a:t> </a:t>
            </a:r>
            <a:endParaRPr lang="en-US" altLang="en-US" b="1"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a:t>
            </a:r>
            <a:r>
              <a:rPr lang="en-US" altLang="en-US" b="1" dirty="0" err="1" smtClean="0">
                <a:latin typeface="Times New Roman" panose="02020603050405020304" pitchFamily="18" charset="0"/>
                <a:cs typeface="Times New Roman" panose="02020603050405020304" pitchFamily="18" charset="0"/>
              </a:rPr>
              <a:t>docker</a:t>
            </a:r>
            <a:r>
              <a:rPr lang="en-US" altLang="en-US" b="1" dirty="0" smtClean="0">
                <a:latin typeface="Times New Roman" panose="02020603050405020304" pitchFamily="18" charset="0"/>
                <a:cs typeface="Times New Roman" panose="02020603050405020304" pitchFamily="18" charset="0"/>
              </a:rPr>
              <a:t> run </a:t>
            </a:r>
            <a:r>
              <a:rPr lang="en-US" altLang="en-US" b="1" dirty="0">
                <a:latin typeface="Times New Roman" panose="02020603050405020304" pitchFamily="18" charset="0"/>
                <a:cs typeface="Times New Roman" panose="02020603050405020304" pitchFamily="18" charset="0"/>
              </a:rPr>
              <a:t>-d --net </a:t>
            </a:r>
            <a:r>
              <a:rPr lang="en-US" altLang="en-US" b="1" dirty="0" err="1">
                <a:latin typeface="Times New Roman" panose="02020603050405020304" pitchFamily="18" charset="0"/>
                <a:cs typeface="Times New Roman" panose="02020603050405020304" pitchFamily="18" charset="0"/>
              </a:rPr>
              <a:t>mybridge</a:t>
            </a:r>
            <a:r>
              <a:rPr lang="en-US" altLang="en-US" b="1" dirty="0">
                <a:latin typeface="Times New Roman" panose="02020603050405020304" pitchFamily="18" charset="0"/>
                <a:cs typeface="Times New Roman" panose="02020603050405020304" pitchFamily="18" charset="0"/>
              </a:rPr>
              <a:t> --name </a:t>
            </a:r>
            <a:r>
              <a:rPr lang="en-US" altLang="en-US" b="1" dirty="0" err="1">
                <a:latin typeface="Times New Roman" panose="02020603050405020304" pitchFamily="18" charset="0"/>
                <a:cs typeface="Times New Roman" panose="02020603050405020304" pitchFamily="18" charset="0"/>
              </a:rPr>
              <a:t>db</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redis</a:t>
            </a:r>
            <a:r>
              <a:rPr lang="en-US" alt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8265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1949" y="309717"/>
            <a:ext cx="3055645" cy="523220"/>
          </a:xfrm>
          <a:prstGeom prst="rect">
            <a:avLst/>
          </a:prstGeom>
          <a:noFill/>
        </p:spPr>
        <p:txBody>
          <a:bodyPr wrap="none" rtlCol="0">
            <a:spAutoFit/>
          </a:bodyPr>
          <a:lstStyle/>
          <a:p>
            <a:r>
              <a:rPr lang="en-US" sz="2800" b="1" u="sng" dirty="0" smtClean="0">
                <a:latin typeface="Times New Roman" panose="02020603050405020304" pitchFamily="18" charset="0"/>
                <a:cs typeface="Times New Roman" panose="02020603050405020304" pitchFamily="18" charset="0"/>
              </a:rPr>
              <a:t>Overlay Network </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150373" y="1026569"/>
            <a:ext cx="10795821" cy="82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The overlay network driver creates a distributed network among multiple Docker daemon hosts. This network sits on top of the host-specific networks, allowing containers connected to it to communicate securely. </a:t>
            </a:r>
          </a:p>
        </p:txBody>
      </p:sp>
      <p:sp>
        <p:nvSpPr>
          <p:cNvPr id="5" name="Rectangle 2"/>
          <p:cNvSpPr>
            <a:spLocks noChangeArrowheads="1"/>
          </p:cNvSpPr>
          <p:nvPr/>
        </p:nvSpPr>
        <p:spPr bwMode="auto">
          <a:xfrm>
            <a:off x="1150373" y="1731802"/>
            <a:ext cx="10795821" cy="24852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When you initialize a swarm or join a Docker host to an existing swarm, two new networks are created on that Docker host:</a:t>
            </a:r>
          </a:p>
          <a:p>
            <a:pPr lvl="1" eaLnBrk="0" fontAlgn="base" hangingPunct="0">
              <a:spcBef>
                <a:spcPct val="0"/>
              </a:spcBef>
              <a:spcAft>
                <a:spcPct val="0"/>
              </a:spcAft>
              <a:buFontTx/>
              <a:buChar char="•"/>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an overlay network called </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ingress</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which handles control and data traffic related to swarm services. When you create a swarm service and do not connect it to a user-defined overlay network, it connects to the ingress network by default.</a:t>
            </a:r>
          </a:p>
          <a:p>
            <a:pPr lvl="1" eaLnBrk="0" fontAlgn="base" hangingPunct="0">
              <a:spcBef>
                <a:spcPct val="0"/>
              </a:spcBef>
              <a:spcAft>
                <a:spcPct val="0"/>
              </a:spcAft>
              <a:buFontTx/>
              <a:buChar char="•"/>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 bridge network called </a:t>
            </a: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docker_gwbridge</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which connects the individual Docker daemon to the other daemons participating in the swarm.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71948" y="3955403"/>
            <a:ext cx="5685980" cy="523220"/>
          </a:xfrm>
          <a:prstGeom prst="rect">
            <a:avLst/>
          </a:prstGeom>
          <a:noFill/>
        </p:spPr>
        <p:txBody>
          <a:bodyPr wrap="none" rtlCol="0">
            <a:spAutoFit/>
          </a:bodyPr>
          <a:lstStyle/>
          <a:p>
            <a:r>
              <a:rPr lang="en-US" sz="2800" b="1" u="sng" dirty="0" smtClean="0">
                <a:latin typeface="Times New Roman" panose="02020603050405020304" pitchFamily="18" charset="0"/>
                <a:cs typeface="Times New Roman" panose="02020603050405020304" pitchFamily="18" charset="0"/>
              </a:rPr>
              <a:t>Prerequisites for Overlay Network </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150373" y="4771560"/>
            <a:ext cx="9960077" cy="1477328"/>
          </a:xfrm>
          <a:prstGeom prst="rect">
            <a:avLst/>
          </a:prstGeom>
        </p:spPr>
        <p:txBody>
          <a:bodyPr wrap="square">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TCP port </a:t>
            </a:r>
            <a:r>
              <a:rPr lang="en-US" b="1" dirty="0">
                <a:latin typeface="Times New Roman" panose="02020603050405020304" pitchFamily="18" charset="0"/>
                <a:cs typeface="Times New Roman" panose="02020603050405020304" pitchFamily="18" charset="0"/>
              </a:rPr>
              <a:t>2377</a:t>
            </a:r>
            <a:r>
              <a:rPr lang="en-US" dirty="0">
                <a:latin typeface="Times New Roman" panose="02020603050405020304" pitchFamily="18" charset="0"/>
                <a:cs typeface="Times New Roman" panose="02020603050405020304" pitchFamily="18" charset="0"/>
              </a:rPr>
              <a:t> for cluster management </a:t>
            </a:r>
            <a:r>
              <a:rPr lang="en-US" dirty="0" smtClean="0">
                <a:latin typeface="Times New Roman" panose="02020603050405020304" pitchFamily="18" charset="0"/>
                <a:cs typeface="Times New Roman" panose="02020603050405020304" pitchFamily="18" charset="0"/>
              </a:rPr>
              <a:t>communications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TCP and UDP port </a:t>
            </a:r>
            <a:r>
              <a:rPr lang="en-US" b="1" dirty="0">
                <a:latin typeface="Times New Roman" panose="02020603050405020304" pitchFamily="18" charset="0"/>
                <a:cs typeface="Times New Roman" panose="02020603050405020304" pitchFamily="18" charset="0"/>
              </a:rPr>
              <a:t>7946</a:t>
            </a:r>
            <a:r>
              <a:rPr lang="en-US" dirty="0">
                <a:latin typeface="Times New Roman" panose="02020603050405020304" pitchFamily="18" charset="0"/>
                <a:cs typeface="Times New Roman" panose="02020603050405020304" pitchFamily="18" charset="0"/>
              </a:rPr>
              <a:t> for communication among </a:t>
            </a:r>
            <a:r>
              <a:rPr lang="en-US" dirty="0" smtClean="0">
                <a:latin typeface="Times New Roman" panose="02020603050405020304" pitchFamily="18" charset="0"/>
                <a:cs typeface="Times New Roman" panose="02020603050405020304" pitchFamily="18" charset="0"/>
              </a:rPr>
              <a:t>nodes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UDP port </a:t>
            </a:r>
            <a:r>
              <a:rPr lang="en-US" b="1" dirty="0">
                <a:latin typeface="Times New Roman" panose="02020603050405020304" pitchFamily="18" charset="0"/>
                <a:cs typeface="Times New Roman" panose="02020603050405020304" pitchFamily="18" charset="0"/>
              </a:rPr>
              <a:t>4789</a:t>
            </a:r>
            <a:r>
              <a:rPr lang="en-US" dirty="0">
                <a:latin typeface="Times New Roman" panose="02020603050405020304" pitchFamily="18" charset="0"/>
                <a:cs typeface="Times New Roman" panose="02020603050405020304" pitchFamily="18" charset="0"/>
              </a:rPr>
              <a:t> for overlay network traffic</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098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961" y="327300"/>
            <a:ext cx="4588051" cy="523220"/>
          </a:xfrm>
          <a:prstGeom prst="rect">
            <a:avLst/>
          </a:prstGeom>
          <a:noFill/>
        </p:spPr>
        <p:txBody>
          <a:bodyPr wrap="none" rtlCol="0">
            <a:spAutoFit/>
          </a:bodyPr>
          <a:lstStyle/>
          <a:p>
            <a:r>
              <a:rPr lang="en-US" sz="2800" b="1" u="sng" dirty="0" smtClean="0">
                <a:latin typeface="Times New Roman" panose="02020603050405020304" pitchFamily="18" charset="0"/>
                <a:cs typeface="Times New Roman" panose="02020603050405020304" pitchFamily="18" charset="0"/>
              </a:rPr>
              <a:t>Docker </a:t>
            </a:r>
            <a:r>
              <a:rPr lang="en-US" sz="2800" b="1" u="sng" dirty="0">
                <a:latin typeface="Times New Roman" panose="02020603050405020304" pitchFamily="18" charset="0"/>
                <a:cs typeface="Times New Roman" panose="02020603050405020304" pitchFamily="18" charset="0"/>
              </a:rPr>
              <a:t>N</a:t>
            </a:r>
            <a:r>
              <a:rPr lang="en-US" sz="2800" b="1" u="sng" dirty="0" smtClean="0">
                <a:latin typeface="Times New Roman" panose="02020603050405020304" pitchFamily="18" charset="0"/>
                <a:cs typeface="Times New Roman" panose="02020603050405020304" pitchFamily="18" charset="0"/>
              </a:rPr>
              <a:t>etwork commands</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40200389"/>
              </p:ext>
            </p:extLst>
          </p:nvPr>
        </p:nvGraphicFramePr>
        <p:xfrm>
          <a:off x="834968" y="1027504"/>
          <a:ext cx="9975598" cy="5565025"/>
        </p:xfrm>
        <a:graphic>
          <a:graphicData uri="http://schemas.openxmlformats.org/drawingml/2006/table">
            <a:tbl>
              <a:tblPr/>
              <a:tblGrid>
                <a:gridCol w="4987799">
                  <a:extLst>
                    <a:ext uri="{9D8B030D-6E8A-4147-A177-3AD203B41FA5}">
                      <a16:colId xmlns:a16="http://schemas.microsoft.com/office/drawing/2014/main" val="3833015748"/>
                    </a:ext>
                  </a:extLst>
                </a:gridCol>
                <a:gridCol w="4987799">
                  <a:extLst>
                    <a:ext uri="{9D8B030D-6E8A-4147-A177-3AD203B41FA5}">
                      <a16:colId xmlns:a16="http://schemas.microsoft.com/office/drawing/2014/main" val="912033535"/>
                    </a:ext>
                  </a:extLst>
                </a:gridCol>
              </a:tblGrid>
              <a:tr h="733189">
                <a:tc>
                  <a:txBody>
                    <a:bodyPr/>
                    <a:lstStyle/>
                    <a:p>
                      <a:r>
                        <a:rPr lang="en-US" u="none" strike="noStrike" dirty="0" err="1">
                          <a:solidFill>
                            <a:srgbClr val="0090C8"/>
                          </a:solidFill>
                          <a:effectLst/>
                          <a:hlinkClick r:id="rId2"/>
                        </a:rPr>
                        <a:t>docker</a:t>
                      </a:r>
                      <a:r>
                        <a:rPr lang="en-US" u="none" strike="noStrike" dirty="0">
                          <a:solidFill>
                            <a:srgbClr val="0090C8"/>
                          </a:solidFill>
                          <a:effectLst/>
                          <a:hlinkClick r:id="rId2"/>
                        </a:rPr>
                        <a:t> network connect</a:t>
                      </a:r>
                      <a:endParaRPr lang="en-US" dirty="0">
                        <a:effectLst/>
                      </a:endParaRPr>
                    </a:p>
                  </a:txBody>
                  <a:tcPr marL="95250" marR="95250" marT="95250" marB="95250" anchor="ctr">
                    <a:lnL>
                      <a:noFill/>
                    </a:lnL>
                    <a:lnR>
                      <a:noFill/>
                    </a:lnR>
                    <a:lnT>
                      <a:noFill/>
                    </a:lnT>
                    <a:lnB>
                      <a:noFill/>
                    </a:lnB>
                    <a:solidFill>
                      <a:srgbClr val="FFFFFF"/>
                    </a:solidFill>
                  </a:tcPr>
                </a:tc>
                <a:tc>
                  <a:txBody>
                    <a:bodyPr/>
                    <a:lstStyle/>
                    <a:p>
                      <a:r>
                        <a:rPr lang="en-US">
                          <a:effectLst/>
                        </a:rPr>
                        <a:t>Connect a container to a network</a:t>
                      </a: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1542959966"/>
                  </a:ext>
                </a:extLst>
              </a:tr>
              <a:tr h="733189">
                <a:tc>
                  <a:txBody>
                    <a:bodyPr/>
                    <a:lstStyle/>
                    <a:p>
                      <a:r>
                        <a:rPr lang="en-US" u="none" strike="noStrike">
                          <a:solidFill>
                            <a:srgbClr val="0090C8"/>
                          </a:solidFill>
                          <a:effectLst/>
                          <a:hlinkClick r:id="rId3"/>
                        </a:rPr>
                        <a:t>docker network create</a:t>
                      </a:r>
                      <a:endParaRPr lang="en-US">
                        <a:effectLst/>
                      </a:endParaRPr>
                    </a:p>
                  </a:txBody>
                  <a:tcPr marL="95250" marR="95250" marT="95250" marB="95250" anchor="ctr">
                    <a:lnL>
                      <a:noFill/>
                    </a:lnL>
                    <a:lnR>
                      <a:noFill/>
                    </a:lnR>
                    <a:lnT>
                      <a:noFill/>
                    </a:lnT>
                    <a:lnB>
                      <a:noFill/>
                    </a:lnB>
                    <a:solidFill>
                      <a:srgbClr val="F7F7F7"/>
                    </a:solidFill>
                  </a:tcPr>
                </a:tc>
                <a:tc>
                  <a:txBody>
                    <a:bodyPr/>
                    <a:lstStyle/>
                    <a:p>
                      <a:r>
                        <a:rPr lang="en-US">
                          <a:effectLst/>
                        </a:rPr>
                        <a:t>Create a network</a:t>
                      </a:r>
                    </a:p>
                  </a:txBody>
                  <a:tcPr marL="95250" marR="95250" marT="95250" marB="95250" anchor="ctr">
                    <a:lnL>
                      <a:noFill/>
                    </a:lnL>
                    <a:lnR>
                      <a:noFill/>
                    </a:lnR>
                    <a:lnT>
                      <a:noFill/>
                    </a:lnT>
                    <a:lnB>
                      <a:noFill/>
                    </a:lnB>
                    <a:solidFill>
                      <a:srgbClr val="F7F7F7"/>
                    </a:solidFill>
                  </a:tcPr>
                </a:tc>
                <a:extLst>
                  <a:ext uri="{0D108BD9-81ED-4DB2-BD59-A6C34878D82A}">
                    <a16:rowId xmlns:a16="http://schemas.microsoft.com/office/drawing/2014/main" val="4200478374"/>
                  </a:ext>
                </a:extLst>
              </a:tr>
              <a:tr h="733189">
                <a:tc>
                  <a:txBody>
                    <a:bodyPr/>
                    <a:lstStyle/>
                    <a:p>
                      <a:r>
                        <a:rPr lang="en-US" u="none" strike="noStrike">
                          <a:solidFill>
                            <a:srgbClr val="0090C8"/>
                          </a:solidFill>
                          <a:effectLst/>
                          <a:hlinkClick r:id="rId4"/>
                        </a:rPr>
                        <a:t>docker network disconnect</a:t>
                      </a:r>
                      <a:endParaRPr lang="en-US">
                        <a:effectLst/>
                      </a:endParaRPr>
                    </a:p>
                  </a:txBody>
                  <a:tcPr marL="95250" marR="95250" marT="95250" marB="95250" anchor="ctr">
                    <a:lnL>
                      <a:noFill/>
                    </a:lnL>
                    <a:lnR>
                      <a:noFill/>
                    </a:lnR>
                    <a:lnT>
                      <a:noFill/>
                    </a:lnT>
                    <a:lnB>
                      <a:noFill/>
                    </a:lnB>
                    <a:solidFill>
                      <a:srgbClr val="FFFFFF"/>
                    </a:solidFill>
                  </a:tcPr>
                </a:tc>
                <a:tc>
                  <a:txBody>
                    <a:bodyPr/>
                    <a:lstStyle/>
                    <a:p>
                      <a:r>
                        <a:rPr lang="en-US">
                          <a:effectLst/>
                        </a:rPr>
                        <a:t>Disconnect a container from a network</a:t>
                      </a: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26275513"/>
                  </a:ext>
                </a:extLst>
              </a:tr>
              <a:tr h="1165891">
                <a:tc>
                  <a:txBody>
                    <a:bodyPr/>
                    <a:lstStyle/>
                    <a:p>
                      <a:r>
                        <a:rPr lang="en-US" u="none" strike="noStrike">
                          <a:solidFill>
                            <a:srgbClr val="0090C8"/>
                          </a:solidFill>
                          <a:effectLst/>
                          <a:hlinkClick r:id="rId5"/>
                        </a:rPr>
                        <a:t>docker network inspect</a:t>
                      </a:r>
                      <a:endParaRPr lang="en-US">
                        <a:effectLst/>
                      </a:endParaRPr>
                    </a:p>
                  </a:txBody>
                  <a:tcPr marL="95250" marR="95250" marT="95250" marB="95250" anchor="ctr">
                    <a:lnL>
                      <a:noFill/>
                    </a:lnL>
                    <a:lnR>
                      <a:noFill/>
                    </a:lnR>
                    <a:lnT>
                      <a:noFill/>
                    </a:lnT>
                    <a:lnB>
                      <a:noFill/>
                    </a:lnB>
                    <a:solidFill>
                      <a:srgbClr val="F7F7F7"/>
                    </a:solidFill>
                  </a:tcPr>
                </a:tc>
                <a:tc>
                  <a:txBody>
                    <a:bodyPr/>
                    <a:lstStyle/>
                    <a:p>
                      <a:r>
                        <a:rPr lang="en-US">
                          <a:effectLst/>
                        </a:rPr>
                        <a:t>Display detailed information on one or more networks</a:t>
                      </a:r>
                    </a:p>
                  </a:txBody>
                  <a:tcPr marL="95250" marR="95250" marT="95250" marB="95250" anchor="ctr">
                    <a:lnL>
                      <a:noFill/>
                    </a:lnL>
                    <a:lnR>
                      <a:noFill/>
                    </a:lnR>
                    <a:lnT>
                      <a:noFill/>
                    </a:lnT>
                    <a:lnB>
                      <a:noFill/>
                    </a:lnB>
                    <a:solidFill>
                      <a:srgbClr val="F7F7F7"/>
                    </a:solidFill>
                  </a:tcPr>
                </a:tc>
                <a:extLst>
                  <a:ext uri="{0D108BD9-81ED-4DB2-BD59-A6C34878D82A}">
                    <a16:rowId xmlns:a16="http://schemas.microsoft.com/office/drawing/2014/main" val="1711585940"/>
                  </a:ext>
                </a:extLst>
              </a:tr>
              <a:tr h="733189">
                <a:tc>
                  <a:txBody>
                    <a:bodyPr/>
                    <a:lstStyle/>
                    <a:p>
                      <a:r>
                        <a:rPr lang="en-US" u="none" strike="noStrike">
                          <a:solidFill>
                            <a:srgbClr val="0090C8"/>
                          </a:solidFill>
                          <a:effectLst/>
                          <a:hlinkClick r:id="rId6"/>
                        </a:rPr>
                        <a:t>docker network ls</a:t>
                      </a:r>
                      <a:endParaRPr lang="en-US">
                        <a:effectLst/>
                      </a:endParaRPr>
                    </a:p>
                  </a:txBody>
                  <a:tcPr marL="95250" marR="95250" marT="95250" marB="95250" anchor="ctr">
                    <a:lnL>
                      <a:noFill/>
                    </a:lnL>
                    <a:lnR>
                      <a:noFill/>
                    </a:lnR>
                    <a:lnT>
                      <a:noFill/>
                    </a:lnT>
                    <a:lnB>
                      <a:noFill/>
                    </a:lnB>
                    <a:solidFill>
                      <a:srgbClr val="FFFFFF"/>
                    </a:solidFill>
                  </a:tcPr>
                </a:tc>
                <a:tc>
                  <a:txBody>
                    <a:bodyPr/>
                    <a:lstStyle/>
                    <a:p>
                      <a:r>
                        <a:rPr lang="en-US">
                          <a:effectLst/>
                        </a:rPr>
                        <a:t>List networks</a:t>
                      </a: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2310721927"/>
                  </a:ext>
                </a:extLst>
              </a:tr>
              <a:tr h="733189">
                <a:tc>
                  <a:txBody>
                    <a:bodyPr/>
                    <a:lstStyle/>
                    <a:p>
                      <a:r>
                        <a:rPr lang="en-US" u="none" strike="noStrike">
                          <a:solidFill>
                            <a:srgbClr val="0090C8"/>
                          </a:solidFill>
                          <a:effectLst/>
                          <a:hlinkClick r:id="rId7"/>
                        </a:rPr>
                        <a:t>docker network prune</a:t>
                      </a:r>
                      <a:endParaRPr lang="en-US">
                        <a:effectLst/>
                      </a:endParaRPr>
                    </a:p>
                  </a:txBody>
                  <a:tcPr marL="95250" marR="95250" marT="95250" marB="95250" anchor="ctr">
                    <a:lnL>
                      <a:noFill/>
                    </a:lnL>
                    <a:lnR>
                      <a:noFill/>
                    </a:lnR>
                    <a:lnT>
                      <a:noFill/>
                    </a:lnT>
                    <a:lnB>
                      <a:noFill/>
                    </a:lnB>
                    <a:solidFill>
                      <a:srgbClr val="F7F7F7"/>
                    </a:solidFill>
                  </a:tcPr>
                </a:tc>
                <a:tc>
                  <a:txBody>
                    <a:bodyPr/>
                    <a:lstStyle/>
                    <a:p>
                      <a:r>
                        <a:rPr lang="en-US">
                          <a:effectLst/>
                        </a:rPr>
                        <a:t>Remove all unused networks</a:t>
                      </a:r>
                    </a:p>
                  </a:txBody>
                  <a:tcPr marL="95250" marR="95250" marT="95250" marB="95250" anchor="ctr">
                    <a:lnL>
                      <a:noFill/>
                    </a:lnL>
                    <a:lnR>
                      <a:noFill/>
                    </a:lnR>
                    <a:lnT>
                      <a:noFill/>
                    </a:lnT>
                    <a:lnB>
                      <a:noFill/>
                    </a:lnB>
                    <a:solidFill>
                      <a:srgbClr val="F7F7F7"/>
                    </a:solidFill>
                  </a:tcPr>
                </a:tc>
                <a:extLst>
                  <a:ext uri="{0D108BD9-81ED-4DB2-BD59-A6C34878D82A}">
                    <a16:rowId xmlns:a16="http://schemas.microsoft.com/office/drawing/2014/main" val="2573355962"/>
                  </a:ext>
                </a:extLst>
              </a:tr>
              <a:tr h="733189">
                <a:tc>
                  <a:txBody>
                    <a:bodyPr/>
                    <a:lstStyle/>
                    <a:p>
                      <a:r>
                        <a:rPr lang="en-US" u="none" strike="noStrike">
                          <a:solidFill>
                            <a:srgbClr val="0090C8"/>
                          </a:solidFill>
                          <a:effectLst/>
                          <a:hlinkClick r:id="rId8"/>
                        </a:rPr>
                        <a:t>docker network rm</a:t>
                      </a:r>
                      <a:endParaRPr lang="en-US">
                        <a:effectLst/>
                      </a:endParaRPr>
                    </a:p>
                  </a:txBody>
                  <a:tcPr marL="95250" marR="95250" marT="95250" marB="95250" anchor="ctr">
                    <a:lnL>
                      <a:noFill/>
                    </a:lnL>
                    <a:lnR>
                      <a:noFill/>
                    </a:lnR>
                    <a:lnT>
                      <a:noFill/>
                    </a:lnT>
                    <a:lnB>
                      <a:noFill/>
                    </a:lnB>
                    <a:solidFill>
                      <a:srgbClr val="FFFFFF"/>
                    </a:solidFill>
                  </a:tcPr>
                </a:tc>
                <a:tc>
                  <a:txBody>
                    <a:bodyPr/>
                    <a:lstStyle/>
                    <a:p>
                      <a:r>
                        <a:rPr lang="en-US" dirty="0">
                          <a:effectLst/>
                        </a:rPr>
                        <a:t>Remove one or more networks</a:t>
                      </a: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1065438918"/>
                  </a:ext>
                </a:extLst>
              </a:tr>
            </a:tbl>
          </a:graphicData>
        </a:graphic>
      </p:graphicFrame>
    </p:spTree>
    <p:extLst>
      <p:ext uri="{BB962C8B-B14F-4D97-AF65-F5344CB8AC3E}">
        <p14:creationId xmlns:p14="http://schemas.microsoft.com/office/powerpoint/2010/main" val="236670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986" y="273424"/>
            <a:ext cx="10709022" cy="2339102"/>
          </a:xfrm>
          <a:prstGeom prst="rect">
            <a:avLst/>
          </a:prstGeom>
        </p:spPr>
        <p:txBody>
          <a:bodyPr wrap="none">
            <a:spAutoFit/>
          </a:bodyPr>
          <a:lstStyle/>
          <a:p>
            <a:r>
              <a:rPr lang="en-US" sz="2800" b="1" dirty="0" err="1">
                <a:latin typeface="Times New Roman" panose="02020603050405020304" pitchFamily="18" charset="0"/>
                <a:cs typeface="Times New Roman" panose="02020603050405020304" pitchFamily="18" charset="0"/>
              </a:rPr>
              <a:t>docker</a:t>
            </a:r>
            <a:r>
              <a:rPr lang="en-US" sz="2800" b="1" dirty="0">
                <a:latin typeface="Times New Roman" panose="02020603050405020304" pitchFamily="18" charset="0"/>
                <a:cs typeface="Times New Roman" panose="02020603050405020304" pitchFamily="18" charset="0"/>
              </a:rPr>
              <a:t> network </a:t>
            </a:r>
            <a:r>
              <a:rPr lang="en-US" sz="2800" b="1" dirty="0" smtClean="0">
                <a:latin typeface="Times New Roman" panose="02020603050405020304" pitchFamily="18" charset="0"/>
                <a:cs typeface="Times New Roman" panose="02020603050405020304" pitchFamily="18" charset="0"/>
              </a:rPr>
              <a:t>create :</a:t>
            </a:r>
          </a:p>
          <a:p>
            <a:endParaRPr lang="en-US" sz="2800" b="1"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Creates </a:t>
            </a:r>
            <a:r>
              <a:rPr lang="en-US" altLang="en-US" dirty="0">
                <a:latin typeface="Times New Roman" panose="02020603050405020304" pitchFamily="18" charset="0"/>
                <a:cs typeface="Times New Roman" panose="02020603050405020304" pitchFamily="18" charset="0"/>
              </a:rPr>
              <a:t>a new network. The </a:t>
            </a:r>
            <a:r>
              <a:rPr lang="en-US" altLang="en-US" b="1" dirty="0">
                <a:latin typeface="Times New Roman" panose="02020603050405020304" pitchFamily="18" charset="0"/>
                <a:cs typeface="Times New Roman" panose="02020603050405020304" pitchFamily="18" charset="0"/>
              </a:rPr>
              <a:t>DRIVER</a:t>
            </a:r>
            <a:r>
              <a:rPr lang="en-US" altLang="en-US" dirty="0">
                <a:latin typeface="Times New Roman" panose="02020603050405020304" pitchFamily="18" charset="0"/>
                <a:cs typeface="Times New Roman" panose="02020603050405020304" pitchFamily="18" charset="0"/>
              </a:rPr>
              <a:t> accepts bridge or overlay which are the built-in network drivers. </a:t>
            </a:r>
          </a:p>
          <a:p>
            <a:pPr marL="914400" lvl="1" indent="-457200">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If </a:t>
            </a:r>
            <a:r>
              <a:rPr lang="en-US" altLang="en-US" dirty="0">
                <a:latin typeface="Times New Roman" panose="02020603050405020304" pitchFamily="18" charset="0"/>
                <a:cs typeface="Times New Roman" panose="02020603050405020304" pitchFamily="18" charset="0"/>
              </a:rPr>
              <a:t>you don’t specify the </a:t>
            </a:r>
            <a:r>
              <a:rPr lang="en-US" altLang="en-US" b="1" dirty="0">
                <a:latin typeface="Times New Roman" panose="02020603050405020304" pitchFamily="18" charset="0"/>
                <a:cs typeface="Times New Roman" panose="02020603050405020304" pitchFamily="18" charset="0"/>
              </a:rPr>
              <a:t>--driver</a:t>
            </a:r>
            <a:r>
              <a:rPr lang="en-US" altLang="en-US" dirty="0">
                <a:latin typeface="Times New Roman" panose="02020603050405020304" pitchFamily="18" charset="0"/>
                <a:cs typeface="Times New Roman" panose="02020603050405020304" pitchFamily="18" charset="0"/>
              </a:rPr>
              <a:t> option, the command automatically creates a </a:t>
            </a:r>
            <a:r>
              <a:rPr lang="en-US" altLang="en-US" b="1" dirty="0">
                <a:latin typeface="Times New Roman" panose="02020603050405020304" pitchFamily="18" charset="0"/>
                <a:cs typeface="Times New Roman" panose="02020603050405020304" pitchFamily="18" charset="0"/>
              </a:rPr>
              <a:t>bridge</a:t>
            </a:r>
            <a:r>
              <a:rPr lang="en-US" altLang="en-US" dirty="0">
                <a:latin typeface="Times New Roman" panose="02020603050405020304" pitchFamily="18" charset="0"/>
                <a:cs typeface="Times New Roman" panose="02020603050405020304" pitchFamily="18" charset="0"/>
              </a:rPr>
              <a:t> network for you. </a:t>
            </a:r>
          </a:p>
          <a:p>
            <a:pPr lvl="1"/>
            <a:r>
              <a:rPr lang="en-US" altLang="en-US" b="1" dirty="0" err="1" smtClean="0">
                <a:latin typeface="Times New Roman" panose="02020603050405020304" pitchFamily="18" charset="0"/>
                <a:cs typeface="Times New Roman" panose="02020603050405020304" pitchFamily="18" charset="0"/>
              </a:rPr>
              <a:t>Eg</a:t>
            </a:r>
            <a:r>
              <a:rPr lang="en-US" altLang="en-US" b="1" dirty="0" smtClean="0">
                <a:latin typeface="Times New Roman" panose="02020603050405020304" pitchFamily="18" charset="0"/>
                <a:cs typeface="Times New Roman" panose="02020603050405020304" pitchFamily="18" charset="0"/>
              </a:rPr>
              <a:t>:</a:t>
            </a:r>
          </a:p>
          <a:p>
            <a:pPr lvl="1"/>
            <a:r>
              <a:rPr lang="en-US" altLang="en-US" dirty="0">
                <a:latin typeface="Times New Roman" panose="02020603050405020304" pitchFamily="18" charset="0"/>
                <a:cs typeface="Times New Roman" panose="02020603050405020304" pitchFamily="18" charset="0"/>
              </a:rPr>
              <a:t>	</a:t>
            </a:r>
            <a:r>
              <a:rPr lang="en-US" altLang="en-US" dirty="0">
                <a:solidFill>
                  <a:srgbClr val="333333"/>
                </a:solidFill>
                <a:latin typeface="Menlo"/>
              </a:rPr>
              <a:t> </a:t>
            </a:r>
            <a:r>
              <a:rPr lang="en-US" altLang="en-US" b="1" dirty="0" err="1">
                <a:latin typeface="Times New Roman" panose="02020603050405020304" pitchFamily="18" charset="0"/>
                <a:cs typeface="Times New Roman" panose="02020603050405020304" pitchFamily="18" charset="0"/>
              </a:rPr>
              <a:t>docker</a:t>
            </a:r>
            <a:r>
              <a:rPr lang="en-US" altLang="en-US" b="1" dirty="0">
                <a:latin typeface="Times New Roman" panose="02020603050405020304" pitchFamily="18" charset="0"/>
                <a:cs typeface="Times New Roman" panose="02020603050405020304" pitchFamily="18" charset="0"/>
              </a:rPr>
              <a:t> network create -d bridge my-bridge-network</a:t>
            </a:r>
          </a:p>
          <a:p>
            <a:endParaRPr lang="en-US" b="1" i="0" dirty="0">
              <a:effectLst/>
              <a:latin typeface="Times New Roman" panose="02020603050405020304" pitchFamily="18" charset="0"/>
              <a:cs typeface="Times New Roman" panose="02020603050405020304" pitchFamily="18" charset="0"/>
            </a:endParaRPr>
          </a:p>
        </p:txBody>
      </p:sp>
      <p:sp>
        <p:nvSpPr>
          <p:cNvPr id="6" name="Rectangle 5"/>
          <p:cNvSpPr/>
          <p:nvPr/>
        </p:nvSpPr>
        <p:spPr>
          <a:xfrm>
            <a:off x="340986" y="2485667"/>
            <a:ext cx="9883860" cy="2062103"/>
          </a:xfrm>
          <a:prstGeom prst="rect">
            <a:avLst/>
          </a:prstGeom>
        </p:spPr>
        <p:txBody>
          <a:bodyPr wrap="none">
            <a:spAutoFit/>
          </a:bodyPr>
          <a:lstStyle/>
          <a:p>
            <a:r>
              <a:rPr lang="en-US" sz="2800" b="1" dirty="0" err="1">
                <a:latin typeface="Times New Roman" panose="02020603050405020304" pitchFamily="18" charset="0"/>
                <a:cs typeface="Times New Roman" panose="02020603050405020304" pitchFamily="18" charset="0"/>
              </a:rPr>
              <a:t>docker</a:t>
            </a:r>
            <a:r>
              <a:rPr lang="en-US" sz="2800" b="1" dirty="0">
                <a:latin typeface="Times New Roman" panose="02020603050405020304" pitchFamily="18" charset="0"/>
                <a:cs typeface="Times New Roman" panose="02020603050405020304" pitchFamily="18" charset="0"/>
              </a:rPr>
              <a:t> network </a:t>
            </a:r>
            <a:r>
              <a:rPr lang="en-US" sz="2800" b="1" dirty="0" smtClean="0">
                <a:latin typeface="Times New Roman" panose="02020603050405020304" pitchFamily="18" charset="0"/>
                <a:cs typeface="Times New Roman" panose="02020603050405020304" pitchFamily="18" charset="0"/>
              </a:rPr>
              <a:t>connect :</a:t>
            </a:r>
          </a:p>
          <a:p>
            <a:endParaRPr lang="en-US" sz="2800" b="1"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Connects a container to a network. You can connect a container by name or by </a:t>
            </a:r>
            <a:r>
              <a:rPr lang="en-US" dirty="0" smtClean="0"/>
              <a:t>ID</a:t>
            </a: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smtClean="0"/>
              <a:t>Once </a:t>
            </a:r>
            <a:r>
              <a:rPr lang="en-US" dirty="0"/>
              <a:t>connected, the container can communicate with other containers in the same network</a:t>
            </a:r>
            <a:r>
              <a:rPr lang="en-US" dirty="0" smtClean="0"/>
              <a:t>.</a:t>
            </a: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lvl="1"/>
            <a:r>
              <a:rPr lang="en-US" altLang="en-US" b="1" dirty="0" err="1" smtClean="0">
                <a:latin typeface="Times New Roman" panose="02020603050405020304" pitchFamily="18" charset="0"/>
                <a:cs typeface="Times New Roman" panose="02020603050405020304" pitchFamily="18" charset="0"/>
              </a:rPr>
              <a:t>Eg</a:t>
            </a:r>
            <a:r>
              <a:rPr lang="en-US" altLang="en-US" b="1" dirty="0" smtClean="0">
                <a:latin typeface="Times New Roman" panose="02020603050405020304" pitchFamily="18" charset="0"/>
                <a:cs typeface="Times New Roman" panose="02020603050405020304" pitchFamily="18" charset="0"/>
              </a:rPr>
              <a:t>:</a:t>
            </a:r>
          </a:p>
          <a:p>
            <a:pPr lvl="1"/>
            <a:r>
              <a:rPr lang="en-US" altLang="en-US" dirty="0">
                <a:latin typeface="Times New Roman" panose="02020603050405020304" pitchFamily="18" charset="0"/>
                <a:cs typeface="Times New Roman" panose="02020603050405020304" pitchFamily="18" charset="0"/>
              </a:rPr>
              <a:t>	</a:t>
            </a:r>
            <a:r>
              <a:rPr lang="en-US" altLang="en-US" dirty="0">
                <a:solidFill>
                  <a:srgbClr val="333333"/>
                </a:solidFill>
                <a:latin typeface="Menlo"/>
              </a:rPr>
              <a:t> </a:t>
            </a:r>
            <a:r>
              <a:rPr lang="en-US" altLang="en-US" b="1" dirty="0" err="1" smtClean="0">
                <a:latin typeface="Times New Roman" panose="02020603050405020304" pitchFamily="18" charset="0"/>
                <a:cs typeface="Times New Roman" panose="02020603050405020304" pitchFamily="18" charset="0"/>
              </a:rPr>
              <a:t>docker</a:t>
            </a:r>
            <a:r>
              <a:rPr lang="en-US" altLang="en-US" b="1" dirty="0" smtClean="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network connect </a:t>
            </a:r>
            <a:r>
              <a:rPr lang="en-US" altLang="en-US" b="1" dirty="0" smtClean="0">
                <a:latin typeface="Times New Roman" panose="02020603050405020304" pitchFamily="18" charset="0"/>
                <a:cs typeface="Times New Roman" panose="02020603050405020304" pitchFamily="18" charset="0"/>
              </a:rPr>
              <a:t>my-bridge-network </a:t>
            </a:r>
            <a:r>
              <a:rPr lang="en-US" altLang="en-US" b="1" dirty="0">
                <a:latin typeface="Times New Roman" panose="02020603050405020304" pitchFamily="18" charset="0"/>
                <a:cs typeface="Times New Roman" panose="02020603050405020304" pitchFamily="18" charset="0"/>
              </a:rPr>
              <a:t>container1</a:t>
            </a:r>
            <a:endParaRPr lang="en-US" b="1" i="0" dirty="0">
              <a:effectLst/>
              <a:latin typeface="Times New Roman" panose="02020603050405020304" pitchFamily="18" charset="0"/>
              <a:cs typeface="Times New Roman" panose="02020603050405020304" pitchFamily="18" charset="0"/>
            </a:endParaRPr>
          </a:p>
        </p:txBody>
      </p:sp>
      <p:sp>
        <p:nvSpPr>
          <p:cNvPr id="8" name="Rectangle 7"/>
          <p:cNvSpPr/>
          <p:nvPr/>
        </p:nvSpPr>
        <p:spPr>
          <a:xfrm>
            <a:off x="340986" y="4697910"/>
            <a:ext cx="7323030" cy="2062103"/>
          </a:xfrm>
          <a:prstGeom prst="rect">
            <a:avLst/>
          </a:prstGeom>
        </p:spPr>
        <p:txBody>
          <a:bodyPr wrap="none">
            <a:spAutoFit/>
          </a:bodyPr>
          <a:lstStyle/>
          <a:p>
            <a:r>
              <a:rPr lang="en-US" sz="2800" b="1" dirty="0" err="1">
                <a:latin typeface="Times New Roman" panose="02020603050405020304" pitchFamily="18" charset="0"/>
                <a:cs typeface="Times New Roman" panose="02020603050405020304" pitchFamily="18" charset="0"/>
              </a:rPr>
              <a:t>docker</a:t>
            </a:r>
            <a:r>
              <a:rPr lang="en-US" sz="2800" b="1" dirty="0">
                <a:latin typeface="Times New Roman" panose="02020603050405020304" pitchFamily="18" charset="0"/>
                <a:cs typeface="Times New Roman" panose="02020603050405020304" pitchFamily="18" charset="0"/>
              </a:rPr>
              <a:t> network </a:t>
            </a:r>
            <a:r>
              <a:rPr lang="en-US" sz="2800" b="1" dirty="0" smtClean="0">
                <a:latin typeface="Times New Roman" panose="02020603050405020304" pitchFamily="18" charset="0"/>
                <a:cs typeface="Times New Roman" panose="02020603050405020304" pitchFamily="18" charset="0"/>
              </a:rPr>
              <a:t>disconnect :</a:t>
            </a:r>
          </a:p>
          <a:p>
            <a:endParaRPr lang="en-US" sz="2800" b="1"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Disconnects a container from a </a:t>
            </a:r>
            <a:r>
              <a:rPr lang="en-US" dirty="0" smtClean="0"/>
              <a:t>network.</a:t>
            </a: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The container must be running to disconnect it from the network</a:t>
            </a:r>
            <a:r>
              <a:rPr lang="en-US" dirty="0" smtClean="0"/>
              <a:t>.</a:t>
            </a: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lvl="1"/>
            <a:r>
              <a:rPr lang="en-US" altLang="en-US" b="1" dirty="0" err="1" smtClean="0">
                <a:latin typeface="Times New Roman" panose="02020603050405020304" pitchFamily="18" charset="0"/>
                <a:cs typeface="Times New Roman" panose="02020603050405020304" pitchFamily="18" charset="0"/>
              </a:rPr>
              <a:t>Eg</a:t>
            </a:r>
            <a:r>
              <a:rPr lang="en-US" altLang="en-US" b="1" dirty="0" smtClean="0">
                <a:latin typeface="Times New Roman" panose="02020603050405020304" pitchFamily="18" charset="0"/>
                <a:cs typeface="Times New Roman" panose="02020603050405020304" pitchFamily="18" charset="0"/>
              </a:rPr>
              <a:t>:</a:t>
            </a:r>
          </a:p>
          <a:p>
            <a:pPr lvl="1"/>
            <a:r>
              <a:rPr lang="en-US" altLang="en-US" dirty="0">
                <a:latin typeface="Times New Roman" panose="02020603050405020304" pitchFamily="18" charset="0"/>
                <a:cs typeface="Times New Roman" panose="02020603050405020304" pitchFamily="18" charset="0"/>
              </a:rPr>
              <a:t>	</a:t>
            </a:r>
            <a:r>
              <a:rPr lang="en-US" altLang="en-US" dirty="0">
                <a:solidFill>
                  <a:srgbClr val="333333"/>
                </a:solidFill>
                <a:latin typeface="Menlo"/>
              </a:rPr>
              <a:t> </a:t>
            </a:r>
            <a:r>
              <a:rPr lang="en-US" altLang="en-US" b="1" dirty="0" err="1" smtClean="0">
                <a:latin typeface="Times New Roman" panose="02020603050405020304" pitchFamily="18" charset="0"/>
                <a:cs typeface="Times New Roman" panose="02020603050405020304" pitchFamily="18" charset="0"/>
              </a:rPr>
              <a:t>docker</a:t>
            </a:r>
            <a:r>
              <a:rPr lang="en-US" altLang="en-US" b="1" dirty="0" smtClean="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network </a:t>
            </a:r>
            <a:r>
              <a:rPr lang="en-US" altLang="en-US" b="1" dirty="0" smtClean="0">
                <a:latin typeface="Times New Roman" panose="02020603050405020304" pitchFamily="18" charset="0"/>
                <a:cs typeface="Times New Roman" panose="02020603050405020304" pitchFamily="18" charset="0"/>
              </a:rPr>
              <a:t>disconnect my-bridge-network </a:t>
            </a:r>
            <a:r>
              <a:rPr lang="en-US" altLang="en-US" b="1" dirty="0">
                <a:latin typeface="Times New Roman" panose="02020603050405020304" pitchFamily="18" charset="0"/>
                <a:cs typeface="Times New Roman" panose="02020603050405020304" pitchFamily="18" charset="0"/>
              </a:rPr>
              <a:t>container1</a:t>
            </a:r>
            <a:endParaRPr lang="en-US"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462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639</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MS Gothic</vt:lpstr>
      <vt:lpstr>Arial</vt:lpstr>
      <vt:lpstr>Calibri</vt:lpstr>
      <vt:lpstr>Calibri Light</vt:lpstr>
      <vt:lpstr>Menlo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Rajagopal (Cognizant)</dc:creator>
  <cp:lastModifiedBy>K, Rajagopal (Cognizant)</cp:lastModifiedBy>
  <cp:revision>15</cp:revision>
  <dcterms:created xsi:type="dcterms:W3CDTF">2019-03-18T04:23:31Z</dcterms:created>
  <dcterms:modified xsi:type="dcterms:W3CDTF">2019-03-19T10:21:00Z</dcterms:modified>
</cp:coreProperties>
</file>