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1C5B5E-731F-4B88-8821-EA6D58242BF3}"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176358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C5B5E-731F-4B88-8821-EA6D58242BF3}"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194594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C5B5E-731F-4B88-8821-EA6D58242BF3}"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30621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C5B5E-731F-4B88-8821-EA6D58242BF3}"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213724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1C5B5E-731F-4B88-8821-EA6D58242BF3}"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3835995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1C5B5E-731F-4B88-8821-EA6D58242BF3}"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120189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1C5B5E-731F-4B88-8821-EA6D58242BF3}"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308878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1C5B5E-731F-4B88-8821-EA6D58242BF3}"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248121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C5B5E-731F-4B88-8821-EA6D58242BF3}"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180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C5B5E-731F-4B88-8821-EA6D58242BF3}"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202152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1C5B5E-731F-4B88-8821-EA6D58242BF3}"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F3EE6-EDF1-43D9-A706-9695573DF41F}" type="slidenum">
              <a:rPr lang="en-US" smtClean="0"/>
              <a:t>‹#›</a:t>
            </a:fld>
            <a:endParaRPr lang="en-US"/>
          </a:p>
        </p:txBody>
      </p:sp>
    </p:spTree>
    <p:extLst>
      <p:ext uri="{BB962C8B-B14F-4D97-AF65-F5344CB8AC3E}">
        <p14:creationId xmlns:p14="http://schemas.microsoft.com/office/powerpoint/2010/main" val="226011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C5B5E-731F-4B88-8821-EA6D58242BF3}" type="datetimeFigureOut">
              <a:rPr lang="en-US" smtClean="0"/>
              <a:t>3/21/2019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F3EE6-EDF1-43D9-A706-9695573DF41F}" type="slidenum">
              <a:rPr lang="en-US" smtClean="0"/>
              <a:t>‹#›</a:t>
            </a:fld>
            <a:endParaRPr lang="en-US"/>
          </a:p>
        </p:txBody>
      </p:sp>
    </p:spTree>
    <p:extLst>
      <p:ext uri="{BB962C8B-B14F-4D97-AF65-F5344CB8AC3E}">
        <p14:creationId xmlns:p14="http://schemas.microsoft.com/office/powerpoint/2010/main" val="474488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DevOps-Academy-Org/dca-prep-guide/blob/master/Domain_6_Storage_and_Volumes/Demonstrate_how_storage_can_be_used_across_cluster_nodes.md" TargetMode="External"/><Relationship Id="rId3" Type="http://schemas.openxmlformats.org/officeDocument/2006/relationships/hyperlink" Target="https://github.com/DevOps-Academy-Org/dca-prep-guide/blob/master/Domain_6_Storage_and_Volumes/Demonstrate_how_to_configure_devicemapper.md" TargetMode="External"/><Relationship Id="rId7" Type="http://schemas.openxmlformats.org/officeDocument/2006/relationships/hyperlink" Target="https://github.com/DevOps-Academy-Org/dca-prep-guide/blob/master/Domain_6_Storage_and_Volumes/Identify_the_steps_you_would_take_to_clean_up_unused_images_on_a_filesystem_also_on_DTR.md" TargetMode="External"/><Relationship Id="rId2" Type="http://schemas.openxmlformats.org/officeDocument/2006/relationships/hyperlink" Target="https://github.com/DevOps-Academy-Org/dca-prep-guide/blob/master/Domain_6_Storage_and_Volumes/State_which_graph_driver_should_be_used_on_which_OS.md" TargetMode="External"/><Relationship Id="rId1" Type="http://schemas.openxmlformats.org/officeDocument/2006/relationships/slideLayout" Target="../slideLayouts/slideLayout7.xml"/><Relationship Id="rId6" Type="http://schemas.openxmlformats.org/officeDocument/2006/relationships/hyperlink" Target="https://github.com/DevOps-Academy-Org/dca-prep-guide/blob/master/Domain_6_Storage_and_Volumes/Describe_how_volumes_are_used_with_Docker_for_persistent_storage.md" TargetMode="External"/><Relationship Id="rId5" Type="http://schemas.openxmlformats.org/officeDocument/2006/relationships/hyperlink" Target="https://github.com/DevOps-Academy-Org/dca-prep-guide/blob/master/Domain_6_Storage_and_Volumes/Summarize_how_an_application_is_composed_of_layers_and_where_those_layers_reside_on_the_filesystem.md" TargetMode="External"/><Relationship Id="rId4" Type="http://schemas.openxmlformats.org/officeDocument/2006/relationships/hyperlink" Target="https://github.com/DevOps-Academy-Org/dca-prep-guide/blob/master/Domain_6_Storage_and_Volumes/Compare_object_storage_to_block_storage_and_explain_which_one_is_preferable_when_available.m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5876" y="4372365"/>
            <a:ext cx="6341805" cy="400110"/>
          </a:xfrm>
          <a:prstGeom prst="rect">
            <a:avLst/>
          </a:prstGeom>
          <a:noFill/>
        </p:spPr>
        <p:txBody>
          <a:bodyPr wrap="square" rtlCol="0">
            <a:spAutoFit/>
          </a:bodyPr>
          <a:lstStyle/>
          <a:p>
            <a:r>
              <a:rPr lang="en-US" sz="2000" b="1" dirty="0" smtClean="0"/>
              <a:t>Domain  – </a:t>
            </a:r>
            <a:r>
              <a:rPr lang="en-US" sz="2000" b="1" dirty="0" smtClean="0"/>
              <a:t>Storage and Volumes</a:t>
            </a:r>
            <a:endParaRPr lang="en-US" sz="2000" b="1" dirty="0"/>
          </a:p>
        </p:txBody>
      </p:sp>
      <p:pic>
        <p:nvPicPr>
          <p:cNvPr id="5" name="Picture 4"/>
          <p:cNvPicPr>
            <a:picLocks noChangeAspect="1"/>
          </p:cNvPicPr>
          <p:nvPr/>
        </p:nvPicPr>
        <p:blipFill>
          <a:blip r:embed="rId2"/>
          <a:stretch>
            <a:fillRect/>
          </a:stretch>
        </p:blipFill>
        <p:spPr>
          <a:xfrm>
            <a:off x="2498554" y="704961"/>
            <a:ext cx="6601326" cy="3667404"/>
          </a:xfrm>
          <a:prstGeom prst="rect">
            <a:avLst/>
          </a:prstGeom>
        </p:spPr>
      </p:pic>
      <p:sp>
        <p:nvSpPr>
          <p:cNvPr id="6" name="TextBox 5"/>
          <p:cNvSpPr txBox="1"/>
          <p:nvPr/>
        </p:nvSpPr>
        <p:spPr>
          <a:xfrm>
            <a:off x="7916779" y="5209674"/>
            <a:ext cx="3597442" cy="1015663"/>
          </a:xfrm>
          <a:prstGeom prst="rect">
            <a:avLst/>
          </a:prstGeom>
          <a:noFill/>
        </p:spPr>
        <p:txBody>
          <a:bodyPr wrap="square" rtlCol="0">
            <a:spAutoFit/>
          </a:bodyPr>
          <a:lstStyle/>
          <a:p>
            <a:r>
              <a:rPr lang="en-US" sz="2000" dirty="0" smtClean="0"/>
              <a:t>Created by :Rajagopal K</a:t>
            </a:r>
          </a:p>
          <a:p>
            <a:r>
              <a:rPr lang="en-US" sz="2000" dirty="0" smtClean="0"/>
              <a:t>			  670334</a:t>
            </a:r>
            <a:endParaRPr lang="en-US" sz="2000" dirty="0"/>
          </a:p>
        </p:txBody>
      </p:sp>
    </p:spTree>
    <p:extLst>
      <p:ext uri="{BB962C8B-B14F-4D97-AF65-F5344CB8AC3E}">
        <p14:creationId xmlns:p14="http://schemas.microsoft.com/office/powerpoint/2010/main" val="932987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664" y="353650"/>
            <a:ext cx="3924408" cy="523220"/>
          </a:xfrm>
          <a:prstGeom prst="rect">
            <a:avLst/>
          </a:prstGeom>
        </p:spPr>
        <p:txBody>
          <a:bodyPr wrap="none">
            <a:spAutoFit/>
          </a:bodyPr>
          <a:lstStyle/>
          <a:p>
            <a:r>
              <a:rPr lang="en-US" sz="2800" b="1" i="0" u="sng" dirty="0" smtClean="0">
                <a:effectLst/>
                <a:latin typeface="Times New Roman" panose="02020603050405020304" pitchFamily="18" charset="0"/>
                <a:cs typeface="Times New Roman" panose="02020603050405020304" pitchFamily="18" charset="0"/>
              </a:rPr>
              <a:t>Docker Storage Drivers</a:t>
            </a:r>
            <a:r>
              <a:rPr lang="en-US" sz="2800" b="1" i="0" dirty="0" smtClean="0">
                <a:effectLst/>
                <a:latin typeface="Times New Roman" panose="02020603050405020304" pitchFamily="18" charset="0"/>
                <a:cs typeface="Times New Roman" panose="02020603050405020304" pitchFamily="18" charset="0"/>
              </a:rPr>
              <a:t>:</a:t>
            </a:r>
            <a:endParaRPr lang="en-US" sz="2800" b="1" i="0" dirty="0">
              <a:effectLst/>
              <a:latin typeface="Times New Roman" panose="02020603050405020304" pitchFamily="18" charset="0"/>
              <a:cs typeface="Times New Roman" panose="02020603050405020304" pitchFamily="18" charset="0"/>
            </a:endParaRPr>
          </a:p>
        </p:txBody>
      </p:sp>
      <p:sp>
        <p:nvSpPr>
          <p:cNvPr id="5" name="Rectangle 4"/>
          <p:cNvSpPr/>
          <p:nvPr/>
        </p:nvSpPr>
        <p:spPr>
          <a:xfrm>
            <a:off x="1135626" y="1194361"/>
            <a:ext cx="10618839" cy="1862048"/>
          </a:xfrm>
          <a:prstGeom prst="rect">
            <a:avLst/>
          </a:prstGeom>
        </p:spPr>
        <p:txBody>
          <a:bodyPr wrap="square">
            <a:spAutoFit/>
          </a:bodyPr>
          <a:lstStyle/>
          <a:p>
            <a:pPr marL="285750" indent="-285750">
              <a:lnSpc>
                <a:spcPts val="1800"/>
              </a:lnSpc>
              <a:spcBef>
                <a:spcPts val="750"/>
              </a:spcBef>
              <a:spcAft>
                <a:spcPts val="75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Ideally, very little data is written to a container’s writable layer, and you use Docker volumes to write data.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ts val="1800"/>
              </a:lnSpc>
              <a:spcBef>
                <a:spcPts val="750"/>
              </a:spcBef>
              <a:spcAft>
                <a:spcPts val="750"/>
              </a:spcAft>
              <a:buFont typeface="Wingdings" panose="05000000000000000000" pitchFamily="2" charset="2"/>
              <a:buChar char="Ø"/>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However</a:t>
            </a:r>
            <a:r>
              <a:rPr lang="en-US" dirty="0">
                <a:latin typeface="Times New Roman" panose="02020603050405020304" pitchFamily="18" charset="0"/>
                <a:ea typeface="Times New Roman" panose="02020603050405020304" pitchFamily="18" charset="0"/>
                <a:cs typeface="Times New Roman" panose="02020603050405020304" pitchFamily="18" charset="0"/>
              </a:rPr>
              <a:t>, some workloads require you to be able to write to the container’s writable layer.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This </a:t>
            </a:r>
            <a:r>
              <a:rPr lang="en-US" dirty="0">
                <a:latin typeface="Times New Roman" panose="02020603050405020304" pitchFamily="18" charset="0"/>
                <a:ea typeface="Times New Roman" panose="02020603050405020304" pitchFamily="18" charset="0"/>
                <a:cs typeface="Times New Roman" panose="02020603050405020304" pitchFamily="18" charset="0"/>
              </a:rPr>
              <a:t>is where storage drivers come in.</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ts val="1800"/>
              </a:lnSpc>
              <a:spcBef>
                <a:spcPts val="750"/>
              </a:spcBef>
              <a:spcAft>
                <a:spcPts val="75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Docker supports several different storage drivers, using a pluggable architecture.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ts val="1800"/>
              </a:lnSpc>
              <a:spcBef>
                <a:spcPts val="750"/>
              </a:spcBef>
              <a:spcAft>
                <a:spcPts val="750"/>
              </a:spcAft>
              <a:buFont typeface="Wingdings" panose="05000000000000000000" pitchFamily="2" charset="2"/>
              <a:buChar char="Ø"/>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dirty="0">
                <a:latin typeface="Times New Roman" panose="02020603050405020304" pitchFamily="18" charset="0"/>
                <a:ea typeface="Times New Roman" panose="02020603050405020304" pitchFamily="18" charset="0"/>
                <a:cs typeface="Times New Roman" panose="02020603050405020304" pitchFamily="18" charset="0"/>
              </a:rPr>
              <a:t>storage driver controls how images and containers are stored and managed on your Docker host.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686" y="3056409"/>
            <a:ext cx="5890213" cy="3638298"/>
          </a:xfrm>
          <a:prstGeom prst="rect">
            <a:avLst/>
          </a:prstGeom>
        </p:spPr>
      </p:pic>
    </p:spTree>
    <p:extLst>
      <p:ext uri="{BB962C8B-B14F-4D97-AF65-F5344CB8AC3E}">
        <p14:creationId xmlns:p14="http://schemas.microsoft.com/office/powerpoint/2010/main" val="423821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0015" y="418584"/>
            <a:ext cx="4403770" cy="523220"/>
          </a:xfrm>
          <a:prstGeom prst="rect">
            <a:avLst/>
          </a:prstGeom>
        </p:spPr>
        <p:txBody>
          <a:bodyPr wrap="none">
            <a:spAutoFit/>
          </a:bodyPr>
          <a:lstStyle/>
          <a:p>
            <a:r>
              <a:rPr lang="en-US" sz="2800" b="1" u="sng" dirty="0">
                <a:latin typeface="Times New Roman" panose="02020603050405020304" pitchFamily="18" charset="0"/>
                <a:cs typeface="Times New Roman" panose="02020603050405020304" pitchFamily="18" charset="0"/>
              </a:rPr>
              <a:t>Supported storage </a:t>
            </a:r>
            <a:r>
              <a:rPr lang="en-US" sz="2800" b="1" u="sng" dirty="0" smtClean="0">
                <a:latin typeface="Times New Roman" panose="02020603050405020304" pitchFamily="18" charset="0"/>
                <a:cs typeface="Times New Roman" panose="02020603050405020304" pitchFamily="18" charset="0"/>
              </a:rPr>
              <a:t>drivers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4" name="Rectangle 3"/>
          <p:cNvSpPr/>
          <p:nvPr/>
        </p:nvSpPr>
        <p:spPr>
          <a:xfrm>
            <a:off x="929147" y="1132771"/>
            <a:ext cx="10795821"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For Docker CE, only some configurations are tested, and your operating system’s kernel may not support every storage driver. In general, the following configurations work on recent versions of the Linux distribution:</a:t>
            </a: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0568423"/>
              </p:ext>
            </p:extLst>
          </p:nvPr>
        </p:nvGraphicFramePr>
        <p:xfrm>
          <a:off x="1828803" y="1970070"/>
          <a:ext cx="8760542" cy="4548715"/>
        </p:xfrm>
        <a:graphic>
          <a:graphicData uri="http://schemas.openxmlformats.org/drawingml/2006/table">
            <a:tbl>
              <a:tblPr firstRow="1" firstCol="1" bandRow="1">
                <a:tableStyleId>{5C22544A-7EE6-4342-B048-85BDC9FD1C3A}</a:tableStyleId>
              </a:tblPr>
              <a:tblGrid>
                <a:gridCol w="4380271">
                  <a:extLst>
                    <a:ext uri="{9D8B030D-6E8A-4147-A177-3AD203B41FA5}">
                      <a16:colId xmlns:a16="http://schemas.microsoft.com/office/drawing/2014/main" val="2201477043"/>
                    </a:ext>
                  </a:extLst>
                </a:gridCol>
                <a:gridCol w="4380271">
                  <a:extLst>
                    <a:ext uri="{9D8B030D-6E8A-4147-A177-3AD203B41FA5}">
                      <a16:colId xmlns:a16="http://schemas.microsoft.com/office/drawing/2014/main" val="676136529"/>
                    </a:ext>
                  </a:extLst>
                </a:gridCol>
              </a:tblGrid>
              <a:tr h="657043">
                <a:tc>
                  <a:txBody>
                    <a:bodyPr/>
                    <a:lstStyle/>
                    <a:p>
                      <a:pPr marL="0" marR="0">
                        <a:lnSpc>
                          <a:spcPct val="107000"/>
                        </a:lnSpc>
                        <a:spcBef>
                          <a:spcPts val="1500"/>
                        </a:spcBef>
                        <a:spcAft>
                          <a:spcPts val="1500"/>
                        </a:spcAft>
                      </a:pPr>
                      <a:r>
                        <a:rPr lang="en-US" sz="1800">
                          <a:effectLst/>
                          <a:latin typeface="Times New Roman" panose="02020603050405020304" pitchFamily="18" charset="0"/>
                          <a:cs typeface="Times New Roman" panose="02020603050405020304" pitchFamily="18" charset="0"/>
                        </a:rPr>
                        <a:t>Linux distribution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66675" marB="66675" anchor="ctr"/>
                </a:tc>
                <a:tc>
                  <a:txBody>
                    <a:bodyPr/>
                    <a:lstStyle/>
                    <a:p>
                      <a:pPr marL="0" marR="0">
                        <a:lnSpc>
                          <a:spcPct val="107000"/>
                        </a:lnSpc>
                        <a:spcBef>
                          <a:spcPts val="1500"/>
                        </a:spcBef>
                        <a:spcAft>
                          <a:spcPts val="1500"/>
                        </a:spcAft>
                      </a:pPr>
                      <a:r>
                        <a:rPr lang="en-US" sz="1800">
                          <a:effectLst/>
                          <a:latin typeface="Times New Roman" panose="02020603050405020304" pitchFamily="18" charset="0"/>
                          <a:cs typeface="Times New Roman" panose="02020603050405020304" pitchFamily="18" charset="0"/>
                        </a:rPr>
                        <a:t>Recommended storage drivers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66675" marB="66675" anchor="ctr"/>
                </a:tc>
                <a:extLst>
                  <a:ext uri="{0D108BD9-81ED-4DB2-BD59-A6C34878D82A}">
                    <a16:rowId xmlns:a16="http://schemas.microsoft.com/office/drawing/2014/main" val="3942466202"/>
                  </a:ext>
                </a:extLst>
              </a:tr>
              <a:tr h="1162331">
                <a:tc>
                  <a:txBody>
                    <a:bodyPr/>
                    <a:lstStyle/>
                    <a:p>
                      <a:pPr marL="0" marR="0">
                        <a:lnSpc>
                          <a:spcPct val="107000"/>
                        </a:lnSpc>
                        <a:spcBef>
                          <a:spcPts val="1500"/>
                        </a:spcBef>
                        <a:spcAft>
                          <a:spcPts val="1500"/>
                        </a:spcAft>
                      </a:pPr>
                      <a:r>
                        <a:rPr lang="en-US" sz="1800" dirty="0">
                          <a:effectLst/>
                          <a:latin typeface="Times New Roman" panose="02020603050405020304" pitchFamily="18" charset="0"/>
                          <a:cs typeface="Times New Roman" panose="02020603050405020304" pitchFamily="18" charset="0"/>
                        </a:rPr>
                        <a:t>Docker CE on Ubuntu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aufs, devicemapper, overlay2 (Ubuntu 14.04.4 or later, 16.04 or later), overlay, zfs, vfs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79398150"/>
                  </a:ext>
                </a:extLst>
              </a:tr>
              <a:tr h="783505">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Docker CE on Debian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aufs, devicemapper, overlay2 (Debian Stretch), overlay, vfs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193407553"/>
                  </a:ext>
                </a:extLst>
              </a:tr>
              <a:tr h="783505">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Docker CE on CentOS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tc>
                  <a:txBody>
                    <a:bodyPr/>
                    <a:lstStyle/>
                    <a:p>
                      <a:pPr marL="0" marR="0">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devicemapper</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vfs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259031424"/>
                  </a:ext>
                </a:extLst>
              </a:tr>
              <a:tr h="1162331">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Docker CE on Fedora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tc>
                  <a:txBody>
                    <a:bodyPr/>
                    <a:lstStyle/>
                    <a:p>
                      <a:pPr marL="0" marR="0">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devicemapper</a:t>
                      </a:r>
                      <a:r>
                        <a:rPr lang="en-US" sz="1800" dirty="0">
                          <a:effectLst/>
                          <a:latin typeface="Times New Roman" panose="02020603050405020304" pitchFamily="18" charset="0"/>
                          <a:cs typeface="Times New Roman" panose="02020603050405020304" pitchFamily="18" charset="0"/>
                        </a:rPr>
                        <a:t>, overlay2 (Fedora 26 or later, experimental), overlay(experimental), </a:t>
                      </a:r>
                      <a:r>
                        <a:rPr lang="en-US" sz="1800" dirty="0" err="1">
                          <a:effectLst/>
                          <a:latin typeface="Times New Roman" panose="02020603050405020304" pitchFamily="18" charset="0"/>
                          <a:cs typeface="Times New Roman" panose="02020603050405020304" pitchFamily="18" charset="0"/>
                        </a:rPr>
                        <a:t>vfs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278934695"/>
                  </a:ext>
                </a:extLst>
              </a:tr>
            </a:tbl>
          </a:graphicData>
        </a:graphic>
      </p:graphicFrame>
    </p:spTree>
    <p:extLst>
      <p:ext uri="{BB962C8B-B14F-4D97-AF65-F5344CB8AC3E}">
        <p14:creationId xmlns:p14="http://schemas.microsoft.com/office/powerpoint/2010/main" val="80426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664" y="353650"/>
            <a:ext cx="1608838" cy="523220"/>
          </a:xfrm>
          <a:prstGeom prst="rect">
            <a:avLst/>
          </a:prstGeom>
        </p:spPr>
        <p:txBody>
          <a:bodyPr wrap="none">
            <a:spAutoFit/>
          </a:bodyPr>
          <a:lstStyle/>
          <a:p>
            <a:r>
              <a:rPr lang="en-US" sz="2800" b="1" i="0" u="sng" dirty="0" smtClean="0">
                <a:effectLst/>
                <a:latin typeface="Times New Roman" panose="02020603050405020304" pitchFamily="18" charset="0"/>
                <a:cs typeface="Times New Roman" panose="02020603050405020304" pitchFamily="18" charset="0"/>
              </a:rPr>
              <a:t>Volumes</a:t>
            </a:r>
            <a:r>
              <a:rPr lang="en-US" sz="2800" b="1" i="0" dirty="0" smtClean="0">
                <a:effectLst/>
                <a:latin typeface="Times New Roman" panose="02020603050405020304" pitchFamily="18" charset="0"/>
                <a:cs typeface="Times New Roman" panose="02020603050405020304" pitchFamily="18" charset="0"/>
              </a:rPr>
              <a:t>:</a:t>
            </a:r>
            <a:endParaRPr lang="en-US" sz="2800" b="1"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722669" y="1052077"/>
            <a:ext cx="9866671" cy="3139321"/>
          </a:xfrm>
          <a:prstGeom prst="rect">
            <a:avLst/>
          </a:prstGeom>
        </p:spPr>
        <p:txBody>
          <a:bodyPr wrap="square">
            <a:spAutoFit/>
          </a:bodyPr>
          <a:lstStyle/>
          <a:p>
            <a:r>
              <a:rPr lang="en-US" b="0" i="0" dirty="0" smtClean="0">
                <a:effectLst/>
                <a:latin typeface="Times New Roman" panose="02020603050405020304" pitchFamily="18" charset="0"/>
                <a:cs typeface="Times New Roman" panose="02020603050405020304" pitchFamily="18" charset="0"/>
              </a:rPr>
              <a:t>Volumes are the preferred mechanism for persisting data generated by and used by Docker containers. While </a:t>
            </a:r>
            <a:r>
              <a:rPr lang="en-US" b="0" i="0" strike="noStrike" dirty="0" smtClean="0">
                <a:effectLst/>
                <a:latin typeface="Times New Roman" panose="02020603050405020304" pitchFamily="18" charset="0"/>
                <a:cs typeface="Times New Roman" panose="02020603050405020304" pitchFamily="18" charset="0"/>
              </a:rPr>
              <a:t>bind mounts</a:t>
            </a:r>
            <a:r>
              <a:rPr lang="en-US" b="0" i="0" dirty="0" smtClean="0">
                <a:effectLst/>
                <a:latin typeface="Times New Roman" panose="02020603050405020304" pitchFamily="18" charset="0"/>
                <a:cs typeface="Times New Roman" panose="02020603050405020304" pitchFamily="18" charset="0"/>
              </a:rPr>
              <a:t> are dependent on the directory structure of the host machine, volumes are completely managed by Docker. Volumes have several advantages over bind mounts:</a:t>
            </a:r>
          </a:p>
          <a:p>
            <a:endParaRPr lang="en-US" b="0" i="0" dirty="0" smtClean="0">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0" i="0" dirty="0" smtClean="0">
                <a:effectLst/>
                <a:latin typeface="Times New Roman" panose="02020603050405020304" pitchFamily="18" charset="0"/>
                <a:cs typeface="Times New Roman" panose="02020603050405020304" pitchFamily="18" charset="0"/>
              </a:rPr>
              <a:t>Volumes are easier to back up or migrate than bind mounts.</a:t>
            </a:r>
          </a:p>
          <a:p>
            <a:pPr lvl="1">
              <a:buFont typeface="Arial" panose="020B0604020202020204" pitchFamily="34" charset="0"/>
              <a:buChar char="•"/>
            </a:pPr>
            <a:r>
              <a:rPr lang="en-US" b="0" i="0" dirty="0" smtClean="0">
                <a:effectLst/>
                <a:latin typeface="Times New Roman" panose="02020603050405020304" pitchFamily="18" charset="0"/>
                <a:cs typeface="Times New Roman" panose="02020603050405020304" pitchFamily="18" charset="0"/>
              </a:rPr>
              <a:t>You can manage volumes using Docker CLI commands or the Docker API.</a:t>
            </a:r>
          </a:p>
          <a:p>
            <a:pPr lvl="1">
              <a:buFont typeface="Arial" panose="020B0604020202020204" pitchFamily="34" charset="0"/>
              <a:buChar char="•"/>
            </a:pPr>
            <a:r>
              <a:rPr lang="en-US" b="0" i="0" dirty="0" smtClean="0">
                <a:effectLst/>
                <a:latin typeface="Times New Roman" panose="02020603050405020304" pitchFamily="18" charset="0"/>
                <a:cs typeface="Times New Roman" panose="02020603050405020304" pitchFamily="18" charset="0"/>
              </a:rPr>
              <a:t>Volumes work on both Linux and Windows containers.</a:t>
            </a:r>
          </a:p>
          <a:p>
            <a:pPr lvl="1">
              <a:buFont typeface="Arial" panose="020B0604020202020204" pitchFamily="34" charset="0"/>
              <a:buChar char="•"/>
            </a:pPr>
            <a:r>
              <a:rPr lang="en-US" b="0" i="0" dirty="0" smtClean="0">
                <a:effectLst/>
                <a:latin typeface="Times New Roman" panose="02020603050405020304" pitchFamily="18" charset="0"/>
                <a:cs typeface="Times New Roman" panose="02020603050405020304" pitchFamily="18" charset="0"/>
              </a:rPr>
              <a:t>Volumes can be more safely shared among multiple containers.</a:t>
            </a:r>
          </a:p>
          <a:p>
            <a:pPr lvl="1">
              <a:buFont typeface="Arial" panose="020B0604020202020204" pitchFamily="34" charset="0"/>
              <a:buChar char="•"/>
            </a:pPr>
            <a:r>
              <a:rPr lang="en-US" b="0" i="0" dirty="0" smtClean="0">
                <a:effectLst/>
                <a:latin typeface="Times New Roman" panose="02020603050405020304" pitchFamily="18" charset="0"/>
                <a:cs typeface="Times New Roman" panose="02020603050405020304" pitchFamily="18" charset="0"/>
              </a:rPr>
              <a:t>Volume drivers let you store volumes on remote hosts or cloud providers, to encrypt the contents of volumes, or to add other functionality.</a:t>
            </a:r>
          </a:p>
          <a:p>
            <a:pPr lvl="1">
              <a:buFont typeface="Arial" panose="020B0604020202020204" pitchFamily="34" charset="0"/>
              <a:buChar char="•"/>
            </a:pPr>
            <a:r>
              <a:rPr lang="en-US" b="0" i="0" dirty="0" smtClean="0">
                <a:effectLst/>
                <a:latin typeface="Times New Roman" panose="02020603050405020304" pitchFamily="18" charset="0"/>
                <a:cs typeface="Times New Roman" panose="02020603050405020304" pitchFamily="18" charset="0"/>
              </a:rPr>
              <a:t>New volumes can have their content pre-populated by a container.</a:t>
            </a:r>
            <a:endParaRPr lang="en-US" b="0" i="0" dirty="0">
              <a:effectLst/>
              <a:latin typeface="Times New Roman" panose="02020603050405020304" pitchFamily="18" charset="0"/>
              <a:cs typeface="Times New Roman" panose="02020603050405020304" pitchFamily="18" charset="0"/>
            </a:endParaRPr>
          </a:p>
        </p:txBody>
      </p:sp>
      <p:pic>
        <p:nvPicPr>
          <p:cNvPr id="2050" name="Picture 2" descr="volumes on the Docker h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2517" y="4351857"/>
            <a:ext cx="478155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66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705" y="265160"/>
            <a:ext cx="4727513" cy="523220"/>
          </a:xfrm>
          <a:prstGeom prst="rect">
            <a:avLst/>
          </a:prstGeom>
        </p:spPr>
        <p:txBody>
          <a:bodyPr wrap="none">
            <a:spAutoFit/>
          </a:bodyPr>
          <a:lstStyle/>
          <a:p>
            <a:r>
              <a:rPr lang="en-US" sz="2800" b="1" i="0" u="sng" dirty="0" smtClean="0">
                <a:effectLst/>
                <a:latin typeface="Times New Roman" panose="02020603050405020304" pitchFamily="18" charset="0"/>
                <a:cs typeface="Times New Roman" panose="02020603050405020304" pitchFamily="18" charset="0"/>
              </a:rPr>
              <a:t>Create and manage volumes</a:t>
            </a:r>
            <a:r>
              <a:rPr lang="en-US" sz="2800" b="1" i="0" dirty="0" smtClean="0">
                <a:effectLst/>
                <a:latin typeface="Times New Roman" panose="02020603050405020304" pitchFamily="18" charset="0"/>
                <a:cs typeface="Times New Roman" panose="02020603050405020304" pitchFamily="18" charset="0"/>
              </a:rPr>
              <a:t> :</a:t>
            </a:r>
            <a:endParaRPr lang="en-US" sz="2800" b="1" i="0" dirty="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076632" y="1106128"/>
            <a:ext cx="5391219" cy="5632311"/>
          </a:xfrm>
          <a:prstGeom prst="rect">
            <a:avLst/>
          </a:prstGeom>
          <a:noFill/>
        </p:spPr>
        <p:txBody>
          <a:bodyPr wrap="none" rtlCol="0">
            <a:spAutoFit/>
          </a:bodyPr>
          <a:lstStyle/>
          <a:p>
            <a:pPr marL="285750" indent="-285750">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docker</a:t>
            </a:r>
            <a:r>
              <a:rPr lang="en-US" altLang="en-US" dirty="0">
                <a:latin typeface="Times New Roman" panose="02020603050405020304" pitchFamily="18" charset="0"/>
                <a:cs typeface="Times New Roman" panose="02020603050405020304" pitchFamily="18" charset="0"/>
              </a:rPr>
              <a:t> volume </a:t>
            </a:r>
            <a:r>
              <a:rPr lang="en-US" altLang="en-US" b="1" dirty="0">
                <a:latin typeface="Times New Roman" panose="02020603050405020304" pitchFamily="18" charset="0"/>
                <a:cs typeface="Times New Roman" panose="02020603050405020304" pitchFamily="18" charset="0"/>
              </a:rPr>
              <a:t>create</a:t>
            </a:r>
            <a:r>
              <a:rPr lang="en-US" altLang="en-US" dirty="0">
                <a:latin typeface="Times New Roman" panose="02020603050405020304" pitchFamily="18" charset="0"/>
                <a:cs typeface="Times New Roman" panose="02020603050405020304" pitchFamily="18" charset="0"/>
              </a:rPr>
              <a:t> my-</a:t>
            </a:r>
            <a:r>
              <a:rPr lang="en-US" altLang="en-US" dirty="0" err="1">
                <a:latin typeface="Times New Roman" panose="02020603050405020304" pitchFamily="18" charset="0"/>
                <a:cs typeface="Times New Roman" panose="02020603050405020304" pitchFamily="18" charset="0"/>
              </a:rPr>
              <a:t>vol</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docker</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volume </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ls </a:t>
            </a:r>
          </a:p>
          <a:p>
            <a:pPr lvl="0" eaLnBrk="0" fontAlgn="base" hangingPunct="0">
              <a:spcBef>
                <a:spcPct val="0"/>
              </a:spcBef>
              <a:spcAft>
                <a:spcPct val="0"/>
              </a:spcAf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docker</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volume </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inspect</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my-</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vol</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"Driver": "local",</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"Labels": {}, </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Mountpoint</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var</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/lib/</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docker</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/volumes/my-</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vol</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/_data", </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"Name": "my-</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vol</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"Options": {}, </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"Scope": "local“</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 </a:t>
            </a:r>
          </a:p>
          <a:p>
            <a:pPr eaLnBrk="0" fontAlgn="base" hangingPunct="0">
              <a:spcBef>
                <a:spcPct val="0"/>
              </a:spcBef>
              <a:spcAft>
                <a:spcPct val="0"/>
              </a:spcAf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docker</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volume </a:t>
            </a:r>
            <a:r>
              <a:rPr kumimoji="0" lang="en-US" altLang="en-US" b="1" i="0" u="none" strike="noStrike" cap="none" normalizeH="0" baseline="0" dirty="0" err="1" smtClean="0">
                <a:ln>
                  <a:noFill/>
                </a:ln>
                <a:effectLst/>
                <a:latin typeface="Times New Roman" panose="02020603050405020304" pitchFamily="18" charset="0"/>
                <a:cs typeface="Times New Roman" panose="02020603050405020304" pitchFamily="18" charset="0"/>
              </a:rPr>
              <a:t>rm</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my-</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vol</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38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577" y="383147"/>
            <a:ext cx="5227650" cy="523220"/>
          </a:xfrm>
          <a:prstGeom prst="rect">
            <a:avLst/>
          </a:prstGeom>
        </p:spPr>
        <p:txBody>
          <a:bodyPr wrap="none">
            <a:spAutoFit/>
          </a:bodyPr>
          <a:lstStyle/>
          <a:p>
            <a:r>
              <a:rPr lang="en-US" sz="2800" b="1" i="0" u="sng" dirty="0" smtClean="0">
                <a:effectLst/>
                <a:latin typeface="Times New Roman" panose="02020603050405020304" pitchFamily="18" charset="0"/>
                <a:cs typeface="Times New Roman" panose="02020603050405020304" pitchFamily="18" charset="0"/>
              </a:rPr>
              <a:t>Start a container with a volume</a:t>
            </a:r>
            <a:r>
              <a:rPr lang="en-US" sz="2800" b="1" i="0" dirty="0" smtClean="0">
                <a:effectLst/>
                <a:latin typeface="Times New Roman" panose="02020603050405020304" pitchFamily="18" charset="0"/>
                <a:cs typeface="Times New Roman" panose="02020603050405020304" pitchFamily="18" charset="0"/>
              </a:rPr>
              <a:t> :</a:t>
            </a:r>
            <a:endParaRPr lang="en-US" sz="2800" b="1" i="0" dirty="0">
              <a:effectLst/>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707222" y="1290520"/>
            <a:ext cx="5891356" cy="738664"/>
          </a:xfrm>
          <a:prstGeom prst="rect">
            <a:avLst/>
          </a:prstGeom>
        </p:spPr>
        <p:txBody>
          <a:bodyPr wrap="none">
            <a:spAutoFit/>
          </a:bodyPr>
          <a:lstStyle/>
          <a:p>
            <a:pPr lvl="0" eaLnBrk="0" fontAlgn="base" hangingPunct="0">
              <a:spcBef>
                <a:spcPct val="0"/>
              </a:spcBef>
              <a:spcAft>
                <a:spcPct val="0"/>
              </a:spcAft>
            </a:pPr>
            <a:r>
              <a:rPr lang="en-US" altLang="en-US" dirty="0" smtClean="0">
                <a:latin typeface="Times New Roman" panose="02020603050405020304" pitchFamily="18" charset="0"/>
                <a:cs typeface="Times New Roman" panose="02020603050405020304" pitchFamily="18" charset="0"/>
              </a:rPr>
              <a:t>Using </a:t>
            </a:r>
            <a:r>
              <a:rPr lang="en-US" altLang="en-US" b="1" dirty="0" smtClean="0">
                <a:latin typeface="Times New Roman" panose="02020603050405020304" pitchFamily="18" charset="0"/>
                <a:cs typeface="Times New Roman" panose="02020603050405020304" pitchFamily="18" charset="0"/>
              </a:rPr>
              <a:t>–v</a:t>
            </a:r>
            <a:r>
              <a:rPr lang="en-US" altLang="en-US" dirty="0" smtClean="0">
                <a:latin typeface="Times New Roman" panose="02020603050405020304" pitchFamily="18" charset="0"/>
                <a:cs typeface="Times New Roman" panose="02020603050405020304" pitchFamily="18" charset="0"/>
              </a:rPr>
              <a:t> flag</a:t>
            </a:r>
          </a:p>
          <a:p>
            <a:pPr marL="285750" lvl="0" indent="-285750" eaLnBrk="0" fontAlgn="base" hangingPunct="0">
              <a:spcBef>
                <a:spcPct val="0"/>
              </a:spcBef>
              <a:spcAft>
                <a:spcPct val="0"/>
              </a:spcAft>
              <a:buFont typeface="Wingdings" panose="05000000000000000000" pitchFamily="2" charset="2"/>
              <a:buChar char="Ø"/>
            </a:pPr>
            <a:r>
              <a:rPr lang="en-US" altLang="en-US" dirty="0" err="1" smtClean="0">
                <a:latin typeface="Times New Roman" panose="02020603050405020304" pitchFamily="18" charset="0"/>
                <a:cs typeface="Times New Roman" panose="02020603050405020304" pitchFamily="18" charset="0"/>
              </a:rPr>
              <a:t>docker</a:t>
            </a:r>
            <a:r>
              <a:rPr lang="en-US" altLang="en-US" dirty="0" smtClean="0">
                <a:latin typeface="Times New Roman" panose="02020603050405020304" pitchFamily="18" charset="0"/>
                <a:cs typeface="Times New Roman" panose="02020603050405020304" pitchFamily="18" charset="0"/>
              </a:rPr>
              <a:t> run -d --name </a:t>
            </a:r>
            <a:r>
              <a:rPr lang="en-US" altLang="en-US" dirty="0" err="1" smtClean="0">
                <a:latin typeface="Times New Roman" panose="02020603050405020304" pitchFamily="18" charset="0"/>
                <a:cs typeface="Times New Roman" panose="02020603050405020304" pitchFamily="18" charset="0"/>
              </a:rPr>
              <a:t>devtest</a:t>
            </a:r>
            <a:r>
              <a:rPr lang="en-US" altLang="en-US" dirty="0" smtClean="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-v myvol2:/app</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nginx:latest</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707222" y="2243384"/>
            <a:ext cx="8804787" cy="646331"/>
          </a:xfrm>
          <a:prstGeom prst="rect">
            <a:avLst/>
          </a:prstGeom>
        </p:spPr>
        <p:txBody>
          <a:bodyPr wrap="square">
            <a:spAutoFit/>
          </a:bodyPr>
          <a:lstStyle/>
          <a:p>
            <a:pPr lvl="0" eaLnBrk="0" fontAlgn="base" hangingPunct="0">
              <a:spcBef>
                <a:spcPct val="0"/>
              </a:spcBef>
              <a:spcAft>
                <a:spcPct val="0"/>
              </a:spcAft>
            </a:pPr>
            <a:r>
              <a:rPr lang="en-US" altLang="en-US" dirty="0" smtClean="0">
                <a:latin typeface="Times New Roman" panose="02020603050405020304" pitchFamily="18" charset="0"/>
                <a:cs typeface="Times New Roman" panose="02020603050405020304" pitchFamily="18" charset="0"/>
              </a:rPr>
              <a:t>Using </a:t>
            </a:r>
            <a:r>
              <a:rPr lang="en-US" altLang="en-US" b="1" dirty="0" smtClean="0">
                <a:latin typeface="Times New Roman" panose="02020603050405020304" pitchFamily="18" charset="0"/>
                <a:cs typeface="Times New Roman" panose="02020603050405020304" pitchFamily="18" charset="0"/>
              </a:rPr>
              <a:t>–mount </a:t>
            </a:r>
            <a:r>
              <a:rPr lang="en-US" altLang="en-US" dirty="0" smtClean="0">
                <a:latin typeface="Times New Roman" panose="02020603050405020304" pitchFamily="18" charset="0"/>
                <a:cs typeface="Times New Roman" panose="02020603050405020304" pitchFamily="18" charset="0"/>
              </a:rPr>
              <a:t>flag</a:t>
            </a:r>
          </a:p>
          <a:p>
            <a:pPr marL="285750" lvl="0" indent="-285750" eaLnBrk="0" fontAlgn="base" hangingPunct="0">
              <a:spcBef>
                <a:spcPct val="0"/>
              </a:spcBef>
              <a:spcAft>
                <a:spcPct val="0"/>
              </a:spcAft>
              <a:buFont typeface="Wingdings" panose="05000000000000000000" pitchFamily="2" charset="2"/>
              <a:buChar char="Ø"/>
            </a:pPr>
            <a:r>
              <a:rPr lang="en-US" altLang="en-US" dirty="0" err="1" smtClean="0">
                <a:latin typeface="Times New Roman" panose="02020603050405020304" pitchFamily="18" charset="0"/>
                <a:cs typeface="Times New Roman" panose="02020603050405020304" pitchFamily="18" charset="0"/>
              </a:rPr>
              <a:t>docker</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run -d </a:t>
            </a:r>
            <a:r>
              <a:rPr lang="en-US" altLang="en-US"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name </a:t>
            </a:r>
            <a:r>
              <a:rPr lang="en-US" altLang="en-US" dirty="0" err="1">
                <a:latin typeface="Times New Roman" panose="02020603050405020304" pitchFamily="18" charset="0"/>
                <a:cs typeface="Times New Roman" panose="02020603050405020304" pitchFamily="18" charset="0"/>
              </a:rPr>
              <a:t>devtest</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--mount </a:t>
            </a:r>
            <a:r>
              <a:rPr lang="en-US" altLang="en-US" b="1" dirty="0" smtClean="0">
                <a:latin typeface="Times New Roman" panose="02020603050405020304" pitchFamily="18" charset="0"/>
                <a:cs typeface="Times New Roman" panose="02020603050405020304" pitchFamily="18" charset="0"/>
              </a:rPr>
              <a:t>source</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b="1" dirty="0" smtClean="0">
                <a:latin typeface="Times New Roman" panose="02020603050405020304" pitchFamily="18" charset="0"/>
                <a:cs typeface="Times New Roman" panose="02020603050405020304" pitchFamily="18" charset="0"/>
              </a:rPr>
              <a:t>myvol2,target</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/app</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nginx:latest</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8" name="Rectangle 7"/>
          <p:cNvSpPr/>
          <p:nvPr/>
        </p:nvSpPr>
        <p:spPr>
          <a:xfrm>
            <a:off x="511577" y="3411482"/>
            <a:ext cx="4701928" cy="523220"/>
          </a:xfrm>
          <a:prstGeom prst="rect">
            <a:avLst/>
          </a:prstGeom>
        </p:spPr>
        <p:txBody>
          <a:bodyPr wrap="none">
            <a:spAutoFit/>
          </a:bodyPr>
          <a:lstStyle/>
          <a:p>
            <a:r>
              <a:rPr lang="en-US" sz="2800" b="1" u="sng" dirty="0">
                <a:latin typeface="Times New Roman" panose="02020603050405020304" pitchFamily="18" charset="0"/>
                <a:cs typeface="Times New Roman" panose="02020603050405020304" pitchFamily="18" charset="0"/>
              </a:rPr>
              <a:t>Start a service with </a:t>
            </a:r>
            <a:r>
              <a:rPr lang="en-US" sz="2800" b="1" u="sng" dirty="0" smtClean="0">
                <a:latin typeface="Times New Roman" panose="02020603050405020304" pitchFamily="18" charset="0"/>
                <a:cs typeface="Times New Roman" panose="02020603050405020304" pitchFamily="18" charset="0"/>
              </a:rPr>
              <a:t>volumes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1707222" y="5132334"/>
            <a:ext cx="10456606"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docker</a:t>
            </a:r>
            <a:r>
              <a:rPr lang="en-US" altLang="en-US" dirty="0">
                <a:latin typeface="Times New Roman" panose="02020603050405020304" pitchFamily="18" charset="0"/>
                <a:cs typeface="Times New Roman" panose="02020603050405020304" pitchFamily="18" charset="0"/>
              </a:rPr>
              <a:t> service create -d </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--replicas</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4 </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--name </a:t>
            </a:r>
            <a:r>
              <a:rPr lang="en-US" altLang="en-US" dirty="0" err="1">
                <a:latin typeface="Times New Roman" panose="02020603050405020304" pitchFamily="18" charset="0"/>
                <a:cs typeface="Times New Roman" panose="02020603050405020304" pitchFamily="18" charset="0"/>
              </a:rPr>
              <a:t>devtest</a:t>
            </a:r>
            <a:r>
              <a:rPr lang="en-US" altLang="en-US" dirty="0">
                <a:latin typeface="Times New Roman" panose="02020603050405020304" pitchFamily="18" charset="0"/>
                <a:cs typeface="Times New Roman" panose="02020603050405020304" pitchFamily="18" charset="0"/>
              </a:rPr>
              <a:t>-service </a:t>
            </a:r>
            <a:r>
              <a:rPr lang="en-US" altLang="en-US" b="1" dirty="0" smtClean="0">
                <a:latin typeface="Times New Roman" panose="02020603050405020304" pitchFamily="18" charset="0"/>
                <a:cs typeface="Times New Roman" panose="02020603050405020304" pitchFamily="18" charset="0"/>
              </a:rPr>
              <a:t>--mount</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b="1" dirty="0" smtClean="0">
                <a:latin typeface="Times New Roman" panose="02020603050405020304" pitchFamily="18" charset="0"/>
                <a:cs typeface="Times New Roman" panose="02020603050405020304" pitchFamily="18" charset="0"/>
              </a:rPr>
              <a:t>myvol2,target</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/app </a:t>
            </a:r>
            <a:r>
              <a:rPr lang="en-US" altLang="en-US" b="1"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nginx:latest</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1707222" y="4133303"/>
            <a:ext cx="10947920" cy="646331"/>
          </a:xfrm>
          <a:prstGeom prst="rect">
            <a:avLst/>
          </a:prstGeom>
        </p:spPr>
        <p:txBody>
          <a:bodyPr wrap="square">
            <a:spAutoFit/>
          </a:bodyPr>
          <a:lstStyle/>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docker</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service create</a:t>
            </a:r>
            <a:r>
              <a:rPr lang="en-US" altLang="en-US" dirty="0">
                <a:latin typeface="Times New Roman" panose="02020603050405020304" pitchFamily="18" charset="0"/>
                <a:cs typeface="Times New Roman" panose="02020603050405020304" pitchFamily="18" charset="0"/>
              </a:rPr>
              <a:t> command does not support the </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--volume</a:t>
            </a:r>
            <a:r>
              <a:rPr lang="en-US" altLang="en-US" dirty="0">
                <a:latin typeface="Times New Roman" panose="02020603050405020304" pitchFamily="18" charset="0"/>
                <a:cs typeface="Times New Roman" panose="02020603050405020304" pitchFamily="18" charset="0"/>
              </a:rPr>
              <a:t> flag. When mounting a volume into a service’s containers, you must use the </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--mount</a:t>
            </a:r>
            <a:r>
              <a:rPr lang="en-US" altLang="en-US" dirty="0">
                <a:latin typeface="Times New Roman" panose="02020603050405020304" pitchFamily="18" charset="0"/>
                <a:cs typeface="Times New Roman" panose="02020603050405020304" pitchFamily="18" charset="0"/>
              </a:rPr>
              <a:t> flag.</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17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340" y="324153"/>
            <a:ext cx="3988528" cy="523220"/>
          </a:xfrm>
          <a:prstGeom prst="rect">
            <a:avLst/>
          </a:prstGeom>
        </p:spPr>
        <p:txBody>
          <a:bodyPr wrap="none">
            <a:spAutoFit/>
          </a:bodyPr>
          <a:lstStyle/>
          <a:p>
            <a:r>
              <a:rPr lang="en-US" sz="2800" b="1" i="0" u="sng" dirty="0" smtClean="0">
                <a:effectLst/>
                <a:latin typeface="Times New Roman" panose="02020603050405020304" pitchFamily="18" charset="0"/>
                <a:cs typeface="Times New Roman" panose="02020603050405020304" pitchFamily="18" charset="0"/>
              </a:rPr>
              <a:t>Use a read-only volume</a:t>
            </a:r>
            <a:r>
              <a:rPr lang="en-US" sz="2800" b="1" i="0" dirty="0" smtClean="0">
                <a:effectLst/>
                <a:latin typeface="Times New Roman" panose="02020603050405020304" pitchFamily="18" charset="0"/>
                <a:cs typeface="Times New Roman" panose="02020603050405020304" pitchFamily="18" charset="0"/>
              </a:rPr>
              <a:t> :</a:t>
            </a:r>
            <a:endParaRPr lang="en-US" sz="2800" b="1"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822319" y="1334766"/>
            <a:ext cx="8321189" cy="923330"/>
          </a:xfrm>
          <a:prstGeom prst="rect">
            <a:avLst/>
          </a:prstGeom>
        </p:spPr>
        <p:txBody>
          <a:bodyPr wrap="none">
            <a:spAutoFit/>
          </a:bodyPr>
          <a:lstStyle/>
          <a:p>
            <a:pPr lvl="0" eaLnBrk="0" fontAlgn="base" hangingPunct="0">
              <a:spcBef>
                <a:spcPct val="0"/>
              </a:spcBef>
              <a:spcAft>
                <a:spcPct val="0"/>
              </a:spcAft>
            </a:pPr>
            <a:r>
              <a:rPr lang="en-US" altLang="en-US" dirty="0" smtClean="0">
                <a:latin typeface="Times New Roman" panose="02020603050405020304" pitchFamily="18" charset="0"/>
                <a:cs typeface="Times New Roman" panose="02020603050405020304" pitchFamily="18" charset="0"/>
              </a:rPr>
              <a:t>Using </a:t>
            </a:r>
            <a:r>
              <a:rPr lang="en-US" altLang="en-US" b="1" dirty="0" smtClean="0">
                <a:latin typeface="Times New Roman" panose="02020603050405020304" pitchFamily="18" charset="0"/>
                <a:cs typeface="Times New Roman" panose="02020603050405020304" pitchFamily="18" charset="0"/>
              </a:rPr>
              <a:t>–v</a:t>
            </a:r>
            <a:r>
              <a:rPr lang="en-US" altLang="en-US" dirty="0" smtClean="0">
                <a:latin typeface="Times New Roman" panose="02020603050405020304" pitchFamily="18" charset="0"/>
                <a:cs typeface="Times New Roman" panose="02020603050405020304" pitchFamily="18" charset="0"/>
              </a:rPr>
              <a:t> flag</a:t>
            </a:r>
          </a:p>
          <a:p>
            <a:pPr marL="285750" indent="-285750" eaLnBrk="0" fontAlgn="base" hangingPunct="0">
              <a:spcBef>
                <a:spcPct val="0"/>
              </a:spcBef>
              <a:spcAft>
                <a:spcPct val="0"/>
              </a:spcAft>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docker</a:t>
            </a:r>
            <a:r>
              <a:rPr lang="en-US" altLang="en-US" dirty="0">
                <a:latin typeface="Times New Roman" panose="02020603050405020304" pitchFamily="18" charset="0"/>
                <a:cs typeface="Times New Roman" panose="02020603050405020304" pitchFamily="18" charset="0"/>
              </a:rPr>
              <a:t> run -</a:t>
            </a:r>
            <a:r>
              <a:rPr lang="en-US" altLang="en-US" dirty="0" smtClean="0">
                <a:latin typeface="Times New Roman" panose="02020603050405020304" pitchFamily="18" charset="0"/>
                <a:cs typeface="Times New Roman" panose="02020603050405020304" pitchFamily="18" charset="0"/>
              </a:rPr>
              <a:t>d </a:t>
            </a:r>
            <a:r>
              <a:rPr lang="en-US" altLang="en-US" dirty="0">
                <a:latin typeface="Times New Roman" panose="02020603050405020304" pitchFamily="18" charset="0"/>
                <a:cs typeface="Times New Roman" panose="02020603050405020304" pitchFamily="18" charset="0"/>
              </a:rPr>
              <a:t>--name</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nginxtest</a:t>
            </a:r>
            <a:r>
              <a:rPr lang="en-US" altLang="en-US" dirty="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v </a:t>
            </a:r>
            <a:r>
              <a:rPr lang="en-US" altLang="en-US" b="1" dirty="0" err="1">
                <a:latin typeface="Times New Roman" panose="02020603050405020304" pitchFamily="18" charset="0"/>
                <a:cs typeface="Times New Roman" panose="02020603050405020304" pitchFamily="18" charset="0"/>
              </a:rPr>
              <a:t>nginx-vol</a:t>
            </a:r>
            <a:r>
              <a:rPr lang="en-US" altLang="en-US" b="1" dirty="0">
                <a:latin typeface="Times New Roman" panose="02020603050405020304" pitchFamily="18" charset="0"/>
                <a:cs typeface="Times New Roman" panose="02020603050405020304" pitchFamily="18" charset="0"/>
              </a:rPr>
              <a:t>:/</a:t>
            </a:r>
            <a:r>
              <a:rPr lang="en-US" altLang="en-US" b="1" dirty="0" err="1" smtClean="0">
                <a:latin typeface="Times New Roman" panose="02020603050405020304" pitchFamily="18" charset="0"/>
                <a:cs typeface="Times New Roman" panose="02020603050405020304" pitchFamily="18" charset="0"/>
              </a:rPr>
              <a:t>usr</a:t>
            </a:r>
            <a:r>
              <a:rPr lang="en-US" altLang="en-US" b="1" dirty="0" smtClean="0">
                <a:latin typeface="Times New Roman" panose="02020603050405020304" pitchFamily="18" charset="0"/>
                <a:cs typeface="Times New Roman" panose="02020603050405020304" pitchFamily="18" charset="0"/>
              </a:rPr>
              <a:t>/share/</a:t>
            </a:r>
            <a:r>
              <a:rPr lang="en-US" altLang="en-US" b="1" dirty="0" err="1" smtClean="0">
                <a:latin typeface="Times New Roman" panose="02020603050405020304" pitchFamily="18" charset="0"/>
                <a:cs typeface="Times New Roman" panose="02020603050405020304" pitchFamily="18" charset="0"/>
              </a:rPr>
              <a:t>nginx</a:t>
            </a:r>
            <a:r>
              <a:rPr lang="en-US" altLang="en-US" b="1" dirty="0" smtClean="0">
                <a:latin typeface="Times New Roman" panose="02020603050405020304" pitchFamily="18" charset="0"/>
                <a:cs typeface="Times New Roman" panose="02020603050405020304" pitchFamily="18" charset="0"/>
              </a:rPr>
              <a:t>/</a:t>
            </a:r>
            <a:r>
              <a:rPr lang="en-US" altLang="en-US" b="1" dirty="0" err="1" smtClean="0">
                <a:latin typeface="Times New Roman" panose="02020603050405020304" pitchFamily="18" charset="0"/>
                <a:cs typeface="Times New Roman" panose="02020603050405020304" pitchFamily="18" charset="0"/>
              </a:rPr>
              <a:t>html:ro</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nginx:latest</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4" name="Rectangle 3"/>
          <p:cNvSpPr/>
          <p:nvPr/>
        </p:nvSpPr>
        <p:spPr>
          <a:xfrm>
            <a:off x="822319" y="2481611"/>
            <a:ext cx="11577484" cy="738664"/>
          </a:xfrm>
          <a:prstGeom prst="rect">
            <a:avLst/>
          </a:prstGeom>
        </p:spPr>
        <p:txBody>
          <a:bodyPr wrap="square">
            <a:spAutoFit/>
          </a:bodyPr>
          <a:lstStyle/>
          <a:p>
            <a:pPr lvl="0" eaLnBrk="0" fontAlgn="base" hangingPunct="0">
              <a:spcBef>
                <a:spcPct val="0"/>
              </a:spcBef>
              <a:spcAft>
                <a:spcPct val="0"/>
              </a:spcAft>
            </a:pPr>
            <a:r>
              <a:rPr lang="en-US" altLang="en-US" dirty="0" smtClean="0">
                <a:latin typeface="Times New Roman" panose="02020603050405020304" pitchFamily="18" charset="0"/>
                <a:cs typeface="Times New Roman" panose="02020603050405020304" pitchFamily="18" charset="0"/>
              </a:rPr>
              <a:t>Using </a:t>
            </a:r>
            <a:r>
              <a:rPr lang="en-US" altLang="en-US" b="1" dirty="0" smtClean="0">
                <a:latin typeface="Times New Roman" panose="02020603050405020304" pitchFamily="18" charset="0"/>
                <a:cs typeface="Times New Roman" panose="02020603050405020304" pitchFamily="18" charset="0"/>
              </a:rPr>
              <a:t>–mount </a:t>
            </a:r>
            <a:r>
              <a:rPr lang="en-US" altLang="en-US" dirty="0" smtClean="0">
                <a:latin typeface="Times New Roman" panose="02020603050405020304" pitchFamily="18" charset="0"/>
                <a:cs typeface="Times New Roman" panose="02020603050405020304" pitchFamily="18" charset="0"/>
              </a:rPr>
              <a:t>flag</a:t>
            </a:r>
          </a:p>
          <a:p>
            <a:pPr marL="285750" lvl="0" indent="-285750" eaLnBrk="0" fontAlgn="base" hangingPunct="0">
              <a:spcBef>
                <a:spcPct val="0"/>
              </a:spcBef>
              <a:spcAft>
                <a:spcPct val="0"/>
              </a:spcAft>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docker</a:t>
            </a:r>
            <a:r>
              <a:rPr lang="en-US" altLang="en-US" dirty="0">
                <a:latin typeface="Times New Roman" panose="02020603050405020304" pitchFamily="18" charset="0"/>
                <a:cs typeface="Times New Roman" panose="02020603050405020304" pitchFamily="18" charset="0"/>
              </a:rPr>
              <a:t> run -d </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--name</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nginxtest</a:t>
            </a:r>
            <a:r>
              <a:rPr lang="en-US" altLang="en-US" dirty="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–mount source</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b="1" dirty="0" err="1" smtClean="0">
                <a:latin typeface="Times New Roman" panose="02020603050405020304" pitchFamily="18" charset="0"/>
                <a:cs typeface="Times New Roman" panose="02020603050405020304" pitchFamily="18" charset="0"/>
              </a:rPr>
              <a:t>nginx-vol,destination</a:t>
            </a:r>
            <a:r>
              <a:rPr kumimoji="0" lang="en-US" altLang="en-US"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a:t>
            </a:r>
            <a:r>
              <a:rPr lang="en-US" altLang="en-US" b="1" dirty="0" err="1">
                <a:latin typeface="Times New Roman" panose="02020603050405020304" pitchFamily="18" charset="0"/>
                <a:cs typeface="Times New Roman" panose="02020603050405020304" pitchFamily="18" charset="0"/>
              </a:rPr>
              <a:t>usr</a:t>
            </a:r>
            <a:r>
              <a:rPr lang="en-US" altLang="en-US" b="1" dirty="0">
                <a:latin typeface="Times New Roman" panose="02020603050405020304" pitchFamily="18" charset="0"/>
                <a:cs typeface="Times New Roman" panose="02020603050405020304" pitchFamily="18" charset="0"/>
              </a:rPr>
              <a:t>/share/</a:t>
            </a:r>
            <a:r>
              <a:rPr lang="en-US" altLang="en-US" b="1" dirty="0" err="1">
                <a:latin typeface="Times New Roman" panose="02020603050405020304" pitchFamily="18" charset="0"/>
                <a:cs typeface="Times New Roman" panose="02020603050405020304" pitchFamily="18" charset="0"/>
              </a:rPr>
              <a:t>nginx</a:t>
            </a:r>
            <a:r>
              <a:rPr lang="en-US" altLang="en-US" b="1" dirty="0">
                <a:latin typeface="Times New Roman" panose="02020603050405020304" pitchFamily="18" charset="0"/>
                <a:cs typeface="Times New Roman" panose="02020603050405020304" pitchFamily="18" charset="0"/>
              </a:rPr>
              <a:t>/</a:t>
            </a:r>
            <a:r>
              <a:rPr lang="en-US" altLang="en-US" b="1" dirty="0" err="1">
                <a:latin typeface="Times New Roman" panose="02020603050405020304" pitchFamily="18" charset="0"/>
                <a:cs typeface="Times New Roman" panose="02020603050405020304" pitchFamily="18" charset="0"/>
              </a:rPr>
              <a:t>html,readonly</a:t>
            </a:r>
            <a:r>
              <a:rPr lang="en-US" altLang="en-US" b="1"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nginx</a:t>
            </a:r>
            <a:r>
              <a:rPr lang="en-US" altLang="en-US" dirty="0" err="1" smtClean="0">
                <a:solidFill>
                  <a:srgbClr val="333333"/>
                </a:solidFill>
                <a:latin typeface="Menlo"/>
              </a:rPr>
              <a:t>:latest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26340" y="3716283"/>
            <a:ext cx="3445174" cy="523220"/>
          </a:xfrm>
          <a:prstGeom prst="rect">
            <a:avLst/>
          </a:prstGeom>
        </p:spPr>
        <p:txBody>
          <a:bodyPr wrap="none">
            <a:spAutoFit/>
          </a:bodyPr>
          <a:lstStyle/>
          <a:p>
            <a:r>
              <a:rPr lang="en-US" sz="2800" b="1" i="0" u="sng" dirty="0" smtClean="0">
                <a:effectLst/>
                <a:latin typeface="Times New Roman" panose="02020603050405020304" pitchFamily="18" charset="0"/>
                <a:cs typeface="Times New Roman" panose="02020603050405020304" pitchFamily="18" charset="0"/>
              </a:rPr>
              <a:t>Remove all volumes</a:t>
            </a:r>
            <a:r>
              <a:rPr lang="en-US" sz="2800" b="1" i="0" dirty="0" smtClean="0">
                <a:effectLst/>
                <a:latin typeface="Times New Roman" panose="02020603050405020304" pitchFamily="18" charset="0"/>
                <a:cs typeface="Times New Roman" panose="02020603050405020304" pitchFamily="18" charset="0"/>
              </a:rPr>
              <a:t> :</a:t>
            </a:r>
            <a:endParaRPr lang="en-US" sz="2800" b="1" i="0" dirty="0">
              <a:effectLst/>
              <a:latin typeface="Times New Roman" panose="02020603050405020304" pitchFamily="18" charset="0"/>
              <a:cs typeface="Times New Roman" panose="02020603050405020304" pitchFamily="18" charset="0"/>
            </a:endParaRPr>
          </a:p>
        </p:txBody>
      </p:sp>
      <p:sp>
        <p:nvSpPr>
          <p:cNvPr id="9" name="Rectangle 4"/>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822319" y="4942340"/>
            <a:ext cx="2557110" cy="369332"/>
          </a:xfrm>
          <a:prstGeom prst="rect">
            <a:avLst/>
          </a:prstGeom>
        </p:spPr>
        <p:txBody>
          <a:bodyPr wrap="none">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docker</a:t>
            </a:r>
            <a:r>
              <a:rPr lang="en-US" altLang="en-US" dirty="0">
                <a:latin typeface="Times New Roman" panose="02020603050405020304" pitchFamily="18" charset="0"/>
                <a:cs typeface="Times New Roman" panose="02020603050405020304" pitchFamily="18" charset="0"/>
              </a:rPr>
              <a:t> volume </a:t>
            </a:r>
            <a:r>
              <a:rPr lang="en-US" altLang="en-US" b="1" dirty="0">
                <a:latin typeface="Times New Roman" panose="02020603050405020304" pitchFamily="18" charset="0"/>
                <a:cs typeface="Times New Roman" panose="02020603050405020304" pitchFamily="18" charset="0"/>
              </a:rPr>
              <a:t>prune</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34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0386" y="364080"/>
            <a:ext cx="3605474" cy="523220"/>
          </a:xfrm>
          <a:prstGeom prst="rect">
            <a:avLst/>
          </a:prstGeom>
        </p:spPr>
        <p:txBody>
          <a:bodyPr wrap="none">
            <a:spAutoFit/>
          </a:bodyPr>
          <a:lstStyle/>
          <a:p>
            <a:r>
              <a:rPr lang="en-US" sz="2800" b="1" u="sng" dirty="0">
                <a:latin typeface="Times New Roman" panose="02020603050405020304" pitchFamily="18" charset="0"/>
                <a:cs typeface="Times New Roman" panose="02020603050405020304" pitchFamily="18" charset="0"/>
              </a:rPr>
              <a:t>REFERENCE LINKS</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059858" y="1632349"/>
            <a:ext cx="7865806" cy="2862322"/>
          </a:xfrm>
          <a:prstGeom prst="rect">
            <a:avLst/>
          </a:prstGeom>
        </p:spPr>
        <p:txBody>
          <a:bodyPr wrap="square">
            <a:spAutoFit/>
          </a:bodyPr>
          <a:lstStyle/>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2"/>
              </a:rPr>
              <a:t>State which graph driver should be used on which OS</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3"/>
              </a:rPr>
              <a:t>Demonstrate how to configure </a:t>
            </a:r>
            <a:r>
              <a:rPr lang="en-US" b="0" i="0" u="none" strike="noStrike" dirty="0" err="1" smtClean="0">
                <a:solidFill>
                  <a:srgbClr val="0366D6"/>
                </a:solidFill>
                <a:effectLst/>
                <a:latin typeface="Times New Roman" panose="02020603050405020304" pitchFamily="18" charset="0"/>
                <a:cs typeface="Times New Roman" panose="02020603050405020304" pitchFamily="18" charset="0"/>
                <a:hlinkClick r:id="rId3"/>
              </a:rPr>
              <a:t>devicemapper</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4"/>
              </a:rPr>
              <a:t>Compare object storage to block storage and explain which one is preferable when available</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5"/>
              </a:rPr>
              <a:t>Summarize how an application is composed of layers and where those layers reside on the </a:t>
            </a:r>
            <a:r>
              <a:rPr lang="en-US" b="0" i="0" u="none" strike="noStrike" dirty="0" err="1" smtClean="0">
                <a:solidFill>
                  <a:srgbClr val="0366D6"/>
                </a:solidFill>
                <a:effectLst/>
                <a:latin typeface="Times New Roman" panose="02020603050405020304" pitchFamily="18" charset="0"/>
                <a:cs typeface="Times New Roman" panose="02020603050405020304" pitchFamily="18" charset="0"/>
                <a:hlinkClick r:id="rId5"/>
              </a:rPr>
              <a:t>filesystem</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6"/>
              </a:rPr>
              <a:t>Describe how volumes are used with Docker for persistent storage</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7"/>
              </a:rPr>
              <a:t>Identify the steps you would take to clean up unused images on a </a:t>
            </a:r>
            <a:r>
              <a:rPr lang="en-US" b="0" i="0" u="none" strike="noStrike" dirty="0" err="1" smtClean="0">
                <a:solidFill>
                  <a:srgbClr val="0366D6"/>
                </a:solidFill>
                <a:effectLst/>
                <a:latin typeface="Times New Roman" panose="02020603050405020304" pitchFamily="18" charset="0"/>
                <a:cs typeface="Times New Roman" panose="02020603050405020304" pitchFamily="18" charset="0"/>
                <a:hlinkClick r:id="rId7"/>
              </a:rPr>
              <a:t>filesystem</a:t>
            </a: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7"/>
              </a:rPr>
              <a:t> also on DTR</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8"/>
              </a:rPr>
              <a:t>Demonstrate how storage can be used across cluster nodes</a:t>
            </a:r>
            <a:endParaRPr lang="en-US" b="0" i="0" dirty="0">
              <a:solidFill>
                <a:srgbClr val="24292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45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76005" y="2410692"/>
            <a:ext cx="5157822" cy="1107996"/>
          </a:xfrm>
          <a:prstGeom prst="rect">
            <a:avLst/>
          </a:prstGeom>
        </p:spPr>
        <p:txBody>
          <a:bodyPr wrap="none">
            <a:spAutoFit/>
          </a:bodyPr>
          <a:lstStyle/>
          <a:p>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21500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TotalTime>
  <Words>435</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Menlo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Rajagopal (Cognizant)</dc:creator>
  <cp:lastModifiedBy>K, Rajagopal (Cognizant)</cp:lastModifiedBy>
  <cp:revision>7</cp:revision>
  <dcterms:created xsi:type="dcterms:W3CDTF">2019-03-21T05:55:14Z</dcterms:created>
  <dcterms:modified xsi:type="dcterms:W3CDTF">2019-03-22T05:42:14Z</dcterms:modified>
</cp:coreProperties>
</file>