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, Praveen Kumar (Cognizant)" userId="b8960569-3071-4998-9ffc-4b7175b5ed6b" providerId="ADAL" clId="{E89801EA-2381-419B-9E62-CEF2FEDF424C}"/>
    <pc:docChg chg="addSld">
      <pc:chgData name="S, Praveen Kumar (Cognizant)" userId="b8960569-3071-4998-9ffc-4b7175b5ed6b" providerId="ADAL" clId="{E89801EA-2381-419B-9E62-CEF2FEDF424C}" dt="2020-05-22T05:55:00.726" v="0" actId="680"/>
      <pc:docMkLst>
        <pc:docMk/>
      </pc:docMkLst>
      <pc:sldChg chg="new">
        <pc:chgData name="S, Praveen Kumar (Cognizant)" userId="b8960569-3071-4998-9ffc-4b7175b5ed6b" providerId="ADAL" clId="{E89801EA-2381-419B-9E62-CEF2FEDF424C}" dt="2020-05-22T05:55:00.726" v="0" actId="680"/>
        <pc:sldMkLst>
          <pc:docMk/>
          <pc:sldMk cId="4045053991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54000" y="6324600"/>
            <a:ext cx="2032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24" y="1676401"/>
            <a:ext cx="5757333" cy="3429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5738928" y="1676399"/>
            <a:ext cx="6453072" cy="3429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5629365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9" y="9072"/>
            <a:ext cx="10210800" cy="676728"/>
          </a:xfrm>
        </p:spPr>
        <p:txBody>
          <a:bodyPr>
            <a:normAutofit/>
          </a:bodyPr>
          <a:lstStyle>
            <a:lvl1pPr>
              <a:defRPr sz="2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4057" y="6440558"/>
            <a:ext cx="389467" cy="356311"/>
          </a:xfrm>
          <a:prstGeom prst="rect">
            <a:avLst/>
          </a:prstGeom>
        </p:spPr>
        <p:txBody>
          <a:bodyPr vert="horz" lIns="55466" tIns="27733" rIns="55466" bIns="2773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AEBA3-33B9-4563-8557-530BDF6D67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24128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2499" y="2679702"/>
            <a:ext cx="6563785" cy="1500187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50942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5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7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1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5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9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4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000" y="6501691"/>
            <a:ext cx="304800" cy="304271"/>
          </a:xfrm>
          <a:prstGeom prst="rect">
            <a:avLst/>
          </a:prstGeom>
        </p:spPr>
        <p:txBody>
          <a:bodyPr vert="horz" lIns="55466" tIns="27733" rIns="55466" bIns="27733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AEBA3-33B9-4563-8557-530BDF6D67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31256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000" y="6501691"/>
            <a:ext cx="304800" cy="304271"/>
          </a:xfrm>
          <a:prstGeom prst="rect">
            <a:avLst/>
          </a:prstGeom>
        </p:spPr>
        <p:txBody>
          <a:bodyPr vert="horz" lIns="55466" tIns="27733" rIns="55466" bIns="27733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AEBA3-33B9-4563-8557-530BDF6D67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4443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000" y="6501691"/>
            <a:ext cx="304800" cy="304271"/>
          </a:xfrm>
          <a:prstGeom prst="rect">
            <a:avLst/>
          </a:prstGeom>
        </p:spPr>
        <p:txBody>
          <a:bodyPr vert="horz" lIns="55466" tIns="27733" rIns="55466" bIns="27733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AEBA3-33B9-4563-8557-530BDF6D67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58760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4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43840" y="6422316"/>
            <a:ext cx="634702" cy="392652"/>
          </a:xfrm>
          <a:prstGeom prst="rect">
            <a:avLst/>
          </a:prstGeom>
        </p:spPr>
        <p:txBody>
          <a:bodyPr anchor="b"/>
          <a:lstStyle>
            <a:lvl1pPr algn="ctr">
              <a:defRPr sz="1875" b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79334EC3-DEE9-4F00-8E9F-B95713FB0F9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33"/>
          <p:cNvSpPr>
            <a:spLocks noChangeArrowheads="1"/>
          </p:cNvSpPr>
          <p:nvPr userDrawn="1"/>
        </p:nvSpPr>
        <p:spPr bwMode="auto">
          <a:xfrm>
            <a:off x="878542" y="6520032"/>
            <a:ext cx="93661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/>
          <a:lstStyle/>
          <a:p>
            <a:pPr algn="ctr" eaLnBrk="0" hangingPunct="0">
              <a:lnSpc>
                <a:spcPct val="190000"/>
              </a:lnSpc>
              <a:defRPr/>
            </a:pPr>
            <a:r>
              <a:rPr lang="en-US" sz="750" b="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Cognizant Copyright © 2016 | www.cognizant.com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44651" y="153294"/>
            <a:ext cx="11239351" cy="556712"/>
          </a:xfrm>
        </p:spPr>
        <p:txBody>
          <a:bodyPr/>
          <a:lstStyle>
            <a:lvl1pPr algn="l">
              <a:defRPr sz="2063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4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699" y="9072"/>
            <a:ext cx="10210800" cy="816428"/>
          </a:xfrm>
          <a:prstGeom prst="rect">
            <a:avLst/>
          </a:prstGeom>
        </p:spPr>
        <p:txBody>
          <a:bodyPr vert="horz" lIns="101885" tIns="50943" rIns="101885" bIns="50943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000" y="1125539"/>
            <a:ext cx="11620501" cy="4843463"/>
          </a:xfrm>
          <a:prstGeom prst="rect">
            <a:avLst/>
          </a:prstGeom>
        </p:spPr>
        <p:txBody>
          <a:bodyPr vert="horz" lIns="101885" tIns="50943" rIns="101885" bIns="50943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000" y="6448683"/>
            <a:ext cx="304800" cy="304271"/>
          </a:xfrm>
          <a:prstGeom prst="rect">
            <a:avLst/>
          </a:prstGeom>
        </p:spPr>
        <p:txBody>
          <a:bodyPr vert="horz" lIns="55466" tIns="27733" rIns="55466" bIns="27733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AEBA3-33B9-4563-8557-530BDF6D67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8263" y="6444278"/>
            <a:ext cx="1650308" cy="299196"/>
          </a:xfrm>
          <a:prstGeom prst="rect">
            <a:avLst/>
          </a:prstGeom>
          <a:noFill/>
        </p:spPr>
        <p:txBody>
          <a:bodyPr lIns="52462" tIns="26231" rIns="52462" bIns="26231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+mn-cs"/>
              </a:rPr>
              <a:t>www.cognizant.com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+mn-cs"/>
              </a:rPr>
              <a:t>Copyright © 2016 Cognizant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508661" y="6600815"/>
            <a:ext cx="252678" cy="0"/>
          </a:xfrm>
          <a:prstGeom prst="line">
            <a:avLst/>
          </a:prstGeom>
          <a:ln>
            <a:solidFill>
              <a:srgbClr val="A3A3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4" r="-1"/>
          <a:stretch/>
        </p:blipFill>
        <p:spPr>
          <a:xfrm>
            <a:off x="10541084" y="6245771"/>
            <a:ext cx="1637109" cy="642938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10384551" y="6338537"/>
            <a:ext cx="0" cy="481383"/>
          </a:xfrm>
          <a:prstGeom prst="line">
            <a:avLst/>
          </a:prstGeom>
          <a:ln w="19050">
            <a:solidFill>
              <a:schemeClr val="accent6"/>
            </a:solidFill>
          </a:ln>
          <a:scene3d>
            <a:camera prst="isometricOffAxis1Left"/>
            <a:lightRig rig="threePt" dir="t"/>
          </a:scene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498216" y="6343122"/>
            <a:ext cx="1728708" cy="44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5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ransition spd="slow">
    <p:push dir="u"/>
  </p:transition>
  <p:hf hdr="0" ftr="0" dt="0"/>
  <p:txStyles>
    <p:titleStyle>
      <a:lvl1pPr algn="l" defTabSz="1018852" rtl="0" eaLnBrk="1" latinLnBrk="0" hangingPunct="1">
        <a:spcBef>
          <a:spcPct val="0"/>
        </a:spcBef>
        <a:buNone/>
        <a:defRPr sz="2500" kern="1200">
          <a:solidFill>
            <a:schemeClr val="tx1">
              <a:lumMod val="85000"/>
              <a:lumOff val="15000"/>
            </a:schemeClr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382070" indent="-382070" algn="l" defTabSz="10188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827817" indent="-318391" algn="l" defTabSz="1018852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273565" indent="-254713" algn="l" defTabSz="10188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782991" indent="-254713" algn="l" defTabSz="1018852" rtl="0" eaLnBrk="1" latinLnBrk="0" hangingPunct="1">
        <a:spcBef>
          <a:spcPct val="20000"/>
        </a:spcBef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292417" indent="-254713" algn="l" defTabSz="1018852" rtl="0" eaLnBrk="1" latinLnBrk="0" hangingPunct="1">
        <a:spcBef>
          <a:spcPct val="20000"/>
        </a:spcBef>
        <a:buFont typeface="Arial" panose="020B0604020202020204" pitchFamily="34" charset="0"/>
        <a:buChar char="»"/>
        <a:defRPr sz="1100" kern="1200">
          <a:solidFill>
            <a:schemeClr val="tx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801843" indent="-254713" algn="l" defTabSz="10188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268" indent="-254713" algn="l" defTabSz="10188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695" indent="-254713" algn="l" defTabSz="10188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121" indent="-254713" algn="l" defTabSz="10188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26" algn="l" defTabSz="10188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52" algn="l" defTabSz="10188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78" algn="l" defTabSz="10188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704" algn="l" defTabSz="10188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130" algn="l" defTabSz="10188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556" algn="l" defTabSz="10188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981" algn="l" defTabSz="10188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408" algn="l" defTabSz="10188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018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4AEBA3-33B9-4563-8557-530BDF6D67E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0188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52400" y="-4375"/>
            <a:ext cx="11887200" cy="676728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Praveen Kumar S –DevOps Engineer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15542" y="1649176"/>
            <a:ext cx="1752600" cy="1905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-240051" y="3562941"/>
            <a:ext cx="306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prstClr val="black"/>
                </a:solidFill>
                <a:latin typeface="Calibri"/>
              </a:rPr>
              <a:t>  </a:t>
            </a:r>
            <a:r>
              <a:rPr lang="en-US" b="1" kern="0" dirty="0" err="1">
                <a:solidFill>
                  <a:prstClr val="black"/>
                </a:solidFill>
                <a:latin typeface="Calibri"/>
              </a:rPr>
              <a:t>S,Praveen</a:t>
            </a:r>
            <a:r>
              <a:rPr lang="en-US" b="1" kern="0" dirty="0">
                <a:solidFill>
                  <a:prstClr val="black"/>
                </a:solidFill>
                <a:latin typeface="Calibri"/>
              </a:rPr>
              <a:t> Kumar 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382299" y="1892168"/>
            <a:ext cx="9428701" cy="1556089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1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300" kern="0" dirty="0">
                <a:solidFill>
                  <a:sysClr val="windowText" lastClr="000000"/>
                </a:solidFill>
                <a:cs typeface="Calibri" panose="020F0502020204030204" pitchFamily="34" charset="0"/>
              </a:rPr>
              <a:t>Having experience in working with below tools like </a:t>
            </a:r>
          </a:p>
          <a:p>
            <a:pPr marR="0" lvl="0" algn="l" defTabSz="911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00" kern="0" dirty="0">
                <a:solidFill>
                  <a:sysClr val="windowText" lastClr="000000"/>
                </a:solidFill>
                <a:cs typeface="Calibri" panose="020F0502020204030204" pitchFamily="34" charset="0"/>
              </a:rPr>
              <a:t>             Source code management : </a:t>
            </a:r>
            <a:r>
              <a:rPr lang="en-US" sz="1300" kern="0" dirty="0" err="1">
                <a:solidFill>
                  <a:sysClr val="windowText" lastClr="000000"/>
                </a:solidFill>
                <a:cs typeface="Calibri" panose="020F0502020204030204" pitchFamily="34" charset="0"/>
              </a:rPr>
              <a:t>Git</a:t>
            </a:r>
            <a:r>
              <a:rPr lang="en-US" sz="1300" kern="0" dirty="0">
                <a:solidFill>
                  <a:sysClr val="windowText" lastClr="000000"/>
                </a:solidFill>
                <a:cs typeface="Calibri" panose="020F0502020204030204" pitchFamily="34" charset="0"/>
              </a:rPr>
              <a:t> , </a:t>
            </a:r>
            <a:r>
              <a:rPr lang="en-US" sz="1300" kern="0" dirty="0" err="1">
                <a:solidFill>
                  <a:sysClr val="windowText" lastClr="000000"/>
                </a:solidFill>
                <a:cs typeface="Calibri" panose="020F0502020204030204" pitchFamily="34" charset="0"/>
              </a:rPr>
              <a:t>Bitbucket</a:t>
            </a:r>
            <a:r>
              <a:rPr lang="en-US" sz="1300" kern="0" dirty="0">
                <a:solidFill>
                  <a:sysClr val="windowText" lastClr="000000"/>
                </a:solidFill>
                <a:cs typeface="Calibri" panose="020F0502020204030204" pitchFamily="34" charset="0"/>
              </a:rPr>
              <a:t> , TFS</a:t>
            </a:r>
          </a:p>
          <a:p>
            <a:pPr marR="0" lvl="0" algn="l" defTabSz="911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00" kern="0" dirty="0">
                <a:solidFill>
                  <a:sysClr val="windowText" lastClr="000000"/>
                </a:solidFill>
                <a:cs typeface="Calibri" panose="020F0502020204030204" pitchFamily="34" charset="0"/>
              </a:rPr>
              <a:t>             Build                                      : Ant , Maven</a:t>
            </a:r>
          </a:p>
          <a:p>
            <a:pPr marR="0" lvl="0" algn="l" defTabSz="911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00" kern="0" dirty="0">
                <a:solidFill>
                  <a:sysClr val="windowText" lastClr="000000"/>
                </a:solidFill>
                <a:cs typeface="Calibri" panose="020F0502020204030204" pitchFamily="34" charset="0"/>
              </a:rPr>
              <a:t>             Continuous Integration      : Jenkins , Bamboo</a:t>
            </a:r>
          </a:p>
          <a:p>
            <a:pPr marR="0" lvl="0" algn="l" defTabSz="911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00" kern="0" dirty="0">
                <a:solidFill>
                  <a:sysClr val="windowText" lastClr="000000"/>
                </a:solidFill>
                <a:cs typeface="Calibri" panose="020F0502020204030204" pitchFamily="34" charset="0"/>
              </a:rPr>
              <a:t>             Code Coverage                     : </a:t>
            </a:r>
            <a:r>
              <a:rPr lang="en-US" sz="1300" kern="0" dirty="0" err="1">
                <a:solidFill>
                  <a:sysClr val="windowText" lastClr="000000"/>
                </a:solidFill>
                <a:cs typeface="Calibri" panose="020F0502020204030204" pitchFamily="34" charset="0"/>
              </a:rPr>
              <a:t>Cobertura</a:t>
            </a:r>
            <a:r>
              <a:rPr lang="en-US" sz="1300" kern="0" dirty="0">
                <a:solidFill>
                  <a:sysClr val="windowText" lastClr="000000"/>
                </a:solidFill>
                <a:cs typeface="Calibri" panose="020F0502020204030204" pitchFamily="34" charset="0"/>
              </a:rPr>
              <a:t> </a:t>
            </a:r>
          </a:p>
          <a:p>
            <a:pPr marR="0" lvl="0" algn="l" defTabSz="911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00" kern="0" dirty="0">
                <a:solidFill>
                  <a:sysClr val="windowText" lastClr="000000"/>
                </a:solidFill>
                <a:cs typeface="Calibri" panose="020F0502020204030204" pitchFamily="34" charset="0"/>
              </a:rPr>
              <a:t>             Code Analysis                       : </a:t>
            </a:r>
            <a:r>
              <a:rPr lang="en-US" sz="1300" kern="0" dirty="0" err="1">
                <a:solidFill>
                  <a:sysClr val="windowText" lastClr="000000"/>
                </a:solidFill>
                <a:cs typeface="Calibri" panose="020F0502020204030204" pitchFamily="34" charset="0"/>
              </a:rPr>
              <a:t>SonarQube</a:t>
            </a:r>
            <a:r>
              <a:rPr lang="en-US" sz="1300" kern="0" dirty="0">
                <a:solidFill>
                  <a:sysClr val="windowText" lastClr="000000"/>
                </a:solidFill>
                <a:cs typeface="Calibri" panose="020F0502020204030204" pitchFamily="34" charset="0"/>
              </a:rPr>
              <a:t> </a:t>
            </a:r>
          </a:p>
          <a:p>
            <a:pPr marR="0" lvl="0" algn="l" defTabSz="911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00" kern="0" dirty="0">
                <a:solidFill>
                  <a:sysClr val="windowText" lastClr="000000"/>
                </a:solidFill>
                <a:cs typeface="Calibri" panose="020F0502020204030204" pitchFamily="34" charset="0"/>
              </a:rPr>
              <a:t>             Testing , Containerization  : Junit , Docker</a:t>
            </a:r>
          </a:p>
          <a:p>
            <a:pPr marR="0" lvl="0" algn="l" defTabSz="911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300" kern="0" dirty="0">
              <a:solidFill>
                <a:sysClr val="windowText" lastClr="000000"/>
              </a:solidFill>
              <a:cs typeface="Calibri" panose="020F0502020204030204" pitchFamily="34" charset="0"/>
            </a:endParaRPr>
          </a:p>
        </p:txBody>
      </p:sp>
      <p:sp>
        <p:nvSpPr>
          <p:cNvPr id="32" name="AutoShape 53"/>
          <p:cNvSpPr>
            <a:spLocks noChangeArrowheads="1"/>
          </p:cNvSpPr>
          <p:nvPr/>
        </p:nvSpPr>
        <p:spPr bwMode="gray">
          <a:xfrm>
            <a:off x="2382299" y="1606840"/>
            <a:ext cx="2971800" cy="296005"/>
          </a:xfrm>
          <a:prstGeom prst="round2Same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>
            <a:noFill/>
            <a:round/>
            <a:headEnd/>
            <a:tailEnd/>
          </a:ln>
          <a:effectLst/>
        </p:spPr>
        <p:txBody>
          <a:bodyPr wrap="square" lIns="91418" tIns="45709" rIns="91418" bIns="45709" anchor="ctr" anchorCtr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11098" marR="0" lvl="0" indent="-111098" algn="ctr" defTabSz="914400" rtl="0" eaLnBrk="1" fontAlgn="auto" latinLnBrk="0" hangingPunct="1">
              <a:lnSpc>
                <a:spcPts val="9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Experience Snapshot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04801" y="4293715"/>
            <a:ext cx="11506199" cy="814638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911099">
              <a:buFont typeface="Wingdings" panose="05000000000000000000" pitchFamily="2" charset="2"/>
              <a:buChar char="§"/>
              <a:defRPr/>
            </a:pPr>
            <a:r>
              <a:rPr lang="en-US" sz="1300" kern="0">
                <a:solidFill>
                  <a:sysClr val="windowText" lastClr="000000"/>
                </a:solidFill>
                <a:cs typeface="Calibri" panose="020F0502020204030204" pitchFamily="34" charset="0"/>
              </a:rPr>
              <a:t>Created </a:t>
            </a:r>
            <a:r>
              <a:rPr lang="en-US" sz="1300" kern="0" dirty="0">
                <a:solidFill>
                  <a:sysClr val="windowText" lastClr="000000"/>
                </a:solidFill>
                <a:cs typeface="Calibri" panose="020F0502020204030204" pitchFamily="34" charset="0"/>
              </a:rPr>
              <a:t>a freestyle project in Jenkins which had it’s build triggered by SCM changes and able to notify the build status, Unit testing results, Code Coverage reports and </a:t>
            </a:r>
            <a:r>
              <a:rPr lang="en-US" sz="1300" kern="0" dirty="0" err="1">
                <a:solidFill>
                  <a:sysClr val="windowText" lastClr="000000"/>
                </a:solidFill>
                <a:cs typeface="Calibri" panose="020F0502020204030204" pitchFamily="34" charset="0"/>
              </a:rPr>
              <a:t>SonarQube</a:t>
            </a:r>
            <a:r>
              <a:rPr lang="en-US" sz="1300" kern="0" dirty="0">
                <a:solidFill>
                  <a:sysClr val="windowText" lastClr="000000"/>
                </a:solidFill>
                <a:cs typeface="Calibri" panose="020F0502020204030204" pitchFamily="34" charset="0"/>
              </a:rPr>
              <a:t> metrics for each build, via E-Mail as well as in Jenkins dashboard.</a:t>
            </a:r>
          </a:p>
          <a:p>
            <a:pPr marL="285750" indent="-285750" defTabSz="911099">
              <a:buFont typeface="Wingdings" panose="05000000000000000000" pitchFamily="2" charset="2"/>
              <a:buChar char="§"/>
              <a:defRPr/>
            </a:pPr>
            <a:r>
              <a:rPr lang="en-US" sz="1300" kern="0" dirty="0">
                <a:solidFill>
                  <a:sysClr val="windowText" lastClr="000000"/>
                </a:solidFill>
                <a:latin typeface="Calibri"/>
                <a:cs typeface="Calibri" panose="020F0502020204030204" pitchFamily="34" charset="0"/>
              </a:rPr>
              <a:t>Having Knowledge on AWS areas like EC2,S3&amp;ECS.</a:t>
            </a:r>
          </a:p>
          <a:p>
            <a:pPr marL="285750" lvl="0" indent="-285750" defTabSz="911099">
              <a:buFont typeface="Wingdings" panose="05000000000000000000" pitchFamily="2" charset="2"/>
              <a:buChar char="§"/>
              <a:defRPr/>
            </a:pPr>
            <a:endParaRPr lang="en-US" sz="1300" kern="0" dirty="0">
              <a:solidFill>
                <a:sysClr val="windowText" lastClr="000000"/>
              </a:solidFill>
              <a:cs typeface="Calibri" panose="020F0502020204030204" pitchFamily="34" charset="0"/>
            </a:endParaRPr>
          </a:p>
        </p:txBody>
      </p:sp>
      <p:sp>
        <p:nvSpPr>
          <p:cNvPr id="34" name="AutoShape 53"/>
          <p:cNvSpPr>
            <a:spLocks noChangeArrowheads="1"/>
          </p:cNvSpPr>
          <p:nvPr/>
        </p:nvSpPr>
        <p:spPr bwMode="gray">
          <a:xfrm>
            <a:off x="304800" y="3997709"/>
            <a:ext cx="2971800" cy="296005"/>
          </a:xfrm>
          <a:prstGeom prst="round2Same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>
            <a:noFill/>
            <a:round/>
            <a:headEnd/>
            <a:tailEnd/>
          </a:ln>
          <a:effectLst/>
        </p:spPr>
        <p:txBody>
          <a:bodyPr wrap="square" lIns="91418" tIns="45709" rIns="91418" bIns="45709" anchor="ctr" anchorCtr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11098" marR="0" lvl="0" indent="-111098" algn="ctr" defTabSz="914400" rtl="0" eaLnBrk="1" fontAlgn="auto" latinLnBrk="0" hangingPunct="1">
              <a:lnSpc>
                <a:spcPts val="9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Key Engagements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04800" y="5642560"/>
            <a:ext cx="11506200" cy="665384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1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Calibri" panose="020F0502020204030204" pitchFamily="34" charset="0"/>
            </a:endParaRPr>
          </a:p>
          <a:p>
            <a:pPr marL="285750" marR="0" lvl="0" indent="-285750" algn="l" defTabSz="911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Calibri" panose="020F0502020204030204" pitchFamily="34" charset="0"/>
            </a:endParaRPr>
          </a:p>
          <a:p>
            <a:pPr marL="285750" marR="0" lvl="0" indent="-285750" algn="l" defTabSz="911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Bachelors</a:t>
            </a:r>
            <a:r>
              <a:rPr kumimoji="0" lang="en-US" sz="13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in Mechanical </a:t>
            </a:r>
            <a:r>
              <a:rPr kumimoji="0" lang="en-US" sz="13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Engineering –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 Anna University.</a:t>
            </a:r>
          </a:p>
          <a:p>
            <a:pPr marL="285750" marR="0" lvl="0" indent="-285750" algn="l" defTabSz="911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300" kern="0" dirty="0">
                <a:solidFill>
                  <a:sysClr val="windowText" lastClr="000000"/>
                </a:solidFill>
                <a:latin typeface="Calibri"/>
                <a:cs typeface="Calibri" panose="020F0502020204030204" pitchFamily="34" charset="0"/>
              </a:rPr>
              <a:t>Cognizant Certified DevOps Developer </a:t>
            </a:r>
          </a:p>
          <a:p>
            <a:pPr marL="285750" marR="0" lvl="0" indent="-285750" algn="l" defTabSz="911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Calibri" panose="020F0502020204030204" pitchFamily="34" charset="0"/>
            </a:endParaRPr>
          </a:p>
          <a:p>
            <a:pPr marL="285750" marR="0" lvl="0" indent="-285750" algn="l" defTabSz="911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Calibri" panose="020F0502020204030204" pitchFamily="34" charset="0"/>
            </a:endParaRPr>
          </a:p>
        </p:txBody>
      </p:sp>
      <p:sp>
        <p:nvSpPr>
          <p:cNvPr id="36" name="AutoShape 53"/>
          <p:cNvSpPr>
            <a:spLocks noChangeArrowheads="1"/>
          </p:cNvSpPr>
          <p:nvPr/>
        </p:nvSpPr>
        <p:spPr bwMode="gray">
          <a:xfrm>
            <a:off x="304800" y="5342818"/>
            <a:ext cx="2971800" cy="296005"/>
          </a:xfrm>
          <a:prstGeom prst="round2Same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>
            <a:noFill/>
            <a:round/>
            <a:headEnd/>
            <a:tailEnd/>
          </a:ln>
          <a:effectLst/>
        </p:spPr>
        <p:txBody>
          <a:bodyPr wrap="square" lIns="91418" tIns="45709" rIns="91418" bIns="45709" anchor="ctr" anchorCtr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11098" marR="0" lvl="0" indent="-111098" algn="ctr" defTabSz="914400" rtl="0" eaLnBrk="1" fontAlgn="auto" latinLnBrk="0" hangingPunct="1">
              <a:lnSpc>
                <a:spcPts val="9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Academics/Certification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494693" y="814146"/>
            <a:ext cx="11232738" cy="613604"/>
          </a:xfrm>
          <a:prstGeom prst="rect">
            <a:avLst/>
          </a:prstGeom>
          <a:solidFill>
            <a:srgbClr val="4F81BD"/>
          </a:solidFill>
          <a:ln w="38100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defTabSz="911099">
              <a:defRPr/>
            </a:pPr>
            <a:r>
              <a:rPr lang="en-US" sz="1400" b="1" kern="0" dirty="0">
                <a:solidFill>
                  <a:prstClr val="white"/>
                </a:solidFill>
                <a:latin typeface="Calibri"/>
                <a:cs typeface="Calibri" panose="020F0502020204030204" pitchFamily="34" charset="0"/>
              </a:rPr>
              <a:t>Praveen Kumar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 has over an</a:t>
            </a:r>
            <a:r>
              <a:rPr kumimoji="0" lang="en-US" sz="1400" b="1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year experience in various DevOps tools and</a:t>
            </a:r>
            <a:r>
              <a:rPr kumimoji="0" lang="en-US" sz="1400" b="1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 building CI/CD Pipeline .He </a:t>
            </a:r>
            <a:r>
              <a:rPr lang="en-US" sz="1400" b="1" kern="0" dirty="0">
                <a:solidFill>
                  <a:prstClr val="white"/>
                </a:solidFill>
                <a:latin typeface="Calibri"/>
                <a:cs typeface="Calibri" panose="020F0502020204030204" pitchFamily="34" charset="0"/>
              </a:rPr>
              <a:t>is currently focusing on promoting and implementing DevOps best practices across organizations in the Insurance practice of Cognizant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1851827"/>
            <a:ext cx="1371600" cy="153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18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576810" y="152401"/>
            <a:ext cx="1447800" cy="3385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1018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translation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3062"/>
            <a:ext cx="1371600" cy="154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8197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806CE-4F0A-4ACD-9589-E4AB86DA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AC345-FAAE-46FB-9619-08D8095FE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F2158-A612-412C-96EA-87F640DF2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4AEBA3-33B9-4563-8557-530BDF6D67E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399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177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Tahoma</vt:lpstr>
      <vt:lpstr>Wingdings</vt:lpstr>
      <vt:lpstr>1_Office Theme</vt:lpstr>
      <vt:lpstr>Praveen Kumar S –DevOps Engineer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Readiness - Member</dc:title>
  <dc:creator>A, Thanigeaswara (Cognizant)</dc:creator>
  <cp:lastModifiedBy>S, Praveen Kumar (Cognizant)</cp:lastModifiedBy>
  <cp:revision>8</cp:revision>
  <dcterms:created xsi:type="dcterms:W3CDTF">2018-09-24T06:09:39Z</dcterms:created>
  <dcterms:modified xsi:type="dcterms:W3CDTF">2020-05-22T05:55:27Z</dcterms:modified>
</cp:coreProperties>
</file>