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23EA54-2A42-4D84-B9AD-9269502249B2}" type="datetimeFigureOut">
              <a:rPr lang="en-US" smtClean="0"/>
              <a:t>4/22/2020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86716B-8C05-425D-A28A-259D2DEF9572}" type="slidenum">
              <a:rPr lang="en-US" smtClean="0"/>
              <a:t>‹#›</a:t>
            </a:fld>
            <a:endParaRPr lang="en-US"/>
          </a:p>
        </p:txBody>
      </p:sp>
    </p:spTree>
    <p:extLst>
      <p:ext uri="{BB962C8B-B14F-4D97-AF65-F5344CB8AC3E}">
        <p14:creationId xmlns:p14="http://schemas.microsoft.com/office/powerpoint/2010/main" val="584705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5D96B1-17C1-4E15-BDAC-BD4B3413EBE7}" type="slidenum">
              <a:rPr lang="en-US" smtClean="0"/>
              <a:t>23</a:t>
            </a:fld>
            <a:endParaRPr lang="en-US"/>
          </a:p>
        </p:txBody>
      </p:sp>
    </p:spTree>
    <p:extLst>
      <p:ext uri="{BB962C8B-B14F-4D97-AF65-F5344CB8AC3E}">
        <p14:creationId xmlns:p14="http://schemas.microsoft.com/office/powerpoint/2010/main" val="64071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168C59-0670-48D8-BAF1-3427777D500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363D-C3C2-453C-BF30-586EA80CBB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68C59-0670-48D8-BAF1-3427777D500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363D-C3C2-453C-BF30-586EA80CBB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68C59-0670-48D8-BAF1-3427777D500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363D-C3C2-453C-BF30-586EA80CBB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68C59-0670-48D8-BAF1-3427777D500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363D-C3C2-453C-BF30-586EA80CBB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68C59-0670-48D8-BAF1-3427777D500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363D-C3C2-453C-BF30-586EA80CBB3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168C59-0670-48D8-BAF1-3427777D500D}"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6363D-C3C2-453C-BF30-586EA80CBB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168C59-0670-48D8-BAF1-3427777D500D}"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6363D-C3C2-453C-BF30-586EA80CBB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168C59-0670-48D8-BAF1-3427777D500D}"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6363D-C3C2-453C-BF30-586EA80CBB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68C59-0670-48D8-BAF1-3427777D500D}"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6363D-C3C2-453C-BF30-586EA80CBB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68C59-0670-48D8-BAF1-3427777D500D}"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6363D-C3C2-453C-BF30-586EA80CBB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68C59-0670-48D8-BAF1-3427777D500D}"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6363D-C3C2-453C-BF30-586EA80CBB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68C59-0670-48D8-BAF1-3427777D500D}" type="datetimeFigureOut">
              <a:rPr lang="en-US" smtClean="0"/>
              <a:t>4/22/2020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6363D-C3C2-453C-BF30-586EA80CBB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www.atlassian.com/git/"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JENKINS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STARTING JENKINS</a:t>
            </a:r>
            <a:endParaRPr lang="en-US" dirty="0"/>
          </a:p>
        </p:txBody>
      </p:sp>
      <p:sp>
        <p:nvSpPr>
          <p:cNvPr id="3" name="Content Placeholder 2"/>
          <p:cNvSpPr>
            <a:spLocks noGrp="1"/>
          </p:cNvSpPr>
          <p:nvPr>
            <p:ph idx="1"/>
          </p:nvPr>
        </p:nvSpPr>
        <p:spPr/>
        <p:txBody>
          <a:bodyPr>
            <a:normAutofit fontScale="92500"/>
          </a:bodyPr>
          <a:lstStyle/>
          <a:p>
            <a:r>
              <a:rPr lang="en-US" sz="2400" dirty="0" smtClean="0"/>
              <a:t>D:\&gt;Java –jar </a:t>
            </a:r>
            <a:r>
              <a:rPr lang="en-US" sz="2400" dirty="0" err="1" smtClean="0"/>
              <a:t>Jenkins.war</a:t>
            </a:r>
            <a:endParaRPr lang="en-US" sz="2400" dirty="0" smtClean="0"/>
          </a:p>
          <a:p>
            <a:r>
              <a:rPr lang="en-US" sz="2400" dirty="0"/>
              <a:t>After the command is run, various tasks will run, one of which is the extraction of the war file which is done by an embedded </a:t>
            </a:r>
            <a:r>
              <a:rPr lang="en-US" sz="2400" dirty="0" err="1"/>
              <a:t>webserver</a:t>
            </a:r>
            <a:r>
              <a:rPr lang="en-US" sz="2400" dirty="0"/>
              <a:t> called </a:t>
            </a:r>
            <a:r>
              <a:rPr lang="en-US" sz="2400" dirty="0" err="1"/>
              <a:t>winstone</a:t>
            </a:r>
            <a:r>
              <a:rPr lang="en-US" sz="2400" dirty="0" smtClean="0"/>
              <a:t>.</a:t>
            </a:r>
          </a:p>
          <a:p>
            <a:pPr>
              <a:buNone/>
            </a:pPr>
            <a:r>
              <a:rPr lang="en-US" sz="2400" dirty="0" smtClean="0"/>
              <a:t>D:\&gt;Java –jar </a:t>
            </a:r>
            <a:r>
              <a:rPr lang="en-US" sz="2400" dirty="0" err="1" smtClean="0"/>
              <a:t>Jenkins.war</a:t>
            </a:r>
            <a:r>
              <a:rPr lang="en-US" sz="2400" dirty="0" smtClean="0"/>
              <a:t> Running from:</a:t>
            </a:r>
          </a:p>
          <a:p>
            <a:pPr>
              <a:buNone/>
            </a:pPr>
            <a:r>
              <a:rPr lang="en-US" sz="2400" dirty="0" smtClean="0"/>
              <a:t>D:\</a:t>
            </a:r>
            <a:r>
              <a:rPr lang="en-US" sz="2400" dirty="0" err="1" smtClean="0"/>
              <a:t>jenkins.war</a:t>
            </a:r>
            <a:r>
              <a:rPr lang="en-US" sz="2400" dirty="0" smtClean="0"/>
              <a:t> </a:t>
            </a:r>
            <a:r>
              <a:rPr lang="en-US" sz="2400" dirty="0" err="1" smtClean="0"/>
              <a:t>Webroot</a:t>
            </a:r>
            <a:r>
              <a:rPr lang="en-US" sz="2400" dirty="0" smtClean="0"/>
              <a:t>: $</a:t>
            </a:r>
            <a:r>
              <a:rPr lang="en-US" sz="2400" dirty="0" err="1" smtClean="0"/>
              <a:t>user.home</a:t>
            </a:r>
            <a:r>
              <a:rPr lang="en-US" sz="2400" dirty="0" smtClean="0"/>
              <a:t>/ .</a:t>
            </a:r>
            <a:r>
              <a:rPr lang="en-US" sz="2400" dirty="0" err="1" smtClean="0"/>
              <a:t>jenkins</a:t>
            </a:r>
            <a:r>
              <a:rPr lang="en-US" sz="2400" dirty="0" smtClean="0"/>
              <a:t> Sep </a:t>
            </a:r>
          </a:p>
          <a:p>
            <a:pPr>
              <a:buNone/>
            </a:pPr>
            <a:r>
              <a:rPr lang="en-US" sz="2400" dirty="0" smtClean="0"/>
              <a:t>29, 2015 4:10:46 PM </a:t>
            </a:r>
            <a:r>
              <a:rPr lang="en-US" sz="2400" dirty="0" err="1" smtClean="0"/>
              <a:t>winstone.Logger</a:t>
            </a:r>
            <a:r>
              <a:rPr lang="en-US" sz="2400" dirty="0" smtClean="0"/>
              <a:t> </a:t>
            </a:r>
            <a:r>
              <a:rPr lang="en-US" sz="2400" dirty="0" err="1" smtClean="0"/>
              <a:t>logInternal</a:t>
            </a:r>
            <a:r>
              <a:rPr lang="en-US" sz="2400" dirty="0" smtClean="0"/>
              <a:t> </a:t>
            </a:r>
          </a:p>
          <a:p>
            <a:pPr>
              <a:buNone/>
            </a:pPr>
            <a:r>
              <a:rPr lang="en-US" sz="2400" dirty="0" smtClean="0"/>
              <a:t>INFO: Beginning extraction from war file</a:t>
            </a:r>
            <a:endParaRPr lang="en-US" sz="2400" dirty="0"/>
          </a:p>
          <a:p>
            <a:r>
              <a:rPr lang="en-US" sz="2400" dirty="0"/>
              <a:t>Once the processing is complete without major errors, the following line will come in the output of the command prompt</a:t>
            </a:r>
            <a:r>
              <a:rPr lang="en-US" sz="2400" dirty="0" smtClean="0"/>
              <a:t>.</a:t>
            </a:r>
          </a:p>
          <a:p>
            <a:pPr>
              <a:buNone/>
            </a:pPr>
            <a:r>
              <a:rPr lang="en-US" sz="2400" dirty="0" smtClean="0"/>
              <a:t>INFO: Jenkins is fully up and running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ACCESSING JENKINS</a:t>
            </a:r>
            <a:endParaRPr lang="en-US" dirty="0"/>
          </a:p>
        </p:txBody>
      </p:sp>
      <p:sp>
        <p:nvSpPr>
          <p:cNvPr id="3" name="Content Placeholder 2"/>
          <p:cNvSpPr>
            <a:spLocks noGrp="1"/>
          </p:cNvSpPr>
          <p:nvPr>
            <p:ph idx="1"/>
          </p:nvPr>
        </p:nvSpPr>
        <p:spPr/>
        <p:txBody>
          <a:bodyPr>
            <a:normAutofit/>
          </a:bodyPr>
          <a:lstStyle/>
          <a:p>
            <a:r>
              <a:rPr lang="en-US" sz="2400" dirty="0"/>
              <a:t>Once Jenkins is up and running, one can access Jenkins from the link − </a:t>
            </a:r>
            <a:r>
              <a:rPr lang="en-US" sz="2400" b="1" dirty="0"/>
              <a:t>http://localhost:8080</a:t>
            </a:r>
            <a:endParaRPr lang="en-US" sz="2400" dirty="0"/>
          </a:p>
          <a:p>
            <a:r>
              <a:rPr lang="en-US" sz="2400" dirty="0"/>
              <a:t>This link will bring up the Jenkins dashboard.</a:t>
            </a:r>
          </a:p>
          <a:p>
            <a:pPr>
              <a:buNone/>
            </a:pPr>
            <a:endParaRPr lang="en-US" sz="2400" dirty="0"/>
          </a:p>
        </p:txBody>
      </p:sp>
      <p:pic>
        <p:nvPicPr>
          <p:cNvPr id="4" name="Picture 3" descr="accessing_jenkins.jpg"/>
          <p:cNvPicPr>
            <a:picLocks noChangeAspect="1"/>
          </p:cNvPicPr>
          <p:nvPr/>
        </p:nvPicPr>
        <p:blipFill>
          <a:blip r:embed="rId2"/>
          <a:stretch>
            <a:fillRect/>
          </a:stretch>
        </p:blipFill>
        <p:spPr>
          <a:xfrm>
            <a:off x="1142976" y="2857496"/>
            <a:ext cx="5786838" cy="30718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276600"/>
            <a:ext cx="7543800" cy="25146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SCM </a:t>
            </a:r>
            <a:endParaRPr lang="en-US" dirty="0"/>
          </a:p>
        </p:txBody>
      </p:sp>
      <p:sp>
        <p:nvSpPr>
          <p:cNvPr id="3" name="Text Placeholder 2"/>
          <p:cNvSpPr>
            <a:spLocks noGrp="1"/>
          </p:cNvSpPr>
          <p:nvPr>
            <p:ph type="body" idx="1"/>
          </p:nvPr>
        </p:nvSpPr>
        <p:spPr>
          <a:xfrm>
            <a:off x="514351" y="3879287"/>
            <a:ext cx="7796030" cy="1639614"/>
          </a:xfrm>
        </p:spPr>
        <p:txBody>
          <a:bodyPr/>
          <a:lstStyle/>
          <a:p>
            <a:r>
              <a:rPr lang="en-US" dirty="0" smtClean="0"/>
              <a:t>   Source Code  Management</a:t>
            </a:r>
            <a:endParaRPr lang="en-US" dirty="0"/>
          </a:p>
        </p:txBody>
      </p:sp>
    </p:spTree>
    <p:extLst>
      <p:ext uri="{BB962C8B-B14F-4D97-AF65-F5344CB8AC3E}">
        <p14:creationId xmlns:p14="http://schemas.microsoft.com/office/powerpoint/2010/main" val="390587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883" y="0"/>
            <a:ext cx="3352200" cy="369332"/>
          </a:xfrm>
          <a:prstGeom prst="rect">
            <a:avLst/>
          </a:prstGeom>
          <a:noFill/>
        </p:spPr>
        <p:txBody>
          <a:bodyPr wrap="none" rtlCol="0">
            <a:spAutoFit/>
          </a:bodyPr>
          <a:lstStyle/>
          <a:p>
            <a:r>
              <a:rPr lang="en-US" dirty="0" smtClean="0"/>
              <a:t>SCM – Source Code Management</a:t>
            </a:r>
            <a:endParaRPr lang="en-US" dirty="0"/>
          </a:p>
        </p:txBody>
      </p:sp>
      <p:sp>
        <p:nvSpPr>
          <p:cNvPr id="3" name="Rectangle 2"/>
          <p:cNvSpPr/>
          <p:nvPr/>
        </p:nvSpPr>
        <p:spPr>
          <a:xfrm>
            <a:off x="479739" y="738665"/>
            <a:ext cx="8261797" cy="4801314"/>
          </a:xfrm>
          <a:prstGeom prst="rect">
            <a:avLst/>
          </a:prstGeom>
        </p:spPr>
        <p:txBody>
          <a:bodyPr wrap="square">
            <a:spAutoFit/>
          </a:bodyPr>
          <a:lstStyle/>
          <a:p>
            <a:pPr marL="285750" indent="-285750">
              <a:buFont typeface="Arial" panose="020B0604020202020204" pitchFamily="34" charset="0"/>
              <a:buChar char="•"/>
            </a:pPr>
            <a:r>
              <a:rPr lang="en-US" dirty="0">
                <a:latin typeface="myriad-pro"/>
              </a:rPr>
              <a:t>A source </a:t>
            </a:r>
            <a:r>
              <a:rPr lang="en-US" dirty="0" smtClean="0">
                <a:latin typeface="myriad-pro"/>
              </a:rPr>
              <a:t>code </a:t>
            </a:r>
            <a:r>
              <a:rPr lang="en-US" dirty="0">
                <a:latin typeface="myriad-pro"/>
              </a:rPr>
              <a:t>management system (SCM) is software that provides coordination and services between members of a software development </a:t>
            </a:r>
            <a:r>
              <a:rPr lang="en-US" dirty="0" smtClean="0">
                <a:latin typeface="myriad-pro"/>
              </a:rPr>
              <a:t>team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the most basic level, it provides file management and version control so that team members don’t write over each other’s changes, and only the newest versions of files are identified for use in the workspace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SCMs also give developers the ability to work concurrently on </a:t>
            </a:r>
            <a:r>
              <a:rPr lang="en-US">
                <a:latin typeface="Arial" panose="020B0604020202020204" pitchFamily="34" charset="0"/>
                <a:cs typeface="Arial" panose="020B0604020202020204" pitchFamily="34" charset="0"/>
              </a:rPr>
              <a:t>files </a:t>
            </a:r>
            <a:r>
              <a:rPr lang="en-US" smtClean="0">
                <a:latin typeface="Arial" panose="020B0604020202020204" pitchFamily="34" charset="0"/>
                <a:cs typeface="Arial" panose="020B0604020202020204" pitchFamily="34" charset="0"/>
              </a:rPr>
              <a:t>Ability </a:t>
            </a:r>
            <a:r>
              <a:rPr lang="en-US" dirty="0">
                <a:latin typeface="Arial" panose="020B0604020202020204" pitchFamily="34" charset="0"/>
                <a:cs typeface="Arial" panose="020B0604020202020204" pitchFamily="34" charset="0"/>
              </a:rPr>
              <a:t>to merge changes with other developers’ changes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Ability </a:t>
            </a:r>
            <a:r>
              <a:rPr lang="en-US" dirty="0">
                <a:latin typeface="Arial" panose="020B0604020202020204" pitchFamily="34" charset="0"/>
                <a:cs typeface="Arial" panose="020B0604020202020204" pitchFamily="34" charset="0"/>
              </a:rPr>
              <a:t>to track and audit changes that were requested and made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Ability </a:t>
            </a:r>
            <a:r>
              <a:rPr lang="en-US" dirty="0">
                <a:latin typeface="Arial" panose="020B0604020202020204" pitchFamily="34" charset="0"/>
                <a:cs typeface="Arial" panose="020B0604020202020204" pitchFamily="34" charset="0"/>
              </a:rPr>
              <a:t>to track bug-fix status and to perform </a:t>
            </a:r>
            <a:r>
              <a:rPr lang="en-US" dirty="0" smtClean="0">
                <a:latin typeface="Arial" panose="020B0604020202020204" pitchFamily="34" charset="0"/>
                <a:cs typeface="Arial" panose="020B0604020202020204" pitchFamily="34" charset="0"/>
              </a:rPr>
              <a:t>releases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t>Types of SCM   [ Centralized &amp; Distributed ]</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Examples of Centralized Version Control - </a:t>
            </a:r>
            <a:r>
              <a:rPr lang="en-US" dirty="0" smtClean="0"/>
              <a:t>CVS, Subversion (or SVN) and Perforce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Examples of Distributed Version Control -</a:t>
            </a:r>
            <a:r>
              <a:rPr lang="en-US" dirty="0" smtClean="0">
                <a:latin typeface="TimesNewRomanPSMT"/>
              </a:rPr>
              <a:t> </a:t>
            </a:r>
            <a:r>
              <a:rPr lang="en-US" b="1" dirty="0" smtClean="0">
                <a:latin typeface="TimesNewRomanPSMT"/>
              </a:rPr>
              <a:t>Mercurial, </a:t>
            </a:r>
            <a:r>
              <a:rPr lang="en-US" b="1" dirty="0" err="1" smtClean="0">
                <a:latin typeface="TimesNewRomanPSMT"/>
                <a:hlinkClick r:id="rId2"/>
              </a:rPr>
              <a:t>Git</a:t>
            </a:r>
            <a:r>
              <a:rPr lang="en-US" b="1" dirty="0" smtClean="0">
                <a:latin typeface="TimesNewRomanPSMT"/>
              </a:rPr>
              <a:t> and Bazaar</a:t>
            </a:r>
            <a:r>
              <a:rPr lang="en-US" dirty="0" smtClean="0">
                <a:latin typeface="TimesNewRomanPSMT"/>
              </a:rPr>
              <a:t>.</a:t>
            </a:r>
          </a:p>
          <a:p>
            <a:endParaRPr lang="en-US" dirty="0" smtClean="0">
              <a:latin typeface="TimesNewRomanPSMT"/>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863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etup Git Repository and Credentials for Jenkins J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5591175"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348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a:t>
            </a:r>
            <a:endParaRPr lang="en-US" dirty="0"/>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1329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7533068" cy="369332"/>
          </a:xfrm>
          <a:prstGeom prst="rect">
            <a:avLst/>
          </a:prstGeom>
          <a:noFill/>
        </p:spPr>
        <p:txBody>
          <a:bodyPr wrap="square" rtlCol="0">
            <a:spAutoFit/>
          </a:bodyPr>
          <a:lstStyle/>
          <a:p>
            <a:r>
              <a:rPr lang="en-US" dirty="0" smtClean="0"/>
              <a:t>            Notifications/Email integration</a:t>
            </a:r>
            <a:endParaRPr lang="en-US" dirty="0"/>
          </a:p>
        </p:txBody>
      </p:sp>
      <p:sp>
        <p:nvSpPr>
          <p:cNvPr id="3" name="Rectangle 2"/>
          <p:cNvSpPr/>
          <p:nvPr/>
        </p:nvSpPr>
        <p:spPr>
          <a:xfrm>
            <a:off x="86931" y="494121"/>
            <a:ext cx="8519375" cy="2308324"/>
          </a:xfrm>
          <a:prstGeom prst="rect">
            <a:avLst/>
          </a:prstGeom>
        </p:spPr>
        <p:txBody>
          <a:bodyPr wrap="square">
            <a:spAutoFit/>
          </a:bodyPr>
          <a:lstStyle/>
          <a:p>
            <a:pPr marL="285750" indent="-285750">
              <a:buFont typeface="Arial" pitchFamily="34" charset="0"/>
              <a:buChar char="•"/>
            </a:pPr>
            <a:r>
              <a:rPr lang="en-US" dirty="0" smtClean="0">
                <a:latin typeface="TimesNewRomanPSMT"/>
              </a:rPr>
              <a:t>In </a:t>
            </a:r>
            <a:r>
              <a:rPr lang="en-US" dirty="0">
                <a:latin typeface="TimesNewRomanPSMT"/>
              </a:rPr>
              <a:t>all cases, a CI server must let the right </a:t>
            </a:r>
            <a:r>
              <a:rPr lang="en-US" dirty="0" smtClean="0">
                <a:latin typeface="TimesNewRomanPSMT"/>
              </a:rPr>
              <a:t>people know </a:t>
            </a:r>
            <a:r>
              <a:rPr lang="en-US" dirty="0">
                <a:latin typeface="TimesNewRomanPSMT"/>
              </a:rPr>
              <a:t>about any new </a:t>
            </a:r>
            <a:r>
              <a:rPr lang="en-US" dirty="0" smtClean="0">
                <a:latin typeface="TimesNewRomanPSMT"/>
              </a:rPr>
              <a:t>issues/Status/Build Failures, </a:t>
            </a:r>
            <a:r>
              <a:rPr lang="en-US" dirty="0">
                <a:latin typeface="TimesNewRomanPSMT"/>
              </a:rPr>
              <a:t>and it must be able to do so fast</a:t>
            </a:r>
            <a:r>
              <a:rPr lang="en-US" dirty="0" smtClean="0">
                <a:latin typeface="TimesNewRomanPSMT"/>
              </a:rPr>
              <a:t>.</a:t>
            </a:r>
          </a:p>
          <a:p>
            <a:pPr marL="285750" indent="-285750">
              <a:buFont typeface="Arial" pitchFamily="34" charset="0"/>
              <a:buChar char="•"/>
            </a:pPr>
            <a:endParaRPr lang="en-US" dirty="0">
              <a:latin typeface="TimesNewRomanPSMT"/>
              <a:cs typeface="Arial" panose="020B0604020202020204" pitchFamily="34" charset="0"/>
            </a:endParaRPr>
          </a:p>
          <a:p>
            <a:pPr marL="285750" indent="-285750">
              <a:buFont typeface="Arial" pitchFamily="34" charset="0"/>
              <a:buChar char="•"/>
            </a:pPr>
            <a:r>
              <a:rPr lang="en-US" dirty="0" smtClean="0">
                <a:latin typeface="TimesNewRomanPSMT"/>
                <a:cs typeface="Arial" panose="020B0604020202020204" pitchFamily="34" charset="0"/>
              </a:rPr>
              <a:t>Alert the developer </a:t>
            </a:r>
            <a:r>
              <a:rPr lang="en-US" dirty="0" smtClean="0">
                <a:latin typeface="Arial" panose="020B0604020202020204" pitchFamily="34" charset="0"/>
                <a:cs typeface="Arial" panose="020B0604020202020204" pitchFamily="34" charset="0"/>
              </a:rPr>
              <a:t>of  a broken build as soon as possible.</a:t>
            </a: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285750" indent="-285750">
              <a:buFont typeface="Arial" pitchFamily="34" charset="0"/>
              <a:buChar char="•"/>
            </a:pPr>
            <a:r>
              <a:rPr lang="en-US" dirty="0" smtClean="0">
                <a:latin typeface="Arial" panose="020B0604020202020204" pitchFamily="34" charset="0"/>
                <a:cs typeface="Arial" panose="020B0604020202020204" pitchFamily="34" charset="0"/>
              </a:rPr>
              <a:t>Email Extension plugin</a:t>
            </a:r>
          </a:p>
          <a:p>
            <a:pPr marL="285750" indent="-285750">
              <a:buFont typeface="Arial" pitchFamily="34" charset="0"/>
              <a:buChar char="•"/>
            </a:pPr>
            <a:r>
              <a:rPr lang="en-US" dirty="0" smtClean="0">
                <a:latin typeface="Arial" panose="020B0604020202020204" pitchFamily="34" charset="0"/>
                <a:cs typeface="Arial" panose="020B0604020202020204" pitchFamily="34" charset="0"/>
              </a:rPr>
              <a:t>Slack Notification plugin</a:t>
            </a:r>
          </a:p>
          <a:p>
            <a:endParaRPr lang="en-US"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7" t="53827" r="-1517" b="4575"/>
          <a:stretch/>
        </p:blipFill>
        <p:spPr bwMode="auto">
          <a:xfrm>
            <a:off x="237185" y="2795518"/>
            <a:ext cx="8218868" cy="3071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439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a:t>
            </a:r>
            <a:endParaRPr lang="en-US" dirty="0"/>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12982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940" y="981017"/>
            <a:ext cx="8464640" cy="5232202"/>
          </a:xfrm>
          <a:prstGeom prst="rect">
            <a:avLst/>
          </a:prstGeom>
        </p:spPr>
        <p:txBody>
          <a:bodyPr wrap="square">
            <a:spAutoFit/>
          </a:bodyPr>
          <a:lstStyle/>
          <a:p>
            <a:pPr marL="285750" indent="-285750">
              <a:buFont typeface="Wingdings" panose="05000000000000000000" pitchFamily="2" charset="2"/>
              <a:buChar char="§"/>
            </a:pPr>
            <a:r>
              <a:rPr lang="en-US" dirty="0">
                <a:latin typeface="TimesNewRomanPSMT"/>
              </a:rPr>
              <a:t>An artifact is </a:t>
            </a:r>
            <a:r>
              <a:rPr lang="en-US" dirty="0" smtClean="0">
                <a:latin typeface="TimesNewRomanPSMT"/>
              </a:rPr>
              <a:t> </a:t>
            </a:r>
            <a:r>
              <a:rPr lang="en-US" dirty="0">
                <a:latin typeface="TimesNewRomanPSMT"/>
              </a:rPr>
              <a:t>by-products produced during the development of software.</a:t>
            </a:r>
          </a:p>
          <a:p>
            <a:pPr marL="285750" indent="-285750">
              <a:buFont typeface="Wingdings" panose="05000000000000000000" pitchFamily="2" charset="2"/>
              <a:buChar char="§"/>
            </a:pPr>
            <a:r>
              <a:rPr lang="en-US" dirty="0">
                <a:latin typeface="TimesNewRomanPSMT"/>
              </a:rPr>
              <a:t>An artifact might be a binary executable (a JAR or WAR file for a Java project, for example), or some other related deliverable, such as documentation or source code.</a:t>
            </a:r>
          </a:p>
          <a:p>
            <a:pPr marL="285750" indent="-285750">
              <a:buFont typeface="Wingdings" panose="05000000000000000000" pitchFamily="2" charset="2"/>
              <a:buChar char="§"/>
            </a:pPr>
            <a:r>
              <a:rPr lang="en-US" dirty="0" err="1">
                <a:latin typeface="TimesNewRomanPSMT"/>
              </a:rPr>
              <a:t>CopyArtifact</a:t>
            </a:r>
            <a:r>
              <a:rPr lang="en-US" dirty="0">
                <a:latin typeface="TimesNewRomanPSMT"/>
              </a:rPr>
              <a:t> plugin-publishing artifacts from Jenkins resources (from the current workspace, from the old builds of the same job or other jobs, ...) to remote locations .</a:t>
            </a:r>
          </a:p>
          <a:p>
            <a:pPr marL="285750" indent="-285750">
              <a:buFont typeface="Wingdings" panose="05000000000000000000" pitchFamily="2" charset="2"/>
              <a:buChar char="§"/>
            </a:pPr>
            <a:r>
              <a:rPr lang="en-US" dirty="0" err="1">
                <a:latin typeface="TimesNewRomanPSMT"/>
              </a:rPr>
              <a:t>ArtifactDeployer</a:t>
            </a:r>
            <a:r>
              <a:rPr lang="en-US" dirty="0">
                <a:latin typeface="TimesNewRomanPSMT"/>
              </a:rPr>
              <a:t> plugin -enables you to archive build artifacts to any remote locations </a:t>
            </a:r>
            <a:r>
              <a:rPr lang="en-US" dirty="0" smtClean="0">
                <a:latin typeface="TimesNewRomanPSMT"/>
              </a:rPr>
              <a:t>shared on the build processor node(outside </a:t>
            </a:r>
            <a:r>
              <a:rPr lang="en-US" dirty="0">
                <a:latin typeface="TimesNewRomanPSMT"/>
              </a:rPr>
              <a:t>of JENKINS_HOME directory).</a:t>
            </a:r>
          </a:p>
          <a:p>
            <a:pPr marL="285750" indent="-285750">
              <a:buFont typeface="Wingdings" panose="05000000000000000000" pitchFamily="2" charset="2"/>
              <a:buChar char="§"/>
            </a:pPr>
            <a:endParaRPr lang="en-US" dirty="0">
              <a:latin typeface="TimesNewRomanPSMT"/>
            </a:endParaRPr>
          </a:p>
          <a:p>
            <a:endParaRPr lang="en-US" dirty="0">
              <a:latin typeface="TimesNewRomanPSMT"/>
            </a:endParaRPr>
          </a:p>
          <a:p>
            <a:pPr marL="285750" indent="-285750">
              <a:buFont typeface="Wingdings" panose="05000000000000000000" pitchFamily="2" charset="2"/>
              <a:buChar char="§"/>
            </a:pPr>
            <a:r>
              <a:rPr lang="en-US" dirty="0">
                <a:latin typeface="TimesNewRomanPSMT"/>
              </a:rPr>
              <a:t>Storing Artifacts</a:t>
            </a:r>
          </a:p>
          <a:p>
            <a:pPr marL="800100" lvl="1" indent="-342900">
              <a:buFont typeface="+mj-lt"/>
              <a:buAutoNum type="arabicPeriod"/>
            </a:pPr>
            <a:r>
              <a:rPr lang="en-US" dirty="0" err="1">
                <a:latin typeface="TimesNewRomanPSMT"/>
              </a:rPr>
              <a:t>Artifcats</a:t>
            </a:r>
            <a:r>
              <a:rPr lang="en-US" dirty="0">
                <a:latin typeface="TimesNewRomanPSMT"/>
              </a:rPr>
              <a:t> can be stored externally in Repository Manager like Nexus or </a:t>
            </a:r>
            <a:r>
              <a:rPr lang="en-US" dirty="0" err="1">
                <a:latin typeface="TimesNewRomanPSMT"/>
              </a:rPr>
              <a:t>Artifactory</a:t>
            </a:r>
            <a:r>
              <a:rPr lang="en-US" dirty="0">
                <a:latin typeface="TimesNewRomanPSMT"/>
              </a:rPr>
              <a:t> </a:t>
            </a:r>
            <a:r>
              <a:rPr lang="en-US" dirty="0" err="1">
                <a:latin typeface="TimesNewRomanPSMT"/>
              </a:rPr>
              <a:t>etc</a:t>
            </a:r>
            <a:r>
              <a:rPr lang="en-US" dirty="0">
                <a:latin typeface="TimesNewRomanPSMT"/>
              </a:rPr>
              <a:t> </a:t>
            </a:r>
          </a:p>
          <a:p>
            <a:pPr marL="800100" lvl="1" indent="-342900">
              <a:buFont typeface="+mj-lt"/>
              <a:buAutoNum type="arabicPeriod"/>
            </a:pPr>
            <a:r>
              <a:rPr lang="en-US" dirty="0">
                <a:latin typeface="TimesNewRomanPSMT"/>
              </a:rPr>
              <a:t>Artifacts are stored in the JENKINS_HOME directory with all other elements such as job configuration files.</a:t>
            </a:r>
          </a:p>
          <a:p>
            <a:pPr lvl="1"/>
            <a:endParaRPr lang="en-US" sz="1400" dirty="0" smtClean="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4781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CLI</a:t>
            </a:r>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2072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CICD</a:t>
            </a:r>
            <a:endParaRPr lang="en-US" dirty="0"/>
          </a:p>
        </p:txBody>
      </p:sp>
      <p:sp>
        <p:nvSpPr>
          <p:cNvPr id="3" name="Content Placeholder 2"/>
          <p:cNvSpPr>
            <a:spLocks noGrp="1"/>
          </p:cNvSpPr>
          <p:nvPr>
            <p:ph idx="1"/>
          </p:nvPr>
        </p:nvSpPr>
        <p:spPr/>
        <p:txBody>
          <a:bodyPr>
            <a:normAutofit/>
          </a:bodyPr>
          <a:lstStyle/>
          <a:p>
            <a:r>
              <a:rPr lang="en-US" sz="2600" dirty="0"/>
              <a:t>Continuous Integration (CI) is a development practice that requires developers to integrate code into a shared repository several times a </a:t>
            </a:r>
            <a:r>
              <a:rPr lang="en-US" sz="2600" dirty="0" smtClean="0"/>
              <a:t>day.</a:t>
            </a:r>
            <a:r>
              <a:rPr lang="en-US" sz="2600" i="1" dirty="0"/>
              <a:t> </a:t>
            </a:r>
            <a:endParaRPr lang="en-US" sz="2600" i="1" dirty="0" smtClean="0"/>
          </a:p>
          <a:p>
            <a:r>
              <a:rPr lang="en-US" sz="2600" dirty="0" smtClean="0"/>
              <a:t>Continuous </a:t>
            </a:r>
            <a:r>
              <a:rPr lang="en-US" sz="2600" dirty="0"/>
              <a:t>Delivery (CD) is the natural extension of Continuous Integration: an approach in which teams ensure that every change to the system is releasable, and that we can release any version at the push of a button.</a:t>
            </a:r>
            <a:endParaRPr lang="en-US" sz="2600"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940" y="981017"/>
            <a:ext cx="8464640" cy="3570208"/>
          </a:xfrm>
          <a:prstGeom prst="rect">
            <a:avLst/>
          </a:prstGeom>
        </p:spPr>
        <p:txBody>
          <a:bodyPr wrap="square">
            <a:spAutoFit/>
          </a:bodyPr>
          <a:lstStyle/>
          <a:p>
            <a:pPr marL="285750" indent="-285750">
              <a:buFont typeface="Arial" pitchFamily="34" charset="0"/>
              <a:buChar char="•"/>
            </a:pPr>
            <a:r>
              <a:rPr lang="en-US" dirty="0"/>
              <a:t>Jenkins has a built-in command line interface that allows users and administrators to access Jenkins from a script or shell environment. </a:t>
            </a:r>
            <a:endParaRPr lang="en-US" dirty="0" smtClean="0"/>
          </a:p>
          <a:p>
            <a:pPr marL="285750" indent="-285750">
              <a:buFont typeface="Arial" pitchFamily="34" charset="0"/>
              <a:buChar char="•"/>
            </a:pPr>
            <a:r>
              <a:rPr lang="en-US" dirty="0" smtClean="0"/>
              <a:t>This </a:t>
            </a:r>
            <a:r>
              <a:rPr lang="en-US" dirty="0"/>
              <a:t>can be convenient for scripting of routine tasks, bulk updates, troubleshooting, and more.</a:t>
            </a:r>
          </a:p>
          <a:p>
            <a:pPr marL="285750" indent="-285750">
              <a:buFont typeface="Arial" pitchFamily="34" charset="0"/>
              <a:buChar char="•"/>
            </a:pPr>
            <a:r>
              <a:rPr lang="en-US" dirty="0"/>
              <a:t>The command line interface can be accessed over SSH or with the Jenkins CLI client, a .jar file distributed with Jenkins</a:t>
            </a:r>
            <a:r>
              <a:rPr lang="en-US" dirty="0" smtClean="0"/>
              <a:t>.</a:t>
            </a:r>
          </a:p>
          <a:p>
            <a:pPr marL="285750" lvl="0" indent="-285750">
              <a:buFont typeface="Arial" pitchFamily="34" charset="0"/>
              <a:buChar char="•"/>
            </a:pPr>
            <a:r>
              <a:rPr lang="en-US" cap="none" dirty="0" smtClean="0">
                <a:latin typeface="lato"/>
              </a:rPr>
              <a:t>download jar from &lt;</a:t>
            </a:r>
            <a:r>
              <a:rPr lang="en-US" cap="none" dirty="0" err="1" smtClean="0">
                <a:latin typeface="lato"/>
              </a:rPr>
              <a:t>jenkins</a:t>
            </a:r>
            <a:r>
              <a:rPr lang="en-US" cap="none" dirty="0" smtClean="0">
                <a:latin typeface="lato"/>
              </a:rPr>
              <a:t>&gt;/</a:t>
            </a:r>
            <a:r>
              <a:rPr lang="en-US" cap="none" dirty="0" err="1" smtClean="0">
                <a:latin typeface="lato"/>
              </a:rPr>
              <a:t>jnlpjars</a:t>
            </a:r>
            <a:r>
              <a:rPr lang="en-US" cap="none" dirty="0" smtClean="0">
                <a:latin typeface="lato"/>
              </a:rPr>
              <a:t>/jenkins-cli.jar</a:t>
            </a:r>
          </a:p>
          <a:p>
            <a:pPr marL="285750" lvl="0" indent="-285750">
              <a:buFont typeface="Arial" pitchFamily="34" charset="0"/>
              <a:buChar char="•"/>
            </a:pPr>
            <a:r>
              <a:rPr lang="en-US" cap="none" dirty="0" smtClean="0">
                <a:latin typeface="lato"/>
              </a:rPr>
              <a:t>run as java –jar jenkins-cli.jar –s &lt;</a:t>
            </a:r>
            <a:r>
              <a:rPr lang="en-US" cap="none" dirty="0" err="1" smtClean="0">
                <a:latin typeface="lato"/>
              </a:rPr>
              <a:t>jenkinsurl</a:t>
            </a:r>
            <a:r>
              <a:rPr lang="en-US" cap="none" dirty="0" smtClean="0">
                <a:latin typeface="lato"/>
              </a:rPr>
              <a:t>&gt; help</a:t>
            </a:r>
          </a:p>
          <a:p>
            <a:pPr marL="285750" lvl="0" indent="-285750">
              <a:buFont typeface="Arial" pitchFamily="34" charset="0"/>
              <a:buChar char="•"/>
            </a:pPr>
            <a:r>
              <a:rPr lang="en-US" cap="none" dirty="0" smtClean="0">
                <a:latin typeface="lato"/>
              </a:rPr>
              <a:t>add –</a:t>
            </a:r>
            <a:r>
              <a:rPr lang="en-US" cap="none" dirty="0" err="1" smtClean="0">
                <a:latin typeface="lato"/>
              </a:rPr>
              <a:t>nokeyauth</a:t>
            </a:r>
            <a:r>
              <a:rPr lang="en-US" cap="none" dirty="0" smtClean="0">
                <a:latin typeface="lato"/>
              </a:rPr>
              <a:t> if don’t want to use </a:t>
            </a:r>
            <a:r>
              <a:rPr lang="en-US" cap="none" dirty="0" err="1" smtClean="0">
                <a:latin typeface="lato"/>
              </a:rPr>
              <a:t>ssh</a:t>
            </a:r>
            <a:r>
              <a:rPr lang="en-US" cap="none" dirty="0" smtClean="0">
                <a:latin typeface="lato"/>
              </a:rPr>
              <a:t> key</a:t>
            </a:r>
          </a:p>
          <a:p>
            <a:pPr marL="285750" indent="-285750">
              <a:buFont typeface="Arial" pitchFamily="34" charset="0"/>
              <a:buChar char="•"/>
            </a:pPr>
            <a:endParaRPr lang="en-US" dirty="0" smtClean="0"/>
          </a:p>
          <a:p>
            <a:endParaRPr lang="en-US" dirty="0"/>
          </a:p>
          <a:p>
            <a:pPr lvl="1"/>
            <a:endParaRPr lang="en-US" sz="1400" dirty="0" smtClean="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4969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37687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940" y="981017"/>
            <a:ext cx="8464640" cy="2462213"/>
          </a:xfrm>
          <a:prstGeom prst="rect">
            <a:avLst/>
          </a:prstGeom>
        </p:spPr>
        <p:txBody>
          <a:bodyPr wrap="square">
            <a:spAutoFit/>
          </a:bodyPr>
          <a:lstStyle/>
          <a:p>
            <a:pPr marL="285750" indent="-285750">
              <a:buFont typeface="Arial" pitchFamily="34" charset="0"/>
              <a:buChar char="•"/>
            </a:pPr>
            <a:r>
              <a:rPr lang="en-US" dirty="0"/>
              <a:t>In Jenkins </a:t>
            </a:r>
            <a:r>
              <a:rPr lang="en-US" dirty="0" smtClean="0"/>
              <a:t>we </a:t>
            </a:r>
            <a:r>
              <a:rPr lang="en-US" dirty="0"/>
              <a:t>have the ability to setup users and their relevant permissions on the Jenkins instance</a:t>
            </a:r>
            <a:r>
              <a:rPr lang="en-US" dirty="0" smtClean="0"/>
              <a:t>.</a:t>
            </a:r>
          </a:p>
          <a:p>
            <a:pPr marL="285750" indent="-285750">
              <a:buFont typeface="Arial" pitchFamily="34" charset="0"/>
              <a:buChar char="•"/>
            </a:pPr>
            <a:r>
              <a:rPr lang="en-US" dirty="0" smtClean="0"/>
              <a:t> To </a:t>
            </a:r>
            <a:r>
              <a:rPr lang="en-US" dirty="0"/>
              <a:t>configure Security in </a:t>
            </a:r>
            <a:r>
              <a:rPr lang="en-US" dirty="0" smtClean="0"/>
              <a:t>Jenkins-</a:t>
            </a:r>
            <a:r>
              <a:rPr lang="en-US" dirty="0"/>
              <a:t> Click on Manage Jenkins and choose the ‘Configure Global Security’ option.</a:t>
            </a:r>
          </a:p>
          <a:p>
            <a:r>
              <a:rPr lang="en-US" dirty="0" smtClean="0"/>
              <a:t/>
            </a:r>
            <a:br>
              <a:rPr lang="en-US" dirty="0" smtClean="0"/>
            </a:br>
            <a:endParaRPr lang="en-US" dirty="0" smtClean="0"/>
          </a:p>
          <a:p>
            <a:endParaRPr lang="en-US" dirty="0"/>
          </a:p>
          <a:p>
            <a:pPr lvl="1"/>
            <a:endParaRPr lang="en-US" sz="1400" dirty="0" smtClean="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833" t="13384" r="12345" b="14683"/>
          <a:stretch/>
        </p:blipFill>
        <p:spPr bwMode="auto">
          <a:xfrm>
            <a:off x="533400" y="2212122"/>
            <a:ext cx="8142180" cy="3960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85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729" y="709248"/>
            <a:ext cx="7796031" cy="3193487"/>
          </a:xfrm>
        </p:spPr>
        <p:txBody>
          <a:bodyPr/>
          <a:lstStyle/>
          <a:p>
            <a:r>
              <a:rPr lang="en-US" dirty="0" smtClean="0"/>
              <a:t>Plugins           </a:t>
            </a:r>
            <a:endParaRPr lang="en-US" dirty="0"/>
          </a:p>
        </p:txBody>
      </p:sp>
      <p:sp>
        <p:nvSpPr>
          <p:cNvPr id="3" name="Text Placeholder 2"/>
          <p:cNvSpPr>
            <a:spLocks noGrp="1"/>
          </p:cNvSpPr>
          <p:nvPr>
            <p:ph type="body" idx="1"/>
          </p:nvPr>
        </p:nvSpPr>
        <p:spPr>
          <a:xfrm>
            <a:off x="722313" y="2906714"/>
            <a:ext cx="7772400" cy="2884487"/>
          </a:xfrm>
        </p:spPr>
        <p:txBody>
          <a:bodyPr>
            <a:normAutofit/>
          </a:bodyPr>
          <a:lstStyle/>
          <a:p>
            <a:pPr marL="285750" indent="-285750">
              <a:buFont typeface="Arial"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itchFamily="34" charset="0"/>
              <a:buChar char="•"/>
            </a:pPr>
            <a:r>
              <a:rPr lang="en-US" sz="1600" dirty="0">
                <a:solidFill>
                  <a:schemeClr val="tx1"/>
                </a:solidFill>
                <a:latin typeface="Arial Unicode MS" panose="020B0604020202020204" pitchFamily="34" charset="-128"/>
              </a:rPr>
              <a:t>Plugin is a software that adds a specific feature to an existing program</a:t>
            </a:r>
          </a:p>
          <a:p>
            <a:pPr marL="285750" indent="-285750">
              <a:buFont typeface="Arial" pitchFamily="34" charset="0"/>
              <a:buChar char="•"/>
            </a:pPr>
            <a:r>
              <a:rPr lang="en-US" sz="1600" dirty="0">
                <a:solidFill>
                  <a:schemeClr val="tx1"/>
                </a:solidFill>
                <a:latin typeface="Arial Unicode MS" panose="020B0604020202020204" pitchFamily="34" charset="-128"/>
              </a:rPr>
              <a:t>It can be installed on a Jenkins master</a:t>
            </a:r>
          </a:p>
          <a:p>
            <a:pPr marL="285750" indent="-285750">
              <a:buFont typeface="Arial" pitchFamily="34" charset="0"/>
              <a:buChar char="•"/>
            </a:pPr>
            <a:r>
              <a:rPr lang="en-US" sz="1600" dirty="0">
                <a:solidFill>
                  <a:schemeClr val="tx1"/>
                </a:solidFill>
                <a:latin typeface="Arial Unicode MS" panose="020B0604020202020204" pitchFamily="34" charset="-128"/>
              </a:rPr>
              <a:t>It is in the form of .</a:t>
            </a:r>
            <a:r>
              <a:rPr lang="en-US" sz="1600" dirty="0" err="1">
                <a:solidFill>
                  <a:schemeClr val="tx1"/>
                </a:solidFill>
                <a:latin typeface="Arial Unicode MS" panose="020B0604020202020204" pitchFamily="34" charset="-128"/>
              </a:rPr>
              <a:t>hpi</a:t>
            </a:r>
            <a:r>
              <a:rPr lang="en-US" sz="1600" dirty="0">
                <a:solidFill>
                  <a:schemeClr val="tx1"/>
                </a:solidFill>
                <a:latin typeface="Arial Unicode MS" panose="020B0604020202020204" pitchFamily="34" charset="-128"/>
              </a:rPr>
              <a:t> file</a:t>
            </a:r>
          </a:p>
          <a:p>
            <a:pPr marL="285750" indent="-285750">
              <a:buFont typeface="Arial" pitchFamily="34" charset="0"/>
              <a:buChar char="•"/>
            </a:pPr>
            <a:r>
              <a:rPr lang="en-US" altLang="en-US" sz="1600" dirty="0" smtClean="0">
                <a:solidFill>
                  <a:schemeClr val="tx1"/>
                </a:solidFill>
                <a:latin typeface="Arial Unicode MS" panose="020B0604020202020204" pitchFamily="34" charset="-128"/>
              </a:rPr>
              <a:t>Plugins will be downloaded in JENKINS_HOME/plugins directory.</a:t>
            </a:r>
            <a:endParaRPr lang="en-US" sz="1600" dirty="0" smtClean="0">
              <a:latin typeface="Arial" panose="020B0604020202020204" pitchFamily="34" charset="0"/>
              <a:cs typeface="Arial" panose="020B0604020202020204" pitchFamily="34" charset="0"/>
            </a:endParaRPr>
          </a:p>
          <a:p>
            <a:pPr marL="285750" indent="-285750">
              <a:buFont typeface="Arial"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itchFamily="34" charset="0"/>
              <a:buChar char="•"/>
            </a:pPr>
            <a:endParaRPr lang="en-US" sz="1600"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1" y="12426"/>
            <a:ext cx="3124201" cy="2273574"/>
          </a:xfrm>
          <a:prstGeom prst="rect">
            <a:avLst/>
          </a:prstGeom>
        </p:spPr>
      </p:pic>
    </p:spTree>
    <p:extLst>
      <p:ext uri="{BB962C8B-B14F-4D97-AF65-F5344CB8AC3E}">
        <p14:creationId xmlns:p14="http://schemas.microsoft.com/office/powerpoint/2010/main" val="3734830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55522" y="3214255"/>
            <a:ext cx="8621333" cy="3657600"/>
          </a:xfrm>
          <a:prstGeom prst="rect">
            <a:avLst/>
          </a:prstGeom>
        </p:spPr>
      </p:pic>
      <p:pic>
        <p:nvPicPr>
          <p:cNvPr id="5" name="Picture 2" descr="Image result for manage configuration in jenk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243" y="0"/>
            <a:ext cx="5049890" cy="304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109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7772400" cy="1362075"/>
          </a:xfrm>
        </p:spPr>
        <p:txBody>
          <a:bodyPr>
            <a:normAutofit/>
          </a:bodyPr>
          <a:lstStyle/>
          <a:p>
            <a:r>
              <a:rPr lang="en-US" dirty="0" smtClean="0"/>
              <a:t>MANUALLY UPLOADING PLUGINS</a:t>
            </a:r>
            <a:endParaRPr lang="en-US" dirty="0"/>
          </a:p>
        </p:txBody>
      </p:sp>
      <p:sp>
        <p:nvSpPr>
          <p:cNvPr id="3" name="Text Placeholder 2"/>
          <p:cNvSpPr>
            <a:spLocks noGrp="1"/>
          </p:cNvSpPr>
          <p:nvPr>
            <p:ph type="body" idx="1"/>
          </p:nvPr>
        </p:nvSpPr>
        <p:spPr>
          <a:xfrm>
            <a:off x="722313" y="2514601"/>
            <a:ext cx="7772400" cy="1371600"/>
          </a:xfrm>
        </p:spPr>
        <p:txBody>
          <a:bodyPr>
            <a:normAutofit/>
          </a:bodyPr>
          <a:lstStyle/>
          <a:p>
            <a:pPr marL="285750" lvl="0" indent="-285750" fontAlgn="base">
              <a:spcAft>
                <a:spcPct val="0"/>
              </a:spcAft>
              <a:buFont typeface="Arial" pitchFamily="34" charset="0"/>
              <a:buChar char="•"/>
            </a:pPr>
            <a:r>
              <a:rPr lang="en-US" altLang="en-US" sz="1700" dirty="0">
                <a:solidFill>
                  <a:schemeClr val="tx1"/>
                </a:solidFill>
                <a:latin typeface="Arial Unicode MS" panose="020B0604020202020204" pitchFamily="34" charset="-128"/>
              </a:rPr>
              <a:t>Navigate to the Manage Jenkins &gt; Manage Plugins page in the web UI.</a:t>
            </a:r>
          </a:p>
          <a:p>
            <a:pPr marL="285750" lvl="0" indent="-285750" fontAlgn="base">
              <a:spcAft>
                <a:spcPct val="0"/>
              </a:spcAft>
              <a:buFont typeface="Arial" pitchFamily="34" charset="0"/>
              <a:buChar char="•"/>
            </a:pPr>
            <a:r>
              <a:rPr lang="en-US" altLang="en-US" sz="1700" dirty="0">
                <a:solidFill>
                  <a:schemeClr val="tx1"/>
                </a:solidFill>
                <a:latin typeface="Arial Unicode MS" panose="020B0604020202020204" pitchFamily="34" charset="-128"/>
              </a:rPr>
              <a:t>Click on the Advanced tab.</a:t>
            </a:r>
          </a:p>
          <a:p>
            <a:pPr marL="285750" lvl="0" indent="-285750" fontAlgn="base">
              <a:spcAft>
                <a:spcPct val="0"/>
              </a:spcAft>
              <a:buFont typeface="Arial" pitchFamily="34" charset="0"/>
              <a:buChar char="•"/>
            </a:pPr>
            <a:r>
              <a:rPr lang="en-US" altLang="en-US" sz="1700" dirty="0">
                <a:solidFill>
                  <a:schemeClr val="tx1"/>
                </a:solidFill>
                <a:latin typeface="Arial Unicode MS" panose="020B0604020202020204" pitchFamily="34" charset="-128"/>
              </a:rPr>
              <a:t>Choose the .</a:t>
            </a:r>
            <a:r>
              <a:rPr lang="en-US" altLang="en-US" sz="1700" dirty="0" err="1">
                <a:solidFill>
                  <a:schemeClr val="tx1"/>
                </a:solidFill>
                <a:latin typeface="Arial Unicode MS" panose="020B0604020202020204" pitchFamily="34" charset="-128"/>
              </a:rPr>
              <a:t>hpi</a:t>
            </a:r>
            <a:r>
              <a:rPr lang="en-US" altLang="en-US" sz="1700" dirty="0">
                <a:solidFill>
                  <a:schemeClr val="tx1"/>
                </a:solidFill>
                <a:latin typeface="Arial Unicode MS" panose="020B0604020202020204" pitchFamily="34" charset="-128"/>
              </a:rPr>
              <a:t> file  in Upload Plugin section.</a:t>
            </a:r>
          </a:p>
          <a:p>
            <a:pPr marL="285750" lvl="0" indent="-285750" fontAlgn="base">
              <a:spcAft>
                <a:spcPct val="0"/>
              </a:spcAft>
              <a:buFont typeface="Arial" pitchFamily="34" charset="0"/>
              <a:buChar char="•"/>
            </a:pPr>
            <a:r>
              <a:rPr lang="en-US" altLang="en-US" sz="1700" dirty="0">
                <a:solidFill>
                  <a:schemeClr val="tx1"/>
                </a:solidFill>
                <a:latin typeface="Arial Unicode MS" panose="020B0604020202020204" pitchFamily="34" charset="-128"/>
              </a:rPr>
              <a:t>Upload the plugin file.</a:t>
            </a:r>
          </a:p>
          <a:p>
            <a:endParaRPr lang="en-US" dirty="0"/>
          </a:p>
        </p:txBody>
      </p:sp>
      <p:pic>
        <p:nvPicPr>
          <p:cNvPr id="4" name="Picture 3" descr="Advanced tab in the Plugin Mana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657600"/>
            <a:ext cx="64770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116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1"/>
            <a:ext cx="7772400" cy="1362075"/>
          </a:xfrm>
        </p:spPr>
        <p:txBody>
          <a:bodyPr/>
          <a:lstStyle/>
          <a:p>
            <a:r>
              <a:rPr lang="en-US" dirty="0" smtClean="0"/>
              <a:t>PROJECTS/JOBS</a:t>
            </a:r>
            <a:endParaRPr lang="en-US" dirty="0"/>
          </a:p>
        </p:txBody>
      </p:sp>
      <p:sp>
        <p:nvSpPr>
          <p:cNvPr id="3" name="Text Placeholder 2"/>
          <p:cNvSpPr>
            <a:spLocks noGrp="1"/>
          </p:cNvSpPr>
          <p:nvPr>
            <p:ph type="body" idx="1"/>
          </p:nvPr>
        </p:nvSpPr>
        <p:spPr>
          <a:xfrm>
            <a:off x="722313" y="2906714"/>
            <a:ext cx="7772400" cy="2427287"/>
          </a:xfrm>
        </p:spPr>
        <p:txBody>
          <a:bodyPr>
            <a:normAutofit/>
          </a:bodyPr>
          <a:lstStyle/>
          <a:p>
            <a:pPr>
              <a:spcBef>
                <a:spcPts val="1000"/>
              </a:spcBef>
            </a:pPr>
            <a:r>
              <a:rPr lang="en-US" b="1" dirty="0">
                <a:solidFill>
                  <a:srgbClr val="4F81BD"/>
                </a:solidFill>
                <a:latin typeface="Calibri" panose="020F0502020204030204" pitchFamily="34" charset="0"/>
                <a:ea typeface="MS Gothic" panose="020B0609070205080204" pitchFamily="49" charset="-128"/>
                <a:cs typeface="Times New Roman" panose="02020603050405020304" pitchFamily="18" charset="0"/>
              </a:rPr>
              <a:t>Types of </a:t>
            </a:r>
            <a:r>
              <a:rPr lang="en-US" b="1" dirty="0" smtClean="0">
                <a:solidFill>
                  <a:srgbClr val="4F81BD"/>
                </a:solidFill>
                <a:latin typeface="Calibri" panose="020F0502020204030204" pitchFamily="34" charset="0"/>
                <a:ea typeface="MS Gothic" panose="020B0609070205080204" pitchFamily="49" charset="-128"/>
                <a:cs typeface="Times New Roman" panose="02020603050405020304" pitchFamily="18" charset="0"/>
              </a:rPr>
              <a:t>Project/jobs </a:t>
            </a:r>
            <a:endParaRPr lang="en-US" b="1" dirty="0">
              <a:solidFill>
                <a:srgbClr val="4F81BD"/>
              </a:solidFill>
              <a:latin typeface="Calibri" panose="020F0502020204030204" pitchFamily="34" charset="0"/>
              <a:ea typeface="MS Gothic" panose="020B0609070205080204" pitchFamily="49" charset="-128"/>
              <a:cs typeface="Times New Roman" panose="02020603050405020304" pitchFamily="18" charset="0"/>
            </a:endParaRPr>
          </a:p>
          <a:p>
            <a:pPr marL="285750" marR="0" indent="-285750" fontAlgn="base">
              <a:spcAft>
                <a:spcPct val="0"/>
              </a:spcAft>
              <a:buFont typeface="Arial" pitchFamily="34" charset="0"/>
              <a:buChar char="•"/>
            </a:pPr>
            <a:r>
              <a:rPr lang="en-US" sz="1700" dirty="0">
                <a:solidFill>
                  <a:schemeClr val="tx1"/>
                </a:solidFill>
                <a:latin typeface="Arial Unicode MS" panose="020B0604020202020204" pitchFamily="34" charset="-128"/>
              </a:rPr>
              <a:t>Freestyle </a:t>
            </a:r>
            <a:r>
              <a:rPr lang="en-US" sz="1700" dirty="0" smtClean="0">
                <a:solidFill>
                  <a:schemeClr val="tx1"/>
                </a:solidFill>
                <a:latin typeface="Arial Unicode MS" panose="020B0604020202020204" pitchFamily="34" charset="-128"/>
              </a:rPr>
              <a:t>project-Use to do multiple operations and create simple tasks</a:t>
            </a:r>
            <a:endParaRPr lang="en-US" sz="1700" dirty="0">
              <a:solidFill>
                <a:schemeClr val="tx1"/>
              </a:solidFill>
              <a:latin typeface="Arial Unicode MS" panose="020B0604020202020204" pitchFamily="34" charset="-128"/>
            </a:endParaRPr>
          </a:p>
          <a:p>
            <a:pPr marL="285750" marR="0" indent="-285750" fontAlgn="base">
              <a:spcAft>
                <a:spcPct val="0"/>
              </a:spcAft>
              <a:buFont typeface="Arial" pitchFamily="34" charset="0"/>
              <a:buChar char="•"/>
            </a:pPr>
            <a:r>
              <a:rPr lang="en-US" sz="1700" dirty="0">
                <a:solidFill>
                  <a:schemeClr val="tx1"/>
                </a:solidFill>
                <a:latin typeface="Arial Unicode MS" panose="020B0604020202020204" pitchFamily="34" charset="-128"/>
              </a:rPr>
              <a:t>Maven </a:t>
            </a:r>
            <a:r>
              <a:rPr lang="en-US" sz="1700" dirty="0" smtClean="0">
                <a:solidFill>
                  <a:schemeClr val="tx1"/>
                </a:solidFill>
                <a:latin typeface="Arial Unicode MS" panose="020B0604020202020204" pitchFamily="34" charset="-128"/>
              </a:rPr>
              <a:t>project-Use to build  a maven projects by using pom.xml file</a:t>
            </a:r>
            <a:endParaRPr lang="en-US" sz="1700" dirty="0">
              <a:solidFill>
                <a:schemeClr val="tx1"/>
              </a:solidFill>
              <a:latin typeface="Arial Unicode MS" panose="020B0604020202020204" pitchFamily="34" charset="-128"/>
            </a:endParaRPr>
          </a:p>
          <a:p>
            <a:pPr marL="285750" indent="-285750" fontAlgn="base">
              <a:spcAft>
                <a:spcPct val="0"/>
              </a:spcAft>
              <a:buFont typeface="Arial" pitchFamily="34" charset="0"/>
              <a:buChar char="•"/>
            </a:pPr>
            <a:r>
              <a:rPr lang="en-US" sz="1700" dirty="0" smtClean="0">
                <a:solidFill>
                  <a:schemeClr val="tx1"/>
                </a:solidFill>
                <a:latin typeface="Arial Unicode MS" panose="020B0604020202020204" pitchFamily="34" charset="-128"/>
              </a:rPr>
              <a:t>Pipeline-Jenkins </a:t>
            </a:r>
            <a:r>
              <a:rPr lang="en-US" sz="1700" dirty="0">
                <a:solidFill>
                  <a:schemeClr val="tx1"/>
                </a:solidFill>
                <a:latin typeface="Arial Unicode MS" panose="020B0604020202020204" pitchFamily="34" charset="-128"/>
              </a:rPr>
              <a:t>Pipeline is written </a:t>
            </a:r>
            <a:r>
              <a:rPr lang="en-US" sz="1700" dirty="0" smtClean="0">
                <a:solidFill>
                  <a:schemeClr val="tx1"/>
                </a:solidFill>
                <a:latin typeface="Arial Unicode MS" panose="020B0604020202020204" pitchFamily="34" charset="-128"/>
              </a:rPr>
              <a:t>in a </a:t>
            </a:r>
            <a:r>
              <a:rPr lang="en-US" sz="1700" dirty="0">
                <a:solidFill>
                  <a:schemeClr val="tx1"/>
                </a:solidFill>
                <a:latin typeface="Arial Unicode MS" panose="020B0604020202020204" pitchFamily="34" charset="-128"/>
              </a:rPr>
              <a:t>text file, which is called as the </a:t>
            </a:r>
            <a:r>
              <a:rPr lang="en-US" sz="1700" dirty="0" err="1" smtClean="0">
                <a:solidFill>
                  <a:schemeClr val="tx1"/>
                </a:solidFill>
                <a:latin typeface="Arial Unicode MS" panose="020B0604020202020204" pitchFamily="34" charset="-128"/>
              </a:rPr>
              <a:t>Jenkinsfile</a:t>
            </a:r>
            <a:endParaRPr lang="en-US" sz="1700" dirty="0">
              <a:solidFill>
                <a:schemeClr val="tx1"/>
              </a:solidFill>
              <a:latin typeface="Arial Unicode MS" panose="020B0604020202020204" pitchFamily="34" charset="-128"/>
            </a:endParaRPr>
          </a:p>
          <a:p>
            <a:pPr marL="285750" indent="-285750" fontAlgn="base">
              <a:spcAft>
                <a:spcPct val="0"/>
              </a:spcAft>
              <a:buFont typeface="Arial" pitchFamily="34" charset="0"/>
              <a:buChar char="•"/>
            </a:pPr>
            <a:r>
              <a:rPr lang="en-US" sz="1700" dirty="0">
                <a:solidFill>
                  <a:schemeClr val="tx1"/>
                </a:solidFill>
                <a:latin typeface="Arial Unicode MS" panose="020B0604020202020204" pitchFamily="34" charset="-128"/>
              </a:rPr>
              <a:t>Multi branch-Used to implement different </a:t>
            </a:r>
            <a:r>
              <a:rPr lang="en-US" sz="1700" dirty="0" err="1">
                <a:solidFill>
                  <a:schemeClr val="tx1"/>
                </a:solidFill>
                <a:latin typeface="Arial Unicode MS" panose="020B0604020202020204" pitchFamily="34" charset="-128"/>
              </a:rPr>
              <a:t>Jenkinsfile</a:t>
            </a:r>
            <a:r>
              <a:rPr lang="en-US" sz="1700" dirty="0">
                <a:solidFill>
                  <a:schemeClr val="tx1"/>
                </a:solidFill>
                <a:latin typeface="Arial Unicode MS" panose="020B0604020202020204" pitchFamily="34" charset="-128"/>
              </a:rPr>
              <a:t> for different branches of the same project.</a:t>
            </a:r>
          </a:p>
          <a:p>
            <a:endParaRPr lang="en-US" dirty="0"/>
          </a:p>
        </p:txBody>
      </p:sp>
    </p:spTree>
    <p:extLst>
      <p:ext uri="{BB962C8B-B14F-4D97-AF65-F5344CB8AC3E}">
        <p14:creationId xmlns:p14="http://schemas.microsoft.com/office/powerpoint/2010/main" val="1483788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1"/>
            <a:ext cx="7772400" cy="1362075"/>
          </a:xfrm>
        </p:spPr>
        <p:txBody>
          <a:bodyPr/>
          <a:lstStyle/>
          <a:p>
            <a:r>
              <a:rPr lang="en-US" dirty="0" smtClean="0"/>
              <a:t>Configuring build tools</a:t>
            </a:r>
            <a:endParaRPr lang="en-US" dirty="0"/>
          </a:p>
        </p:txBody>
      </p:sp>
      <p:sp>
        <p:nvSpPr>
          <p:cNvPr id="3" name="Text Placeholder 2"/>
          <p:cNvSpPr>
            <a:spLocks noGrp="1"/>
          </p:cNvSpPr>
          <p:nvPr>
            <p:ph type="body" idx="1"/>
          </p:nvPr>
        </p:nvSpPr>
        <p:spPr>
          <a:xfrm>
            <a:off x="533400" y="1680586"/>
            <a:ext cx="7772400" cy="2808287"/>
          </a:xfrm>
        </p:spPr>
        <p:txBody>
          <a:bodyPr>
            <a:normAutofit/>
          </a:bodyPr>
          <a:lstStyle/>
          <a:p>
            <a:pPr marL="285750" indent="-285750" fontAlgn="base">
              <a:spcAft>
                <a:spcPct val="0"/>
              </a:spcAft>
              <a:buFont typeface="Arial" pitchFamily="34" charset="0"/>
              <a:buChar char="•"/>
            </a:pPr>
            <a:r>
              <a:rPr lang="en-US" sz="1700" dirty="0">
                <a:solidFill>
                  <a:schemeClr val="tx1"/>
                </a:solidFill>
                <a:latin typeface="Arial Unicode MS" panose="020B0604020202020204" pitchFamily="34" charset="-128"/>
              </a:rPr>
              <a:t>Build jobs are the basic currency of a Continuous Integration.</a:t>
            </a:r>
          </a:p>
          <a:p>
            <a:pPr marL="285750" indent="-285750" fontAlgn="base">
              <a:spcAft>
                <a:spcPct val="0"/>
              </a:spcAft>
              <a:buFont typeface="Arial" pitchFamily="34" charset="0"/>
              <a:buChar char="•"/>
            </a:pPr>
            <a:r>
              <a:rPr lang="en-US" sz="1700" dirty="0">
                <a:solidFill>
                  <a:schemeClr val="tx1"/>
                </a:solidFill>
                <a:latin typeface="Arial Unicode MS" panose="020B0604020202020204" pitchFamily="34" charset="-128"/>
              </a:rPr>
              <a:t>Jenkins supports three principal build tools: Ant, Maven, and the basic shell-script (or Batch script in Windows). </a:t>
            </a:r>
          </a:p>
          <a:p>
            <a:pPr marL="285750" indent="-285750" fontAlgn="base">
              <a:spcAft>
                <a:spcPct val="0"/>
              </a:spcAft>
              <a:buFont typeface="Arial" pitchFamily="34" charset="0"/>
              <a:buChar char="•"/>
            </a:pPr>
            <a:r>
              <a:rPr lang="en-US" sz="1700" dirty="0">
                <a:solidFill>
                  <a:schemeClr val="tx1"/>
                </a:solidFill>
                <a:latin typeface="Arial Unicode MS" panose="020B0604020202020204" pitchFamily="34" charset="-128"/>
              </a:rPr>
              <a:t>Using Jenkins plugins, you can also add support for other build tools and other languages, such as Gant, Grails, </a:t>
            </a:r>
            <a:r>
              <a:rPr lang="en-US" sz="1700" dirty="0" err="1">
                <a:solidFill>
                  <a:schemeClr val="tx1"/>
                </a:solidFill>
                <a:latin typeface="Arial Unicode MS" panose="020B0604020202020204" pitchFamily="34" charset="-128"/>
              </a:rPr>
              <a:t>MSBuild</a:t>
            </a:r>
            <a:r>
              <a:rPr lang="en-US" sz="1700" dirty="0">
                <a:solidFill>
                  <a:schemeClr val="tx1"/>
                </a:solidFill>
                <a:latin typeface="Arial Unicode MS" panose="020B0604020202020204" pitchFamily="34" charset="-128"/>
              </a:rPr>
              <a:t>, and many </a:t>
            </a:r>
            <a:r>
              <a:rPr lang="en-US" sz="1700" dirty="0" smtClean="0">
                <a:solidFill>
                  <a:schemeClr val="tx1"/>
                </a:solidFill>
                <a:latin typeface="Arial Unicode MS" panose="020B0604020202020204" pitchFamily="34" charset="-128"/>
              </a:rPr>
              <a:t>more</a:t>
            </a:r>
          </a:p>
          <a:p>
            <a:pPr marL="285750" indent="-285750" fontAlgn="base">
              <a:spcAft>
                <a:spcPct val="0"/>
              </a:spcAft>
              <a:buFont typeface="Arial" pitchFamily="34" charset="0"/>
              <a:buChar char="•"/>
            </a:pPr>
            <a:r>
              <a:rPr lang="en-US" sz="1700" dirty="0" smtClean="0">
                <a:solidFill>
                  <a:schemeClr val="tx1"/>
                </a:solidFill>
                <a:latin typeface="Arial Unicode MS" panose="020B0604020202020204" pitchFamily="34" charset="-128"/>
              </a:rPr>
              <a:t>Navigate to </a:t>
            </a:r>
            <a:r>
              <a:rPr lang="en-US" sz="1700" dirty="0" err="1" smtClean="0">
                <a:solidFill>
                  <a:schemeClr val="tx1"/>
                </a:solidFill>
                <a:latin typeface="Arial Unicode MS" panose="020B0604020202020204" pitchFamily="34" charset="-128"/>
              </a:rPr>
              <a:t>ManageJenkins</a:t>
            </a:r>
            <a:r>
              <a:rPr lang="en-US" sz="1700" dirty="0" err="1" smtClean="0">
                <a:solidFill>
                  <a:schemeClr val="tx1"/>
                </a:solidFill>
                <a:latin typeface="Arial Unicode MS" panose="020B0604020202020204" pitchFamily="34" charset="-128"/>
                <a:sym typeface="Wingdings" pitchFamily="2" charset="2"/>
              </a:rPr>
              <a:t>configure</a:t>
            </a:r>
            <a:r>
              <a:rPr lang="en-US" sz="1700" dirty="0" smtClean="0">
                <a:solidFill>
                  <a:schemeClr val="tx1"/>
                </a:solidFill>
                <a:latin typeface="Arial Unicode MS" panose="020B0604020202020204" pitchFamily="34" charset="-128"/>
                <a:sym typeface="Wingdings" pitchFamily="2" charset="2"/>
              </a:rPr>
              <a:t> tools to set the path of build tools.</a:t>
            </a:r>
            <a:endParaRPr lang="en-US" sz="1700" dirty="0">
              <a:solidFill>
                <a:schemeClr val="tx1"/>
              </a:solidFill>
              <a:latin typeface="Arial Unicode MS" panose="020B0604020202020204" pitchFamily="34" charset="-128"/>
            </a:endParaRPr>
          </a:p>
          <a:p>
            <a:endParaRPr lang="en-US" dirty="0"/>
          </a:p>
        </p:txBody>
      </p:sp>
      <p:pic>
        <p:nvPicPr>
          <p:cNvPr id="4" name="Picture 3"/>
          <p:cNvPicPr>
            <a:picLocks noChangeAspect="1"/>
          </p:cNvPicPr>
          <p:nvPr/>
        </p:nvPicPr>
        <p:blipFill rotWithShape="1">
          <a:blip r:embed="rId2"/>
          <a:srcRect t="64672" b="5685"/>
          <a:stretch/>
        </p:blipFill>
        <p:spPr>
          <a:xfrm>
            <a:off x="990600" y="4488873"/>
            <a:ext cx="6477000" cy="1634836"/>
          </a:xfrm>
          <a:prstGeom prst="rect">
            <a:avLst/>
          </a:prstGeom>
        </p:spPr>
      </p:pic>
    </p:spTree>
    <p:extLst>
      <p:ext uri="{BB962C8B-B14F-4D97-AF65-F5344CB8AC3E}">
        <p14:creationId xmlns:p14="http://schemas.microsoft.com/office/powerpoint/2010/main" val="395518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362075"/>
          </a:xfrm>
        </p:spPr>
        <p:txBody>
          <a:bodyPr>
            <a:normAutofit/>
          </a:bodyPr>
          <a:lstStyle/>
          <a:p>
            <a:r>
              <a:rPr lang="en-US" dirty="0" smtClean="0"/>
              <a:t>UPSTREAM/DOWNSTREAM</a:t>
            </a:r>
            <a:endParaRPr lang="en-US" dirty="0"/>
          </a:p>
        </p:txBody>
      </p:sp>
      <p:sp>
        <p:nvSpPr>
          <p:cNvPr id="3" name="Text Placeholder 2"/>
          <p:cNvSpPr>
            <a:spLocks noGrp="1"/>
          </p:cNvSpPr>
          <p:nvPr>
            <p:ph type="body" idx="1"/>
          </p:nvPr>
        </p:nvSpPr>
        <p:spPr>
          <a:xfrm>
            <a:off x="609600" y="990600"/>
            <a:ext cx="7772400" cy="1500187"/>
          </a:xfrm>
        </p:spPr>
        <p:txBody>
          <a:bodyPr/>
          <a:lstStyle/>
          <a:p>
            <a:pPr marL="342900" indent="-342900">
              <a:buFont typeface="Arial" pitchFamily="34" charset="0"/>
              <a:buChar char="•"/>
            </a:pPr>
            <a:r>
              <a:rPr lang="en-US" sz="1700" dirty="0">
                <a:solidFill>
                  <a:schemeClr val="tx1"/>
                </a:solidFill>
                <a:latin typeface="Arial Unicode MS" panose="020B0604020202020204" pitchFamily="34" charset="-128"/>
              </a:rPr>
              <a:t>Upstream Job is Triggered before the actual Job</a:t>
            </a:r>
          </a:p>
          <a:p>
            <a:pPr marL="342900" indent="-342900">
              <a:buFont typeface="Arial" pitchFamily="34" charset="0"/>
              <a:buChar char="•"/>
            </a:pPr>
            <a:r>
              <a:rPr lang="en-US" sz="1700" dirty="0">
                <a:solidFill>
                  <a:schemeClr val="tx1"/>
                </a:solidFill>
                <a:latin typeface="Arial Unicode MS" panose="020B0604020202020204" pitchFamily="34" charset="-128"/>
              </a:rPr>
              <a:t>Downstream Job is Triggered after the actual job triggered.</a:t>
            </a:r>
          </a:p>
          <a:p>
            <a:pPr marL="342900" indent="-342900">
              <a:buFont typeface="Arial" pitchFamily="34" charset="0"/>
              <a:buChar char="•"/>
            </a:pPr>
            <a:endParaRPr lang="en-US" dirty="0"/>
          </a:p>
        </p:txBody>
      </p:sp>
      <p:pic>
        <p:nvPicPr>
          <p:cNvPr id="1026" name="Picture 2" descr="C:\Users\LOGESH\Pictures\MhD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95600"/>
            <a:ext cx="51054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636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7772400" cy="1362075"/>
          </a:xfrm>
        </p:spPr>
        <p:txBody>
          <a:bodyPr>
            <a:normAutofit/>
          </a:bodyPr>
          <a:lstStyle/>
          <a:p>
            <a:r>
              <a:rPr lang="en-US" dirty="0" smtClean="0"/>
              <a:t>DECLARATIVE VS SCRIPTED</a:t>
            </a:r>
            <a:br>
              <a:rPr lang="en-US" dirty="0" smtClean="0"/>
            </a:br>
            <a:endParaRPr lang="en-US" dirty="0"/>
          </a:p>
        </p:txBody>
      </p:sp>
      <p:sp>
        <p:nvSpPr>
          <p:cNvPr id="3" name="Text Placeholder 2"/>
          <p:cNvSpPr>
            <a:spLocks noGrp="1"/>
          </p:cNvSpPr>
          <p:nvPr>
            <p:ph type="body" idx="1"/>
          </p:nvPr>
        </p:nvSpPr>
        <p:spPr/>
        <p:txBody>
          <a:bodyPr>
            <a:normAutofit/>
          </a:bodyPr>
          <a:lstStyle/>
          <a:p>
            <a:pPr marL="342900" indent="-342900">
              <a:buFont typeface="Arial" pitchFamily="34" charset="0"/>
              <a:buChar char="•"/>
            </a:pPr>
            <a:r>
              <a:rPr lang="en-US" sz="1700" dirty="0" smtClean="0">
                <a:solidFill>
                  <a:schemeClr val="tx1"/>
                </a:solidFill>
                <a:latin typeface="Arial Unicode MS" panose="020B0604020202020204" pitchFamily="34" charset="-128"/>
              </a:rPr>
              <a:t>Jenkins file </a:t>
            </a:r>
            <a:r>
              <a:rPr lang="en-US" sz="1700" dirty="0">
                <a:solidFill>
                  <a:schemeClr val="tx1"/>
                </a:solidFill>
                <a:latin typeface="Arial Unicode MS" panose="020B0604020202020204" pitchFamily="34" charset="-128"/>
              </a:rPr>
              <a:t>(declarative pipeline) </a:t>
            </a:r>
            <a:r>
              <a:rPr lang="en-US" altLang="en-US" sz="1700" dirty="0">
                <a:solidFill>
                  <a:schemeClr val="tx1"/>
                </a:solidFill>
                <a:latin typeface="Arial Unicode MS" panose="020B0604020202020204" pitchFamily="34" charset="-128"/>
              </a:rPr>
              <a:t>the pipeline block defines all the work done throughout your entire Pipeline. </a:t>
            </a:r>
          </a:p>
          <a:p>
            <a:pPr marL="342900" indent="-342900">
              <a:buFont typeface="Arial" pitchFamily="34" charset="0"/>
              <a:buChar char="•"/>
            </a:pPr>
            <a:endParaRPr lang="en-US" altLang="en-US" sz="2800" cap="none" dirty="0" smtClean="0"/>
          </a:p>
          <a:p>
            <a:pPr marL="342900" indent="-342900">
              <a:buFont typeface="Arial" pitchFamily="34" charset="0"/>
              <a:buChar char="•"/>
            </a:pPr>
            <a:endParaRPr lang="en-US" altLang="en-US" sz="2800" cap="none" dirty="0" smtClean="0"/>
          </a:p>
          <a:p>
            <a:endParaRPr lang="en-US" altLang="en-US" cap="none" dirty="0" smtClean="0"/>
          </a:p>
          <a:p>
            <a:endParaRPr lang="en-US" dirty="0"/>
          </a:p>
        </p:txBody>
      </p:sp>
      <p:pic>
        <p:nvPicPr>
          <p:cNvPr id="2050" name="Picture 2" descr="C:\Users\LOGESH\Pictures\example-pipeline-in-classic-u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867891"/>
            <a:ext cx="744855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440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Pipelines: What are they?</a:t>
            </a:r>
            <a:br>
              <a:rPr lang="en-US" b="1" dirty="0"/>
            </a:br>
            <a:endParaRPr lang="en-US" dirty="0"/>
          </a:p>
        </p:txBody>
      </p:sp>
      <p:sp>
        <p:nvSpPr>
          <p:cNvPr id="3" name="Content Placeholder 2"/>
          <p:cNvSpPr>
            <a:spLocks noGrp="1"/>
          </p:cNvSpPr>
          <p:nvPr>
            <p:ph idx="1"/>
          </p:nvPr>
        </p:nvSpPr>
        <p:spPr/>
        <p:txBody>
          <a:bodyPr/>
          <a:lstStyle/>
          <a:p>
            <a:r>
              <a:rPr lang="en-US" sz="2400" dirty="0"/>
              <a:t>Once you have CI and CD in place, the deployable unit path is called a </a:t>
            </a:r>
            <a:r>
              <a:rPr lang="en-US" sz="2400" dirty="0" smtClean="0"/>
              <a:t>pipeline</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228600" y="990600"/>
            <a:ext cx="7772400" cy="1500187"/>
          </a:xfrm>
        </p:spPr>
        <p:txBody>
          <a:bodyPr/>
          <a:lstStyle/>
          <a:p>
            <a:pPr marL="342900" indent="-342900">
              <a:buFont typeface="Arial" pitchFamily="34" charset="0"/>
              <a:buChar char="•"/>
            </a:pPr>
            <a:endParaRPr lang="en-US" altLang="en-US" sz="2800" cap="none" dirty="0" smtClean="0"/>
          </a:p>
          <a:p>
            <a:pPr marL="342900" indent="-342900">
              <a:buFont typeface="Arial" pitchFamily="34" charset="0"/>
              <a:buChar char="•"/>
            </a:pPr>
            <a:r>
              <a:rPr lang="en-US" sz="1700" dirty="0">
                <a:solidFill>
                  <a:schemeClr val="tx1"/>
                </a:solidFill>
                <a:latin typeface="Arial Unicode MS" panose="020B0604020202020204" pitchFamily="34" charset="-128"/>
              </a:rPr>
              <a:t>in scripted pipeline syntax, one or more node blocks do the core work throughout the entire pipeline</a:t>
            </a:r>
          </a:p>
          <a:p>
            <a:endParaRPr lang="en-US" dirty="0"/>
          </a:p>
        </p:txBody>
      </p:sp>
      <p:pic>
        <p:nvPicPr>
          <p:cNvPr id="3074" name="Picture 2" descr="C:\Users\LOGESH\Pictures\1_cc45v3byuun4KDrDjSbJp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7429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59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95863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CI TOOLS</a:t>
            </a:r>
            <a:endParaRPr lang="en-US" dirty="0"/>
          </a:p>
        </p:txBody>
      </p:sp>
      <p:sp>
        <p:nvSpPr>
          <p:cNvPr id="3" name="Content Placeholder 2"/>
          <p:cNvSpPr>
            <a:spLocks noGrp="1"/>
          </p:cNvSpPr>
          <p:nvPr>
            <p:ph idx="1"/>
          </p:nvPr>
        </p:nvSpPr>
        <p:spPr/>
        <p:txBody>
          <a:bodyPr/>
          <a:lstStyle/>
          <a:p>
            <a:r>
              <a:rPr lang="en-US" sz="2400" dirty="0" err="1" smtClean="0"/>
              <a:t>CircleCI</a:t>
            </a:r>
            <a:endParaRPr lang="en-US" sz="2400" dirty="0" smtClean="0"/>
          </a:p>
          <a:p>
            <a:r>
              <a:rPr lang="en-US" sz="2400" dirty="0" smtClean="0"/>
              <a:t>Jenkins</a:t>
            </a:r>
          </a:p>
          <a:p>
            <a:r>
              <a:rPr lang="en-US" sz="2400" dirty="0" err="1" smtClean="0"/>
              <a:t>TeamCity</a:t>
            </a:r>
            <a:endParaRPr lang="en-US" sz="2400" dirty="0" smtClean="0"/>
          </a:p>
          <a:p>
            <a:r>
              <a:rPr lang="en-US" sz="2400" dirty="0" smtClean="0"/>
              <a:t>Bamboo</a:t>
            </a:r>
          </a:p>
          <a:p>
            <a:r>
              <a:rPr lang="en-US" sz="2400" dirty="0" err="1"/>
              <a:t>GitLab</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WHY JENKINS?</a:t>
            </a:r>
            <a:endParaRPr lang="en-US" dirty="0"/>
          </a:p>
        </p:txBody>
      </p:sp>
      <p:sp>
        <p:nvSpPr>
          <p:cNvPr id="3" name="Content Placeholder 2"/>
          <p:cNvSpPr>
            <a:spLocks noGrp="1"/>
          </p:cNvSpPr>
          <p:nvPr>
            <p:ph idx="1"/>
          </p:nvPr>
        </p:nvSpPr>
        <p:spPr/>
        <p:txBody>
          <a:bodyPr>
            <a:noAutofit/>
          </a:bodyPr>
          <a:lstStyle/>
          <a:p>
            <a:r>
              <a:rPr lang="en-US" sz="2400" dirty="0"/>
              <a:t>Jenkins is used to build and test your software projects continuously making it easier for developers to integrate changes to the project, and making it easier for users to obtain a fresh </a:t>
            </a:r>
            <a:r>
              <a:rPr lang="en-US" sz="2400" dirty="0" smtClean="0"/>
              <a:t>build</a:t>
            </a:r>
          </a:p>
          <a:p>
            <a:r>
              <a:rPr lang="en-US" sz="2400" dirty="0"/>
              <a:t>It also allows you to continuously deliver your software by integrating with a large number of testing and deployment </a:t>
            </a:r>
            <a:r>
              <a:rPr lang="en-US" sz="2400" dirty="0" smtClean="0"/>
              <a:t>technologies</a:t>
            </a:r>
          </a:p>
          <a:p>
            <a:r>
              <a:rPr lang="en-US" sz="2400" dirty="0"/>
              <a:t>With Jenkins, organizations can accelerate the software development process through </a:t>
            </a:r>
            <a:r>
              <a:rPr lang="en-US" sz="2400" dirty="0" smtClean="0"/>
              <a:t>automation</a:t>
            </a:r>
          </a:p>
          <a:p>
            <a:r>
              <a:rPr lang="en-US" sz="2400" dirty="0"/>
              <a:t>Jenkins integrates development life-cycle processes of all kinds, including build, document, test, package, stage, deploy, static analysis and much more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WHY JENKINS MAJORILY USED?</a:t>
            </a:r>
            <a:endParaRPr lang="en-US" dirty="0"/>
          </a:p>
        </p:txBody>
      </p:sp>
      <p:sp>
        <p:nvSpPr>
          <p:cNvPr id="3" name="Content Placeholder 2"/>
          <p:cNvSpPr>
            <a:spLocks noGrp="1"/>
          </p:cNvSpPr>
          <p:nvPr>
            <p:ph idx="1"/>
          </p:nvPr>
        </p:nvSpPr>
        <p:spPr/>
        <p:txBody>
          <a:bodyPr>
            <a:normAutofit/>
          </a:bodyPr>
          <a:lstStyle/>
          <a:p>
            <a:pPr fontAlgn="base"/>
            <a:r>
              <a:rPr lang="en-US" sz="2400" dirty="0"/>
              <a:t>Jenkins is written in Java, so compatible with most of the operating systems.</a:t>
            </a:r>
          </a:p>
          <a:p>
            <a:pPr fontAlgn="base"/>
            <a:r>
              <a:rPr lang="en-US" sz="2400" dirty="0"/>
              <a:t>It automatically triggers the build when the code gets a new commit.</a:t>
            </a:r>
          </a:p>
          <a:p>
            <a:pPr fontAlgn="base"/>
            <a:r>
              <a:rPr lang="en-US" sz="2400" dirty="0"/>
              <a:t>Jenkins deploy code in different environment passing various tests, which makes it a Continuous Delivery tools also.</a:t>
            </a:r>
          </a:p>
          <a:p>
            <a:pPr fontAlgn="base"/>
            <a:r>
              <a:rPr lang="en-US" sz="2400" dirty="0"/>
              <a:t>Jenkins can distribute the builds to different environments when using as Master-Slave Architecture.</a:t>
            </a:r>
          </a:p>
          <a:p>
            <a:pPr fontAlgn="base"/>
            <a:r>
              <a:rPr lang="en-US" sz="2400" dirty="0"/>
              <a:t>It can even send notifications for builds such as emails or to the tools like Slack, </a:t>
            </a:r>
            <a:r>
              <a:rPr lang="en-US" sz="2400" dirty="0" err="1"/>
              <a:t>Jira</a:t>
            </a:r>
            <a:r>
              <a:rPr lang="en-US" sz="2400" dirty="0"/>
              <a:t>, etc</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BAMBOO V/S JENKINS</a:t>
            </a:r>
            <a:endParaRPr lang="en-US" dirty="0"/>
          </a:p>
        </p:txBody>
      </p:sp>
      <p:sp>
        <p:nvSpPr>
          <p:cNvPr id="3" name="Content Placeholder 2"/>
          <p:cNvSpPr>
            <a:spLocks noGrp="1"/>
          </p:cNvSpPr>
          <p:nvPr>
            <p:ph idx="1"/>
          </p:nvPr>
        </p:nvSpPr>
        <p:spPr/>
        <p:txBody>
          <a:bodyPr>
            <a:normAutofit/>
          </a:bodyPr>
          <a:lstStyle/>
          <a:p>
            <a:r>
              <a:rPr lang="en-US" sz="2400" dirty="0"/>
              <a:t>Open </a:t>
            </a:r>
            <a:r>
              <a:rPr lang="en-US" sz="2400" dirty="0" smtClean="0"/>
              <a:t>Source</a:t>
            </a:r>
          </a:p>
          <a:p>
            <a:r>
              <a:rPr lang="en-US" sz="2400" dirty="0"/>
              <a:t>User </a:t>
            </a:r>
            <a:r>
              <a:rPr lang="en-US" sz="2400" dirty="0" smtClean="0"/>
              <a:t>Community</a:t>
            </a:r>
          </a:p>
          <a:p>
            <a:r>
              <a:rPr lang="en-US" sz="2400" dirty="0" smtClean="0"/>
              <a:t>Plugins</a:t>
            </a:r>
          </a:p>
          <a:p>
            <a:r>
              <a:rPr lang="en-US" sz="2400" dirty="0"/>
              <a:t>Cloud </a:t>
            </a:r>
            <a:r>
              <a:rPr lang="en-US" sz="2400" dirty="0" smtClean="0"/>
              <a:t>Support</a:t>
            </a:r>
          </a:p>
          <a:p>
            <a:r>
              <a:rPr lang="en-US" sz="2400" dirty="0"/>
              <a:t>Setup </a:t>
            </a:r>
            <a:r>
              <a:rPr lang="en-US" sz="2400" dirty="0" smtClean="0"/>
              <a:t>Complexity</a:t>
            </a:r>
          </a:p>
          <a:p>
            <a:r>
              <a:rPr lang="en-US" sz="2400" dirty="0"/>
              <a:t>Integration with other </a:t>
            </a:r>
            <a:r>
              <a:rPr lang="en-US" sz="2400" dirty="0" smtClean="0"/>
              <a:t>tools</a:t>
            </a:r>
          </a:p>
          <a:p>
            <a:r>
              <a:rPr lang="en-US" sz="2400" dirty="0"/>
              <a:t>Project Support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INSTALLATION</a:t>
            </a:r>
            <a:endParaRPr lang="en-US" dirty="0"/>
          </a:p>
        </p:txBody>
      </p:sp>
      <p:sp>
        <p:nvSpPr>
          <p:cNvPr id="3" name="Content Placeholder 2"/>
          <p:cNvSpPr>
            <a:spLocks noGrp="1"/>
          </p:cNvSpPr>
          <p:nvPr>
            <p:ph idx="1"/>
          </p:nvPr>
        </p:nvSpPr>
        <p:spPr/>
        <p:txBody>
          <a:bodyPr>
            <a:normAutofit/>
          </a:bodyPr>
          <a:lstStyle/>
          <a:p>
            <a:r>
              <a:rPr lang="en-US" sz="2400" dirty="0"/>
              <a:t>Download </a:t>
            </a:r>
            <a:r>
              <a:rPr lang="en-US" sz="2400" dirty="0" smtClean="0"/>
              <a:t>Jenkins: https://jenkins-ci.org/</a:t>
            </a:r>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pPr>
              <a:buNone/>
            </a:pPr>
            <a:endParaRPr lang="en-US" sz="2400" dirty="0" smtClean="0"/>
          </a:p>
          <a:p>
            <a:endParaRPr lang="en-US" sz="2400" dirty="0"/>
          </a:p>
          <a:p>
            <a:endParaRPr lang="en-US" sz="2400" dirty="0"/>
          </a:p>
        </p:txBody>
      </p:sp>
      <p:pic>
        <p:nvPicPr>
          <p:cNvPr id="4" name="Picture 3" descr="download_jenkins1.jpg"/>
          <p:cNvPicPr>
            <a:picLocks noChangeAspect="1"/>
          </p:cNvPicPr>
          <p:nvPr/>
        </p:nvPicPr>
        <p:blipFill>
          <a:blip r:embed="rId2"/>
          <a:stretch>
            <a:fillRect/>
          </a:stretch>
        </p:blipFill>
        <p:spPr>
          <a:xfrm>
            <a:off x="1214414" y="2174002"/>
            <a:ext cx="4210438" cy="35222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By default, the latest release and the Long-Term support release will be available for download. The past releases are also available for download. Click the Long-Term Support Release tab in the download section</a:t>
            </a:r>
            <a:r>
              <a:rPr lang="en-US" sz="2400" dirty="0" smtClean="0"/>
              <a:t>.</a:t>
            </a:r>
          </a:p>
          <a:p>
            <a:pPr>
              <a:buNone/>
            </a:pPr>
            <a:endParaRPr lang="en-US" sz="2400" dirty="0"/>
          </a:p>
        </p:txBody>
      </p:sp>
      <p:pic>
        <p:nvPicPr>
          <p:cNvPr id="4" name="Picture 3" descr="download_jenkins2.jpg"/>
          <p:cNvPicPr>
            <a:picLocks noChangeAspect="1"/>
          </p:cNvPicPr>
          <p:nvPr/>
        </p:nvPicPr>
        <p:blipFill>
          <a:blip r:embed="rId2"/>
          <a:stretch>
            <a:fillRect/>
          </a:stretch>
        </p:blipFill>
        <p:spPr>
          <a:xfrm>
            <a:off x="1071538" y="3214686"/>
            <a:ext cx="4071966" cy="33575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997</Words>
  <Application>Microsoft Office PowerPoint</Application>
  <PresentationFormat>On-screen Show (4:3)</PresentationFormat>
  <Paragraphs>157</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JENKINS</vt:lpstr>
      <vt:lpstr>CICD</vt:lpstr>
      <vt:lpstr>Pipelines: What are they? </vt:lpstr>
      <vt:lpstr>CI TOOLS</vt:lpstr>
      <vt:lpstr>WHY JENKINS?</vt:lpstr>
      <vt:lpstr>WHY JENKINS MAJORILY USED?</vt:lpstr>
      <vt:lpstr>BAMBOO V/S JENKINS</vt:lpstr>
      <vt:lpstr>JENKINS INSTALLATION</vt:lpstr>
      <vt:lpstr>PowerPoint Presentation</vt:lpstr>
      <vt:lpstr>STARTING JENKINS</vt:lpstr>
      <vt:lpstr>ACCESSING JENKINS</vt:lpstr>
      <vt:lpstr>    SCM </vt:lpstr>
      <vt:lpstr>PowerPoint Presentation</vt:lpstr>
      <vt:lpstr>PowerPoint Presentation</vt:lpstr>
      <vt:lpstr>Notifications</vt:lpstr>
      <vt:lpstr>PowerPoint Presentation</vt:lpstr>
      <vt:lpstr>Artifacts</vt:lpstr>
      <vt:lpstr>PowerPoint Presentation</vt:lpstr>
      <vt:lpstr>Jenkins CLI</vt:lpstr>
      <vt:lpstr>PowerPoint Presentation</vt:lpstr>
      <vt:lpstr>Security</vt:lpstr>
      <vt:lpstr>PowerPoint Presentation</vt:lpstr>
      <vt:lpstr>Plugins           </vt:lpstr>
      <vt:lpstr>PowerPoint Presentation</vt:lpstr>
      <vt:lpstr>MANUALLY UPLOADING PLUGINS</vt:lpstr>
      <vt:lpstr>PROJECTS/JOBS</vt:lpstr>
      <vt:lpstr>Configuring build tools</vt:lpstr>
      <vt:lpstr>UPSTREAM/DOWNSTREAM</vt:lpstr>
      <vt:lpstr>DECLARATIVE VS SCRIPTED </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Dell</dc:creator>
  <cp:lastModifiedBy>PRAVEEN KUMAR</cp:lastModifiedBy>
  <cp:revision>6</cp:revision>
  <dcterms:created xsi:type="dcterms:W3CDTF">2020-04-22T04:21:43Z</dcterms:created>
  <dcterms:modified xsi:type="dcterms:W3CDTF">2020-04-22T10:07:51Z</dcterms:modified>
</cp:coreProperties>
</file>