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7" r:id="rId7"/>
    <p:sldId id="268" r:id="rId8"/>
    <p:sldId id="269" r:id="rId9"/>
    <p:sldId id="277" r:id="rId10"/>
    <p:sldId id="264" r:id="rId11"/>
    <p:sldId id="265" r:id="rId12"/>
    <p:sldId id="266" r:id="rId13"/>
    <p:sldId id="270" r:id="rId14"/>
    <p:sldId id="275" r:id="rId15"/>
    <p:sldId id="271" r:id="rId16"/>
    <p:sldId id="272" r:id="rId17"/>
    <p:sldId id="273" r:id="rId18"/>
    <p:sldId id="274" r:id="rId19"/>
    <p:sldId id="276" r:id="rId20"/>
    <p:sldId id="278" r:id="rId21"/>
    <p:sldId id="279" r:id="rId22"/>
    <p:sldId id="280" r:id="rId23"/>
    <p:sldId id="281" r:id="rId24"/>
    <p:sldId id="282" r:id="rId25"/>
    <p:sldId id="283" r:id="rId26"/>
    <p:sldId id="284" r:id="rId27"/>
    <p:sldId id="285" r:id="rId28"/>
    <p:sldId id="286" r:id="rId29"/>
    <p:sldId id="287" r:id="rId30"/>
    <p:sldId id="289" r:id="rId31"/>
    <p:sldId id="288" r:id="rId32"/>
    <p:sldId id="290" r:id="rId33"/>
    <p:sldId id="291" r:id="rId34"/>
    <p:sldId id="292" r:id="rId35"/>
    <p:sldId id="293" r:id="rId36"/>
    <p:sldId id="294" r:id="rId37"/>
    <p:sldId id="295" r:id="rId38"/>
    <p:sldId id="302" r:id="rId39"/>
    <p:sldId id="303" r:id="rId40"/>
    <p:sldId id="304" r:id="rId41"/>
    <p:sldId id="305" r:id="rId42"/>
    <p:sldId id="306" r:id="rId43"/>
    <p:sldId id="296" r:id="rId44"/>
    <p:sldId id="297" r:id="rId45"/>
    <p:sldId id="298" r:id="rId46"/>
    <p:sldId id="299" r:id="rId47"/>
    <p:sldId id="300" r:id="rId48"/>
    <p:sldId id="301" r:id="rId49"/>
    <p:sldId id="259" r:id="rId50"/>
    <p:sldId id="258" r:id="rId51"/>
    <p:sldId id="312" r:id="rId52"/>
    <p:sldId id="313" r:id="rId53"/>
    <p:sldId id="314" r:id="rId54"/>
    <p:sldId id="315" r:id="rId55"/>
    <p:sldId id="316" r:id="rId56"/>
    <p:sldId id="317" r:id="rId57"/>
    <p:sldId id="308" r:id="rId58"/>
    <p:sldId id="307" r:id="rId59"/>
    <p:sldId id="309" r:id="rId60"/>
    <p:sldId id="310" r:id="rId61"/>
    <p:sldId id="311" r:id="rId62"/>
    <p:sldId id="323" r:id="rId63"/>
    <p:sldId id="324" r:id="rId64"/>
    <p:sldId id="325" r:id="rId65"/>
    <p:sldId id="332" r:id="rId66"/>
    <p:sldId id="336" r:id="rId67"/>
    <p:sldId id="327" r:id="rId68"/>
    <p:sldId id="326" r:id="rId69"/>
    <p:sldId id="337" r:id="rId70"/>
    <p:sldId id="338" r:id="rId71"/>
    <p:sldId id="333" r:id="rId72"/>
    <p:sldId id="334" r:id="rId73"/>
    <p:sldId id="328" r:id="rId74"/>
    <p:sldId id="329" r:id="rId75"/>
    <p:sldId id="330"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041D3A-6A5B-413D-B9F9-5FDF6DDC8313}">
          <p14:sldIdLst>
            <p14:sldId id="256"/>
            <p14:sldId id="260"/>
            <p14:sldId id="261"/>
            <p14:sldId id="262"/>
            <p14:sldId id="263"/>
            <p14:sldId id="267"/>
            <p14:sldId id="268"/>
            <p14:sldId id="269"/>
            <p14:sldId id="277"/>
            <p14:sldId id="264"/>
            <p14:sldId id="265"/>
            <p14:sldId id="266"/>
            <p14:sldId id="270"/>
            <p14:sldId id="275"/>
            <p14:sldId id="271"/>
            <p14:sldId id="272"/>
            <p14:sldId id="273"/>
            <p14:sldId id="274"/>
            <p14:sldId id="276"/>
            <p14:sldId id="278"/>
            <p14:sldId id="279"/>
            <p14:sldId id="280"/>
            <p14:sldId id="281"/>
            <p14:sldId id="282"/>
            <p14:sldId id="283"/>
            <p14:sldId id="284"/>
            <p14:sldId id="285"/>
            <p14:sldId id="286"/>
            <p14:sldId id="287"/>
            <p14:sldId id="289"/>
            <p14:sldId id="288"/>
            <p14:sldId id="290"/>
            <p14:sldId id="291"/>
            <p14:sldId id="292"/>
            <p14:sldId id="293"/>
            <p14:sldId id="294"/>
            <p14:sldId id="295"/>
            <p14:sldId id="302"/>
            <p14:sldId id="303"/>
            <p14:sldId id="304"/>
            <p14:sldId id="305"/>
            <p14:sldId id="306"/>
            <p14:sldId id="296"/>
            <p14:sldId id="297"/>
            <p14:sldId id="298"/>
            <p14:sldId id="299"/>
            <p14:sldId id="300"/>
            <p14:sldId id="301"/>
            <p14:sldId id="259"/>
            <p14:sldId id="258"/>
            <p14:sldId id="312"/>
            <p14:sldId id="313"/>
            <p14:sldId id="314"/>
            <p14:sldId id="315"/>
            <p14:sldId id="316"/>
            <p14:sldId id="317"/>
            <p14:sldId id="308"/>
            <p14:sldId id="307"/>
            <p14:sldId id="309"/>
            <p14:sldId id="310"/>
            <p14:sldId id="311"/>
            <p14:sldId id="323"/>
            <p14:sldId id="324"/>
            <p14:sldId id="325"/>
            <p14:sldId id="332"/>
            <p14:sldId id="336"/>
            <p14:sldId id="327"/>
            <p14:sldId id="326"/>
            <p14:sldId id="337"/>
            <p14:sldId id="338"/>
            <p14:sldId id="333"/>
            <p14:sldId id="334"/>
            <p14:sldId id="328"/>
            <p14:sldId id="329"/>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10/15/2018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10/15/2018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10/15/2018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10/15/2018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atlassian.com/git/"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confluence.zutubi.com/display/pulse0204/Project+SCM#ProjectSCM-CleanUpdate" TargetMode="External"/><Relationship Id="rId2" Type="http://schemas.openxmlformats.org/officeDocument/2006/relationships/hyperlink" Target="http://confluence.zutubi.com/display/pulse0204/Project+SCM#ProjectSCM-CleanCheckout" TargetMode="External"/><Relationship Id="rId1" Type="http://schemas.openxmlformats.org/officeDocument/2006/relationships/slideLayout" Target="../slideLayouts/slideLayout7.xml"/><Relationship Id="rId4" Type="http://schemas.openxmlformats.org/officeDocument/2006/relationships/hyperlink" Target="http://confluence.zutubi.com/display/pulse0204/Project+SCM#ProjectSCM-IncrementalUpdat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ansible.com/" TargetMode="External"/><Relationship Id="rId7" Type="http://schemas.openxmlformats.org/officeDocument/2006/relationships/hyperlink" Target="https://aws.amazon.com/" TargetMode="External"/><Relationship Id="rId2" Type="http://schemas.openxmlformats.org/officeDocument/2006/relationships/hyperlink" Target="http://infrastructure-as-code.com/" TargetMode="External"/><Relationship Id="rId1" Type="http://schemas.openxmlformats.org/officeDocument/2006/relationships/slideLayout" Target="../slideLayouts/slideLayout7.xml"/><Relationship Id="rId6" Type="http://schemas.openxmlformats.org/officeDocument/2006/relationships/hyperlink" Target="https://www.docker.com/" TargetMode="External"/><Relationship Id="rId5" Type="http://schemas.openxmlformats.org/officeDocument/2006/relationships/hyperlink" Target="https://puppetlabs.com/" TargetMode="External"/><Relationship Id="rId4" Type="http://schemas.openxmlformats.org/officeDocument/2006/relationships/hyperlink" Target="https://www.vagrantup.com/" TargetMode="Externa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martinfowler.com/articles/mocksArentStubs.html"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papercut.com/blog/chris/2011/08/19/who-broke-the-build/" TargetMode="External"/><Relationship Id="rId2" Type="http://schemas.openxmlformats.org/officeDocument/2006/relationships/hyperlink" Target="https://www.cloudbees.com/jenkins/about"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plugins.jenkins.io/" TargetMode="External"/><Relationship Id="rId2" Type="http://schemas.openxmlformats.org/officeDocument/2006/relationships/hyperlink" Target="https://jenkins.io/doc/book/glossary/#update-center" TargetMode="External"/><Relationship Id="rId1" Type="http://schemas.openxmlformats.org/officeDocument/2006/relationships/slideLayout" Target="../slideLayouts/slideLayout7.xml"/><Relationship Id="rId6" Type="http://schemas.openxmlformats.org/officeDocument/2006/relationships/hyperlink" Target="https://jenkins.io/doc/book/managing/plugins/#_footnote_1" TargetMode="External"/><Relationship Id="rId5" Type="http://schemas.openxmlformats.org/officeDocument/2006/relationships/hyperlink" Target="https://jenkins.io/doc/book/managing/plugins/#install-with-cli" TargetMode="External"/><Relationship Id="rId4" Type="http://schemas.openxmlformats.org/officeDocument/2006/relationships/hyperlink" Target="https://jenkins.io/doc/book/managing/plugins/#installing-a-plugin"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martinfowler.com/bliki/ContinuousDelivery.html#footnote-when"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jenkins.io/doc/book/managing/plugins/#from-the-web-ui-2" TargetMode="External"/><Relationship Id="rId2" Type="http://schemas.openxmlformats.org/officeDocument/2006/relationships/hyperlink" Target="https://jenkins.io/doc/book/managing/plugins/#advanced-installation"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hyperlink" Target="https://plugins.jenkins.io/" TargetMode="External"/><Relationship Id="rId2" Type="http://schemas.openxmlformats.org/officeDocument/2006/relationships/hyperlink" Target="https://jenkins.io/doc/book/managing/plugins/#_footnote_1"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www.scmgalaxy.com/tutorials/setting-up-the-cron-jobs-in-jenkins-using-build-periodically-scheduling-the-jenins-job/"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s://wiki.jenkins.io/display/JENKINS/Distributed+builds"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jenkins_url)/exit"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jenkins_url)/reload"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jenkins.io/doc/book/pipeline/#_footnotedef_1" TargetMode="External"/><Relationship Id="rId2" Type="http://schemas.openxmlformats.org/officeDocument/2006/relationships/hyperlink" Target="https://jenkins.io/doc/book/pipeline/syntax" TargetMode="External"/><Relationship Id="rId1" Type="http://schemas.openxmlformats.org/officeDocument/2006/relationships/slideLayout" Target="../slideLayouts/slideLayout2.xml"/><Relationship Id="rId4" Type="http://schemas.openxmlformats.org/officeDocument/2006/relationships/hyperlink" Target="https://jenkins.io/doc/book/pipeline/jenkinsfil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nfoq.com/articles/orch-pipelines-jenkins"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file:///D:\CJE\Orchestrating%20Your%20Delivery%20Pipelines%20with%20Jenkins.docx"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ackoverflow.com/questions/15086176/whats-the-purpose-of-an-artifact-repository"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CERTIFIED JENKINS ENGINEER 2017</a:t>
            </a:r>
            <a:endParaRPr lang="en-US" dirty="0"/>
          </a:p>
        </p:txBody>
      </p:sp>
      <p:sp>
        <p:nvSpPr>
          <p:cNvPr id="3" name="Subtitle 2"/>
          <p:cNvSpPr>
            <a:spLocks noGrp="1"/>
          </p:cNvSpPr>
          <p:nvPr>
            <p:ph type="subTitle" idx="1"/>
          </p:nvPr>
        </p:nvSpPr>
        <p:spPr/>
        <p:txBody>
          <a:bodyPr/>
          <a:lstStyle/>
          <a:p>
            <a:r>
              <a:rPr lang="en-US" dirty="0" smtClean="0"/>
              <a:t>Quick Notes/Summary</a:t>
            </a:r>
            <a:endParaRPr lang="en-US" dirty="0"/>
          </a:p>
        </p:txBody>
      </p:sp>
    </p:spTree>
    <p:extLst>
      <p:ext uri="{BB962C8B-B14F-4D97-AF65-F5344CB8AC3E}">
        <p14:creationId xmlns:p14="http://schemas.microsoft.com/office/powerpoint/2010/main" val="388131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919115" cy="369332"/>
          </a:xfrm>
          <a:prstGeom prst="rect">
            <a:avLst/>
          </a:prstGeom>
          <a:noFill/>
        </p:spPr>
        <p:txBody>
          <a:bodyPr wrap="none" rtlCol="0">
            <a:spAutoFit/>
          </a:bodyPr>
          <a:lstStyle/>
          <a:p>
            <a:r>
              <a:rPr lang="en-US" dirty="0" smtClean="0"/>
              <a:t>Build Jobs/Project</a:t>
            </a:r>
            <a:endParaRPr lang="en-US" dirty="0"/>
          </a:p>
        </p:txBody>
      </p:sp>
      <p:sp>
        <p:nvSpPr>
          <p:cNvPr id="3" name="Rectangle 2"/>
          <p:cNvSpPr/>
          <p:nvPr/>
        </p:nvSpPr>
        <p:spPr>
          <a:xfrm>
            <a:off x="0" y="693571"/>
            <a:ext cx="11809643" cy="1815882"/>
          </a:xfrm>
          <a:prstGeom prst="rect">
            <a:avLst/>
          </a:prstGeom>
        </p:spPr>
        <p:txBody>
          <a:bodyPr wrap="non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Build jobs are at the heart of the Jenkins build process </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Think </a:t>
            </a:r>
            <a:r>
              <a:rPr lang="en-US" sz="1600" dirty="0">
                <a:latin typeface="Arial" panose="020B0604020202020204" pitchFamily="34" charset="0"/>
                <a:cs typeface="Arial" panose="020B0604020202020204" pitchFamily="34" charset="0"/>
              </a:rPr>
              <a:t>of a Jenkins build job as </a:t>
            </a:r>
            <a:r>
              <a:rPr lang="en-US" sz="1600" dirty="0" smtClean="0">
                <a:latin typeface="Arial" panose="020B0604020202020204" pitchFamily="34" charset="0"/>
                <a:cs typeface="Arial" panose="020B0604020202020204" pitchFamily="34" charset="0"/>
              </a:rPr>
              <a:t>a  </a:t>
            </a:r>
            <a:r>
              <a:rPr lang="en-US" sz="1600" dirty="0">
                <a:latin typeface="Arial" panose="020B0604020202020204" pitchFamily="34" charset="0"/>
                <a:cs typeface="Arial" panose="020B0604020202020204" pitchFamily="34" charset="0"/>
              </a:rPr>
              <a:t>particular task or step in your build process. </a:t>
            </a:r>
            <a:endParaRPr lang="en-US" sz="1600" dirty="0" smtClean="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600" dirty="0" smtClean="0">
                <a:latin typeface="Arial" panose="020B0604020202020204" pitchFamily="34" charset="0"/>
                <a:cs typeface="Arial" panose="020B0604020202020204" pitchFamily="34" charset="0"/>
              </a:rPr>
              <a:t>This </a:t>
            </a:r>
            <a:r>
              <a:rPr lang="en-US" sz="1600" dirty="0">
                <a:latin typeface="Arial" panose="020B0604020202020204" pitchFamily="34" charset="0"/>
                <a:cs typeface="Arial" panose="020B0604020202020204" pitchFamily="34" charset="0"/>
              </a:rPr>
              <a:t>may involve simply compiling your source code and running your unit tests. Or </a:t>
            </a:r>
            <a:endParaRPr lang="en-US" sz="1600" dirty="0" smtClean="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600" dirty="0" smtClean="0">
                <a:latin typeface="Arial" panose="020B0604020202020204" pitchFamily="34" charset="0"/>
                <a:cs typeface="Arial" panose="020B0604020202020204" pitchFamily="34" charset="0"/>
              </a:rPr>
              <a:t> you </a:t>
            </a:r>
            <a:r>
              <a:rPr lang="en-US" sz="1600" dirty="0">
                <a:latin typeface="Arial" panose="020B0604020202020204" pitchFamily="34" charset="0"/>
                <a:cs typeface="Arial" panose="020B0604020202020204" pitchFamily="34" charset="0"/>
              </a:rPr>
              <a:t>might want a build job to do other related tasks, such as running your integration tests, measuring code coverage </a:t>
            </a:r>
            <a:r>
              <a:rPr lang="en-US" sz="1600" dirty="0" smtClean="0">
                <a:latin typeface="Arial" panose="020B0604020202020204" pitchFamily="34" charset="0"/>
                <a:cs typeface="Arial" panose="020B0604020202020204" pitchFamily="34" charset="0"/>
              </a:rPr>
              <a:t>or</a:t>
            </a:r>
          </a:p>
          <a:p>
            <a:pPr marL="742950" lvl="1" indent="-285750">
              <a:buFont typeface="Courier New" panose="02070309020205020404" pitchFamily="49" charset="0"/>
              <a:buChar char="o"/>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code quality metrics, generating technical documentation, or even deploying your application to a web server. </a:t>
            </a:r>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 </a:t>
            </a:r>
            <a:r>
              <a:rPr lang="en-US" sz="1600" dirty="0">
                <a:latin typeface="Arial" panose="020B0604020202020204" pitchFamily="34" charset="0"/>
                <a:cs typeface="Arial" panose="020B0604020202020204" pitchFamily="34" charset="0"/>
              </a:rPr>
              <a:t>real project usually requires many separate but related build jobs</a:t>
            </a:r>
          </a:p>
        </p:txBody>
      </p:sp>
      <p:sp>
        <p:nvSpPr>
          <p:cNvPr id="4" name="TextBox 3"/>
          <p:cNvSpPr txBox="1"/>
          <p:nvPr/>
        </p:nvSpPr>
        <p:spPr>
          <a:xfrm>
            <a:off x="6207617" y="184666"/>
            <a:ext cx="1609736" cy="369332"/>
          </a:xfrm>
          <a:prstGeom prst="rect">
            <a:avLst/>
          </a:prstGeom>
          <a:noFill/>
        </p:spPr>
        <p:txBody>
          <a:bodyPr wrap="none" rtlCol="0">
            <a:spAutoFit/>
          </a:bodyPr>
          <a:lstStyle/>
          <a:p>
            <a:r>
              <a:rPr lang="en-US" dirty="0" smtClean="0"/>
              <a:t>Job aka Project</a:t>
            </a:r>
            <a:endParaRPr lang="en-US" dirty="0"/>
          </a:p>
        </p:txBody>
      </p:sp>
      <p:pic>
        <p:nvPicPr>
          <p:cNvPr id="5" name="Picture 4"/>
          <p:cNvPicPr>
            <a:picLocks noChangeAspect="1"/>
          </p:cNvPicPr>
          <p:nvPr/>
        </p:nvPicPr>
        <p:blipFill>
          <a:blip r:embed="rId2"/>
          <a:stretch>
            <a:fillRect/>
          </a:stretch>
        </p:blipFill>
        <p:spPr>
          <a:xfrm>
            <a:off x="319628" y="2509453"/>
            <a:ext cx="8333026" cy="3493360"/>
          </a:xfrm>
          <a:prstGeom prst="rect">
            <a:avLst/>
          </a:prstGeom>
        </p:spPr>
      </p:pic>
      <p:sp>
        <p:nvSpPr>
          <p:cNvPr id="6" name="Rectangle 5"/>
          <p:cNvSpPr/>
          <p:nvPr/>
        </p:nvSpPr>
        <p:spPr>
          <a:xfrm>
            <a:off x="8882130" y="2224808"/>
            <a:ext cx="2474983" cy="2031325"/>
          </a:xfrm>
          <a:prstGeom prst="rect">
            <a:avLst/>
          </a:prstGeom>
        </p:spPr>
        <p:txBody>
          <a:bodyPr wrap="square">
            <a:spAutoFit/>
          </a:bodyPr>
          <a:lstStyle/>
          <a:p>
            <a:pPr>
              <a:spcBef>
                <a:spcPts val="1000"/>
              </a:spcBef>
            </a:pPr>
            <a:r>
              <a:rPr lang="en-US" b="1" dirty="0">
                <a:solidFill>
                  <a:srgbClr val="4F81BD"/>
                </a:solidFill>
                <a:latin typeface="Calibri" panose="020F0502020204030204" pitchFamily="34" charset="0"/>
                <a:ea typeface="MS Gothic" panose="020B0609070205080204" pitchFamily="49" charset="-128"/>
                <a:cs typeface="Times New Roman" panose="02020603050405020304" pitchFamily="18" charset="0"/>
              </a:rPr>
              <a:t>Types of jobs </a:t>
            </a:r>
          </a:p>
          <a:p>
            <a:pPr marL="342900" marR="0" lvl="0" indent="-342900">
              <a:spcBef>
                <a:spcPts val="0"/>
              </a:spcBef>
              <a:spcAft>
                <a:spcPts val="0"/>
              </a:spcAft>
              <a:buFont typeface="Symbol" panose="05050102010706020507" pitchFamily="18" charset="2"/>
              <a:buChar char=""/>
            </a:pPr>
            <a:r>
              <a:rPr lang="en-US" dirty="0">
                <a:solidFill>
                  <a:srgbClr val="000000"/>
                </a:solidFill>
                <a:latin typeface="Lato"/>
                <a:ea typeface="MS Mincho" panose="02020609040205080304" pitchFamily="49" charset="-128"/>
                <a:cs typeface="Lato"/>
              </a:rPr>
              <a:t>Freestyle project</a:t>
            </a:r>
          </a:p>
          <a:p>
            <a:pPr marL="342900" marR="0" lvl="0" indent="-342900">
              <a:spcBef>
                <a:spcPts val="0"/>
              </a:spcBef>
              <a:spcAft>
                <a:spcPts val="0"/>
              </a:spcAft>
              <a:buFont typeface="Symbol" panose="05050102010706020507" pitchFamily="18" charset="2"/>
              <a:buChar char=""/>
            </a:pPr>
            <a:r>
              <a:rPr lang="en-US" dirty="0">
                <a:solidFill>
                  <a:srgbClr val="000000"/>
                </a:solidFill>
                <a:latin typeface="Lato"/>
                <a:ea typeface="MS Mincho" panose="02020609040205080304" pitchFamily="49" charset="-128"/>
                <a:cs typeface="Lato"/>
              </a:rPr>
              <a:t>Maven project</a:t>
            </a:r>
          </a:p>
          <a:p>
            <a:pPr marL="342900" marR="0" lvl="0" indent="-342900">
              <a:spcBef>
                <a:spcPts val="0"/>
              </a:spcBef>
              <a:spcAft>
                <a:spcPts val="0"/>
              </a:spcAft>
              <a:buFont typeface="Symbol" panose="05050102010706020507" pitchFamily="18" charset="2"/>
              <a:buChar char=""/>
            </a:pPr>
            <a:r>
              <a:rPr lang="en-US" dirty="0">
                <a:solidFill>
                  <a:srgbClr val="000000"/>
                </a:solidFill>
                <a:latin typeface="Lato"/>
                <a:ea typeface="MS Mincho" panose="02020609040205080304" pitchFamily="49" charset="-128"/>
                <a:cs typeface="Lato"/>
              </a:rPr>
              <a:t>Pipeline</a:t>
            </a:r>
          </a:p>
          <a:p>
            <a:pPr marL="342900" marR="0" lvl="0" indent="-342900">
              <a:spcBef>
                <a:spcPts val="0"/>
              </a:spcBef>
              <a:spcAft>
                <a:spcPts val="0"/>
              </a:spcAft>
              <a:buFont typeface="Symbol" panose="05050102010706020507" pitchFamily="18" charset="2"/>
              <a:buChar char=""/>
            </a:pPr>
            <a:r>
              <a:rPr lang="en-US" dirty="0">
                <a:solidFill>
                  <a:srgbClr val="000000"/>
                </a:solidFill>
                <a:latin typeface="Lato"/>
                <a:ea typeface="MS Mincho" panose="02020609040205080304" pitchFamily="49" charset="-128"/>
                <a:cs typeface="Lato"/>
              </a:rPr>
              <a:t>Multi configuration</a:t>
            </a:r>
          </a:p>
          <a:p>
            <a:pPr marL="342900" marR="0" lvl="0" indent="-342900">
              <a:spcBef>
                <a:spcPts val="0"/>
              </a:spcBef>
              <a:spcAft>
                <a:spcPts val="0"/>
              </a:spcAft>
              <a:buFont typeface="Symbol" panose="05050102010706020507" pitchFamily="18" charset="2"/>
              <a:buChar char=""/>
            </a:pPr>
            <a:r>
              <a:rPr lang="en-US" dirty="0">
                <a:solidFill>
                  <a:srgbClr val="000000"/>
                </a:solidFill>
                <a:latin typeface="Lato"/>
                <a:ea typeface="MS Mincho" panose="02020609040205080304" pitchFamily="49" charset="-128"/>
                <a:cs typeface="Lato"/>
              </a:rPr>
              <a:t>Multi branch</a:t>
            </a:r>
          </a:p>
          <a:p>
            <a:pPr marL="342900" marR="0" lvl="0" indent="-342900">
              <a:spcBef>
                <a:spcPts val="0"/>
              </a:spcBef>
              <a:spcAft>
                <a:spcPts val="0"/>
              </a:spcAft>
              <a:buFont typeface="Symbol" panose="05050102010706020507" pitchFamily="18" charset="2"/>
              <a:buChar char=""/>
            </a:pPr>
            <a:r>
              <a:rPr lang="en-US" dirty="0">
                <a:solidFill>
                  <a:srgbClr val="000000"/>
                </a:solidFill>
                <a:latin typeface="Lato"/>
                <a:ea typeface="MS Mincho" panose="02020609040205080304" pitchFamily="49" charset="-128"/>
                <a:cs typeface="Lato"/>
              </a:rPr>
              <a:t>Long running</a:t>
            </a:r>
            <a:endParaRPr lang="en-US" dirty="0">
              <a:solidFill>
                <a:srgbClr val="000000"/>
              </a:solidFill>
              <a:effectLst/>
              <a:latin typeface="Lato"/>
              <a:ea typeface="MS Mincho" panose="02020609040205080304" pitchFamily="49" charset="-128"/>
              <a:cs typeface="Lato"/>
            </a:endParaRPr>
          </a:p>
        </p:txBody>
      </p:sp>
      <p:sp>
        <p:nvSpPr>
          <p:cNvPr id="7" name="Rectangle 6"/>
          <p:cNvSpPr/>
          <p:nvPr/>
        </p:nvSpPr>
        <p:spPr>
          <a:xfrm>
            <a:off x="8882130" y="4256133"/>
            <a:ext cx="2474983" cy="923330"/>
          </a:xfrm>
          <a:prstGeom prst="rect">
            <a:avLst/>
          </a:prstGeom>
        </p:spPr>
        <p:txBody>
          <a:bodyPr wrap="square">
            <a:spAutoFit/>
          </a:bodyPr>
          <a:lstStyle/>
          <a:p>
            <a:pPr>
              <a:spcBef>
                <a:spcPts val="1000"/>
              </a:spcBef>
            </a:pPr>
            <a:r>
              <a:rPr lang="en-US" b="1" dirty="0" smtClean="0">
                <a:solidFill>
                  <a:srgbClr val="4F81BD"/>
                </a:solidFill>
                <a:latin typeface="Calibri" panose="020F0502020204030204" pitchFamily="34" charset="0"/>
                <a:ea typeface="MS Gothic" panose="020B0609070205080204" pitchFamily="49" charset="-128"/>
                <a:cs typeface="Times New Roman" panose="02020603050405020304" pitchFamily="18" charset="0"/>
              </a:rPr>
              <a:t>Scope of Jobs</a:t>
            </a:r>
            <a:endParaRPr lang="en-US" b="1" dirty="0">
              <a:solidFill>
                <a:srgbClr val="4F81BD"/>
              </a:solidFill>
              <a:latin typeface="Calibri" panose="020F0502020204030204" pitchFamily="34" charset="0"/>
              <a:ea typeface="MS Gothic" panose="020B0609070205080204" pitchFamily="49" charset="-128"/>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dirty="0" smtClean="0">
                <a:solidFill>
                  <a:srgbClr val="000000"/>
                </a:solidFill>
                <a:latin typeface="Lato"/>
                <a:ea typeface="MS Mincho" panose="02020609040205080304" pitchFamily="49" charset="-128"/>
                <a:cs typeface="Lato"/>
              </a:rPr>
              <a:t>Refer Folders &amp; Templates</a:t>
            </a:r>
            <a:endParaRPr lang="en-US" dirty="0">
              <a:solidFill>
                <a:srgbClr val="000000"/>
              </a:solidFill>
              <a:effectLst/>
              <a:latin typeface="Lato"/>
              <a:ea typeface="MS Mincho" panose="02020609040205080304" pitchFamily="49" charset="-128"/>
              <a:cs typeface="Lato"/>
            </a:endParaRPr>
          </a:p>
        </p:txBody>
      </p:sp>
    </p:spTree>
    <p:extLst>
      <p:ext uri="{BB962C8B-B14F-4D97-AF65-F5344CB8AC3E}">
        <p14:creationId xmlns:p14="http://schemas.microsoft.com/office/powerpoint/2010/main" val="1490160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30" y="103031"/>
            <a:ext cx="11462198" cy="3416320"/>
          </a:xfrm>
          <a:prstGeom prst="rect">
            <a:avLst/>
          </a:prstGeom>
          <a:noFill/>
        </p:spPr>
        <p:txBody>
          <a:bodyPr wrap="square" rtlCol="0">
            <a:spAutoFit/>
          </a:bodyPr>
          <a:lstStyle/>
          <a:p>
            <a:r>
              <a:rPr lang="en-US" dirty="0" smtClean="0"/>
              <a:t>Build Jobs in Jenkins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Build jobs are the basic currency of a Continuous Integration server.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build job is a particular way of compiling, testing, packaging, deploying or otherwise doing something</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with </a:t>
            </a:r>
            <a:r>
              <a:rPr lang="en-US" dirty="0">
                <a:latin typeface="Arial" panose="020B0604020202020204" pitchFamily="34" charset="0"/>
                <a:cs typeface="Arial" panose="020B0604020202020204" pitchFamily="34" charset="0"/>
              </a:rPr>
              <a:t>your project.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Build </a:t>
            </a:r>
            <a:r>
              <a:rPr lang="en-US" dirty="0">
                <a:latin typeface="Arial" panose="020B0604020202020204" pitchFamily="34" charset="0"/>
                <a:cs typeface="Arial" panose="020B0604020202020204" pitchFamily="34" charset="0"/>
              </a:rPr>
              <a:t>jobs come in a variety of forms; you may want to compile and unit test your</a:t>
            </a:r>
          </a:p>
          <a:p>
            <a:r>
              <a:rPr lang="en-US" dirty="0" smtClean="0">
                <a:latin typeface="Arial" panose="020B0604020202020204" pitchFamily="34" charset="0"/>
                <a:cs typeface="Arial" panose="020B0604020202020204" pitchFamily="34" charset="0"/>
              </a:rPr>
              <a:t>    application</a:t>
            </a:r>
            <a:r>
              <a:rPr lang="en-US" dirty="0">
                <a:latin typeface="Arial" panose="020B0604020202020204" pitchFamily="34" charset="0"/>
                <a:cs typeface="Arial" panose="020B0604020202020204" pitchFamily="34" charset="0"/>
              </a:rPr>
              <a:t>, report on code quality metrics related to the source code, generate documentation, bundle</a:t>
            </a:r>
          </a:p>
          <a:p>
            <a:r>
              <a:rPr lang="en-US" dirty="0" smtClean="0">
                <a:latin typeface="Arial" panose="020B0604020202020204" pitchFamily="34" charset="0"/>
                <a:cs typeface="Arial" panose="020B0604020202020204" pitchFamily="34" charset="0"/>
              </a:rPr>
              <a:t>    up </a:t>
            </a:r>
            <a:r>
              <a:rPr lang="en-US" dirty="0">
                <a:latin typeface="Arial" panose="020B0604020202020204" pitchFamily="34" charset="0"/>
                <a:cs typeface="Arial" panose="020B0604020202020204" pitchFamily="34" charset="0"/>
              </a:rPr>
              <a:t>an application for a release, deploy it to production, run an automated smoke test, or do any number</a:t>
            </a:r>
          </a:p>
          <a:p>
            <a:r>
              <a:rPr lang="en-US" dirty="0" smtClean="0">
                <a:latin typeface="Arial" panose="020B0604020202020204" pitchFamily="34" charset="0"/>
                <a:cs typeface="Arial" panose="020B0604020202020204" pitchFamily="34" charset="0"/>
              </a:rPr>
              <a:t>    of </a:t>
            </a:r>
            <a:r>
              <a:rPr lang="en-US" dirty="0">
                <a:latin typeface="Arial" panose="020B0604020202020204" pitchFamily="34" charset="0"/>
                <a:cs typeface="Arial" panose="020B0604020202020204" pitchFamily="34" charset="0"/>
              </a:rPr>
              <a:t>other similar tasks.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software project will usually have several related build jobs. For example, you might choose to </a:t>
            </a:r>
            <a:r>
              <a:rPr lang="en-US" dirty="0" smtClean="0">
                <a:latin typeface="Arial" panose="020B0604020202020204" pitchFamily="34" charset="0"/>
                <a:cs typeface="Arial" panose="020B0604020202020204" pitchFamily="34" charset="0"/>
              </a:rPr>
              <a:t>start</a:t>
            </a:r>
          </a:p>
          <a:p>
            <a:r>
              <a:rPr lang="en-US" dirty="0" smtClean="0">
                <a:latin typeface="Arial" panose="020B0604020202020204" pitchFamily="34" charset="0"/>
                <a:cs typeface="Arial" panose="020B0604020202020204" pitchFamily="34" charset="0"/>
              </a:rPr>
              <a:t>    off with a dedicated build job that runs all of your unit tests. If these pass, you might proceed to a</a:t>
            </a:r>
          </a:p>
          <a:p>
            <a:r>
              <a:rPr lang="en-US" dirty="0" smtClean="0">
                <a:latin typeface="Arial" panose="020B0604020202020204" pitchFamily="34" charset="0"/>
                <a:cs typeface="Arial" panose="020B0604020202020204" pitchFamily="34" charset="0"/>
              </a:rPr>
              <a:t>    build </a:t>
            </a:r>
            <a:r>
              <a:rPr lang="en-US" dirty="0">
                <a:latin typeface="Arial" panose="020B0604020202020204" pitchFamily="34" charset="0"/>
                <a:cs typeface="Arial" panose="020B0604020202020204" pitchFamily="34" charset="0"/>
              </a:rPr>
              <a:t>job that executes longer-running integration tests, runs code quality metrics, or generates technical</a:t>
            </a:r>
          </a:p>
          <a:p>
            <a:r>
              <a:rPr lang="en-US" dirty="0" smtClean="0">
                <a:latin typeface="Arial" panose="020B0604020202020204" pitchFamily="34" charset="0"/>
                <a:cs typeface="Arial" panose="020B0604020202020204" pitchFamily="34" charset="0"/>
              </a:rPr>
              <a:t>    documentation</a:t>
            </a:r>
            <a:r>
              <a:rPr lang="en-US" dirty="0">
                <a:latin typeface="Arial" panose="020B0604020202020204" pitchFamily="34" charset="0"/>
                <a:cs typeface="Arial" panose="020B0604020202020204" pitchFamily="34" charset="0"/>
              </a:rPr>
              <a:t>, before finally bundling up your web application and deploying it to a test server</a:t>
            </a:r>
            <a:r>
              <a:rPr lang="en-US" dirty="0"/>
              <a:t>.</a:t>
            </a:r>
          </a:p>
        </p:txBody>
      </p:sp>
      <p:sp>
        <p:nvSpPr>
          <p:cNvPr id="4" name="TextBox 3"/>
          <p:cNvSpPr txBox="1"/>
          <p:nvPr/>
        </p:nvSpPr>
        <p:spPr>
          <a:xfrm>
            <a:off x="103030" y="3519351"/>
            <a:ext cx="11462198" cy="2031325"/>
          </a:xfrm>
          <a:prstGeom prst="rect">
            <a:avLst/>
          </a:prstGeom>
          <a:noFill/>
        </p:spPr>
        <p:txBody>
          <a:bodyPr wrap="square" rtlCol="0">
            <a:spAutoFit/>
          </a:bodyPr>
          <a:lstStyle/>
          <a:p>
            <a:r>
              <a:rPr lang="en-US" dirty="0" smtClean="0"/>
              <a:t>Build Steps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Build steps are the basic building blocks for the Jenkins </a:t>
            </a:r>
            <a:r>
              <a:rPr lang="en-US" dirty="0" smtClean="0">
                <a:latin typeface="Arial" panose="020B0604020202020204" pitchFamily="34" charset="0"/>
                <a:cs typeface="Arial" panose="020B0604020202020204" pitchFamily="34" charset="0"/>
              </a:rPr>
              <a:t>build process,</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They </a:t>
            </a:r>
            <a:r>
              <a:rPr lang="en-US" dirty="0">
                <a:latin typeface="Arial" panose="020B0604020202020204" pitchFamily="34" charset="0"/>
                <a:cs typeface="Arial" panose="020B0604020202020204" pitchFamily="34" charset="0"/>
              </a:rPr>
              <a:t>are what let you tell Jenkins exactly how you want your project built</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build job may have one step, or </a:t>
            </a:r>
            <a:r>
              <a:rPr lang="en-US" dirty="0" err="1" smtClean="0">
                <a:latin typeface="Arial" panose="020B0604020202020204" pitchFamily="34" charset="0"/>
                <a:cs typeface="Arial" panose="020B0604020202020204" pitchFamily="34" charset="0"/>
              </a:rPr>
              <a:t>more.It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may even occasionally have none.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a freestyle build, you </a:t>
            </a:r>
            <a:r>
              <a:rPr lang="en-US" dirty="0" smtClean="0">
                <a:latin typeface="Arial" panose="020B0604020202020204" pitchFamily="34" charset="0"/>
                <a:cs typeface="Arial" panose="020B0604020202020204" pitchFamily="34" charset="0"/>
              </a:rPr>
              <a:t>can add </a:t>
            </a:r>
            <a:r>
              <a:rPr lang="en-US" dirty="0">
                <a:latin typeface="Arial" panose="020B0604020202020204" pitchFamily="34" charset="0"/>
                <a:cs typeface="Arial" panose="020B0604020202020204" pitchFamily="34" charset="0"/>
              </a:rPr>
              <a:t>as many build steps as you want to the </a:t>
            </a:r>
            <a:r>
              <a:rPr lang="en-US" dirty="0" smtClean="0">
                <a:latin typeface="Arial" panose="020B0604020202020204" pitchFamily="34" charset="0"/>
                <a:cs typeface="Arial" panose="020B0604020202020204" pitchFamily="34" charset="0"/>
              </a:rPr>
              <a:t>project Build configuration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 basic Jenkins installation, you will be able to </a:t>
            </a:r>
            <a:r>
              <a:rPr lang="en-US" dirty="0" smtClean="0">
                <a:latin typeface="Arial" panose="020B0604020202020204" pitchFamily="34" charset="0"/>
                <a:cs typeface="Arial" panose="020B0604020202020204" pitchFamily="34" charset="0"/>
              </a:rPr>
              <a:t>add steps </a:t>
            </a:r>
            <a:r>
              <a:rPr lang="en-US" dirty="0">
                <a:latin typeface="Arial" panose="020B0604020202020204" pitchFamily="34" charset="0"/>
                <a:cs typeface="Arial" panose="020B0604020202020204" pitchFamily="34" charset="0"/>
              </a:rPr>
              <a:t>to invoke Maven and Ant, </a:t>
            </a:r>
            <a:r>
              <a:rPr lang="en-US" dirty="0" smtClean="0">
                <a:latin typeface="Arial" panose="020B0604020202020204" pitchFamily="34" charset="0"/>
                <a:cs typeface="Arial" panose="020B0604020202020204" pitchFamily="34" charset="0"/>
              </a:rPr>
              <a:t>as </a:t>
            </a:r>
            <a:r>
              <a:rPr lang="en-US" dirty="0">
                <a:latin typeface="Arial" panose="020B0604020202020204" pitchFamily="34" charset="0"/>
                <a:cs typeface="Arial" panose="020B0604020202020204" pitchFamily="34" charset="0"/>
              </a:rPr>
              <a:t>well as running OS-specific shell or Windows batch commands</a:t>
            </a:r>
          </a:p>
        </p:txBody>
      </p:sp>
    </p:spTree>
    <p:extLst>
      <p:ext uri="{BB962C8B-B14F-4D97-AF65-F5344CB8AC3E}">
        <p14:creationId xmlns:p14="http://schemas.microsoft.com/office/powerpoint/2010/main" val="74636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04842"/>
            <a:ext cx="6477000" cy="5514975"/>
          </a:xfrm>
          <a:prstGeom prst="rect">
            <a:avLst/>
          </a:prstGeom>
        </p:spPr>
      </p:pic>
      <p:cxnSp>
        <p:nvCxnSpPr>
          <p:cNvPr id="7" name="Straight Arrow Connector 6"/>
          <p:cNvCxnSpPr/>
          <p:nvPr/>
        </p:nvCxnSpPr>
        <p:spPr>
          <a:xfrm>
            <a:off x="4713668" y="4584879"/>
            <a:ext cx="270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08383" y="4400213"/>
            <a:ext cx="1146468" cy="369332"/>
          </a:xfrm>
          <a:prstGeom prst="rect">
            <a:avLst/>
          </a:prstGeom>
          <a:noFill/>
        </p:spPr>
        <p:txBody>
          <a:bodyPr wrap="none" rtlCol="0">
            <a:spAutoFit/>
          </a:bodyPr>
          <a:lstStyle/>
          <a:p>
            <a:r>
              <a:rPr lang="en-US" dirty="0" smtClean="0"/>
              <a:t>Build Step</a:t>
            </a:r>
            <a:endParaRPr lang="en-US" dirty="0"/>
          </a:p>
        </p:txBody>
      </p:sp>
      <p:sp>
        <p:nvSpPr>
          <p:cNvPr id="9" name="TextBox 8"/>
          <p:cNvSpPr txBox="1"/>
          <p:nvPr/>
        </p:nvSpPr>
        <p:spPr>
          <a:xfrm>
            <a:off x="7508383" y="2492997"/>
            <a:ext cx="1412566" cy="369332"/>
          </a:xfrm>
          <a:prstGeom prst="rect">
            <a:avLst/>
          </a:prstGeom>
          <a:noFill/>
        </p:spPr>
        <p:txBody>
          <a:bodyPr wrap="none" rtlCol="0">
            <a:spAutoFit/>
          </a:bodyPr>
          <a:lstStyle/>
          <a:p>
            <a:r>
              <a:rPr lang="en-US" dirty="0" smtClean="0"/>
              <a:t>Build Trigger</a:t>
            </a:r>
            <a:endParaRPr lang="en-US" dirty="0"/>
          </a:p>
        </p:txBody>
      </p:sp>
      <p:cxnSp>
        <p:nvCxnSpPr>
          <p:cNvPr id="10" name="Straight Arrow Connector 9"/>
          <p:cNvCxnSpPr/>
          <p:nvPr/>
        </p:nvCxnSpPr>
        <p:spPr>
          <a:xfrm>
            <a:off x="4713667" y="2677663"/>
            <a:ext cx="270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8383" y="1354723"/>
            <a:ext cx="724878" cy="369332"/>
          </a:xfrm>
          <a:prstGeom prst="rect">
            <a:avLst/>
          </a:prstGeom>
          <a:noFill/>
        </p:spPr>
        <p:txBody>
          <a:bodyPr wrap="none" rtlCol="0">
            <a:spAutoFit/>
          </a:bodyPr>
          <a:lstStyle/>
          <a:p>
            <a:r>
              <a:rPr lang="en-US" dirty="0" smtClean="0"/>
              <a:t>SCCM</a:t>
            </a:r>
            <a:endParaRPr lang="en-US" dirty="0"/>
          </a:p>
        </p:txBody>
      </p:sp>
      <p:cxnSp>
        <p:nvCxnSpPr>
          <p:cNvPr id="12" name="Straight Arrow Connector 11"/>
          <p:cNvCxnSpPr/>
          <p:nvPr/>
        </p:nvCxnSpPr>
        <p:spPr>
          <a:xfrm>
            <a:off x="4713666" y="1539389"/>
            <a:ext cx="270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73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889"/>
            <a:ext cx="3365088" cy="369332"/>
          </a:xfrm>
          <a:prstGeom prst="rect">
            <a:avLst/>
          </a:prstGeom>
        </p:spPr>
        <p:txBody>
          <a:bodyPr wrap="none">
            <a:spAutoFit/>
          </a:bodyPr>
          <a:lstStyle/>
          <a:p>
            <a:r>
              <a:rPr lang="en-US" b="1" dirty="0">
                <a:latin typeface="Arial-BoldMT"/>
              </a:rPr>
              <a:t>Configuring Your Build Tools</a:t>
            </a:r>
            <a:endParaRPr lang="en-US" dirty="0"/>
          </a:p>
        </p:txBody>
      </p:sp>
      <p:sp>
        <p:nvSpPr>
          <p:cNvPr id="3" name="Rectangle 2"/>
          <p:cNvSpPr/>
          <p:nvPr/>
        </p:nvSpPr>
        <p:spPr>
          <a:xfrm>
            <a:off x="0" y="471221"/>
            <a:ext cx="11552349" cy="2031325"/>
          </a:xfrm>
          <a:prstGeom prst="rect">
            <a:avLst/>
          </a:prstGeom>
        </p:spPr>
        <p:txBody>
          <a:bodyPr wrap="square">
            <a:spAutoFit/>
          </a:bodyPr>
          <a:lstStyle/>
          <a:p>
            <a:pPr marL="285750" indent="-285750">
              <a:buFont typeface="Arial" panose="020B0604020202020204" pitchFamily="34" charset="0"/>
              <a:buChar char="•"/>
            </a:pPr>
            <a:r>
              <a:rPr lang="en-US" dirty="0">
                <a:latin typeface="TimesNewRomanPSMT"/>
              </a:rPr>
              <a:t>Jenkins supports three principal build tools: Ant, Maven, and the basic shell-script (or Batch script </a:t>
            </a:r>
            <a:r>
              <a:rPr lang="en-US" dirty="0" smtClean="0">
                <a:latin typeface="TimesNewRomanPSMT"/>
              </a:rPr>
              <a:t>in Windows</a:t>
            </a:r>
            <a:r>
              <a:rPr lang="en-US" dirty="0">
                <a:latin typeface="TimesNewRomanPSMT"/>
              </a:rPr>
              <a:t>). </a:t>
            </a:r>
            <a:endParaRPr lang="en-US" dirty="0" smtClean="0">
              <a:latin typeface="TimesNewRomanPSMT"/>
            </a:endParaRPr>
          </a:p>
          <a:p>
            <a:pPr marL="285750" indent="-285750">
              <a:buFont typeface="Arial" panose="020B0604020202020204" pitchFamily="34" charset="0"/>
              <a:buChar char="•"/>
            </a:pPr>
            <a:r>
              <a:rPr lang="en-US" dirty="0" smtClean="0">
                <a:latin typeface="TimesNewRomanPSMT"/>
              </a:rPr>
              <a:t>Using </a:t>
            </a:r>
            <a:r>
              <a:rPr lang="en-US" dirty="0">
                <a:latin typeface="TimesNewRomanPSMT"/>
              </a:rPr>
              <a:t>Jenkins plugins, you can also add support for other build tools and other </a:t>
            </a:r>
            <a:r>
              <a:rPr lang="en-US" dirty="0" smtClean="0">
                <a:latin typeface="TimesNewRomanPSMT"/>
              </a:rPr>
              <a:t>languages, such </a:t>
            </a:r>
            <a:r>
              <a:rPr lang="en-US" dirty="0">
                <a:latin typeface="TimesNewRomanPSMT"/>
              </a:rPr>
              <a:t>as Gant, Grails, </a:t>
            </a:r>
            <a:r>
              <a:rPr lang="en-US" dirty="0" err="1">
                <a:latin typeface="TimesNewRomanPSMT"/>
              </a:rPr>
              <a:t>MSBuild</a:t>
            </a:r>
            <a:r>
              <a:rPr lang="en-US" dirty="0">
                <a:latin typeface="TimesNewRomanPSMT"/>
              </a:rPr>
              <a:t>, and many </a:t>
            </a:r>
            <a:r>
              <a:rPr lang="en-US" dirty="0" smtClean="0">
                <a:latin typeface="TimesNewRomanPSMT"/>
              </a:rPr>
              <a:t>more</a:t>
            </a:r>
          </a:p>
          <a:p>
            <a:pPr marL="285750" indent="-285750">
              <a:buFont typeface="Arial" panose="020B0604020202020204" pitchFamily="34" charset="0"/>
              <a:buChar char="•"/>
            </a:pPr>
            <a:endParaRPr lang="en-US" dirty="0">
              <a:latin typeface="TimesNewRomanPSMT"/>
            </a:endParaRPr>
          </a:p>
          <a:p>
            <a:pPr marL="285750" indent="-285750">
              <a:buFont typeface="Arial" panose="020B0604020202020204" pitchFamily="34" charset="0"/>
              <a:buChar char="•"/>
            </a:pPr>
            <a:r>
              <a:rPr lang="en-US" dirty="0" smtClean="0">
                <a:latin typeface="TimesNewRomanPSMT"/>
              </a:rPr>
              <a:t>We need to Configure the Jenkins – Maven(Install through Jenkins) , Jenkins –Ant, Jenkins –Shell</a:t>
            </a:r>
          </a:p>
          <a:p>
            <a:pPr marL="1657350" lvl="3" indent="-285750">
              <a:buFont typeface="Arial" panose="020B0604020202020204" pitchFamily="34" charset="0"/>
              <a:buChar char="•"/>
            </a:pPr>
            <a:r>
              <a:rPr lang="en-US" b="1" dirty="0" smtClean="0">
                <a:latin typeface="TimesNewRomanPSMT"/>
              </a:rPr>
              <a:t>Read Jenkins Definitive Guide – Sec 4.6 completely</a:t>
            </a:r>
            <a:endParaRPr lang="en-US" b="1" dirty="0"/>
          </a:p>
        </p:txBody>
      </p:sp>
    </p:spTree>
    <p:extLst>
      <p:ext uri="{BB962C8B-B14F-4D97-AF65-F5344CB8AC3E}">
        <p14:creationId xmlns:p14="http://schemas.microsoft.com/office/powerpoint/2010/main" val="223620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SCCM </a:t>
            </a:r>
            <a:endParaRPr lang="en-US" dirty="0"/>
          </a:p>
        </p:txBody>
      </p:sp>
      <p:sp>
        <p:nvSpPr>
          <p:cNvPr id="3" name="Text Placeholder 2"/>
          <p:cNvSpPr>
            <a:spLocks noGrp="1"/>
          </p:cNvSpPr>
          <p:nvPr>
            <p:ph type="body" idx="1"/>
          </p:nvPr>
        </p:nvSpPr>
        <p:spPr>
          <a:xfrm>
            <a:off x="685801" y="3879287"/>
            <a:ext cx="10394707" cy="1639614"/>
          </a:xfrm>
        </p:spPr>
        <p:txBody>
          <a:bodyPr/>
          <a:lstStyle/>
          <a:p>
            <a:r>
              <a:rPr lang="en-US" dirty="0" smtClean="0"/>
              <a:t>Source Code Control Management</a:t>
            </a:r>
            <a:endParaRPr lang="en-US" dirty="0"/>
          </a:p>
        </p:txBody>
      </p:sp>
    </p:spTree>
    <p:extLst>
      <p:ext uri="{BB962C8B-B14F-4D97-AF65-F5344CB8AC3E}">
        <p14:creationId xmlns:p14="http://schemas.microsoft.com/office/powerpoint/2010/main" val="278342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4" y="0"/>
            <a:ext cx="4254691" cy="369332"/>
          </a:xfrm>
          <a:prstGeom prst="rect">
            <a:avLst/>
          </a:prstGeom>
          <a:noFill/>
        </p:spPr>
        <p:txBody>
          <a:bodyPr wrap="none" rtlCol="0">
            <a:spAutoFit/>
          </a:bodyPr>
          <a:lstStyle/>
          <a:p>
            <a:r>
              <a:rPr lang="en-US" dirty="0" smtClean="0"/>
              <a:t>SCCM – Source Code Control Management</a:t>
            </a:r>
            <a:endParaRPr lang="en-US" dirty="0"/>
          </a:p>
        </p:txBody>
      </p:sp>
      <p:sp>
        <p:nvSpPr>
          <p:cNvPr id="3" name="Rectangle 2"/>
          <p:cNvSpPr/>
          <p:nvPr/>
        </p:nvSpPr>
        <p:spPr>
          <a:xfrm>
            <a:off x="639652" y="738664"/>
            <a:ext cx="11015729" cy="3139321"/>
          </a:xfrm>
          <a:prstGeom prst="rect">
            <a:avLst/>
          </a:prstGeom>
        </p:spPr>
        <p:txBody>
          <a:bodyPr wrap="square">
            <a:spAutoFit/>
          </a:bodyPr>
          <a:lstStyle/>
          <a:p>
            <a:pPr marL="285750" indent="-285750">
              <a:buFont typeface="Arial" panose="020B0604020202020204" pitchFamily="34" charset="0"/>
              <a:buChar char="•"/>
            </a:pPr>
            <a:r>
              <a:rPr lang="en-US" dirty="0">
                <a:latin typeface="myriad-pro"/>
              </a:rPr>
              <a:t>A source control management system (SCM) is software that provides coordination and services between members of a software development </a:t>
            </a:r>
            <a:r>
              <a:rPr lang="en-US" dirty="0" smtClean="0">
                <a:latin typeface="myriad-pro"/>
              </a:rPr>
              <a:t>team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the most basic level, it provides file management and version control so that team members don’t write over each other’s changes, and only the newest versions of files are identified for use in the workspace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SCMs also give developers the ability to work concurrently on files (in branches that may or may not converge), </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Provides Ability </a:t>
            </a:r>
            <a:r>
              <a:rPr lang="en-US" dirty="0">
                <a:latin typeface="Arial" panose="020B0604020202020204" pitchFamily="34" charset="0"/>
                <a:cs typeface="Arial" panose="020B0604020202020204" pitchFamily="34" charset="0"/>
              </a:rPr>
              <a:t>to merge changes with other developers’ changes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Provides Ability </a:t>
            </a:r>
            <a:r>
              <a:rPr lang="en-US" dirty="0">
                <a:latin typeface="Arial" panose="020B0604020202020204" pitchFamily="34" charset="0"/>
                <a:cs typeface="Arial" panose="020B0604020202020204" pitchFamily="34" charset="0"/>
              </a:rPr>
              <a:t>to track and audit changes that were requested and made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Provides Ability </a:t>
            </a:r>
            <a:r>
              <a:rPr lang="en-US" dirty="0">
                <a:latin typeface="Arial" panose="020B0604020202020204" pitchFamily="34" charset="0"/>
                <a:cs typeface="Arial" panose="020B0604020202020204" pitchFamily="34" charset="0"/>
              </a:rPr>
              <a:t>to track bug-fix status and to perform </a:t>
            </a:r>
            <a:r>
              <a:rPr lang="en-US" dirty="0" smtClean="0">
                <a:latin typeface="Arial" panose="020B0604020202020204" pitchFamily="34" charset="0"/>
                <a:cs typeface="Arial" panose="020B0604020202020204" pitchFamily="34" charset="0"/>
              </a:rPr>
              <a:t>releases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Provides 1 Centralized/Distributed Source Code repository for Developing/building/Releasing the project</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5559381" y="128471"/>
            <a:ext cx="6096000" cy="461665"/>
          </a:xfrm>
          <a:prstGeom prst="rect">
            <a:avLst/>
          </a:prstGeom>
        </p:spPr>
        <p:txBody>
          <a:bodyPr>
            <a:spAutoFit/>
          </a:bodyPr>
          <a:lstStyle/>
          <a:p>
            <a:r>
              <a:rPr lang="en-US" sz="1200" dirty="0"/>
              <a:t>http://www.cio.com/article/2438652/developer/source-code-management-systems--trends--analysis-and-best-features.html</a:t>
            </a:r>
          </a:p>
        </p:txBody>
      </p:sp>
      <p:sp>
        <p:nvSpPr>
          <p:cNvPr id="5" name="Rectangle 4"/>
          <p:cNvSpPr/>
          <p:nvPr/>
        </p:nvSpPr>
        <p:spPr>
          <a:xfrm>
            <a:off x="137376" y="513705"/>
            <a:ext cx="824265" cy="369332"/>
          </a:xfrm>
          <a:prstGeom prst="rect">
            <a:avLst/>
          </a:prstGeom>
        </p:spPr>
        <p:txBody>
          <a:bodyPr wrap="none">
            <a:spAutoFit/>
          </a:bodyPr>
          <a:lstStyle/>
          <a:p>
            <a:r>
              <a:rPr lang="en-US" dirty="0"/>
              <a:t>Basics</a:t>
            </a:r>
          </a:p>
        </p:txBody>
      </p:sp>
    </p:spTree>
    <p:extLst>
      <p:ext uri="{BB962C8B-B14F-4D97-AF65-F5344CB8AC3E}">
        <p14:creationId xmlns:p14="http://schemas.microsoft.com/office/powerpoint/2010/main" val="125442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910"/>
            <a:ext cx="4119846" cy="369332"/>
          </a:xfrm>
          <a:prstGeom prst="rect">
            <a:avLst/>
          </a:prstGeom>
          <a:noFill/>
        </p:spPr>
        <p:txBody>
          <a:bodyPr wrap="none" rtlCol="0">
            <a:spAutoFit/>
          </a:bodyPr>
          <a:lstStyle/>
          <a:p>
            <a:r>
              <a:rPr lang="en-US" dirty="0" smtClean="0"/>
              <a:t>Types of SCM   [ Centralized &amp; Distributed ]</a:t>
            </a:r>
            <a:endParaRPr lang="en-US" dirty="0"/>
          </a:p>
        </p:txBody>
      </p:sp>
      <p:sp>
        <p:nvSpPr>
          <p:cNvPr id="3" name="Rectangle 2"/>
          <p:cNvSpPr/>
          <p:nvPr/>
        </p:nvSpPr>
        <p:spPr>
          <a:xfrm>
            <a:off x="240406" y="665185"/>
            <a:ext cx="11376338" cy="2031325"/>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Centralized version control</a:t>
            </a:r>
            <a:r>
              <a:rPr lang="en-US" dirty="0">
                <a:latin typeface="Arial" panose="020B0604020202020204" pitchFamily="34" charset="0"/>
                <a:cs typeface="Arial" panose="020B0604020202020204" pitchFamily="34" charset="0"/>
              </a:rPr>
              <a:t> systems are based on the idea that there is a single “central” copy of your project somewhere (probably on a server), and programmers will “commit” their changes to this central copy.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“Committing” a change simply means recording the change in the central system. Other programmers can then see this change. They can also pull down the change, and the version control tool will automatically update the contents of any files that were </a:t>
            </a:r>
            <a:r>
              <a:rPr lang="en-US" dirty="0" smtClean="0">
                <a:latin typeface="Arial" panose="020B0604020202020204" pitchFamily="34" charset="0"/>
                <a:cs typeface="Arial" panose="020B0604020202020204" pitchFamily="34" charset="0"/>
              </a:rPr>
              <a:t>changed</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Examples of Centralized Version Control - </a:t>
            </a:r>
            <a:r>
              <a:rPr lang="en-US" dirty="0"/>
              <a:t>CVS, Subversion (or SVN) and Perforce</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433589" y="2696510"/>
            <a:ext cx="10526332" cy="2031325"/>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A Typical Centralized Version Control Workflow</a:t>
            </a:r>
          </a:p>
          <a:p>
            <a:r>
              <a:rPr lang="en-US" dirty="0">
                <a:latin typeface="Arial" panose="020B0604020202020204" pitchFamily="34" charset="0"/>
                <a:cs typeface="Arial" panose="020B0604020202020204" pitchFamily="34" charset="0"/>
              </a:rPr>
              <a:t>When you’re working with a centralized </a:t>
            </a:r>
            <a:r>
              <a:rPr lang="en-US" dirty="0" err="1">
                <a:latin typeface="Arial" panose="020B0604020202020204" pitchFamily="34" charset="0"/>
                <a:cs typeface="Arial" panose="020B0604020202020204" pitchFamily="34" charset="0"/>
              </a:rPr>
              <a:t>verison</a:t>
            </a:r>
            <a:r>
              <a:rPr lang="en-US" dirty="0">
                <a:latin typeface="Arial" panose="020B0604020202020204" pitchFamily="34" charset="0"/>
                <a:cs typeface="Arial" panose="020B0604020202020204" pitchFamily="34" charset="0"/>
              </a:rPr>
              <a:t> control system, your workflow for adding a new feature or fixing a bug in your project will usually look something like this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Pull down any changes other people have made from the central server.</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Make your changes, and make sure they work properly.</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Commit your changes to the central server, so other programmers can see them</a:t>
            </a:r>
          </a:p>
        </p:txBody>
      </p:sp>
      <p:sp>
        <p:nvSpPr>
          <p:cNvPr id="5" name="Rectangle 4"/>
          <p:cNvSpPr/>
          <p:nvPr/>
        </p:nvSpPr>
        <p:spPr>
          <a:xfrm>
            <a:off x="4773769" y="18854"/>
            <a:ext cx="6096000" cy="646331"/>
          </a:xfrm>
          <a:prstGeom prst="rect">
            <a:avLst/>
          </a:prstGeom>
        </p:spPr>
        <p:txBody>
          <a:bodyPr>
            <a:spAutoFit/>
          </a:bodyPr>
          <a:lstStyle/>
          <a:p>
            <a:r>
              <a:rPr lang="en-US" dirty="0"/>
              <a:t>https://www.atlassian.com/blog/software-teams/version-control-centralized-dvcs</a:t>
            </a:r>
          </a:p>
        </p:txBody>
      </p:sp>
    </p:spTree>
    <p:extLst>
      <p:ext uri="{BB962C8B-B14F-4D97-AF65-F5344CB8AC3E}">
        <p14:creationId xmlns:p14="http://schemas.microsoft.com/office/powerpoint/2010/main" val="413306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702710" cy="369332"/>
          </a:xfrm>
          <a:prstGeom prst="rect">
            <a:avLst/>
          </a:prstGeom>
          <a:noFill/>
        </p:spPr>
        <p:txBody>
          <a:bodyPr wrap="none" rtlCol="0">
            <a:spAutoFit/>
          </a:bodyPr>
          <a:lstStyle/>
          <a:p>
            <a:r>
              <a:rPr lang="en-US" dirty="0" smtClean="0"/>
              <a:t>Distributed SCM</a:t>
            </a:r>
            <a:endParaRPr lang="en-US" dirty="0"/>
          </a:p>
        </p:txBody>
      </p:sp>
      <p:sp>
        <p:nvSpPr>
          <p:cNvPr id="3" name="Rectangle 2"/>
          <p:cNvSpPr/>
          <p:nvPr/>
        </p:nvSpPr>
        <p:spPr>
          <a:xfrm>
            <a:off x="382072" y="369332"/>
            <a:ext cx="11067245" cy="4247317"/>
          </a:xfrm>
          <a:prstGeom prst="rect">
            <a:avLst/>
          </a:prstGeom>
        </p:spPr>
        <p:txBody>
          <a:bodyPr wrap="square">
            <a:spAutoFit/>
          </a:bodyPr>
          <a:lstStyle/>
          <a:p>
            <a:r>
              <a:rPr lang="en-US" dirty="0">
                <a:latin typeface="TimesNewRomanPSMT"/>
              </a:rPr>
              <a:t>In the past five years or so a new breed of tools has appeared: so-called “distributed” version control systems (DVCS for short). The three most popular of these are </a:t>
            </a:r>
            <a:r>
              <a:rPr lang="en-US" b="1" dirty="0">
                <a:latin typeface="TimesNewRomanPSMT"/>
              </a:rPr>
              <a:t>Mercurial, </a:t>
            </a:r>
            <a:r>
              <a:rPr lang="en-US" b="1" dirty="0" err="1">
                <a:latin typeface="TimesNewRomanPSMT"/>
                <a:hlinkClick r:id="rId2"/>
              </a:rPr>
              <a:t>Git</a:t>
            </a:r>
            <a:r>
              <a:rPr lang="en-US" b="1" dirty="0">
                <a:latin typeface="TimesNewRomanPSMT"/>
              </a:rPr>
              <a:t> and Bazaar</a:t>
            </a:r>
            <a:r>
              <a:rPr lang="en-US" dirty="0">
                <a:latin typeface="TimesNewRomanPSMT"/>
              </a:rPr>
              <a:t>.</a:t>
            </a:r>
          </a:p>
          <a:p>
            <a:endParaRPr lang="en-US" dirty="0">
              <a:latin typeface="TimesNewRomanPSMT"/>
            </a:endParaRPr>
          </a:p>
          <a:p>
            <a:pPr marL="285750" indent="-285750">
              <a:buFont typeface="Wingdings" panose="05000000000000000000" pitchFamily="2" charset="2"/>
              <a:buChar char="§"/>
            </a:pPr>
            <a:r>
              <a:rPr lang="en-US" dirty="0">
                <a:latin typeface="TimesNewRomanPSMT"/>
              </a:rPr>
              <a:t>These systems do not necessarily rely on a central server to store all the versions of a project’s files. </a:t>
            </a:r>
          </a:p>
          <a:p>
            <a:pPr marL="285750" indent="-285750">
              <a:buFont typeface="Wingdings" panose="05000000000000000000" pitchFamily="2" charset="2"/>
              <a:buChar char="§"/>
            </a:pPr>
            <a:r>
              <a:rPr lang="en-US" dirty="0">
                <a:latin typeface="TimesNewRomanPSMT"/>
              </a:rPr>
              <a:t>Instead every developer “clones” a copy of a repository and has the full history of the project on their own hard drive. This copy (or “clone”) has all of the metadata of the original</a:t>
            </a:r>
            <a:r>
              <a:rPr lang="en-US" dirty="0" smtClean="0">
                <a:latin typeface="TimesNewRomanPSMT"/>
              </a:rPr>
              <a:t>.</a:t>
            </a:r>
          </a:p>
          <a:p>
            <a:endParaRPr lang="en-US" dirty="0">
              <a:latin typeface="TimesNewRomanPSMT"/>
            </a:endParaRPr>
          </a:p>
          <a:p>
            <a:r>
              <a:rPr lang="en-US" dirty="0">
                <a:latin typeface="TimesNewRomanPSMT"/>
              </a:rPr>
              <a:t>This method </a:t>
            </a:r>
            <a:r>
              <a:rPr lang="en-US" u="sng" dirty="0">
                <a:latin typeface="TimesNewRomanPSMT"/>
              </a:rPr>
              <a:t>may sound wasteful</a:t>
            </a:r>
            <a:r>
              <a:rPr lang="en-US" dirty="0">
                <a:latin typeface="TimesNewRomanPSMT"/>
              </a:rPr>
              <a:t>, but in practice, it’s not a problem. Most programming projects consist mostly of plain text files (and maybe a few images), and disk space is so cheap that storing many copies of a file doesn’t create a </a:t>
            </a:r>
            <a:r>
              <a:rPr lang="en-US" dirty="0" err="1">
                <a:latin typeface="TimesNewRomanPSMT"/>
              </a:rPr>
              <a:t>noticable</a:t>
            </a:r>
            <a:r>
              <a:rPr lang="en-US" dirty="0">
                <a:latin typeface="TimesNewRomanPSMT"/>
              </a:rPr>
              <a:t> dent in a hard drive’s free space. Modern systems also compress the files to use even less space</a:t>
            </a:r>
          </a:p>
          <a:p>
            <a:endParaRPr lang="en-US" dirty="0">
              <a:latin typeface="TimesNewRomanPSMT"/>
            </a:endParaRPr>
          </a:p>
          <a:p>
            <a:r>
              <a:rPr lang="en-US" dirty="0">
                <a:latin typeface="TimesNewRomanPSMT"/>
              </a:rPr>
              <a:t>The act of getting new changes from a repository is usually called “pulling,” and the act of moving your own changes to a repository is called “pushing”. In both cases, you move </a:t>
            </a:r>
            <a:r>
              <a:rPr lang="en-US" dirty="0" err="1">
                <a:latin typeface="TimesNewRomanPSMT"/>
              </a:rPr>
              <a:t>changesets</a:t>
            </a:r>
            <a:r>
              <a:rPr lang="en-US" dirty="0">
                <a:latin typeface="TimesNewRomanPSMT"/>
              </a:rPr>
              <a:t> (changes to files groups as coherent wholes), not single-file diffs</a:t>
            </a:r>
          </a:p>
        </p:txBody>
      </p:sp>
      <p:sp>
        <p:nvSpPr>
          <p:cNvPr id="4" name="Rectangle 3"/>
          <p:cNvSpPr/>
          <p:nvPr/>
        </p:nvSpPr>
        <p:spPr>
          <a:xfrm>
            <a:off x="4091188" y="0"/>
            <a:ext cx="7615707" cy="276999"/>
          </a:xfrm>
          <a:prstGeom prst="rect">
            <a:avLst/>
          </a:prstGeom>
        </p:spPr>
        <p:txBody>
          <a:bodyPr wrap="square">
            <a:spAutoFit/>
          </a:bodyPr>
          <a:lstStyle/>
          <a:p>
            <a:r>
              <a:rPr lang="en-US" sz="1200" dirty="0"/>
              <a:t>https://www.atlassian.com/blog/software-teams/version-control-centralized-dvcs</a:t>
            </a:r>
          </a:p>
        </p:txBody>
      </p:sp>
    </p:spTree>
    <p:extLst>
      <p:ext uri="{BB962C8B-B14F-4D97-AF65-F5344CB8AC3E}">
        <p14:creationId xmlns:p14="http://schemas.microsoft.com/office/powerpoint/2010/main" val="167079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005"/>
            <a:ext cx="5761149" cy="56323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b="1" dirty="0">
                <a:latin typeface="myriad-pro"/>
              </a:rPr>
              <a:t>Advantages Over Centralized Version Control</a:t>
            </a:r>
          </a:p>
          <a:p>
            <a:r>
              <a:rPr lang="en-US" dirty="0">
                <a:latin typeface="myriad-pro"/>
              </a:rPr>
              <a:t>The act of cloning an entire repository gives distributed version control tools several advantages over centralized systems:</a:t>
            </a:r>
          </a:p>
          <a:p>
            <a:pPr marL="285750" indent="-285750">
              <a:buFont typeface="Wingdings" panose="05000000000000000000" pitchFamily="2" charset="2"/>
              <a:buChar char="§"/>
            </a:pPr>
            <a:r>
              <a:rPr lang="en-US" dirty="0">
                <a:latin typeface="myriad-pro"/>
              </a:rPr>
              <a:t>Performing actions other than pushing and pulling </a:t>
            </a:r>
            <a:r>
              <a:rPr lang="en-US" dirty="0" err="1">
                <a:latin typeface="myriad-pro"/>
              </a:rPr>
              <a:t>changesets</a:t>
            </a:r>
            <a:r>
              <a:rPr lang="en-US" dirty="0">
                <a:latin typeface="myriad-pro"/>
              </a:rPr>
              <a:t> is extremely fast because the tool only needs to access the hard drive, not a remote server.</a:t>
            </a:r>
          </a:p>
          <a:p>
            <a:pPr marL="285750" indent="-285750">
              <a:buFont typeface="Wingdings" panose="05000000000000000000" pitchFamily="2" charset="2"/>
              <a:buChar char="§"/>
            </a:pPr>
            <a:r>
              <a:rPr lang="en-US" dirty="0">
                <a:latin typeface="myriad-pro"/>
              </a:rPr>
              <a:t>Committing new </a:t>
            </a:r>
            <a:r>
              <a:rPr lang="en-US" dirty="0" err="1">
                <a:latin typeface="myriad-pro"/>
              </a:rPr>
              <a:t>changesets</a:t>
            </a:r>
            <a:r>
              <a:rPr lang="en-US" dirty="0">
                <a:latin typeface="myriad-pro"/>
              </a:rPr>
              <a:t> can be done locally without anyone else seeing them. Once you have a group of </a:t>
            </a:r>
            <a:r>
              <a:rPr lang="en-US" dirty="0" err="1">
                <a:latin typeface="myriad-pro"/>
              </a:rPr>
              <a:t>changesets</a:t>
            </a:r>
            <a:r>
              <a:rPr lang="en-US" dirty="0">
                <a:latin typeface="myriad-pro"/>
              </a:rPr>
              <a:t> ready, you can push all of them at once.</a:t>
            </a:r>
          </a:p>
          <a:p>
            <a:pPr marL="285750" indent="-285750">
              <a:buFont typeface="Wingdings" panose="05000000000000000000" pitchFamily="2" charset="2"/>
              <a:buChar char="§"/>
            </a:pPr>
            <a:r>
              <a:rPr lang="en-US" dirty="0">
                <a:latin typeface="myriad-pro"/>
              </a:rPr>
              <a:t>Everything but pushing and pulling can be done without an internet connection. So you can work on a plane, and you won’t be forced to commit several </a:t>
            </a:r>
            <a:r>
              <a:rPr lang="en-US" dirty="0" err="1">
                <a:latin typeface="myriad-pro"/>
              </a:rPr>
              <a:t>bugfixes</a:t>
            </a:r>
            <a:r>
              <a:rPr lang="en-US" dirty="0">
                <a:latin typeface="myriad-pro"/>
              </a:rPr>
              <a:t> as one big </a:t>
            </a:r>
            <a:r>
              <a:rPr lang="en-US" dirty="0" err="1">
                <a:latin typeface="myriad-pro"/>
              </a:rPr>
              <a:t>changeset</a:t>
            </a:r>
            <a:r>
              <a:rPr lang="en-US" dirty="0">
                <a:latin typeface="myriad-pro"/>
              </a:rPr>
              <a:t>.</a:t>
            </a:r>
          </a:p>
          <a:p>
            <a:pPr marL="285750" indent="-285750">
              <a:buFont typeface="Wingdings" panose="05000000000000000000" pitchFamily="2" charset="2"/>
              <a:buChar char="§"/>
            </a:pPr>
            <a:r>
              <a:rPr lang="en-US" dirty="0">
                <a:latin typeface="myriad-pro"/>
              </a:rPr>
              <a:t>Since each programmer has a full copy of the project repository, they can share changes with one or two other people at a time if they want to get some feedback before showing the changes to everyone</a:t>
            </a:r>
          </a:p>
        </p:txBody>
      </p:sp>
      <p:sp>
        <p:nvSpPr>
          <p:cNvPr id="3" name="Rectangle 2"/>
          <p:cNvSpPr/>
          <p:nvPr/>
        </p:nvSpPr>
        <p:spPr>
          <a:xfrm>
            <a:off x="5761149" y="43005"/>
            <a:ext cx="6319234" cy="53553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latin typeface="myriad-pro"/>
              </a:rPr>
              <a:t>Disadvantages Compared to Centralized Version Control</a:t>
            </a:r>
          </a:p>
          <a:p>
            <a:r>
              <a:rPr lang="en-US" dirty="0">
                <a:latin typeface="myriad-pro"/>
              </a:rPr>
              <a:t>To be quite honest, there are almost no disadvantages to using a distributed version control system over a centralized one. Distributed systems do not prevent you from having a single “central” repository, they just provide more options on top of that.</a:t>
            </a:r>
          </a:p>
          <a:p>
            <a:r>
              <a:rPr lang="en-US" dirty="0">
                <a:latin typeface="myriad-pro"/>
              </a:rPr>
              <a:t>There are only two major inherent disadvantages to using a distributed system:</a:t>
            </a:r>
          </a:p>
          <a:p>
            <a:pPr marL="285750" indent="-285750">
              <a:buFont typeface="Wingdings" panose="05000000000000000000" pitchFamily="2" charset="2"/>
              <a:buChar char="§"/>
            </a:pPr>
            <a:r>
              <a:rPr lang="en-US" dirty="0">
                <a:latin typeface="myriad-pro"/>
              </a:rPr>
              <a:t>If your project contains many large, binary files that cannot be easily compressed, the space needed to store all versions of these files can accumulate quickly.</a:t>
            </a:r>
          </a:p>
          <a:p>
            <a:pPr marL="285750" indent="-285750">
              <a:buFont typeface="Wingdings" panose="05000000000000000000" pitchFamily="2" charset="2"/>
              <a:buChar char="§"/>
            </a:pPr>
            <a:r>
              <a:rPr lang="en-US" dirty="0">
                <a:latin typeface="myriad-pro"/>
              </a:rPr>
              <a:t>If your project has a very long history (50,000 </a:t>
            </a:r>
            <a:r>
              <a:rPr lang="en-US" dirty="0" err="1">
                <a:latin typeface="myriad-pro"/>
              </a:rPr>
              <a:t>changesets</a:t>
            </a:r>
            <a:r>
              <a:rPr lang="en-US" dirty="0">
                <a:latin typeface="myriad-pro"/>
              </a:rPr>
              <a:t> or more), downloading the entire history can take an impractical amount of time and disk space.</a:t>
            </a:r>
          </a:p>
          <a:p>
            <a:pPr marL="285750" indent="-285750">
              <a:buFont typeface="Wingdings" panose="05000000000000000000" pitchFamily="2" charset="2"/>
              <a:buChar char="§"/>
            </a:pPr>
            <a:r>
              <a:rPr lang="en-US" dirty="0">
                <a:latin typeface="myriad-pro"/>
              </a:rPr>
              <a:t>The authors and contributors of modern distributed version control systems are working on solving these problems, but at the moment, no bundled, built-in features solve them</a:t>
            </a:r>
          </a:p>
        </p:txBody>
      </p:sp>
    </p:spTree>
    <p:extLst>
      <p:ext uri="{BB962C8B-B14F-4D97-AF65-F5344CB8AC3E}">
        <p14:creationId xmlns:p14="http://schemas.microsoft.com/office/powerpoint/2010/main" val="408985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10" y="0"/>
            <a:ext cx="1819729" cy="369332"/>
          </a:xfrm>
          <a:prstGeom prst="rect">
            <a:avLst/>
          </a:prstGeom>
          <a:noFill/>
        </p:spPr>
        <p:txBody>
          <a:bodyPr wrap="none" rtlCol="0">
            <a:spAutoFit/>
          </a:bodyPr>
          <a:lstStyle/>
          <a:p>
            <a:r>
              <a:rPr lang="en-US" dirty="0" smtClean="0"/>
              <a:t>Cloud Based SCM</a:t>
            </a:r>
            <a:endParaRPr lang="en-US" dirty="0"/>
          </a:p>
        </p:txBody>
      </p:sp>
      <p:sp>
        <p:nvSpPr>
          <p:cNvPr id="3" name="Rectangle 2"/>
          <p:cNvSpPr/>
          <p:nvPr/>
        </p:nvSpPr>
        <p:spPr>
          <a:xfrm>
            <a:off x="253283" y="507470"/>
            <a:ext cx="11324823" cy="5078313"/>
          </a:xfrm>
          <a:prstGeom prst="rect">
            <a:avLst/>
          </a:prstGeom>
        </p:spPr>
        <p:txBody>
          <a:bodyPr wrap="square">
            <a:spAutoFit/>
          </a:bodyPr>
          <a:lstStyle/>
          <a:p>
            <a:pPr marL="285750" indent="-285750">
              <a:buFont typeface="Wingdings" panose="05000000000000000000" pitchFamily="2" charset="2"/>
              <a:buChar char="§"/>
            </a:pPr>
            <a:r>
              <a:rPr lang="en-US" dirty="0">
                <a:latin typeface="TimesNewRomanPSMT"/>
              </a:rPr>
              <a:t>A cloud-based version control service can eliminate many of the implementation and maintenance costs associated with in-house hosting</a:t>
            </a:r>
          </a:p>
          <a:p>
            <a:pPr marL="742950" lvl="1" indent="-285750">
              <a:buFont typeface="Wingdings" panose="05000000000000000000" pitchFamily="2" charset="2"/>
              <a:buChar char="§"/>
            </a:pPr>
            <a:r>
              <a:rPr lang="en-US" dirty="0">
                <a:latin typeface="TimesNewRomanPSMT"/>
              </a:rPr>
              <a:t>Because service providers have access to massive infrastructures and data centers, such as those available through Amazon EC2, they can also better support geographically-dispersed development and high-availability requirements</a:t>
            </a:r>
          </a:p>
          <a:p>
            <a:pPr marL="285750" indent="-285750">
              <a:buFont typeface="Wingdings" panose="05000000000000000000" pitchFamily="2" charset="2"/>
              <a:buChar char="§"/>
            </a:pPr>
            <a:r>
              <a:rPr lang="en-US" dirty="0">
                <a:latin typeface="TimesNewRomanPSMT"/>
              </a:rPr>
              <a:t>In addition, these services ensure that regular maintenance tasks are performed, such as backing up the repositories at regular intervals and implementing tested recovery strategies</a:t>
            </a:r>
          </a:p>
          <a:p>
            <a:pPr marL="285750" indent="-285750">
              <a:buFont typeface="Wingdings" panose="05000000000000000000" pitchFamily="2" charset="2"/>
              <a:buChar char="§"/>
            </a:pPr>
            <a:r>
              <a:rPr lang="en-US" dirty="0">
                <a:latin typeface="TimesNewRomanPSMT"/>
              </a:rPr>
              <a:t>Cloud services also have the advantage of on-demand scalability beyond the capabilities of most in-house environments</a:t>
            </a:r>
          </a:p>
          <a:p>
            <a:pPr marL="285750" indent="-285750">
              <a:buFont typeface="Wingdings" panose="05000000000000000000" pitchFamily="2" charset="2"/>
              <a:buChar char="§"/>
            </a:pPr>
            <a:r>
              <a:rPr lang="en-US" dirty="0">
                <a:latin typeface="TimesNewRomanPSMT"/>
              </a:rPr>
              <a:t>Organizations can expand and contract their operations as necessary, without costly long-term investments in equipment, software, and other resources</a:t>
            </a:r>
          </a:p>
          <a:p>
            <a:pPr marL="285750" indent="-285750">
              <a:buFont typeface="Wingdings" panose="05000000000000000000" pitchFamily="2" charset="2"/>
              <a:buChar char="§"/>
            </a:pPr>
            <a:endParaRPr lang="en-US" dirty="0">
              <a:latin typeface="TimesNewRomanPSMT"/>
            </a:endParaRPr>
          </a:p>
          <a:p>
            <a:pPr marL="285750" indent="-285750">
              <a:buFont typeface="Wingdings" panose="05000000000000000000" pitchFamily="2" charset="2"/>
              <a:buChar char="q"/>
            </a:pPr>
            <a:r>
              <a:rPr lang="en-US" dirty="0">
                <a:latin typeface="TimesNewRomanPSMT"/>
              </a:rPr>
              <a:t>If you’re building an open source solution, public exposure is more a benefit than a risk. However, many organizations using hosted services want to keep their development efforts private, and uploading proprietary code via the Internet and storing that code in data centers in the cloud carry its own set of risks</a:t>
            </a:r>
          </a:p>
          <a:p>
            <a:pPr marL="285750" indent="-285750">
              <a:buFont typeface="Wingdings" panose="05000000000000000000" pitchFamily="2" charset="2"/>
              <a:buChar char="q"/>
            </a:pPr>
            <a:r>
              <a:rPr lang="en-US" dirty="0" smtClean="0">
                <a:latin typeface="TimesNewRomanPSMT"/>
              </a:rPr>
              <a:t>In </a:t>
            </a:r>
            <a:r>
              <a:rPr lang="en-US" dirty="0">
                <a:latin typeface="TimesNewRomanPSMT"/>
              </a:rPr>
              <a:t>addition, the very nature of a cloud-based service makes it vulnerable to disruptions in Internet access and system-wide outages. Disruptions can range from overloaded ISPs to regional power failures to internal system failures to cyber attacks</a:t>
            </a:r>
          </a:p>
        </p:txBody>
      </p:sp>
      <p:sp>
        <p:nvSpPr>
          <p:cNvPr id="4" name="Rectangle 3"/>
          <p:cNvSpPr/>
          <p:nvPr/>
        </p:nvSpPr>
        <p:spPr>
          <a:xfrm>
            <a:off x="3756338" y="0"/>
            <a:ext cx="6096000" cy="461665"/>
          </a:xfrm>
          <a:prstGeom prst="rect">
            <a:avLst/>
          </a:prstGeom>
        </p:spPr>
        <p:txBody>
          <a:bodyPr>
            <a:spAutoFit/>
          </a:bodyPr>
          <a:lstStyle/>
          <a:p>
            <a:r>
              <a:rPr lang="en-US" sz="1200" dirty="0"/>
              <a:t>https://www.red-gate.com/simple-talk/cloud/software-as-a-service/version-control-as-a-cloud-service/</a:t>
            </a:r>
          </a:p>
        </p:txBody>
      </p:sp>
      <p:sp>
        <p:nvSpPr>
          <p:cNvPr id="5" name="TextBox 4"/>
          <p:cNvSpPr txBox="1"/>
          <p:nvPr/>
        </p:nvSpPr>
        <p:spPr>
          <a:xfrm>
            <a:off x="84779" y="3553582"/>
            <a:ext cx="1881990" cy="369332"/>
          </a:xfrm>
          <a:prstGeom prst="rect">
            <a:avLst/>
          </a:prstGeom>
          <a:noFill/>
        </p:spPr>
        <p:txBody>
          <a:bodyPr wrap="none" rtlCol="0">
            <a:spAutoFit/>
          </a:bodyPr>
          <a:lstStyle/>
          <a:p>
            <a:r>
              <a:rPr lang="en-US" dirty="0" smtClean="0"/>
              <a:t>Cloud SCM - RISKS</a:t>
            </a:r>
            <a:endParaRPr lang="en-US" dirty="0"/>
          </a:p>
        </p:txBody>
      </p:sp>
    </p:spTree>
    <p:extLst>
      <p:ext uri="{BB962C8B-B14F-4D97-AF65-F5344CB8AC3E}">
        <p14:creationId xmlns:p14="http://schemas.microsoft.com/office/powerpoint/2010/main" val="60419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7903" y="2176530"/>
            <a:ext cx="5434885" cy="461665"/>
          </a:xfrm>
          <a:prstGeom prst="rect">
            <a:avLst/>
          </a:prstGeom>
          <a:noFill/>
        </p:spPr>
        <p:txBody>
          <a:bodyPr wrap="square" rtlCol="0">
            <a:spAutoFit/>
          </a:bodyPr>
          <a:lstStyle/>
          <a:p>
            <a:r>
              <a:rPr lang="en-US" sz="2400" dirty="0" smtClean="0"/>
              <a:t>CHAPTER 1 – KEY CI / CD CONCEPTS</a:t>
            </a:r>
            <a:endParaRPr lang="en-US" sz="2400" dirty="0"/>
          </a:p>
        </p:txBody>
      </p:sp>
    </p:spTree>
    <p:extLst>
      <p:ext uri="{BB962C8B-B14F-4D97-AF65-F5344CB8AC3E}">
        <p14:creationId xmlns:p14="http://schemas.microsoft.com/office/powerpoint/2010/main" val="3555214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253" y="272070"/>
            <a:ext cx="11427854" cy="4801314"/>
          </a:xfrm>
          <a:prstGeom prst="rect">
            <a:avLst/>
          </a:prstGeom>
        </p:spPr>
        <p:txBody>
          <a:bodyPr wrap="square">
            <a:spAutoFit/>
          </a:bodyPr>
          <a:lstStyle/>
          <a:p>
            <a:r>
              <a:rPr lang="en-US" b="1" u="sng" dirty="0">
                <a:latin typeface="TimesNewRomanPSMT"/>
              </a:rPr>
              <a:t>Public and private SCM development strategies</a:t>
            </a:r>
          </a:p>
          <a:p>
            <a:endParaRPr lang="en-US" dirty="0" smtClean="0">
              <a:latin typeface="TimesNewRomanPSMT"/>
            </a:endParaRPr>
          </a:p>
          <a:p>
            <a:r>
              <a:rPr lang="en-US" dirty="0" smtClean="0">
                <a:latin typeface="TimesNewRomanPSMT"/>
              </a:rPr>
              <a:t>Another </a:t>
            </a:r>
            <a:r>
              <a:rPr lang="en-US" dirty="0">
                <a:latin typeface="TimesNewRomanPSMT"/>
              </a:rPr>
              <a:t>consideration when choosing a service provider for your source control hosting is whether you plan to develop public solutions (open source), private ones, or both. What this essentially comes down to is whether your code repositories are made public or are limited to authorized users. </a:t>
            </a:r>
            <a:endParaRPr lang="en-US" dirty="0" smtClean="0">
              <a:latin typeface="TimesNewRomanPSMT"/>
            </a:endParaRPr>
          </a:p>
          <a:p>
            <a:endParaRPr lang="en-US" dirty="0" smtClean="0">
              <a:latin typeface="TimesNewRomanPSMT"/>
            </a:endParaRPr>
          </a:p>
          <a:p>
            <a:r>
              <a:rPr lang="en-US" dirty="0" smtClean="0">
                <a:latin typeface="TimesNewRomanPSMT"/>
              </a:rPr>
              <a:t>Providers such as </a:t>
            </a:r>
            <a:r>
              <a:rPr lang="en-US" b="1" u="sng" dirty="0" smtClean="0">
                <a:latin typeface="TimesNewRomanPSMT"/>
              </a:rPr>
              <a:t>Launchpad, </a:t>
            </a:r>
            <a:r>
              <a:rPr lang="en-US" b="1" u="sng" dirty="0">
                <a:latin typeface="TimesNewRomanPSMT"/>
              </a:rPr>
              <a:t>GitHub and </a:t>
            </a:r>
            <a:r>
              <a:rPr lang="en-US" b="1" u="sng" dirty="0" err="1">
                <a:latin typeface="TimesNewRomanPSMT"/>
              </a:rPr>
              <a:t>Bitbucket</a:t>
            </a:r>
            <a:r>
              <a:rPr lang="en-US" b="1" u="sng" dirty="0">
                <a:latin typeface="TimesNewRomanPSMT"/>
              </a:rPr>
              <a:t> </a:t>
            </a:r>
            <a:r>
              <a:rPr lang="en-US" dirty="0">
                <a:latin typeface="TimesNewRomanPSMT"/>
              </a:rPr>
              <a:t>support both public and private repositories, while </a:t>
            </a:r>
            <a:r>
              <a:rPr lang="en-US" u="sng" dirty="0">
                <a:latin typeface="TimesNewRomanPSMT"/>
              </a:rPr>
              <a:t>Beanstalk and </a:t>
            </a:r>
            <a:r>
              <a:rPr lang="en-US" u="sng" dirty="0" err="1">
                <a:latin typeface="TimesNewRomanPSMT"/>
              </a:rPr>
              <a:t>Unfuddle</a:t>
            </a:r>
            <a:r>
              <a:rPr lang="en-US" dirty="0">
                <a:latin typeface="TimesNewRomanPSMT"/>
              </a:rPr>
              <a:t> </a:t>
            </a:r>
            <a:r>
              <a:rPr lang="en-US" dirty="0" smtClean="0">
                <a:latin typeface="TimesNewRomanPSMT"/>
              </a:rPr>
              <a:t>support </a:t>
            </a:r>
            <a:r>
              <a:rPr lang="en-US" dirty="0">
                <a:latin typeface="TimesNewRomanPSMT"/>
              </a:rPr>
              <a:t>only private projects, and </a:t>
            </a:r>
            <a:r>
              <a:rPr lang="en-US" u="sng" dirty="0" err="1">
                <a:latin typeface="TimesNewRomanPSMT"/>
              </a:rPr>
              <a:t>CodePlex</a:t>
            </a:r>
            <a:r>
              <a:rPr lang="en-US" u="sng" dirty="0">
                <a:latin typeface="TimesNewRomanPSMT"/>
              </a:rPr>
              <a:t> and Google Code </a:t>
            </a:r>
            <a:r>
              <a:rPr lang="en-US" dirty="0">
                <a:latin typeface="TimesNewRomanPSMT"/>
              </a:rPr>
              <a:t>support only public </a:t>
            </a:r>
            <a:r>
              <a:rPr lang="en-US" dirty="0" smtClean="0">
                <a:latin typeface="TimesNewRomanPSMT"/>
              </a:rPr>
              <a:t>ones</a:t>
            </a:r>
          </a:p>
          <a:p>
            <a:endParaRPr lang="en-US" b="1" dirty="0" smtClean="0"/>
          </a:p>
          <a:p>
            <a:r>
              <a:rPr lang="en-US" b="1" u="sng" dirty="0">
                <a:latin typeface="TimesNewRomanPSMT"/>
              </a:rPr>
              <a:t>Cloud SCM Integration with other systems</a:t>
            </a:r>
          </a:p>
          <a:p>
            <a:endParaRPr lang="en-US" dirty="0">
              <a:latin typeface="TimesNewRomanPSMT"/>
            </a:endParaRPr>
          </a:p>
          <a:p>
            <a:r>
              <a:rPr lang="en-US" dirty="0">
                <a:latin typeface="TimesNewRomanPSMT"/>
              </a:rPr>
              <a:t>The degree to which the version control service is integrated with other services varies greatly from one provider to the next. In addition to issue tracking, many providers offer services such as code review, wikis, and project management. </a:t>
            </a:r>
            <a:endParaRPr lang="en-US" dirty="0" smtClean="0">
              <a:latin typeface="TimesNewRomanPSMT"/>
            </a:endParaRPr>
          </a:p>
          <a:p>
            <a:r>
              <a:rPr lang="en-US" dirty="0" smtClean="0">
                <a:latin typeface="TimesNewRomanPSMT"/>
              </a:rPr>
              <a:t>For </a:t>
            </a:r>
            <a:r>
              <a:rPr lang="en-US" dirty="0">
                <a:latin typeface="TimesNewRomanPSMT"/>
              </a:rPr>
              <a:t>instance, in Beanstalk you can link your commit comments to JIRA, just like you can in </a:t>
            </a:r>
            <a:r>
              <a:rPr lang="en-US" dirty="0" err="1">
                <a:latin typeface="TimesNewRomanPSMT"/>
              </a:rPr>
              <a:t>Bitbucket</a:t>
            </a:r>
            <a:r>
              <a:rPr lang="en-US" dirty="0">
                <a:latin typeface="TimesNewRomanPSMT"/>
              </a:rPr>
              <a:t>, but you can also link them to </a:t>
            </a:r>
            <a:r>
              <a:rPr lang="en-US" dirty="0" err="1">
                <a:latin typeface="TimesNewRomanPSMT"/>
              </a:rPr>
              <a:t>FogBugz</a:t>
            </a:r>
            <a:r>
              <a:rPr lang="en-US" dirty="0">
                <a:latin typeface="TimesNewRomanPSMT"/>
              </a:rPr>
              <a:t>, Lighthouse, </a:t>
            </a:r>
            <a:r>
              <a:rPr lang="en-US" dirty="0" err="1">
                <a:latin typeface="TimesNewRomanPSMT"/>
              </a:rPr>
              <a:t>Zendesk</a:t>
            </a:r>
            <a:r>
              <a:rPr lang="en-US" dirty="0">
                <a:latin typeface="TimesNewRomanPSMT"/>
              </a:rPr>
              <a:t>, and Sifter</a:t>
            </a:r>
          </a:p>
        </p:txBody>
      </p:sp>
    </p:spTree>
    <p:extLst>
      <p:ext uri="{BB962C8B-B14F-4D97-AF65-F5344CB8AC3E}">
        <p14:creationId xmlns:p14="http://schemas.microsoft.com/office/powerpoint/2010/main" val="251469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48" y="0"/>
            <a:ext cx="6096000" cy="923330"/>
          </a:xfrm>
          <a:prstGeom prst="rect">
            <a:avLst/>
          </a:prstGeom>
        </p:spPr>
        <p:txBody>
          <a:bodyPr>
            <a:spAutoFit/>
          </a:bodyPr>
          <a:lstStyle/>
          <a:p>
            <a:endParaRPr lang="en-US" dirty="0">
              <a:solidFill>
                <a:srgbClr val="000000"/>
              </a:solidFill>
            </a:endParaRPr>
          </a:p>
          <a:p>
            <a:r>
              <a:rPr lang="en-US" dirty="0">
                <a:solidFill>
                  <a:srgbClr val="000000"/>
                </a:solidFill>
              </a:rPr>
              <a:t>Jenkins changelogs </a:t>
            </a:r>
          </a:p>
          <a:p>
            <a:endParaRPr lang="en-US" dirty="0">
              <a:solidFill>
                <a:srgbClr val="000000"/>
              </a:solidFill>
            </a:endParaRPr>
          </a:p>
        </p:txBody>
      </p:sp>
      <p:sp>
        <p:nvSpPr>
          <p:cNvPr id="3" name="Rectangle 2"/>
          <p:cNvSpPr/>
          <p:nvPr/>
        </p:nvSpPr>
        <p:spPr>
          <a:xfrm>
            <a:off x="214648" y="923330"/>
            <a:ext cx="11170276" cy="923330"/>
          </a:xfrm>
          <a:prstGeom prst="rect">
            <a:avLst/>
          </a:prstGeom>
        </p:spPr>
        <p:txBody>
          <a:bodyPr wrap="square">
            <a:spAutoFit/>
          </a:bodyPr>
          <a:lstStyle/>
          <a:p>
            <a:pPr marL="285750" indent="-285750">
              <a:buFont typeface="Wingdings" panose="05000000000000000000" pitchFamily="2" charset="2"/>
              <a:buChar char="§"/>
            </a:pPr>
            <a:r>
              <a:rPr lang="en-US" dirty="0">
                <a:solidFill>
                  <a:srgbClr val="000000"/>
                </a:solidFill>
              </a:rPr>
              <a:t>This plugin adds a build action to aggregate changes from all previous builds to the last successful one. </a:t>
            </a:r>
            <a:endParaRPr lang="en-US" dirty="0" smtClean="0">
              <a:solidFill>
                <a:srgbClr val="000000"/>
              </a:solidFill>
            </a:endParaRPr>
          </a:p>
          <a:p>
            <a:pPr marL="285750" indent="-285750">
              <a:buFont typeface="Wingdings" panose="05000000000000000000" pitchFamily="2" charset="2"/>
              <a:buChar char="§"/>
            </a:pPr>
            <a:r>
              <a:rPr lang="en-US" dirty="0" smtClean="0">
                <a:solidFill>
                  <a:srgbClr val="000000"/>
                </a:solidFill>
              </a:rPr>
              <a:t>The </a:t>
            </a:r>
            <a:r>
              <a:rPr lang="en-US" dirty="0">
                <a:solidFill>
                  <a:srgbClr val="000000"/>
                </a:solidFill>
              </a:rPr>
              <a:t>primary goal is to generate a changelog to be used for continuous delivery, as an aggregate for all changes since the last deployable artifact. </a:t>
            </a:r>
            <a:endParaRPr lang="en-US" dirty="0"/>
          </a:p>
        </p:txBody>
      </p:sp>
      <p:sp>
        <p:nvSpPr>
          <p:cNvPr id="4" name="Rectangle 3"/>
          <p:cNvSpPr/>
          <p:nvPr/>
        </p:nvSpPr>
        <p:spPr>
          <a:xfrm>
            <a:off x="725510" y="1892827"/>
            <a:ext cx="11170276" cy="1754326"/>
          </a:xfrm>
          <a:prstGeom prst="rect">
            <a:avLst/>
          </a:prstGeom>
        </p:spPr>
        <p:txBody>
          <a:bodyPr wrap="square">
            <a:spAutoFit/>
          </a:bodyPr>
          <a:lstStyle/>
          <a:p>
            <a:r>
              <a:rPr lang="en-US" dirty="0">
                <a:latin typeface="TimesNewRomanPSMT"/>
              </a:rPr>
              <a:t>Additionally, this plugin can be used to generate a changelog for an arbitrary range of builds :</a:t>
            </a:r>
          </a:p>
          <a:p>
            <a:pPr marL="285750" indent="-285750">
              <a:buFont typeface="Wingdings" panose="05000000000000000000" pitchFamily="2" charset="2"/>
              <a:buChar char="§"/>
            </a:pPr>
            <a:r>
              <a:rPr lang="en-US" b="1" dirty="0">
                <a:solidFill>
                  <a:srgbClr val="00B0F0"/>
                </a:solidFill>
                <a:latin typeface="TimesNewRomanPSMT"/>
              </a:rPr>
              <a:t>/changes-since-last-success/</a:t>
            </a:r>
            <a:r>
              <a:rPr lang="en-US" b="1" dirty="0" err="1">
                <a:solidFill>
                  <a:srgbClr val="00B0F0"/>
                </a:solidFill>
                <a:latin typeface="TimesNewRomanPSMT"/>
              </a:rPr>
              <a:t>lastSuccess</a:t>
            </a:r>
            <a:r>
              <a:rPr lang="en-US" b="1" dirty="0">
                <a:solidFill>
                  <a:srgbClr val="00B0F0"/>
                </a:solidFill>
                <a:latin typeface="TimesNewRomanPSMT"/>
              </a:rPr>
              <a:t> </a:t>
            </a:r>
            <a:r>
              <a:rPr lang="en-US" dirty="0">
                <a:latin typeface="TimesNewRomanPSMT"/>
              </a:rPr>
              <a:t>for the last successful build</a:t>
            </a:r>
          </a:p>
          <a:p>
            <a:pPr marL="285750" indent="-285750">
              <a:buFont typeface="Wingdings" panose="05000000000000000000" pitchFamily="2" charset="2"/>
              <a:buChar char="§"/>
            </a:pPr>
            <a:r>
              <a:rPr lang="en-US" b="1" dirty="0">
                <a:solidFill>
                  <a:srgbClr val="00B0F0"/>
                </a:solidFill>
                <a:latin typeface="TimesNewRomanPSMT"/>
              </a:rPr>
              <a:t>/changes-since-last-success/</a:t>
            </a:r>
            <a:r>
              <a:rPr lang="en-US" b="1" dirty="0" err="1">
                <a:solidFill>
                  <a:srgbClr val="00B0F0"/>
                </a:solidFill>
                <a:latin typeface="TimesNewRomanPSMT"/>
              </a:rPr>
              <a:t>lastStable</a:t>
            </a:r>
            <a:r>
              <a:rPr lang="en-US" b="1" dirty="0">
                <a:solidFill>
                  <a:srgbClr val="00B0F0"/>
                </a:solidFill>
                <a:latin typeface="TimesNewRomanPSMT"/>
              </a:rPr>
              <a:t> </a:t>
            </a:r>
            <a:r>
              <a:rPr lang="en-US" dirty="0">
                <a:latin typeface="TimesNewRomanPSMT"/>
              </a:rPr>
              <a:t>for the last stable build</a:t>
            </a:r>
          </a:p>
          <a:p>
            <a:pPr marL="285750" indent="-285750">
              <a:buFont typeface="Wingdings" panose="05000000000000000000" pitchFamily="2" charset="2"/>
              <a:buChar char="§"/>
            </a:pPr>
            <a:r>
              <a:rPr lang="en-US" b="1" dirty="0">
                <a:solidFill>
                  <a:srgbClr val="00B0F0"/>
                </a:solidFill>
                <a:latin typeface="TimesNewRomanPSMT"/>
              </a:rPr>
              <a:t>/changes-since-last-success/</a:t>
            </a:r>
            <a:r>
              <a:rPr lang="en-US" b="1" dirty="0" err="1">
                <a:solidFill>
                  <a:srgbClr val="00B0F0"/>
                </a:solidFill>
                <a:latin typeface="TimesNewRomanPSMT"/>
              </a:rPr>
              <a:t>buildNumber</a:t>
            </a:r>
            <a:r>
              <a:rPr lang="en-US" b="1" dirty="0">
                <a:solidFill>
                  <a:srgbClr val="00B0F0"/>
                </a:solidFill>
                <a:latin typeface="TimesNewRomanPSMT"/>
              </a:rPr>
              <a:t>/1234 </a:t>
            </a:r>
            <a:r>
              <a:rPr lang="en-US" dirty="0">
                <a:latin typeface="TimesNewRomanPSMT"/>
              </a:rPr>
              <a:t>for changes since build 1234</a:t>
            </a:r>
          </a:p>
          <a:p>
            <a:pPr marL="285750" indent="-285750">
              <a:buFont typeface="Wingdings" panose="05000000000000000000" pitchFamily="2" charset="2"/>
              <a:buChar char="§"/>
            </a:pPr>
            <a:r>
              <a:rPr lang="en-US" b="1" dirty="0">
                <a:solidFill>
                  <a:srgbClr val="00B0F0"/>
                </a:solidFill>
                <a:latin typeface="TimesNewRomanPSMT"/>
              </a:rPr>
              <a:t>/changes-since-last-success/since/date</a:t>
            </a:r>
            <a:r>
              <a:rPr lang="en-US" dirty="0">
                <a:latin typeface="TimesNewRomanPSMT"/>
              </a:rPr>
              <a:t> for changes since specified date (using </a:t>
            </a:r>
            <a:r>
              <a:rPr lang="en-US" dirty="0" err="1">
                <a:latin typeface="TimesNewRomanPSMT"/>
              </a:rPr>
              <a:t>yyyy-MM-dd'T'HH:mm:ss'Z</a:t>
            </a:r>
            <a:r>
              <a:rPr lang="en-US" dirty="0">
                <a:latin typeface="TimesNewRomanPSMT"/>
              </a:rPr>
              <a:t>')</a:t>
            </a:r>
          </a:p>
        </p:txBody>
      </p:sp>
      <p:sp>
        <p:nvSpPr>
          <p:cNvPr id="5" name="Rectangle 4"/>
          <p:cNvSpPr/>
          <p:nvPr/>
        </p:nvSpPr>
        <p:spPr>
          <a:xfrm>
            <a:off x="5053695" y="92333"/>
            <a:ext cx="4233851" cy="307777"/>
          </a:xfrm>
          <a:prstGeom prst="rect">
            <a:avLst/>
          </a:prstGeom>
        </p:spPr>
        <p:txBody>
          <a:bodyPr wrap="none">
            <a:spAutoFit/>
          </a:bodyPr>
          <a:lstStyle/>
          <a:p>
            <a:r>
              <a:rPr lang="en-US" sz="1400" dirty="0"/>
              <a:t>https://plugins.jenkins.io/changes-since-last-success</a:t>
            </a:r>
          </a:p>
        </p:txBody>
      </p:sp>
    </p:spTree>
    <p:extLst>
      <p:ext uri="{BB962C8B-B14F-4D97-AF65-F5344CB8AC3E}">
        <p14:creationId xmlns:p14="http://schemas.microsoft.com/office/powerpoint/2010/main" val="1570954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37551" y="1371420"/>
            <a:ext cx="3844322" cy="369332"/>
          </a:xfrm>
          <a:prstGeom prst="rect">
            <a:avLst/>
          </a:prstGeom>
          <a:noFill/>
        </p:spPr>
        <p:txBody>
          <a:bodyPr wrap="none" rtlCol="0">
            <a:spAutoFit/>
          </a:bodyPr>
          <a:lstStyle/>
          <a:p>
            <a:r>
              <a:rPr lang="en-US" dirty="0" smtClean="0"/>
              <a:t>Incremental Update vs Clean Checkout</a:t>
            </a:r>
            <a:endParaRPr lang="en-US" dirty="0"/>
          </a:p>
        </p:txBody>
      </p:sp>
      <p:sp>
        <p:nvSpPr>
          <p:cNvPr id="4" name="Rectangle 3"/>
          <p:cNvSpPr/>
          <p:nvPr/>
        </p:nvSpPr>
        <p:spPr>
          <a:xfrm>
            <a:off x="5511712" y="1740752"/>
            <a:ext cx="6096000" cy="646331"/>
          </a:xfrm>
          <a:prstGeom prst="rect">
            <a:avLst/>
          </a:prstGeom>
        </p:spPr>
        <p:txBody>
          <a:bodyPr>
            <a:spAutoFit/>
          </a:bodyPr>
          <a:lstStyle/>
          <a:p>
            <a:r>
              <a:rPr lang="en-US" dirty="0"/>
              <a:t>(1) Incremental updates - faster</a:t>
            </a:r>
            <a:br>
              <a:rPr lang="en-US" dirty="0"/>
            </a:br>
            <a:r>
              <a:rPr lang="en-US" dirty="0"/>
              <a:t>(2) Clean check out - guarantees no extra or changed local files</a:t>
            </a:r>
          </a:p>
        </p:txBody>
      </p:sp>
      <p:sp>
        <p:nvSpPr>
          <p:cNvPr id="5" name="Rectangle 4"/>
          <p:cNvSpPr/>
          <p:nvPr/>
        </p:nvSpPr>
        <p:spPr>
          <a:xfrm>
            <a:off x="98736" y="124925"/>
            <a:ext cx="10500575" cy="1477328"/>
          </a:xfrm>
          <a:prstGeom prst="rect">
            <a:avLst/>
          </a:prstGeom>
        </p:spPr>
        <p:txBody>
          <a:bodyPr wrap="square">
            <a:spAutoFit/>
          </a:bodyPr>
          <a:lstStyle/>
          <a:p>
            <a:r>
              <a:rPr lang="en-US" b="1" u="sng" dirty="0" smtClean="0">
                <a:latin typeface="Arial" panose="020B0604020202020204" pitchFamily="34" charset="0"/>
                <a:cs typeface="Arial" panose="020B0604020202020204" pitchFamily="34" charset="0"/>
              </a:rPr>
              <a:t>SCCM Checkout Schemes</a:t>
            </a:r>
          </a:p>
          <a:p>
            <a:r>
              <a:rPr lang="en-US" dirty="0" smtClean="0">
                <a:latin typeface="TimesNewRomanPSMT"/>
              </a:rPr>
              <a:t>The checkout scheme defines two things:</a:t>
            </a:r>
          </a:p>
          <a:p>
            <a:pPr>
              <a:buFont typeface="+mj-lt"/>
              <a:buAutoNum type="arabicPeriod"/>
            </a:pPr>
            <a:r>
              <a:rPr lang="en-US" dirty="0" smtClean="0">
                <a:latin typeface="TimesNewRomanPSMT"/>
              </a:rPr>
              <a:t>Whether a clean working copy is used for each build</a:t>
            </a:r>
          </a:p>
          <a:p>
            <a:pPr>
              <a:buFont typeface="+mj-lt"/>
              <a:buAutoNum type="arabicPeriod"/>
            </a:pPr>
            <a:r>
              <a:rPr lang="en-US" dirty="0" smtClean="0">
                <a:latin typeface="TimesNewRomanPSMT"/>
              </a:rPr>
              <a:t>How the project source code is obtained from the SCM.</a:t>
            </a:r>
          </a:p>
          <a:p>
            <a:endParaRPr lang="en-US" dirty="0">
              <a:effectLst/>
            </a:endParaRPr>
          </a:p>
        </p:txBody>
      </p:sp>
      <p:sp>
        <p:nvSpPr>
          <p:cNvPr id="6" name="Rectangle 5"/>
          <p:cNvSpPr/>
          <p:nvPr/>
        </p:nvSpPr>
        <p:spPr>
          <a:xfrm>
            <a:off x="5511712" y="124925"/>
            <a:ext cx="6139822" cy="369332"/>
          </a:xfrm>
          <a:prstGeom prst="rect">
            <a:avLst/>
          </a:prstGeom>
        </p:spPr>
        <p:txBody>
          <a:bodyPr wrap="none">
            <a:spAutoFit/>
          </a:bodyPr>
          <a:lstStyle/>
          <a:p>
            <a:r>
              <a:rPr lang="en-US" dirty="0"/>
              <a:t>http://confluence.zutubi.com/display/pulse0204/Project+SCM</a:t>
            </a:r>
          </a:p>
        </p:txBody>
      </p:sp>
      <p:sp>
        <p:nvSpPr>
          <p:cNvPr id="7" name="Rectangle 6"/>
          <p:cNvSpPr/>
          <p:nvPr/>
        </p:nvSpPr>
        <p:spPr>
          <a:xfrm>
            <a:off x="98736" y="1417587"/>
            <a:ext cx="5297512" cy="1477328"/>
          </a:xfrm>
          <a:prstGeom prst="rect">
            <a:avLst/>
          </a:prstGeom>
        </p:spPr>
        <p:txBody>
          <a:bodyPr wrap="square">
            <a:spAutoFit/>
          </a:bodyPr>
          <a:lstStyle/>
          <a:p>
            <a:r>
              <a:rPr lang="en-US" b="1" dirty="0"/>
              <a:t>Schemes</a:t>
            </a:r>
          </a:p>
          <a:p>
            <a:r>
              <a:rPr lang="en-US" dirty="0"/>
              <a:t>The three checkout schemes currently available are:</a:t>
            </a:r>
          </a:p>
          <a:p>
            <a:pPr>
              <a:buFont typeface="Arial" panose="020B0604020202020204" pitchFamily="34" charset="0"/>
              <a:buChar char="•"/>
            </a:pPr>
            <a:r>
              <a:rPr lang="en-US" dirty="0">
                <a:hlinkClick r:id="rId2"/>
              </a:rPr>
              <a:t>Clean Checkout</a:t>
            </a:r>
            <a:endParaRPr lang="en-US" dirty="0"/>
          </a:p>
          <a:p>
            <a:pPr>
              <a:buFont typeface="Arial" panose="020B0604020202020204" pitchFamily="34" charset="0"/>
              <a:buChar char="•"/>
            </a:pPr>
            <a:r>
              <a:rPr lang="en-US" dirty="0">
                <a:hlinkClick r:id="rId3"/>
              </a:rPr>
              <a:t>Clean Update</a:t>
            </a:r>
            <a:endParaRPr lang="en-US" dirty="0"/>
          </a:p>
          <a:p>
            <a:pPr>
              <a:buFont typeface="Arial" panose="020B0604020202020204" pitchFamily="34" charset="0"/>
              <a:buChar char="•"/>
            </a:pPr>
            <a:r>
              <a:rPr lang="en-US" dirty="0">
                <a:hlinkClick r:id="rId4"/>
              </a:rPr>
              <a:t>Incremental Update</a:t>
            </a:r>
            <a:endParaRPr lang="en-US" dirty="0">
              <a:effectLst/>
            </a:endParaRPr>
          </a:p>
        </p:txBody>
      </p:sp>
      <p:sp>
        <p:nvSpPr>
          <p:cNvPr id="8" name="Rectangle 7"/>
          <p:cNvSpPr/>
          <p:nvPr/>
        </p:nvSpPr>
        <p:spPr>
          <a:xfrm>
            <a:off x="98735" y="2894915"/>
            <a:ext cx="11775585" cy="3447098"/>
          </a:xfrm>
          <a:prstGeom prst="rect">
            <a:avLst/>
          </a:prstGeom>
        </p:spPr>
        <p:txBody>
          <a:bodyPr wrap="square">
            <a:spAutoFit/>
          </a:bodyPr>
          <a:lstStyle/>
          <a:p>
            <a:r>
              <a:rPr lang="en-US" sz="1200" b="1" dirty="0">
                <a:latin typeface="Arial" panose="020B0604020202020204" pitchFamily="34" charset="0"/>
                <a:cs typeface="Arial" panose="020B0604020202020204" pitchFamily="34" charset="0"/>
              </a:rPr>
              <a:t>Clean Checkout</a:t>
            </a:r>
          </a:p>
          <a:p>
            <a:r>
              <a:rPr lang="en-US" sz="1400" dirty="0">
                <a:latin typeface="TimesNewRomanPSMT"/>
              </a:rPr>
              <a:t>The "Clean Checkout" scheme, will always check out a fresh copy of the source from the SCM and rebuild from scratch. This is the default </a:t>
            </a:r>
            <a:r>
              <a:rPr lang="en-US" sz="1400" dirty="0" err="1">
                <a:latin typeface="TimesNewRomanPSMT"/>
              </a:rPr>
              <a:t>behaviour</a:t>
            </a:r>
            <a:r>
              <a:rPr lang="en-US" sz="1400" dirty="0">
                <a:latin typeface="TimesNewRomanPSMT"/>
              </a:rPr>
              <a:t>, and has the advantage of guaranteeing that the build is executed in a freshly checked out directory. This scheme is recommended for those projects where checking out the full source and rebuilding does not introduce too much of a delay into the build cycle.</a:t>
            </a:r>
          </a:p>
          <a:p>
            <a:r>
              <a:rPr lang="en-US" sz="1200" b="1" dirty="0">
                <a:latin typeface="Arial" panose="020B0604020202020204" pitchFamily="34" charset="0"/>
                <a:cs typeface="Arial" panose="020B0604020202020204" pitchFamily="34" charset="0"/>
              </a:rPr>
              <a:t>Clean Update</a:t>
            </a:r>
          </a:p>
          <a:p>
            <a:r>
              <a:rPr lang="en-US" sz="1400" dirty="0">
                <a:latin typeface="TimesNewRomanPSMT"/>
              </a:rPr>
              <a:t>The "Clean Update" scheme makes use of a local check out directory to improve the efficiency of updating the source code. When a project is built for the first time, the source files are checked out into a directory on the agent, and copied into the build directory. Each build after that will trigger an update of the source files followed by a copy into a clean build directory. The advantage of this approach is that pulse™ will only retrieve the latest changes from the SCM. This scheme may be used as an </a:t>
            </a:r>
            <a:r>
              <a:rPr lang="en-US" sz="1400" dirty="0" smtClean="0">
                <a:latin typeface="TimesNewRomanPSMT"/>
              </a:rPr>
              <a:t>optimization </a:t>
            </a:r>
            <a:r>
              <a:rPr lang="en-US" sz="1400" dirty="0">
                <a:latin typeface="TimesNewRomanPSMT"/>
              </a:rPr>
              <a:t>for projects where checking out the source takes a significant amount of time. Clean rebuilds are maintained by copying into a clean build directory every time.</a:t>
            </a:r>
          </a:p>
          <a:p>
            <a:r>
              <a:rPr lang="en-US" sz="1200" b="1" dirty="0">
                <a:latin typeface="Arial" panose="020B0604020202020204" pitchFamily="34" charset="0"/>
                <a:cs typeface="Arial" panose="020B0604020202020204" pitchFamily="34" charset="0"/>
              </a:rPr>
              <a:t>Incremental Update</a:t>
            </a:r>
          </a:p>
          <a:p>
            <a:r>
              <a:rPr lang="en-US" sz="1400" dirty="0">
                <a:latin typeface="TimesNewRomanPSMT"/>
              </a:rPr>
              <a:t>The "Incremental Update" scheme keeps a working copy of the project source code and reuses it for multiple builds of the same project. When the project is built for the first time, the source files are checked out directly into the build directory. Each build after that the source code will be updated and the build executed in the same directory. The advantage of this approach is that it allows incremental builds. The disadvantage is that builds are not isolated from one another: the artifacts from one build can affect the next. This scheme is recommended for projects that have build cycles too long to allow clean rebuilds</a:t>
            </a:r>
          </a:p>
        </p:txBody>
      </p:sp>
    </p:spTree>
    <p:extLst>
      <p:ext uri="{BB962C8B-B14F-4D97-AF65-F5344CB8AC3E}">
        <p14:creationId xmlns:p14="http://schemas.microsoft.com/office/powerpoint/2010/main" val="1886842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53036"/>
            <a:ext cx="12222051" cy="4616648"/>
          </a:xfrm>
          <a:prstGeom prst="rect">
            <a:avLst/>
          </a:prstGeom>
        </p:spPr>
        <p:txBody>
          <a:bodyPr wrap="square">
            <a:spAutoFit/>
          </a:bodyPr>
          <a:lstStyle/>
          <a:p>
            <a:pPr marL="285750" indent="-285750">
              <a:buFont typeface="Wingdings" panose="05000000000000000000" pitchFamily="2" charset="2"/>
              <a:buChar char="§"/>
            </a:pPr>
            <a:r>
              <a:rPr lang="en-US" sz="1400" b="1" dirty="0">
                <a:latin typeface="Arial" panose="020B0604020202020204" pitchFamily="34" charset="0"/>
                <a:cs typeface="Arial" panose="020B0604020202020204" pitchFamily="34" charset="0"/>
              </a:rPr>
              <a:t>Use a source control system.</a:t>
            </a: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Using a source control system correctly enhances cooperation, teamwork, and efficiency while minimizing risk.</a:t>
            </a:r>
          </a:p>
          <a:p>
            <a:pPr marL="285750" indent="-285750">
              <a:buFont typeface="Wingdings" panose="05000000000000000000" pitchFamily="2" charset="2"/>
              <a:buChar char="§"/>
            </a:pPr>
            <a:r>
              <a:rPr lang="en-US" sz="1400" b="1" dirty="0">
                <a:latin typeface="Arial" panose="020B0604020202020204" pitchFamily="34" charset="0"/>
                <a:cs typeface="Arial" panose="020B0604020202020204" pitchFamily="34" charset="0"/>
              </a:rPr>
              <a:t>Keep your source files in source control.</a:t>
            </a: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Check in a copy of each source file you need to build your project in source control. Don't check in files that are compiled or generated from source code. For example, if you use an XSL transform to generate 100 HTML files from a single XML file, don't check in the 100 HTML files; just check in the XML and the transform.</a:t>
            </a:r>
          </a:p>
          <a:p>
            <a:pPr marL="285750" indent="-285750">
              <a:buFont typeface="Wingdings" panose="05000000000000000000" pitchFamily="2" charset="2"/>
              <a:buChar char="§"/>
            </a:pPr>
            <a:r>
              <a:rPr lang="en-US" sz="1400" b="1" dirty="0">
                <a:latin typeface="Arial" panose="020B0604020202020204" pitchFamily="34" charset="0"/>
                <a:cs typeface="Arial" panose="020B0604020202020204" pitchFamily="34" charset="0"/>
              </a:rPr>
              <a:t>Make sure that you are working on the latest version of a file.</a:t>
            </a: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Follow the file check-out procedures that your source-control administrator has specified. Those procedures help make sure you have the latest copies of each file, which means you have the latest changes from other members of your team.</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As other people on your team make changes to files in your project source control repository, the copies of those files that you have in your workspace grow "stale"—they no longer include the changes that your team made.</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Because source control automatically assumes that the last checked in version of a file is the newest version, checking in a stale version of a file after somebody else has checked in a newer version creates extra work and increases the risk that you will lose some important modifications to the file.</a:t>
            </a:r>
          </a:p>
          <a:p>
            <a:pPr marL="285750" indent="-285750">
              <a:buFont typeface="Wingdings" panose="05000000000000000000" pitchFamily="2" charset="2"/>
              <a:buChar char="§"/>
            </a:pPr>
            <a:r>
              <a:rPr lang="en-US" sz="1400" b="1" dirty="0">
                <a:latin typeface="Arial" panose="020B0604020202020204" pitchFamily="34" charset="0"/>
                <a:cs typeface="Arial" panose="020B0604020202020204" pitchFamily="34" charset="0"/>
              </a:rPr>
              <a:t>Check out only what you need.</a:t>
            </a: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Check out only the files that you plan to modify. Don't check out an entire folder unless you plan to modify every file in that folder.</a:t>
            </a:r>
          </a:p>
          <a:p>
            <a:pPr marL="285750" indent="-285750">
              <a:buFont typeface="Wingdings" panose="05000000000000000000" pitchFamily="2" charset="2"/>
              <a:buChar char="§"/>
            </a:pPr>
            <a:r>
              <a:rPr lang="en-US" sz="1400" b="1" dirty="0">
                <a:latin typeface="Arial" panose="020B0604020202020204" pitchFamily="34" charset="0"/>
                <a:cs typeface="Arial" panose="020B0604020202020204" pitchFamily="34" charset="0"/>
              </a:rPr>
              <a:t>Check in promptly.</a:t>
            </a: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Don't leave your files checked out any longer than necessary. Check your files in as soon as you are done modifying and testing them. By doing this, you make sure that your teammates have access to the latest versions of the files.</a:t>
            </a:r>
          </a:p>
          <a:p>
            <a:pPr marL="285750" indent="-285750">
              <a:buFont typeface="Wingdings" panose="05000000000000000000" pitchFamily="2" charset="2"/>
              <a:buChar char="§"/>
            </a:pPr>
            <a:r>
              <a:rPr lang="en-US" sz="1400" b="1" dirty="0">
                <a:latin typeface="Arial" panose="020B0604020202020204" pitchFamily="34" charset="0"/>
                <a:cs typeface="Arial" panose="020B0604020202020204" pitchFamily="34" charset="0"/>
              </a:rPr>
              <a:t>Write good check-in comments.</a:t>
            </a: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When something goes wrong, you can use good check-in comments to help identify where it went wrong and how to fix it more quickly. Even if nothing goes wrong, you'll be able to easily see what changes you made and why you made them.</a:t>
            </a:r>
          </a:p>
        </p:txBody>
      </p:sp>
      <p:sp>
        <p:nvSpPr>
          <p:cNvPr id="3" name="TextBox 2"/>
          <p:cNvSpPr txBox="1"/>
          <p:nvPr/>
        </p:nvSpPr>
        <p:spPr>
          <a:xfrm>
            <a:off x="103032" y="103031"/>
            <a:ext cx="3393878" cy="369332"/>
          </a:xfrm>
          <a:prstGeom prst="rect">
            <a:avLst/>
          </a:prstGeom>
          <a:noFill/>
        </p:spPr>
        <p:txBody>
          <a:bodyPr wrap="none" rtlCol="0">
            <a:spAutoFit/>
          </a:bodyPr>
          <a:lstStyle/>
          <a:p>
            <a:r>
              <a:rPr lang="en-US" dirty="0" smtClean="0"/>
              <a:t>Checking in Code – Best Practices</a:t>
            </a:r>
            <a:endParaRPr lang="en-US" dirty="0"/>
          </a:p>
        </p:txBody>
      </p:sp>
      <p:sp>
        <p:nvSpPr>
          <p:cNvPr id="4" name="TextBox 3"/>
          <p:cNvSpPr txBox="1"/>
          <p:nvPr/>
        </p:nvSpPr>
        <p:spPr>
          <a:xfrm>
            <a:off x="3825025" y="472363"/>
            <a:ext cx="7534141" cy="646331"/>
          </a:xfrm>
          <a:prstGeom prst="rect">
            <a:avLst/>
          </a:prstGeom>
          <a:noFill/>
        </p:spPr>
        <p:txBody>
          <a:bodyPr wrap="square" rtlCol="0">
            <a:spAutoFit/>
          </a:bodyPr>
          <a:lstStyle/>
          <a:p>
            <a:r>
              <a:rPr lang="en-US" dirty="0" smtClean="0">
                <a:solidFill>
                  <a:srgbClr val="00B0F0"/>
                </a:solidFill>
              </a:rPr>
              <a:t>Check-in More Frequently(Daily At least) – Leverage CI to identify Code/Build/Functional/Performance Break </a:t>
            </a:r>
            <a:r>
              <a:rPr lang="en-US" dirty="0" err="1" smtClean="0">
                <a:solidFill>
                  <a:srgbClr val="00B0F0"/>
                </a:solidFill>
              </a:rPr>
              <a:t>immedly</a:t>
            </a:r>
            <a:r>
              <a:rPr lang="en-US" dirty="0" smtClean="0">
                <a:solidFill>
                  <a:srgbClr val="00B0F0"/>
                </a:solidFill>
              </a:rPr>
              <a:t> post check-in</a:t>
            </a:r>
            <a:endParaRPr lang="en-US" dirty="0">
              <a:solidFill>
                <a:srgbClr val="00B0F0"/>
              </a:solidFill>
            </a:endParaRPr>
          </a:p>
        </p:txBody>
      </p:sp>
    </p:spTree>
    <p:extLst>
      <p:ext uri="{BB962C8B-B14F-4D97-AF65-F5344CB8AC3E}">
        <p14:creationId xmlns:p14="http://schemas.microsoft.com/office/powerpoint/2010/main" val="2739692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910"/>
            <a:ext cx="2374368" cy="369332"/>
          </a:xfrm>
          <a:prstGeom prst="rect">
            <a:avLst/>
          </a:prstGeom>
          <a:noFill/>
        </p:spPr>
        <p:txBody>
          <a:bodyPr wrap="none" rtlCol="0">
            <a:spAutoFit/>
          </a:bodyPr>
          <a:lstStyle/>
          <a:p>
            <a:r>
              <a:rPr lang="en-US" dirty="0" smtClean="0"/>
              <a:t>Infrastructure-as-Code</a:t>
            </a:r>
            <a:endParaRPr lang="en-US" dirty="0"/>
          </a:p>
        </p:txBody>
      </p:sp>
      <p:sp>
        <p:nvSpPr>
          <p:cNvPr id="3" name="Rectangle 2"/>
          <p:cNvSpPr/>
          <p:nvPr/>
        </p:nvSpPr>
        <p:spPr>
          <a:xfrm>
            <a:off x="201769" y="706989"/>
            <a:ext cx="11286186" cy="4401205"/>
          </a:xfrm>
          <a:prstGeom prst="rect">
            <a:avLst/>
          </a:prstGeom>
        </p:spPr>
        <p:txBody>
          <a:bodyPr wrap="square">
            <a:spAutoFit/>
          </a:bodyPr>
          <a:lstStyle/>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hlinkClick r:id="rId2"/>
              </a:rPr>
              <a:t>Infrastructure as code</a:t>
            </a:r>
            <a:r>
              <a:rPr lang="en-US" sz="1400" dirty="0">
                <a:latin typeface="Arial" panose="020B0604020202020204" pitchFamily="34" charset="0"/>
                <a:cs typeface="Arial" panose="020B0604020202020204" pitchFamily="34" charset="0"/>
              </a:rPr>
              <a:t>, or programmable infrastructure, means writing code (which can be done using a high level language or any descriptive language) to manage configurations and automate provisioning of infrastructure in addition to </a:t>
            </a:r>
            <a:r>
              <a:rPr lang="en-US" sz="1400" dirty="0" smtClean="0">
                <a:latin typeface="Arial" panose="020B0604020202020204" pitchFamily="34" charset="0"/>
                <a:cs typeface="Arial" panose="020B0604020202020204" pitchFamily="34" charset="0"/>
              </a:rPr>
              <a:t>deployments</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This means you write code to provision and manage your server, in addition to automating </a:t>
            </a:r>
            <a:r>
              <a:rPr lang="en-US" sz="1400" dirty="0" smtClean="0">
                <a:latin typeface="Arial" panose="020B0604020202020204" pitchFamily="34" charset="0"/>
                <a:cs typeface="Arial" panose="020B0604020202020204" pitchFamily="34" charset="0"/>
              </a:rPr>
              <a:t>processes(like Deployments)</a:t>
            </a: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It differs from infrastructure automation, which just involves replicating steps multiple times and reproducing them on several servers.</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With this, the knowledge of server provisioning, configuration management and deployment is no longer only with the systems admins. Even developers can easily engage in the activities, because they can easily write infrastructure code in the languages that they are familiar with</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In addition to this, the learning curve for most descriptive languages used by tools like </a:t>
            </a:r>
            <a:r>
              <a:rPr lang="en-US" sz="1400" dirty="0" err="1">
                <a:latin typeface="Arial" panose="020B0604020202020204" pitchFamily="34" charset="0"/>
                <a:cs typeface="Arial" panose="020B0604020202020204" pitchFamily="34" charset="0"/>
                <a:hlinkClick r:id="rId3"/>
              </a:rPr>
              <a:t>ansible</a:t>
            </a:r>
            <a:r>
              <a:rPr lang="en-US" sz="1400" dirty="0">
                <a:latin typeface="Arial" panose="020B0604020202020204" pitchFamily="34" charset="0"/>
                <a:cs typeface="Arial" panose="020B0604020202020204" pitchFamily="34" charset="0"/>
              </a:rPr>
              <a:t> is not very steep. This makes </a:t>
            </a:r>
            <a:r>
              <a:rPr lang="en-US" sz="1400" dirty="0" err="1">
                <a:latin typeface="Arial" panose="020B0604020202020204" pitchFamily="34" charset="0"/>
                <a:cs typeface="Arial" panose="020B0604020202020204" pitchFamily="34" charset="0"/>
              </a:rPr>
              <a:t>devops</a:t>
            </a:r>
            <a:r>
              <a:rPr lang="en-US" sz="1400" dirty="0">
                <a:latin typeface="Arial" panose="020B0604020202020204" pitchFamily="34" charset="0"/>
                <a:cs typeface="Arial" panose="020B0604020202020204" pitchFamily="34" charset="0"/>
              </a:rPr>
              <a:t> even simpler for a developer.</a:t>
            </a:r>
          </a:p>
          <a:p>
            <a:pPr marL="285750"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 vast number of tools like </a:t>
            </a:r>
            <a:r>
              <a:rPr lang="en-US" sz="1400" dirty="0">
                <a:latin typeface="Arial" panose="020B0604020202020204" pitchFamily="34" charset="0"/>
                <a:cs typeface="Arial" panose="020B0604020202020204" pitchFamily="34" charset="0"/>
                <a:hlinkClick r:id="rId4"/>
              </a:rPr>
              <a:t>vagrant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hlinkClick r:id="rId3"/>
              </a:rPr>
              <a:t>ansible</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5"/>
              </a:rPr>
              <a:t>puppet</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Chef, </a:t>
            </a:r>
            <a:r>
              <a:rPr lang="en-US" sz="1400" dirty="0" err="1" smtClean="0">
                <a:latin typeface="Arial" panose="020B0604020202020204" pitchFamily="34" charset="0"/>
                <a:cs typeface="Arial" panose="020B0604020202020204" pitchFamily="34" charset="0"/>
                <a:hlinkClick r:id="rId6"/>
              </a:rPr>
              <a:t>docker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makes the whole process even easier. This is even made better by the fact that server hosting sites like </a:t>
            </a:r>
            <a:r>
              <a:rPr lang="en-US" sz="1400" dirty="0" err="1">
                <a:latin typeface="Arial" panose="020B0604020202020204" pitchFamily="34" charset="0"/>
                <a:cs typeface="Arial" panose="020B0604020202020204" pitchFamily="34" charset="0"/>
                <a:hlinkClick r:id="rId7"/>
              </a:rPr>
              <a:t>aws</a:t>
            </a:r>
            <a:r>
              <a:rPr lang="en-US" sz="1400" dirty="0">
                <a:latin typeface="Arial" panose="020B0604020202020204" pitchFamily="34" charset="0"/>
                <a:cs typeface="Arial" panose="020B0604020202020204" pitchFamily="34" charset="0"/>
              </a:rPr>
              <a:t> are providing </a:t>
            </a:r>
            <a:r>
              <a:rPr lang="en-US" sz="1400" dirty="0" err="1">
                <a:latin typeface="Arial" panose="020B0604020202020204" pitchFamily="34" charset="0"/>
                <a:cs typeface="Arial" panose="020B0604020202020204" pitchFamily="34" charset="0"/>
              </a:rPr>
              <a:t>RESTful</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apis</a:t>
            </a:r>
            <a:r>
              <a:rPr lang="en-US" sz="1400" dirty="0">
                <a:latin typeface="Arial" panose="020B0604020202020204" pitchFamily="34" charset="0"/>
                <a:cs typeface="Arial" panose="020B0604020202020204" pitchFamily="34" charset="0"/>
              </a:rPr>
              <a:t> that can be </a:t>
            </a:r>
            <a:r>
              <a:rPr lang="en-US" sz="1400" dirty="0" smtClean="0">
                <a:latin typeface="Arial" panose="020B0604020202020204" pitchFamily="34" charset="0"/>
                <a:cs typeface="Arial" panose="020B0604020202020204" pitchFamily="34" charset="0"/>
              </a:rPr>
              <a:t>leveraged</a:t>
            </a:r>
          </a:p>
          <a:p>
            <a:pPr marL="285750"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1400" dirty="0" smtClean="0">
              <a:latin typeface="Arial" panose="020B0604020202020204" pitchFamily="34" charset="0"/>
              <a:cs typeface="Arial" panose="020B0604020202020204" pitchFamily="34" charset="0"/>
            </a:endParaRPr>
          </a:p>
          <a:p>
            <a:r>
              <a:rPr lang="en-US" sz="1400" dirty="0"/>
              <a:t>On the other hand, there are a few glitches:</a:t>
            </a:r>
          </a:p>
          <a:p>
            <a:r>
              <a:rPr lang="en-US" sz="1400" dirty="0">
                <a:latin typeface="Arial" panose="020B0604020202020204" pitchFamily="34" charset="0"/>
                <a:cs typeface="Arial" panose="020B0604020202020204" pitchFamily="34" charset="0"/>
              </a:rPr>
              <a:t>1. Having to plan much before the configuration - such as choosing the right tools</a:t>
            </a:r>
          </a:p>
          <a:p>
            <a:r>
              <a:rPr lang="en-US" sz="1400" dirty="0">
                <a:latin typeface="Arial" panose="020B0604020202020204" pitchFamily="34" charset="0"/>
                <a:cs typeface="Arial" panose="020B0604020202020204" pitchFamily="34" charset="0"/>
              </a:rPr>
              <a:t>2. Bad configurations could get duplicated on all the servers</a:t>
            </a:r>
          </a:p>
          <a:p>
            <a:r>
              <a:rPr lang="en-US" sz="1400" dirty="0">
                <a:latin typeface="Arial" panose="020B0604020202020204" pitchFamily="34" charset="0"/>
                <a:cs typeface="Arial" panose="020B0604020202020204" pitchFamily="34" charset="0"/>
              </a:rPr>
              <a:t>3. Configuration drift, in which the server configurations are modified on the machines (for example, through hot-fixes without modifying the original templates), makes configurations on the server and in the template to differ. This is      especially true if strict discipline is not followed.</a:t>
            </a:r>
          </a:p>
          <a:p>
            <a:pPr marL="285750"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p:txBody>
      </p:sp>
      <p:sp>
        <p:nvSpPr>
          <p:cNvPr id="4" name="Rectangle 3"/>
          <p:cNvSpPr/>
          <p:nvPr/>
        </p:nvSpPr>
        <p:spPr>
          <a:xfrm>
            <a:off x="4104067" y="0"/>
            <a:ext cx="6096000" cy="307777"/>
          </a:xfrm>
          <a:prstGeom prst="rect">
            <a:avLst/>
          </a:prstGeom>
        </p:spPr>
        <p:txBody>
          <a:bodyPr>
            <a:spAutoFit/>
          </a:bodyPr>
          <a:lstStyle/>
          <a:p>
            <a:r>
              <a:rPr lang="en-US" sz="1400" dirty="0"/>
              <a:t>https://www.thoughtworks.com/insights/blog/infrastructure-code-reason-smile</a:t>
            </a:r>
          </a:p>
        </p:txBody>
      </p:sp>
    </p:spTree>
    <p:extLst>
      <p:ext uri="{BB962C8B-B14F-4D97-AF65-F5344CB8AC3E}">
        <p14:creationId xmlns:p14="http://schemas.microsoft.com/office/powerpoint/2010/main" val="417420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789" y="347730"/>
            <a:ext cx="3203121" cy="369332"/>
          </a:xfrm>
          <a:prstGeom prst="rect">
            <a:avLst/>
          </a:prstGeom>
          <a:noFill/>
        </p:spPr>
        <p:txBody>
          <a:bodyPr wrap="none" rtlCol="0">
            <a:spAutoFit/>
          </a:bodyPr>
          <a:lstStyle/>
          <a:p>
            <a:r>
              <a:rPr lang="en-US" dirty="0" smtClean="0"/>
              <a:t>Branching &amp; Merging Strategies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901398309"/>
              </p:ext>
            </p:extLst>
          </p:nvPr>
        </p:nvGraphicFramePr>
        <p:xfrm>
          <a:off x="3721994" y="1424346"/>
          <a:ext cx="2831206" cy="2388830"/>
        </p:xfrm>
        <a:graphic>
          <a:graphicData uri="http://schemas.openxmlformats.org/presentationml/2006/ole">
            <mc:AlternateContent xmlns:mc="http://schemas.openxmlformats.org/markup-compatibility/2006">
              <mc:Choice xmlns:v="urn:schemas-microsoft-com:vml" Requires="v">
                <p:oleObj spid="_x0000_s2117"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3721994" y="1424346"/>
                        <a:ext cx="2831206" cy="2388830"/>
                      </a:xfrm>
                      <a:prstGeom prst="rect">
                        <a:avLst/>
                      </a:prstGeom>
                    </p:spPr>
                  </p:pic>
                </p:oleObj>
              </mc:Fallback>
            </mc:AlternateContent>
          </a:graphicData>
        </a:graphic>
      </p:graphicFrame>
    </p:spTree>
    <p:extLst>
      <p:ext uri="{BB962C8B-B14F-4D97-AF65-F5344CB8AC3E}">
        <p14:creationId xmlns:p14="http://schemas.microsoft.com/office/powerpoint/2010/main" val="409238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idx="1"/>
          </p:nvPr>
        </p:nvSpPr>
        <p:spPr/>
        <p:txBody>
          <a:bodyPr/>
          <a:lstStyle/>
          <a:p>
            <a:endParaRPr lang="en-US" dirty="0"/>
          </a:p>
          <a:p>
            <a:r>
              <a:rPr lang="en-US" dirty="0"/>
              <a:t>o Benefits of testing with Jenkins </a:t>
            </a:r>
          </a:p>
          <a:p>
            <a:r>
              <a:rPr lang="en-US" dirty="0"/>
              <a:t>o Define unit test, smoke test, acceptance test, automated verification/functional tests </a:t>
            </a:r>
          </a:p>
          <a:p>
            <a:endParaRPr lang="en-US" dirty="0"/>
          </a:p>
          <a:p>
            <a:endParaRPr lang="en-US" dirty="0"/>
          </a:p>
        </p:txBody>
      </p:sp>
    </p:spTree>
    <p:extLst>
      <p:ext uri="{BB962C8B-B14F-4D97-AF65-F5344CB8AC3E}">
        <p14:creationId xmlns:p14="http://schemas.microsoft.com/office/powerpoint/2010/main" val="268604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0" y="1366944"/>
            <a:ext cx="11706896" cy="3754874"/>
          </a:xfrm>
          <a:prstGeom prst="rect">
            <a:avLst/>
          </a:prstGeom>
        </p:spPr>
        <p:txBody>
          <a:bodyPr wrap="square">
            <a:spAutoFit/>
          </a:bodyPr>
          <a:lstStyle/>
          <a:p>
            <a:pPr>
              <a:buFont typeface="Arial" panose="020B0604020202020204" pitchFamily="34" charset="0"/>
              <a:buChar char="•"/>
            </a:pPr>
            <a:r>
              <a:rPr lang="en-US" sz="1400" b="1" dirty="0">
                <a:latin typeface="Arial" panose="020B0604020202020204" pitchFamily="34" charset="0"/>
                <a:cs typeface="Arial" panose="020B0604020202020204" pitchFamily="34" charset="0"/>
              </a:rPr>
              <a:t>Unit test</a:t>
            </a:r>
            <a:r>
              <a:rPr lang="en-US" sz="1400" dirty="0">
                <a:latin typeface="Arial" panose="020B0604020202020204" pitchFamily="34" charset="0"/>
                <a:cs typeface="Arial" panose="020B0604020202020204" pitchFamily="34" charset="0"/>
              </a:rPr>
              <a:t>: Specify and test one point of the contract of single method of a class. This should have a very narrow and well defined scope. Complex dependencies and interactions to the outside world are </a:t>
            </a:r>
            <a:r>
              <a:rPr lang="en-US" sz="1400" dirty="0">
                <a:latin typeface="Arial" panose="020B0604020202020204" pitchFamily="34" charset="0"/>
                <a:cs typeface="Arial" panose="020B0604020202020204" pitchFamily="34" charset="0"/>
                <a:hlinkClick r:id="rId2"/>
              </a:rPr>
              <a:t>stubbed or mocked</a:t>
            </a:r>
            <a:r>
              <a:rPr lang="en-US" sz="1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Integration test</a:t>
            </a:r>
            <a:r>
              <a:rPr lang="en-US" sz="1400" dirty="0">
                <a:latin typeface="Arial" panose="020B0604020202020204" pitchFamily="34" charset="0"/>
                <a:cs typeface="Arial" panose="020B0604020202020204" pitchFamily="34" charset="0"/>
              </a:rPr>
              <a:t>: Test the correct inter-operation of multiple subsystems. There is whole spectrum there, from testing integration between two classes, to testing integration with the production environment.</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Smoke test (aka Sanity check)</a:t>
            </a:r>
            <a:r>
              <a:rPr lang="en-US" sz="1400" dirty="0">
                <a:latin typeface="Arial" panose="020B0604020202020204" pitchFamily="34" charset="0"/>
                <a:cs typeface="Arial" panose="020B0604020202020204" pitchFamily="34" charset="0"/>
              </a:rPr>
              <a:t>: A simple integration test where we just check that when the system under test is invoked it returns normally and does not blow up. It is an analogy with electronics, where the first test occurs when powering up a circuit: if it smokes, it's bad.</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Regression test</a:t>
            </a:r>
            <a:r>
              <a:rPr lang="en-US" sz="1400" dirty="0">
                <a:latin typeface="Arial" panose="020B0604020202020204" pitchFamily="34" charset="0"/>
                <a:cs typeface="Arial" panose="020B0604020202020204" pitchFamily="34" charset="0"/>
              </a:rPr>
              <a:t>: A test that was written when a bug was fixed. It ensures that this specific bug will not occur again. The full name is "non-regression test". It can also be a test made prior to changing an application to make sure the application provides the same outcome.</a:t>
            </a:r>
          </a:p>
          <a:p>
            <a:r>
              <a:rPr lang="en-US" sz="1400" dirty="0">
                <a:latin typeface="Arial" panose="020B0604020202020204" pitchFamily="34" charset="0"/>
                <a:cs typeface="Arial" panose="020B0604020202020204" pitchFamily="34" charset="0"/>
              </a:rPr>
              <a:t>To this, I will add:</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Acceptance test</a:t>
            </a:r>
            <a:r>
              <a:rPr lang="en-US" sz="1400" dirty="0">
                <a:latin typeface="Arial" panose="020B0604020202020204" pitchFamily="34" charset="0"/>
                <a:cs typeface="Arial" panose="020B0604020202020204" pitchFamily="34" charset="0"/>
              </a:rPr>
              <a:t>: Test that a feature or use case is correctly implemented. It is similar to an integration test, but with a focus on the use case to provide rather than on the components involved.</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System test</a:t>
            </a:r>
            <a:r>
              <a:rPr lang="en-US" sz="1400" dirty="0">
                <a:latin typeface="Arial" panose="020B0604020202020204" pitchFamily="34" charset="0"/>
                <a:cs typeface="Arial" panose="020B0604020202020204" pitchFamily="34" charset="0"/>
              </a:rPr>
              <a:t>: Test that tests a system as a black box. Dependencies on other systems are often mocked or stubbed during the test (otherwise it would be more of an integration test).</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Pre-flight check</a:t>
            </a:r>
            <a:r>
              <a:rPr lang="en-US" sz="1400" dirty="0">
                <a:latin typeface="Arial" panose="020B0604020202020204" pitchFamily="34" charset="0"/>
                <a:cs typeface="Arial" panose="020B0604020202020204" pitchFamily="34" charset="0"/>
              </a:rPr>
              <a:t>: Tests that are repeated in a production-like environment, to alleviate the 'builds on my machine' syndrome. Often this is realized by doing an acceptance or smoke test in a production like environment</a:t>
            </a:r>
          </a:p>
          <a:p>
            <a:r>
              <a:rPr lang="en-US" sz="1400" b="1" dirty="0">
                <a:latin typeface="Arial" panose="020B0604020202020204" pitchFamily="34" charset="0"/>
                <a:cs typeface="Arial" panose="020B0604020202020204" pitchFamily="34" charset="0"/>
              </a:rPr>
              <a:t>PS:</a:t>
            </a:r>
            <a:r>
              <a:rPr lang="en-US" sz="1400" dirty="0">
                <a:latin typeface="Arial" panose="020B0604020202020204" pitchFamily="34" charset="0"/>
                <a:cs typeface="Arial" panose="020B0604020202020204" pitchFamily="34" charset="0"/>
              </a:rPr>
              <a:t> People claim smoke testing comes from plumbing where smoke is pumped in the system of pipes before it's connected to the water supply. If any smoke comes out, the pipes are not properly sealed. It might be more historically accurate, but I find it is less funny.</a:t>
            </a:r>
            <a:endParaRPr lang="en-US" sz="1400" dirty="0">
              <a:effectLst/>
              <a:latin typeface="Arial" panose="020B0604020202020204" pitchFamily="34" charset="0"/>
              <a:cs typeface="Arial" panose="020B0604020202020204" pitchFamily="34" charset="0"/>
            </a:endParaRPr>
          </a:p>
        </p:txBody>
      </p:sp>
      <p:sp>
        <p:nvSpPr>
          <p:cNvPr id="3" name="TextBox 2"/>
          <p:cNvSpPr txBox="1"/>
          <p:nvPr/>
        </p:nvSpPr>
        <p:spPr>
          <a:xfrm>
            <a:off x="283335" y="399245"/>
            <a:ext cx="2217017" cy="369332"/>
          </a:xfrm>
          <a:prstGeom prst="rect">
            <a:avLst/>
          </a:prstGeom>
          <a:noFill/>
        </p:spPr>
        <p:txBody>
          <a:bodyPr wrap="none" rtlCol="0">
            <a:spAutoFit/>
          </a:bodyPr>
          <a:lstStyle/>
          <a:p>
            <a:r>
              <a:rPr lang="en-US" dirty="0" err="1" smtClean="0"/>
              <a:t>Defn</a:t>
            </a:r>
            <a:r>
              <a:rPr lang="en-US" dirty="0" smtClean="0"/>
              <a:t> on all Test Types</a:t>
            </a:r>
            <a:endParaRPr lang="en-US" dirty="0"/>
          </a:p>
        </p:txBody>
      </p:sp>
      <p:sp>
        <p:nvSpPr>
          <p:cNvPr id="4" name="Rectangle 3"/>
          <p:cNvSpPr/>
          <p:nvPr/>
        </p:nvSpPr>
        <p:spPr>
          <a:xfrm>
            <a:off x="5456349" y="122246"/>
            <a:ext cx="6096000" cy="646331"/>
          </a:xfrm>
          <a:prstGeom prst="rect">
            <a:avLst/>
          </a:prstGeom>
        </p:spPr>
        <p:txBody>
          <a:bodyPr>
            <a:spAutoFit/>
          </a:bodyPr>
          <a:lstStyle/>
          <a:p>
            <a:r>
              <a:rPr lang="en-US" dirty="0"/>
              <a:t>https://stackoverflow.com/questions/520064/what-is-unit-test-integration-test-smoke-test-regression-test</a:t>
            </a:r>
          </a:p>
        </p:txBody>
      </p:sp>
    </p:spTree>
    <p:extLst>
      <p:ext uri="{BB962C8B-B14F-4D97-AF65-F5344CB8AC3E}">
        <p14:creationId xmlns:p14="http://schemas.microsoft.com/office/powerpoint/2010/main" val="3813798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963999" cy="369332"/>
          </a:xfrm>
          <a:prstGeom prst="rect">
            <a:avLst/>
          </a:prstGeom>
          <a:noFill/>
        </p:spPr>
        <p:txBody>
          <a:bodyPr wrap="none" rtlCol="0">
            <a:spAutoFit/>
          </a:bodyPr>
          <a:lstStyle/>
          <a:p>
            <a:r>
              <a:rPr lang="en-US" dirty="0" smtClean="0"/>
              <a:t>Benefits of Jenkins</a:t>
            </a:r>
            <a:endParaRPr lang="en-US" dirty="0"/>
          </a:p>
        </p:txBody>
      </p:sp>
      <p:sp>
        <p:nvSpPr>
          <p:cNvPr id="3" name="TextBox 2"/>
          <p:cNvSpPr txBox="1"/>
          <p:nvPr/>
        </p:nvSpPr>
        <p:spPr>
          <a:xfrm>
            <a:off x="734096" y="721217"/>
            <a:ext cx="184731" cy="369332"/>
          </a:xfrm>
          <a:prstGeom prst="rect">
            <a:avLst/>
          </a:prstGeom>
          <a:noFill/>
        </p:spPr>
        <p:txBody>
          <a:bodyPr wrap="none" rtlCol="0">
            <a:spAutoFit/>
          </a:bodyPr>
          <a:lstStyle/>
          <a:p>
            <a:endParaRPr lang="en-US" dirty="0"/>
          </a:p>
        </p:txBody>
      </p:sp>
      <p:sp>
        <p:nvSpPr>
          <p:cNvPr id="5" name="Rectangle 4"/>
          <p:cNvSpPr/>
          <p:nvPr/>
        </p:nvSpPr>
        <p:spPr>
          <a:xfrm>
            <a:off x="251097" y="721217"/>
            <a:ext cx="11301252" cy="286232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Through Jenkins Continuous Integration we get following Benefits</a:t>
            </a:r>
          </a:p>
          <a:p>
            <a:pPr marL="285750" indent="-285750">
              <a:buFont typeface="Wingdings" panose="05000000000000000000" pitchFamily="2" charset="2"/>
              <a:buChar char="§"/>
            </a:pPr>
            <a:r>
              <a:rPr lang="en-US" dirty="0" smtClean="0">
                <a:latin typeface="Arial" panose="020B0604020202020204" pitchFamily="34" charset="0"/>
                <a:cs typeface="Arial" panose="020B0604020202020204" pitchFamily="34" charset="0"/>
              </a:rPr>
              <a:t>Automated Build Process, triggered by Code Check-in/Commit</a:t>
            </a:r>
          </a:p>
          <a:p>
            <a:pPr marL="285750" indent="-285750">
              <a:buFont typeface="Wingdings" panose="05000000000000000000" pitchFamily="2" charset="2"/>
              <a:buChar char="§"/>
            </a:pPr>
            <a:r>
              <a:rPr lang="en-US" dirty="0" smtClean="0">
                <a:latin typeface="Arial" panose="020B0604020202020204" pitchFamily="34" charset="0"/>
                <a:cs typeface="Arial" panose="020B0604020202020204" pitchFamily="34" charset="0"/>
              </a:rPr>
              <a:t>Early Detection of Errors &amp; Bugs through Automated Testing (saves Manual Test Effort/Cost)</a:t>
            </a:r>
          </a:p>
          <a:p>
            <a:pPr marL="285750" indent="-285750">
              <a:buFont typeface="Wingdings" panose="05000000000000000000" pitchFamily="2" charset="2"/>
              <a:buChar char="§"/>
            </a:pPr>
            <a:r>
              <a:rPr lang="en-US" dirty="0" smtClean="0">
                <a:latin typeface="Arial" panose="020B0604020202020204" pitchFamily="34" charset="0"/>
                <a:cs typeface="Arial" panose="020B0604020202020204" pitchFamily="34" charset="0"/>
              </a:rPr>
              <a:t>Greater Transparency among team members due to clear assessment of the process and why the tests are failing</a:t>
            </a:r>
          </a:p>
          <a:p>
            <a:pPr marL="285750" indent="-285750">
              <a:buFont typeface="Wingdings" panose="05000000000000000000" pitchFamily="2" charset="2"/>
              <a:buChar char="§"/>
            </a:pPr>
            <a:r>
              <a:rPr lang="en-US" dirty="0" smtClean="0">
                <a:latin typeface="Arial" panose="020B0604020202020204" pitchFamily="34" charset="0"/>
                <a:cs typeface="Arial" panose="020B0604020202020204" pitchFamily="34" charset="0"/>
              </a:rPr>
              <a:t>Developer Time is focused on Business &amp; not on Code Build/Deploy/Delivery</a:t>
            </a:r>
          </a:p>
          <a:p>
            <a:pPr marL="285750" indent="-285750">
              <a:buFont typeface="Wingdings" panose="05000000000000000000" pitchFamily="2" charset="2"/>
              <a:buChar char="§"/>
            </a:pPr>
            <a:r>
              <a:rPr lang="en-US" dirty="0" smtClean="0">
                <a:latin typeface="Arial" panose="020B0604020202020204" pitchFamily="34" charset="0"/>
                <a:cs typeface="Arial" panose="020B0604020202020204" pitchFamily="34" charset="0"/>
              </a:rPr>
              <a:t>Frequent Integration &amp; Release to Prod – brings Agility (increase in Time to Market)</a:t>
            </a:r>
          </a:p>
          <a:p>
            <a:endParaRPr lang="en-US"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1" y="2921358"/>
            <a:ext cx="2675732" cy="369332"/>
          </a:xfrm>
          <a:prstGeom prst="rect">
            <a:avLst/>
          </a:prstGeom>
          <a:noFill/>
        </p:spPr>
        <p:txBody>
          <a:bodyPr wrap="none" rtlCol="0">
            <a:spAutoFit/>
          </a:bodyPr>
          <a:lstStyle/>
          <a:p>
            <a:r>
              <a:rPr lang="en-US" dirty="0" smtClean="0"/>
              <a:t>Benefits of Jenkins testing</a:t>
            </a:r>
            <a:endParaRPr lang="en-US" dirty="0"/>
          </a:p>
        </p:txBody>
      </p:sp>
      <p:sp>
        <p:nvSpPr>
          <p:cNvPr id="7" name="Rectangle 6"/>
          <p:cNvSpPr/>
          <p:nvPr/>
        </p:nvSpPr>
        <p:spPr>
          <a:xfrm>
            <a:off x="251098" y="3215598"/>
            <a:ext cx="6317128" cy="1815882"/>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Through Jenkins Continuous Integration Testing (Unit/Regression/Smoke/</a:t>
            </a:r>
            <a:r>
              <a:rPr lang="en-US" sz="1400" b="1" dirty="0" err="1" smtClean="0">
                <a:latin typeface="Arial" panose="020B0604020202020204" pitchFamily="34" charset="0"/>
                <a:cs typeface="Arial" panose="020B0604020202020204" pitchFamily="34" charset="0"/>
              </a:rPr>
              <a:t>Integn</a:t>
            </a:r>
            <a:r>
              <a:rPr lang="en-US" sz="1400" b="1" dirty="0" smtClean="0">
                <a:latin typeface="Arial" panose="020B0604020202020204" pitchFamily="34" charset="0"/>
                <a:cs typeface="Arial" panose="020B0604020202020204" pitchFamily="34" charset="0"/>
              </a:rPr>
              <a:t>/System Testing)</a:t>
            </a:r>
          </a:p>
          <a:p>
            <a:pPr marL="285750"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Early </a:t>
            </a:r>
            <a:r>
              <a:rPr lang="en-US" sz="1400" dirty="0">
                <a:latin typeface="Arial" panose="020B0604020202020204" pitchFamily="34" charset="0"/>
                <a:cs typeface="Arial" panose="020B0604020202020204" pitchFamily="34" charset="0"/>
              </a:rPr>
              <a:t>Detection of Errors &amp; </a:t>
            </a:r>
            <a:r>
              <a:rPr lang="en-US" sz="1400" dirty="0" smtClean="0">
                <a:latin typeface="Arial" panose="020B0604020202020204" pitchFamily="34" charset="0"/>
                <a:cs typeface="Arial" panose="020B0604020202020204" pitchFamily="34" charset="0"/>
              </a:rPr>
              <a:t>Bugs through Automated Testing (saves Manual Test Effort/Cost)</a:t>
            </a:r>
          </a:p>
          <a:p>
            <a:pPr marL="285750"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Repeat Execution of the test cycles as &amp; then needed for relative bug fixing in respective phase/stage</a:t>
            </a:r>
          </a:p>
          <a:p>
            <a:pPr marL="285750"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Ability to get a holistic view on both Code/Functional quality</a:t>
            </a:r>
          </a:p>
          <a:p>
            <a:pPr marL="285750"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Ability to stop the Erroneous build(Stop Gates) to get promoted next stage</a:t>
            </a:r>
          </a:p>
        </p:txBody>
      </p:sp>
      <p:sp>
        <p:nvSpPr>
          <p:cNvPr id="8" name="Rectangle 7"/>
          <p:cNvSpPr/>
          <p:nvPr/>
        </p:nvSpPr>
        <p:spPr>
          <a:xfrm>
            <a:off x="6658378" y="3009364"/>
            <a:ext cx="4984123" cy="2308324"/>
          </a:xfrm>
          <a:prstGeom prst="rect">
            <a:avLst/>
          </a:prstGeom>
        </p:spPr>
        <p:txBody>
          <a:bodyPr wrap="square">
            <a:spAutoFit/>
          </a:bodyPr>
          <a:lstStyle/>
          <a:p>
            <a:r>
              <a:rPr lang="en-US" dirty="0" smtClean="0"/>
              <a:t>Generic Advantages </a:t>
            </a:r>
            <a:r>
              <a:rPr lang="en-US" dirty="0"/>
              <a:t>of Jenkins</a:t>
            </a:r>
          </a:p>
          <a:p>
            <a:pPr marL="285750" indent="-285750" algn="just">
              <a:buFont typeface="Wingdings" panose="05000000000000000000" pitchFamily="2" charset="2"/>
              <a:buChar char="§"/>
            </a:pPr>
            <a:r>
              <a:rPr lang="en-US" sz="1400" dirty="0">
                <a:latin typeface="Ubuntu"/>
              </a:rPr>
              <a:t>Jenkins is an open source tool with much support from its community.</a:t>
            </a:r>
          </a:p>
          <a:p>
            <a:pPr marL="285750" indent="-285750" algn="just">
              <a:buFont typeface="Wingdings" panose="05000000000000000000" pitchFamily="2" charset="2"/>
              <a:buChar char="§"/>
            </a:pPr>
            <a:r>
              <a:rPr lang="en-US" sz="1400" dirty="0">
                <a:latin typeface="Ubuntu"/>
              </a:rPr>
              <a:t>Installation is easier</a:t>
            </a:r>
            <a:r>
              <a:rPr lang="en-US" sz="1400" dirty="0" smtClean="0">
                <a:latin typeface="Ubuntu"/>
              </a:rPr>
              <a:t>.(as windows Service or in J2ee container like Tomcat)</a:t>
            </a:r>
            <a:endParaRPr lang="en-US" sz="1400" dirty="0">
              <a:latin typeface="Ubuntu"/>
            </a:endParaRPr>
          </a:p>
          <a:p>
            <a:pPr marL="285750" indent="-285750" algn="just">
              <a:buFont typeface="Wingdings" panose="05000000000000000000" pitchFamily="2" charset="2"/>
              <a:buChar char="§"/>
            </a:pPr>
            <a:r>
              <a:rPr lang="en-US" sz="1400" dirty="0">
                <a:latin typeface="Ubuntu"/>
              </a:rPr>
              <a:t>It has more than 1000 plug-in to make the work easier.</a:t>
            </a:r>
          </a:p>
          <a:p>
            <a:pPr marL="285750" indent="-285750" algn="just">
              <a:buFont typeface="Wingdings" panose="05000000000000000000" pitchFamily="2" charset="2"/>
              <a:buChar char="§"/>
            </a:pPr>
            <a:r>
              <a:rPr lang="en-US" sz="1400" dirty="0">
                <a:latin typeface="Ubuntu"/>
              </a:rPr>
              <a:t>It is easy to create new Jenkins plugin if one is not available.</a:t>
            </a:r>
          </a:p>
          <a:p>
            <a:pPr marL="285750" indent="-285750" algn="just">
              <a:buFont typeface="Wingdings" panose="05000000000000000000" pitchFamily="2" charset="2"/>
              <a:buChar char="§"/>
            </a:pPr>
            <a:r>
              <a:rPr lang="en-US" sz="1400" dirty="0">
                <a:latin typeface="Ubuntu"/>
              </a:rPr>
              <a:t>It is a tool which is written in Java. Hence it can be portable to almost all major platforms</a:t>
            </a:r>
            <a:endParaRPr lang="en-US" sz="1400" dirty="0">
              <a:effectLst/>
              <a:latin typeface="Ubuntu"/>
            </a:endParaRPr>
          </a:p>
        </p:txBody>
      </p:sp>
    </p:spTree>
    <p:extLst>
      <p:ext uri="{BB962C8B-B14F-4D97-AF65-F5344CB8AC3E}">
        <p14:creationId xmlns:p14="http://schemas.microsoft.com/office/powerpoint/2010/main" val="980787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a:t>
            </a:r>
            <a:endParaRPr lang="en-US" dirty="0"/>
          </a:p>
        </p:txBody>
      </p:sp>
      <p:sp>
        <p:nvSpPr>
          <p:cNvPr id="3" name="Text Placeholder 2"/>
          <p:cNvSpPr>
            <a:spLocks noGrp="1"/>
          </p:cNvSpPr>
          <p:nvPr>
            <p:ph type="body" idx="1"/>
          </p:nvPr>
        </p:nvSpPr>
        <p:spPr/>
        <p:txBody>
          <a:bodyPr>
            <a:normAutofit fontScale="92500" lnSpcReduction="20000"/>
          </a:bodyPr>
          <a:lstStyle/>
          <a:p>
            <a:endParaRPr lang="en-US" dirty="0"/>
          </a:p>
          <a:p>
            <a:endParaRPr lang="en-US" dirty="0"/>
          </a:p>
          <a:p>
            <a:r>
              <a:rPr lang="en-US" dirty="0"/>
              <a:t>o Types of notifications in Jenkins </a:t>
            </a:r>
          </a:p>
          <a:p>
            <a:r>
              <a:rPr lang="en-US" dirty="0"/>
              <a:t>o Importance of notifications </a:t>
            </a:r>
          </a:p>
          <a:p>
            <a:endParaRPr lang="en-US" dirty="0"/>
          </a:p>
          <a:p>
            <a:endParaRPr lang="en-US" dirty="0"/>
          </a:p>
          <a:p>
            <a:endParaRPr lang="en-US" dirty="0"/>
          </a:p>
        </p:txBody>
      </p:sp>
    </p:spTree>
    <p:extLst>
      <p:ext uri="{BB962C8B-B14F-4D97-AF65-F5344CB8AC3E}">
        <p14:creationId xmlns:p14="http://schemas.microsoft.com/office/powerpoint/2010/main" val="364001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254" y="92179"/>
            <a:ext cx="8646016" cy="369332"/>
          </a:xfrm>
          <a:prstGeom prst="rect">
            <a:avLst/>
          </a:prstGeom>
        </p:spPr>
        <p:txBody>
          <a:bodyPr wrap="square">
            <a:spAutoFit/>
          </a:bodyPr>
          <a:lstStyle/>
          <a:p>
            <a:r>
              <a:rPr lang="en-US" b="1" dirty="0">
                <a:solidFill>
                  <a:srgbClr val="000000"/>
                </a:solidFill>
                <a:latin typeface="Courier New" panose="02070309020205020404" pitchFamily="49" charset="0"/>
              </a:rPr>
              <a:t>Continuous Delivery/Continuous Integration Concepts</a:t>
            </a:r>
            <a:endParaRPr lang="en-US" dirty="0"/>
          </a:p>
        </p:txBody>
      </p:sp>
      <p:sp>
        <p:nvSpPr>
          <p:cNvPr id="3" name="TextBox 2"/>
          <p:cNvSpPr txBox="1"/>
          <p:nvPr/>
        </p:nvSpPr>
        <p:spPr>
          <a:xfrm>
            <a:off x="150254" y="695459"/>
            <a:ext cx="418704" cy="646331"/>
          </a:xfrm>
          <a:prstGeom prst="rect">
            <a:avLst/>
          </a:prstGeom>
          <a:noFill/>
        </p:spPr>
        <p:txBody>
          <a:bodyPr wrap="none" rtlCol="0">
            <a:spAutoFit/>
          </a:bodyPr>
          <a:lstStyle/>
          <a:p>
            <a:r>
              <a:rPr lang="en-US" dirty="0" smtClean="0"/>
              <a:t>CI </a:t>
            </a:r>
          </a:p>
          <a:p>
            <a:endParaRPr lang="en-US" dirty="0"/>
          </a:p>
        </p:txBody>
      </p:sp>
      <p:sp>
        <p:nvSpPr>
          <p:cNvPr id="4" name="TextBox 3"/>
          <p:cNvSpPr txBox="1"/>
          <p:nvPr/>
        </p:nvSpPr>
        <p:spPr>
          <a:xfrm>
            <a:off x="259258" y="956242"/>
            <a:ext cx="11155618" cy="923330"/>
          </a:xfrm>
          <a:prstGeom prst="rect">
            <a:avLst/>
          </a:prstGeom>
          <a:noFill/>
        </p:spPr>
        <p:txBody>
          <a:bodyPr wrap="none" rtlCol="0">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Continuous Integration</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CI</a:t>
            </a:r>
            <a:r>
              <a:rPr lang="en-US" dirty="0">
                <a:latin typeface="Arial" panose="020B0604020202020204" pitchFamily="34" charset="0"/>
                <a:cs typeface="Arial" panose="020B0604020202020204" pitchFamily="34" charset="0"/>
              </a:rPr>
              <a:t>) is a development practice that requires developers to integrate code into a </a:t>
            </a:r>
          </a:p>
          <a:p>
            <a:r>
              <a:rPr lang="en-US" dirty="0" smtClean="0">
                <a:latin typeface="Arial" panose="020B0604020202020204" pitchFamily="34" charset="0"/>
                <a:cs typeface="Arial" panose="020B0604020202020204" pitchFamily="34" charset="0"/>
              </a:rPr>
              <a:t>     shared </a:t>
            </a:r>
            <a:r>
              <a:rPr lang="en-US" dirty="0">
                <a:latin typeface="Arial" panose="020B0604020202020204" pitchFamily="34" charset="0"/>
                <a:cs typeface="Arial" panose="020B0604020202020204" pitchFamily="34" charset="0"/>
              </a:rPr>
              <a:t>repository several times a </a:t>
            </a:r>
            <a:r>
              <a:rPr lang="en-US" dirty="0" smtClean="0">
                <a:latin typeface="Arial" panose="020B0604020202020204" pitchFamily="34" charset="0"/>
                <a:cs typeface="Arial" panose="020B0604020202020204" pitchFamily="34" charset="0"/>
              </a:rPr>
              <a:t>day,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Each check-in is then verified by an automated build, allowing teams to detect problems early</a:t>
            </a:r>
          </a:p>
        </p:txBody>
      </p:sp>
      <p:sp>
        <p:nvSpPr>
          <p:cNvPr id="5" name="TextBox 4"/>
          <p:cNvSpPr txBox="1"/>
          <p:nvPr/>
        </p:nvSpPr>
        <p:spPr>
          <a:xfrm>
            <a:off x="118515" y="2820101"/>
            <a:ext cx="11264622" cy="1200329"/>
          </a:xfrm>
          <a:prstGeom prst="rect">
            <a:avLst/>
          </a:prstGeom>
          <a:noFill/>
        </p:spPr>
        <p:txBody>
          <a:bodyPr wrap="none" rtlCol="0">
            <a:spAutoFit/>
          </a:bodyPr>
          <a:lstStyle/>
          <a:p>
            <a:endParaRPr lang="en-US" dirty="0" smtClean="0"/>
          </a:p>
          <a:p>
            <a:r>
              <a:rPr lang="en-US" dirty="0" smtClean="0"/>
              <a:t>CD [ CDY ]</a:t>
            </a:r>
          </a:p>
          <a:p>
            <a:pPr lvl="1"/>
            <a:r>
              <a:rPr lang="en-US" dirty="0">
                <a:latin typeface="Arial" panose="020B0604020202020204" pitchFamily="34" charset="0"/>
                <a:cs typeface="Arial" panose="020B0604020202020204" pitchFamily="34" charset="0"/>
              </a:rPr>
              <a:t>Continuous Delivery is the natural extension of Continuous Integration, an approach in which teams </a:t>
            </a:r>
          </a:p>
          <a:p>
            <a:pPr lvl="1"/>
            <a:r>
              <a:rPr lang="en-US" dirty="0" smtClean="0">
                <a:latin typeface="Arial" panose="020B0604020202020204" pitchFamily="34" charset="0"/>
                <a:cs typeface="Arial" panose="020B0604020202020204" pitchFamily="34" charset="0"/>
              </a:rPr>
              <a:t>ensure </a:t>
            </a:r>
            <a:r>
              <a:rPr lang="en-US" dirty="0">
                <a:latin typeface="Arial" panose="020B0604020202020204" pitchFamily="34" charset="0"/>
                <a:cs typeface="Arial" panose="020B0604020202020204" pitchFamily="34" charset="0"/>
              </a:rPr>
              <a:t>that every change to the system is releasable, and release any version with the push of a button</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18515" y="4085568"/>
            <a:ext cx="4340612" cy="369332"/>
          </a:xfrm>
          <a:prstGeom prst="rect">
            <a:avLst/>
          </a:prstGeom>
          <a:noFill/>
        </p:spPr>
        <p:txBody>
          <a:bodyPr wrap="none" rtlCol="0">
            <a:spAutoFit/>
          </a:bodyPr>
          <a:lstStyle/>
          <a:p>
            <a:r>
              <a:rPr lang="en-US" dirty="0" smtClean="0"/>
              <a:t>Diff </a:t>
            </a:r>
            <a:r>
              <a:rPr lang="en-US" dirty="0" err="1" smtClean="0"/>
              <a:t>bw</a:t>
            </a:r>
            <a:r>
              <a:rPr lang="en-US" dirty="0" smtClean="0"/>
              <a:t> Continuous Delivery &amp; Deployment is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929" y="3973121"/>
            <a:ext cx="7532204" cy="2628739"/>
          </a:xfrm>
          <a:prstGeom prst="rect">
            <a:avLst/>
          </a:prstGeom>
        </p:spPr>
      </p:pic>
      <p:sp>
        <p:nvSpPr>
          <p:cNvPr id="10" name="TextBox 9"/>
          <p:cNvSpPr txBox="1"/>
          <p:nvPr/>
        </p:nvSpPr>
        <p:spPr>
          <a:xfrm>
            <a:off x="0" y="4650230"/>
            <a:ext cx="4612160" cy="95410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C Delivery </a:t>
            </a:r>
            <a:r>
              <a:rPr lang="en-US" sz="1400" dirty="0">
                <a:latin typeface="Arial" panose="020B0604020202020204" pitchFamily="34" charset="0"/>
                <a:cs typeface="Arial" panose="020B0604020202020204" pitchFamily="34" charset="0"/>
              </a:rPr>
              <a:t>is Code Ready for Deploy- </a:t>
            </a:r>
            <a:r>
              <a:rPr lang="en-US" sz="1400" dirty="0" smtClean="0">
                <a:latin typeface="Arial" panose="020B0604020202020204" pitchFamily="34" charset="0"/>
                <a:cs typeface="Arial" panose="020B0604020202020204" pitchFamily="34" charset="0"/>
              </a:rPr>
              <a:t>Post Manual </a:t>
            </a:r>
          </a:p>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Decision, Code will be promoted/released to Prod</a:t>
            </a: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C Deployment </a:t>
            </a:r>
            <a:r>
              <a:rPr lang="en-US" sz="1400" dirty="0">
                <a:latin typeface="Arial" panose="020B0604020202020204" pitchFamily="34" charset="0"/>
                <a:cs typeface="Arial" panose="020B0604020202020204" pitchFamily="34" charset="0"/>
              </a:rPr>
              <a:t>– Code will be Auto </a:t>
            </a:r>
            <a:r>
              <a:rPr lang="en-US" sz="1400" dirty="0" smtClean="0">
                <a:latin typeface="Arial" panose="020B0604020202020204" pitchFamily="34" charset="0"/>
                <a:cs typeface="Arial" panose="020B0604020202020204" pitchFamily="34" charset="0"/>
              </a:rPr>
              <a:t>Deployed, Seamless </a:t>
            </a:r>
          </a:p>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manner no manual interventions</a:t>
            </a:r>
            <a:endParaRPr lang="en-US" sz="1400" dirty="0">
              <a:latin typeface="Arial" panose="020B0604020202020204" pitchFamily="34" charset="0"/>
              <a:cs typeface="Arial" panose="020B0604020202020204" pitchFamily="34" charset="0"/>
            </a:endParaRPr>
          </a:p>
        </p:txBody>
      </p:sp>
      <p:sp>
        <p:nvSpPr>
          <p:cNvPr id="11" name="Rectangle 10"/>
          <p:cNvSpPr/>
          <p:nvPr/>
        </p:nvSpPr>
        <p:spPr>
          <a:xfrm>
            <a:off x="628207" y="2231894"/>
            <a:ext cx="10654749"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Continuous Deployment is a software development practice in which every code change goes through the entire pipeline and is put into production, automatically, resulting in many production deployments every day</a:t>
            </a:r>
          </a:p>
        </p:txBody>
      </p:sp>
      <p:sp>
        <p:nvSpPr>
          <p:cNvPr id="12" name="TextBox 11"/>
          <p:cNvSpPr txBox="1"/>
          <p:nvPr/>
        </p:nvSpPr>
        <p:spPr>
          <a:xfrm>
            <a:off x="118515" y="1908729"/>
            <a:ext cx="3001143" cy="646331"/>
          </a:xfrm>
          <a:prstGeom prst="rect">
            <a:avLst/>
          </a:prstGeom>
          <a:noFill/>
        </p:spPr>
        <p:txBody>
          <a:bodyPr wrap="none" rtlCol="0">
            <a:spAutoFit/>
          </a:bodyPr>
          <a:lstStyle/>
          <a:p>
            <a:r>
              <a:rPr lang="en-US" dirty="0" smtClean="0"/>
              <a:t>Continuous Deployment [ CD ] </a:t>
            </a:r>
          </a:p>
          <a:p>
            <a:endParaRPr lang="en-US" dirty="0"/>
          </a:p>
        </p:txBody>
      </p:sp>
      <p:cxnSp>
        <p:nvCxnSpPr>
          <p:cNvPr id="14" name="Straight Arrow Connector 13"/>
          <p:cNvCxnSpPr/>
          <p:nvPr/>
        </p:nvCxnSpPr>
        <p:spPr>
          <a:xfrm flipH="1">
            <a:off x="8950817" y="4134687"/>
            <a:ext cx="128788" cy="82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15211" y="3998710"/>
            <a:ext cx="2335271" cy="261610"/>
          </a:xfrm>
          <a:prstGeom prst="rect">
            <a:avLst/>
          </a:prstGeom>
          <a:noFill/>
        </p:spPr>
        <p:txBody>
          <a:bodyPr wrap="square" rtlCol="0">
            <a:spAutoFit/>
          </a:bodyPr>
          <a:lstStyle/>
          <a:p>
            <a:r>
              <a:rPr lang="en-US" sz="1100" dirty="0" smtClean="0">
                <a:solidFill>
                  <a:srgbClr val="00B050"/>
                </a:solidFill>
              </a:rPr>
              <a:t>User to Decide &amp; Initiate Prod Deploy</a:t>
            </a:r>
            <a:endParaRPr lang="en-US" sz="1100" dirty="0">
              <a:solidFill>
                <a:srgbClr val="00B050"/>
              </a:solidFill>
            </a:endParaRPr>
          </a:p>
        </p:txBody>
      </p:sp>
    </p:spTree>
    <p:extLst>
      <p:ext uri="{BB962C8B-B14F-4D97-AF65-F5344CB8AC3E}">
        <p14:creationId xmlns:p14="http://schemas.microsoft.com/office/powerpoint/2010/main" val="1374978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9" y="90152"/>
            <a:ext cx="1402948" cy="369332"/>
          </a:xfrm>
          <a:prstGeom prst="rect">
            <a:avLst/>
          </a:prstGeom>
          <a:noFill/>
        </p:spPr>
        <p:txBody>
          <a:bodyPr wrap="none" rtlCol="0">
            <a:spAutoFit/>
          </a:bodyPr>
          <a:lstStyle/>
          <a:p>
            <a:r>
              <a:rPr lang="en-US" dirty="0" smtClean="0"/>
              <a:t>Notifications</a:t>
            </a:r>
            <a:endParaRPr lang="en-US" dirty="0"/>
          </a:p>
        </p:txBody>
      </p:sp>
      <p:sp>
        <p:nvSpPr>
          <p:cNvPr id="3" name="Rectangle 2"/>
          <p:cNvSpPr/>
          <p:nvPr/>
        </p:nvSpPr>
        <p:spPr>
          <a:xfrm>
            <a:off x="115908" y="459484"/>
            <a:ext cx="11359167" cy="2031325"/>
          </a:xfrm>
          <a:prstGeom prst="rect">
            <a:avLst/>
          </a:prstGeom>
        </p:spPr>
        <p:txBody>
          <a:bodyPr wrap="square">
            <a:spAutoFit/>
          </a:bodyPr>
          <a:lstStyle/>
          <a:p>
            <a:r>
              <a:rPr lang="en-US" dirty="0" smtClean="0">
                <a:latin typeface="TimesNewRomanPSMT"/>
              </a:rPr>
              <a:t>In </a:t>
            </a:r>
            <a:r>
              <a:rPr lang="en-US" dirty="0">
                <a:latin typeface="TimesNewRomanPSMT"/>
              </a:rPr>
              <a:t>all cases, a CI server must let the right </a:t>
            </a:r>
            <a:r>
              <a:rPr lang="en-US" dirty="0" smtClean="0">
                <a:latin typeface="TimesNewRomanPSMT"/>
              </a:rPr>
              <a:t>people know </a:t>
            </a:r>
            <a:r>
              <a:rPr lang="en-US" dirty="0">
                <a:latin typeface="TimesNewRomanPSMT"/>
              </a:rPr>
              <a:t>about any new </a:t>
            </a:r>
            <a:r>
              <a:rPr lang="en-US" dirty="0" smtClean="0">
                <a:latin typeface="TimesNewRomanPSMT"/>
              </a:rPr>
              <a:t>issues/Status/Build Failures, </a:t>
            </a:r>
            <a:r>
              <a:rPr lang="en-US" dirty="0">
                <a:latin typeface="TimesNewRomanPSMT"/>
              </a:rPr>
              <a:t>and it must be able to do so fast. </a:t>
            </a:r>
            <a:r>
              <a:rPr lang="en-US" dirty="0"/>
              <a:t>This is what we call Notification</a:t>
            </a:r>
            <a:r>
              <a:rPr lang="en-US" dirty="0" smtClean="0"/>
              <a:t>. 2 Types of Notification Active &amp; Passive</a:t>
            </a:r>
          </a:p>
          <a:p>
            <a:endParaRPr lang="en-US" dirty="0"/>
          </a:p>
          <a:p>
            <a:r>
              <a:rPr lang="en-US" b="1" dirty="0">
                <a:latin typeface="Arial" panose="020B0604020202020204" pitchFamily="34" charset="0"/>
                <a:cs typeface="Arial" panose="020B0604020202020204" pitchFamily="34" charset="0"/>
              </a:rPr>
              <a:t>Passive notification </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pull</a:t>
            </a:r>
            <a:r>
              <a:rPr lang="en-US" dirty="0">
                <a:latin typeface="Arial" panose="020B0604020202020204" pitchFamily="34" charset="0"/>
                <a:cs typeface="Arial" panose="020B0604020202020204" pitchFamily="34" charset="0"/>
              </a:rPr>
              <a:t>) requires the developers to consciously consult the latest build status, and</a:t>
            </a:r>
          </a:p>
          <a:p>
            <a:r>
              <a:rPr lang="en-US" dirty="0">
                <a:latin typeface="Arial" panose="020B0604020202020204" pitchFamily="34" charset="0"/>
                <a:cs typeface="Arial" panose="020B0604020202020204" pitchFamily="34" charset="0"/>
              </a:rPr>
              <a:t>includes RSS feeds, build radiators, and (to a certain extent) </a:t>
            </a:r>
            <a:r>
              <a:rPr lang="en-US" dirty="0" smtClean="0">
                <a:latin typeface="Arial" panose="020B0604020202020204" pitchFamily="34" charset="0"/>
                <a:cs typeface="Arial" panose="020B0604020202020204" pitchFamily="34" charset="0"/>
              </a:rPr>
              <a:t>emails</a:t>
            </a:r>
          </a:p>
          <a:p>
            <a:r>
              <a:rPr lang="en-US" b="1" dirty="0" smtClean="0">
                <a:latin typeface="Arial" panose="020B0604020202020204" pitchFamily="34" charset="0"/>
                <a:cs typeface="Arial" panose="020B0604020202020204" pitchFamily="34" charset="0"/>
              </a:rPr>
              <a:t>Active </a:t>
            </a:r>
            <a:r>
              <a:rPr lang="en-US" b="1" dirty="0">
                <a:latin typeface="Arial" panose="020B0604020202020204" pitchFamily="34" charset="0"/>
                <a:cs typeface="Arial" panose="020B0604020202020204" pitchFamily="34" charset="0"/>
              </a:rPr>
              <a:t>notification (push) </a:t>
            </a:r>
            <a:r>
              <a:rPr lang="en-US" dirty="0">
                <a:latin typeface="Arial" panose="020B0604020202020204" pitchFamily="34" charset="0"/>
                <a:cs typeface="Arial" panose="020B0604020202020204" pitchFamily="34" charset="0"/>
              </a:rPr>
              <a:t>will proactively alert the developers when a build fails, and includes methods such as desktop </a:t>
            </a:r>
            <a:r>
              <a:rPr lang="en-US" dirty="0" err="1">
                <a:latin typeface="Arial" panose="020B0604020202020204" pitchFamily="34" charset="0"/>
                <a:cs typeface="Arial" panose="020B0604020202020204" pitchFamily="34" charset="0"/>
              </a:rPr>
              <a:t>notifiers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chat,and</a:t>
            </a:r>
            <a:r>
              <a:rPr lang="en-US" dirty="0">
                <a:latin typeface="Arial" panose="020B0604020202020204" pitchFamily="34" charset="0"/>
                <a:cs typeface="Arial" panose="020B0604020202020204" pitchFamily="34" charset="0"/>
              </a:rPr>
              <a:t> SMS.</a:t>
            </a:r>
          </a:p>
        </p:txBody>
      </p:sp>
      <p:sp>
        <p:nvSpPr>
          <p:cNvPr id="4" name="Rectangle 3"/>
          <p:cNvSpPr/>
          <p:nvPr/>
        </p:nvSpPr>
        <p:spPr>
          <a:xfrm>
            <a:off x="115906" y="2490809"/>
            <a:ext cx="10947045" cy="4247317"/>
          </a:xfrm>
          <a:prstGeom prst="rect">
            <a:avLst/>
          </a:prstGeom>
        </p:spPr>
        <p:txBody>
          <a:bodyPr wrap="square">
            <a:spAutoFit/>
          </a:bodyPr>
          <a:lstStyle/>
          <a:p>
            <a:r>
              <a:rPr lang="en-US" dirty="0">
                <a:latin typeface="TimesNewRomanPSMT"/>
              </a:rPr>
              <a:t>Email </a:t>
            </a:r>
            <a:r>
              <a:rPr lang="en-US" dirty="0" smtClean="0">
                <a:latin typeface="TimesNewRomanPSMT"/>
              </a:rPr>
              <a:t>Notification</a:t>
            </a:r>
            <a:endParaRPr lang="en-US" dirty="0">
              <a:latin typeface="TimesNewRomanPSMT"/>
            </a:endParaRPr>
          </a:p>
          <a:p>
            <a:r>
              <a:rPr lang="en-US" dirty="0" smtClean="0">
                <a:latin typeface="TimesNewRomanPSMT"/>
              </a:rPr>
              <a:t>More </a:t>
            </a:r>
            <a:r>
              <a:rPr lang="en-US" dirty="0">
                <a:latin typeface="TimesNewRomanPSMT"/>
              </a:rPr>
              <a:t>Advanced Email </a:t>
            </a:r>
            <a:r>
              <a:rPr lang="en-US" dirty="0" smtClean="0">
                <a:latin typeface="TimesNewRomanPSMT"/>
              </a:rPr>
              <a:t>Notification</a:t>
            </a:r>
            <a:endParaRPr lang="en-US" dirty="0">
              <a:latin typeface="TimesNewRomanPSMT"/>
            </a:endParaRPr>
          </a:p>
          <a:p>
            <a:r>
              <a:rPr lang="en-US" dirty="0" smtClean="0">
                <a:latin typeface="TimesNewRomanPSMT"/>
              </a:rPr>
              <a:t>Claiming Builds</a:t>
            </a:r>
            <a:endParaRPr lang="en-US" dirty="0">
              <a:latin typeface="TimesNewRomanPSMT"/>
            </a:endParaRPr>
          </a:p>
          <a:p>
            <a:r>
              <a:rPr lang="en-US" dirty="0" smtClean="0">
                <a:latin typeface="TimesNewRomanPSMT"/>
              </a:rPr>
              <a:t>RSS Feeds</a:t>
            </a:r>
            <a:endParaRPr lang="en-US" dirty="0">
              <a:latin typeface="TimesNewRomanPSMT"/>
            </a:endParaRPr>
          </a:p>
          <a:p>
            <a:r>
              <a:rPr lang="en-US" dirty="0" smtClean="0">
                <a:latin typeface="TimesNewRomanPSMT"/>
              </a:rPr>
              <a:t>Build Radiators</a:t>
            </a:r>
            <a:endParaRPr lang="en-US" dirty="0">
              <a:latin typeface="TimesNewRomanPSMT"/>
            </a:endParaRPr>
          </a:p>
          <a:p>
            <a:r>
              <a:rPr lang="en-US" dirty="0" smtClean="0">
                <a:latin typeface="TimesNewRomanPSMT"/>
              </a:rPr>
              <a:t>Instant Messaging</a:t>
            </a:r>
            <a:endParaRPr lang="en-US" dirty="0">
              <a:latin typeface="TimesNewRomanPSMT"/>
            </a:endParaRPr>
          </a:p>
          <a:p>
            <a:r>
              <a:rPr lang="en-US" dirty="0" smtClean="0">
                <a:latin typeface="TimesNewRomanPSMT"/>
              </a:rPr>
              <a:t>    1</a:t>
            </a:r>
            <a:r>
              <a:rPr lang="en-US" dirty="0">
                <a:latin typeface="TimesNewRomanPSMT"/>
              </a:rPr>
              <a:t>. IM Notification with </a:t>
            </a:r>
            <a:r>
              <a:rPr lang="en-US" dirty="0" smtClean="0">
                <a:latin typeface="TimesNewRomanPSMT"/>
              </a:rPr>
              <a:t>Jabber</a:t>
            </a:r>
            <a:endParaRPr lang="en-US" dirty="0">
              <a:latin typeface="TimesNewRomanPSMT"/>
            </a:endParaRPr>
          </a:p>
          <a:p>
            <a:r>
              <a:rPr lang="en-US" dirty="0">
                <a:latin typeface="TimesNewRomanPSMT"/>
              </a:rPr>
              <a:t> </a:t>
            </a:r>
            <a:r>
              <a:rPr lang="en-US" dirty="0" smtClean="0">
                <a:latin typeface="TimesNewRomanPSMT"/>
              </a:rPr>
              <a:t>   2</a:t>
            </a:r>
            <a:r>
              <a:rPr lang="en-US" dirty="0">
                <a:latin typeface="TimesNewRomanPSMT"/>
              </a:rPr>
              <a:t>. IM Notification using </a:t>
            </a:r>
            <a:r>
              <a:rPr lang="en-US" dirty="0" smtClean="0">
                <a:latin typeface="TimesNewRomanPSMT"/>
              </a:rPr>
              <a:t>IRC</a:t>
            </a:r>
            <a:endParaRPr lang="en-US" dirty="0">
              <a:latin typeface="TimesNewRomanPSMT"/>
            </a:endParaRPr>
          </a:p>
          <a:p>
            <a:r>
              <a:rPr lang="en-US" dirty="0" smtClean="0">
                <a:latin typeface="TimesNewRomanPSMT"/>
              </a:rPr>
              <a:t>IRC Notification</a:t>
            </a:r>
            <a:endParaRPr lang="en-US" dirty="0">
              <a:latin typeface="TimesNewRomanPSMT"/>
            </a:endParaRPr>
          </a:p>
          <a:p>
            <a:r>
              <a:rPr lang="en-US" dirty="0" smtClean="0">
                <a:latin typeface="TimesNewRomanPSMT"/>
              </a:rPr>
              <a:t>Desktop </a:t>
            </a:r>
            <a:r>
              <a:rPr lang="en-US" dirty="0" err="1" smtClean="0">
                <a:latin typeface="TimesNewRomanPSMT"/>
              </a:rPr>
              <a:t>Notifiers</a:t>
            </a:r>
            <a:endParaRPr lang="en-US" dirty="0">
              <a:latin typeface="TimesNewRomanPSMT"/>
            </a:endParaRPr>
          </a:p>
          <a:p>
            <a:r>
              <a:rPr lang="it-IT" dirty="0" smtClean="0">
                <a:latin typeface="TimesNewRomanPSMT"/>
              </a:rPr>
              <a:t>Notification </a:t>
            </a:r>
            <a:r>
              <a:rPr lang="it-IT" dirty="0">
                <a:latin typeface="TimesNewRomanPSMT"/>
              </a:rPr>
              <a:t>via </a:t>
            </a:r>
            <a:r>
              <a:rPr lang="it-IT" dirty="0" smtClean="0">
                <a:latin typeface="TimesNewRomanPSMT"/>
              </a:rPr>
              <a:t>Notifo</a:t>
            </a:r>
            <a:endParaRPr lang="it-IT" dirty="0">
              <a:latin typeface="TimesNewRomanPSMT"/>
            </a:endParaRPr>
          </a:p>
          <a:p>
            <a:r>
              <a:rPr lang="en-US" dirty="0" smtClean="0">
                <a:solidFill>
                  <a:srgbClr val="FFFF00"/>
                </a:solidFill>
                <a:latin typeface="TimesNewRomanPSMT"/>
              </a:rPr>
              <a:t>Mobile Notification</a:t>
            </a:r>
            <a:endParaRPr lang="en-US" dirty="0">
              <a:solidFill>
                <a:srgbClr val="FFFF00"/>
              </a:solidFill>
              <a:latin typeface="TimesNewRomanPSMT"/>
            </a:endParaRPr>
          </a:p>
          <a:p>
            <a:r>
              <a:rPr lang="en-US" dirty="0" smtClean="0">
                <a:solidFill>
                  <a:srgbClr val="FFFF00"/>
                </a:solidFill>
                <a:latin typeface="TimesNewRomanPSMT"/>
              </a:rPr>
              <a:t>SMS Notification</a:t>
            </a:r>
            <a:endParaRPr lang="en-US" dirty="0">
              <a:solidFill>
                <a:srgbClr val="FFFF00"/>
              </a:solidFill>
              <a:latin typeface="TimesNewRomanPSMT"/>
            </a:endParaRPr>
          </a:p>
          <a:p>
            <a:r>
              <a:rPr lang="en-US" dirty="0" smtClean="0">
                <a:solidFill>
                  <a:srgbClr val="FFFF00"/>
                </a:solidFill>
                <a:latin typeface="TimesNewRomanPSMT"/>
              </a:rPr>
              <a:t>Making Noise</a:t>
            </a:r>
          </a:p>
          <a:p>
            <a:r>
              <a:rPr lang="en-US" dirty="0" smtClean="0">
                <a:solidFill>
                  <a:srgbClr val="FFFF00"/>
                </a:solidFill>
                <a:latin typeface="TimesNewRomanPSMT"/>
              </a:rPr>
              <a:t> Extreme Feedback Devices</a:t>
            </a:r>
            <a:endParaRPr lang="en-US" dirty="0">
              <a:solidFill>
                <a:srgbClr val="FFFF00"/>
              </a:solidFill>
              <a:latin typeface="TimesNewRomanPSMT"/>
            </a:endParaRPr>
          </a:p>
        </p:txBody>
      </p:sp>
      <p:sp>
        <p:nvSpPr>
          <p:cNvPr id="5" name="TextBox 4"/>
          <p:cNvSpPr txBox="1"/>
          <p:nvPr/>
        </p:nvSpPr>
        <p:spPr>
          <a:xfrm>
            <a:off x="6259132" y="90152"/>
            <a:ext cx="3716082" cy="369332"/>
          </a:xfrm>
          <a:prstGeom prst="rect">
            <a:avLst/>
          </a:prstGeom>
          <a:noFill/>
        </p:spPr>
        <p:txBody>
          <a:bodyPr wrap="none" rtlCol="0">
            <a:spAutoFit/>
          </a:bodyPr>
          <a:lstStyle/>
          <a:p>
            <a:r>
              <a:rPr lang="en-US" dirty="0" smtClean="0"/>
              <a:t>Jenkins – Definitive Guide – Chapter 8</a:t>
            </a:r>
            <a:endParaRPr lang="en-US" dirty="0"/>
          </a:p>
        </p:txBody>
      </p:sp>
    </p:spTree>
    <p:extLst>
      <p:ext uri="{BB962C8B-B14F-4D97-AF65-F5344CB8AC3E}">
        <p14:creationId xmlns:p14="http://schemas.microsoft.com/office/powerpoint/2010/main" val="2729459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152" y="540912"/>
            <a:ext cx="11384923" cy="4401205"/>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Jenkins: Notifications </a:t>
            </a:r>
          </a:p>
          <a:p>
            <a:r>
              <a:rPr lang="en-US" sz="1400" b="1" dirty="0">
                <a:latin typeface="Arial" panose="020B0604020202020204" pitchFamily="34" charset="0"/>
                <a:cs typeface="Arial" panose="020B0604020202020204" pitchFamily="34" charset="0"/>
              </a:rPr>
              <a:t>Notify Upstream Developers when a Downstream Build Fails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When your development team is divided into smaller sub-teams that work together closely, it is often the case that the problem introduced in a library component blows up when building/testing a bigger assembly in a downstream process. </a:t>
            </a:r>
            <a:r>
              <a:rPr lang="en-US" sz="1400" dirty="0">
                <a:latin typeface="Arial" panose="020B0604020202020204" pitchFamily="34" charset="0"/>
                <a:cs typeface="Arial" panose="020B0604020202020204" pitchFamily="34" charset="0"/>
                <a:hlinkClick r:id="rId2"/>
              </a:rPr>
              <a:t>Jenkins</a:t>
            </a:r>
            <a:r>
              <a:rPr lang="en-US" sz="1400" baseline="300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can track the relationship between such upstream projects and downstream projects and it can notify those upstream who made the changes, when the downstream builds started failing.</a:t>
            </a:r>
          </a:p>
          <a:p>
            <a:r>
              <a:rPr lang="en-US" sz="1400" dirty="0">
                <a:latin typeface="Arial" panose="020B0604020202020204" pitchFamily="34" charset="0"/>
                <a:cs typeface="Arial" panose="020B0604020202020204" pitchFamily="34" charset="0"/>
              </a:rPr>
              <a:t>By having Jenkins send a notification directly to the responsible party, you eliminate the unnecessary human-to-human communication overhead.</a:t>
            </a:r>
          </a:p>
          <a:p>
            <a:r>
              <a:rPr lang="en-US" sz="1400" b="1" dirty="0">
                <a:latin typeface="Arial" panose="020B0604020202020204" pitchFamily="34" charset="0"/>
                <a:cs typeface="Arial" panose="020B0604020202020204" pitchFamily="34" charset="0"/>
              </a:rPr>
              <a:t>Reduce the Notification Spam</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Unlike traditional </a:t>
            </a:r>
            <a:r>
              <a:rPr lang="en-US" sz="1400" dirty="0" err="1">
                <a:latin typeface="Arial" panose="020B0604020202020204" pitchFamily="34" charset="0"/>
                <a:cs typeface="Arial" panose="020B0604020202020204" pitchFamily="34" charset="0"/>
              </a:rPr>
              <a:t>cron</a:t>
            </a:r>
            <a:r>
              <a:rPr lang="en-US" sz="1400" dirty="0">
                <a:latin typeface="Arial" panose="020B0604020202020204" pitchFamily="34" charset="0"/>
                <a:cs typeface="Arial" panose="020B0604020202020204" pitchFamily="34" charset="0"/>
              </a:rPr>
              <a:t> jobs, Jenkins is smart about when to send notifications to people. For example, if you have a streak of successful builds, no e-mail gets sent as nothing needs to be acted upon. But if the build status changes from one state to another, an e-mail will be sent.</a:t>
            </a:r>
          </a:p>
          <a:p>
            <a:r>
              <a:rPr lang="en-US" sz="1400" dirty="0">
                <a:latin typeface="Arial" panose="020B0604020202020204" pitchFamily="34" charset="0"/>
                <a:cs typeface="Arial" panose="020B0604020202020204" pitchFamily="34" charset="0"/>
              </a:rPr>
              <a:t>By being smart about when to send notifications, Jenkins gets developers’ attention when it is really needed.</a:t>
            </a:r>
          </a:p>
          <a:p>
            <a:r>
              <a:rPr lang="en-US" sz="1400" b="1" dirty="0">
                <a:latin typeface="Arial" panose="020B0604020202020204" pitchFamily="34" charset="0"/>
                <a:cs typeface="Arial" panose="020B0604020202020204" pitchFamily="34" charset="0"/>
              </a:rPr>
              <a:t>Failure Notification to Developers Who Break a Build</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While Jenkins can be told to send e-mails to a certain fixed set of addresses, it is more useful to tell Jenkins to send an e-mail solely to the developer who broke the build. That is, developers who make a commit that went into a failed build. People no longer get a “build is broken” e-mail if they have nothing to do with the failure. This is just one more way Jenkins enhances developer productivity–by leaving you alone, unless something occurs that you really need to know about.</a:t>
            </a:r>
          </a:p>
          <a:p>
            <a:r>
              <a:rPr lang="en-US" sz="1400" b="1" dirty="0">
                <a:latin typeface="Arial" panose="020B0604020202020204" pitchFamily="34" charset="0"/>
                <a:cs typeface="Arial" panose="020B0604020202020204" pitchFamily="34" charset="0"/>
              </a:rPr>
              <a:t>Get the Notifications the Way You Want with Plugins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Install plugins to receive notifications in ways that suit you–IRC, Google Talk, tray application, RSS, Twitter and so on. Or have fun with </a:t>
            </a:r>
            <a:r>
              <a:rPr lang="en-US" sz="1400" dirty="0">
                <a:latin typeface="Arial" panose="020B0604020202020204" pitchFamily="34" charset="0"/>
                <a:cs typeface="Arial" panose="020B0604020202020204" pitchFamily="34" charset="0"/>
                <a:hlinkClick r:id="rId3"/>
              </a:rPr>
              <a:t>extreme feedback devices</a:t>
            </a:r>
            <a:r>
              <a:rPr lang="en-US" sz="1400" dirty="0">
                <a:latin typeface="Arial" panose="020B0604020202020204" pitchFamily="34" charset="0"/>
                <a:cs typeface="Arial" panose="020B0604020202020204" pitchFamily="34" charset="0"/>
              </a:rPr>
              <a:t> (XFD) that make your work environment more colorful!</a:t>
            </a:r>
          </a:p>
        </p:txBody>
      </p:sp>
    </p:spTree>
    <p:extLst>
      <p:ext uri="{BB962C8B-B14F-4D97-AF65-F5344CB8AC3E}">
        <p14:creationId xmlns:p14="http://schemas.microsoft.com/office/powerpoint/2010/main" val="3333608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Builds</a:t>
            </a:r>
            <a:endParaRPr lang="en-US" dirty="0"/>
          </a:p>
        </p:txBody>
      </p:sp>
      <p:sp>
        <p:nvSpPr>
          <p:cNvPr id="3" name="Text Placeholder 2"/>
          <p:cNvSpPr>
            <a:spLocks noGrp="1"/>
          </p:cNvSpPr>
          <p:nvPr>
            <p:ph type="body" idx="1"/>
          </p:nvPr>
        </p:nvSpPr>
        <p:spPr/>
        <p:txBody>
          <a:bodyPr>
            <a:normAutofit fontScale="92500" lnSpcReduction="20000"/>
          </a:bodyPr>
          <a:lstStyle/>
          <a:p>
            <a:endParaRPr lang="en-US" dirty="0"/>
          </a:p>
          <a:p>
            <a:endParaRPr lang="en-US" dirty="0"/>
          </a:p>
          <a:p>
            <a:r>
              <a:rPr lang="en-US" dirty="0"/>
              <a:t>o Types of notifications in Jenkins </a:t>
            </a:r>
          </a:p>
          <a:p>
            <a:r>
              <a:rPr lang="en-US" dirty="0"/>
              <a:t>o Importance of notifications </a:t>
            </a:r>
          </a:p>
          <a:p>
            <a:endParaRPr lang="en-US" dirty="0"/>
          </a:p>
          <a:p>
            <a:endParaRPr lang="en-US" dirty="0"/>
          </a:p>
          <a:p>
            <a:endParaRPr lang="en-US" dirty="0"/>
          </a:p>
        </p:txBody>
      </p:sp>
    </p:spTree>
    <p:extLst>
      <p:ext uri="{BB962C8B-B14F-4D97-AF65-F5344CB8AC3E}">
        <p14:creationId xmlns:p14="http://schemas.microsoft.com/office/powerpoint/2010/main" val="58407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527" y="472363"/>
            <a:ext cx="11260428" cy="738664"/>
          </a:xfrm>
          <a:prstGeom prst="rect">
            <a:avLst/>
          </a:prstGeom>
        </p:spPr>
        <p:txBody>
          <a:bodyPr wrap="square">
            <a:spAutoFit/>
          </a:bodyPr>
          <a:lstStyle/>
          <a:p>
            <a:pPr marL="285750" indent="-285750">
              <a:buFont typeface="Wingdings" panose="05000000000000000000" pitchFamily="2" charset="2"/>
              <a:buChar char="§"/>
            </a:pPr>
            <a:r>
              <a:rPr lang="en-US" sz="1400" dirty="0">
                <a:latin typeface="TimesNewRomanPSMT"/>
              </a:rPr>
              <a:t>one of the more powerful features of Jenkins is its ability to dispatch build jobs across a </a:t>
            </a:r>
            <a:r>
              <a:rPr lang="en-US" sz="1400" dirty="0" smtClean="0">
                <a:latin typeface="TimesNewRomanPSMT"/>
              </a:rPr>
              <a:t>large number </a:t>
            </a:r>
            <a:r>
              <a:rPr lang="en-US" sz="1400" dirty="0">
                <a:latin typeface="TimesNewRomanPSMT"/>
              </a:rPr>
              <a:t>of </a:t>
            </a:r>
            <a:r>
              <a:rPr lang="en-US" sz="1400" dirty="0" smtClean="0">
                <a:latin typeface="TimesNewRomanPSMT"/>
              </a:rPr>
              <a:t>machines</a:t>
            </a:r>
          </a:p>
          <a:p>
            <a:pPr marL="285750" indent="-285750">
              <a:buFont typeface="Wingdings" panose="05000000000000000000" pitchFamily="2" charset="2"/>
              <a:buChar char="§"/>
            </a:pPr>
            <a:r>
              <a:rPr lang="en-US" sz="1400" dirty="0">
                <a:latin typeface="TimesNewRomanPSMT"/>
              </a:rPr>
              <a:t>Distributed builds are generally used either to absorb extra load, for example absorbing spikes in build activity by dynamically adding extra machines as required, or to run specialized build jobs in specific operating systems or </a:t>
            </a:r>
            <a:r>
              <a:rPr lang="en-US" sz="1400" dirty="0" smtClean="0">
                <a:latin typeface="TimesNewRomanPSMT"/>
              </a:rPr>
              <a:t>environments</a:t>
            </a:r>
            <a:endParaRPr lang="en-US" sz="1400" dirty="0">
              <a:latin typeface="TimesNewRomanPSMT"/>
            </a:endParaRPr>
          </a:p>
        </p:txBody>
      </p:sp>
      <p:sp>
        <p:nvSpPr>
          <p:cNvPr id="3" name="TextBox 2"/>
          <p:cNvSpPr txBox="1"/>
          <p:nvPr/>
        </p:nvSpPr>
        <p:spPr>
          <a:xfrm>
            <a:off x="103031" y="103031"/>
            <a:ext cx="2531462" cy="369332"/>
          </a:xfrm>
          <a:prstGeom prst="rect">
            <a:avLst/>
          </a:prstGeom>
          <a:noFill/>
        </p:spPr>
        <p:txBody>
          <a:bodyPr wrap="none" rtlCol="0">
            <a:spAutoFit/>
          </a:bodyPr>
          <a:lstStyle/>
          <a:p>
            <a:r>
              <a:rPr lang="en-US" dirty="0" smtClean="0"/>
              <a:t>What is Distributed Build</a:t>
            </a:r>
            <a:endParaRPr lang="en-US" dirty="0"/>
          </a:p>
        </p:txBody>
      </p:sp>
      <p:sp>
        <p:nvSpPr>
          <p:cNvPr id="4" name="TextBox 3"/>
          <p:cNvSpPr txBox="1"/>
          <p:nvPr/>
        </p:nvSpPr>
        <p:spPr>
          <a:xfrm>
            <a:off x="103031" y="1580359"/>
            <a:ext cx="6655989" cy="369332"/>
          </a:xfrm>
          <a:prstGeom prst="rect">
            <a:avLst/>
          </a:prstGeom>
          <a:noFill/>
        </p:spPr>
        <p:txBody>
          <a:bodyPr wrap="none" rtlCol="0">
            <a:spAutoFit/>
          </a:bodyPr>
          <a:lstStyle/>
          <a:p>
            <a:r>
              <a:rPr lang="en-US" dirty="0" smtClean="0"/>
              <a:t>Distributed Build through Master/Slave Architecture (aka Build Farm)</a:t>
            </a:r>
            <a:endParaRPr lang="en-US" dirty="0"/>
          </a:p>
        </p:txBody>
      </p:sp>
      <p:sp>
        <p:nvSpPr>
          <p:cNvPr id="5" name="Rectangle 4"/>
          <p:cNvSpPr/>
          <p:nvPr/>
        </p:nvSpPr>
        <p:spPr>
          <a:xfrm>
            <a:off x="227527" y="1949691"/>
            <a:ext cx="11260428" cy="954107"/>
          </a:xfrm>
          <a:prstGeom prst="rect">
            <a:avLst/>
          </a:prstGeom>
        </p:spPr>
        <p:txBody>
          <a:bodyPr wrap="square">
            <a:spAutoFit/>
          </a:bodyPr>
          <a:lstStyle/>
          <a:p>
            <a:pPr marL="285750" indent="-285750">
              <a:buFont typeface="Wingdings" panose="05000000000000000000" pitchFamily="2" charset="2"/>
              <a:buChar char="§"/>
            </a:pPr>
            <a:r>
              <a:rPr lang="en-US" sz="1400" dirty="0">
                <a:latin typeface="TimesNewRomanPSMT"/>
              </a:rPr>
              <a:t>In a nutshell, the master’s job is to handle scheduling build jobs, dispatching builds to the slaves for the actual execution, monitor the slaves (possibly taking them online and offline as required) and recording and presenting the build results</a:t>
            </a:r>
            <a:r>
              <a:rPr lang="en-US" sz="1400" dirty="0" smtClean="0">
                <a:latin typeface="TimesNewRomanPSMT"/>
              </a:rPr>
              <a:t>.</a:t>
            </a:r>
          </a:p>
          <a:p>
            <a:pPr marL="285750" indent="-285750">
              <a:buFont typeface="Wingdings" panose="05000000000000000000" pitchFamily="2" charset="2"/>
              <a:buChar char="§"/>
            </a:pPr>
            <a:r>
              <a:rPr lang="en-US" sz="1400" dirty="0">
                <a:latin typeface="TimesNewRomanPSMT"/>
              </a:rPr>
              <a:t>The job of the slaves is to do as they are told, which involves executing build jobs dispatched by </a:t>
            </a:r>
            <a:r>
              <a:rPr lang="en-US" sz="1400" dirty="0" smtClean="0">
                <a:latin typeface="TimesNewRomanPSMT"/>
              </a:rPr>
              <a:t>the master</a:t>
            </a:r>
            <a:r>
              <a:rPr lang="en-US" sz="1400" dirty="0">
                <a:latin typeface="TimesNewRomanPSMT"/>
              </a:rPr>
              <a:t>. You can configure a project to always run on a particular slave machine, or a particular type </a:t>
            </a:r>
            <a:r>
              <a:rPr lang="en-US" sz="1400" dirty="0" smtClean="0">
                <a:latin typeface="TimesNewRomanPSMT"/>
              </a:rPr>
              <a:t>of slave </a:t>
            </a:r>
            <a:r>
              <a:rPr lang="en-US" sz="1400" dirty="0">
                <a:latin typeface="TimesNewRomanPSMT"/>
              </a:rPr>
              <a:t>machine, or simply let Jenkins pick the next available slave</a:t>
            </a:r>
          </a:p>
        </p:txBody>
      </p:sp>
      <p:sp>
        <p:nvSpPr>
          <p:cNvPr id="6" name="TextBox 5"/>
          <p:cNvSpPr txBox="1"/>
          <p:nvPr/>
        </p:nvSpPr>
        <p:spPr>
          <a:xfrm>
            <a:off x="103031" y="3057687"/>
            <a:ext cx="1449436" cy="369332"/>
          </a:xfrm>
          <a:prstGeom prst="rect">
            <a:avLst/>
          </a:prstGeom>
          <a:noFill/>
        </p:spPr>
        <p:txBody>
          <a:bodyPr wrap="none" rtlCol="0">
            <a:spAutoFit/>
          </a:bodyPr>
          <a:lstStyle/>
          <a:p>
            <a:r>
              <a:rPr lang="en-US" dirty="0" smtClean="0"/>
              <a:t>What is Slave</a:t>
            </a:r>
            <a:endParaRPr lang="en-US" dirty="0"/>
          </a:p>
        </p:txBody>
      </p:sp>
      <p:sp>
        <p:nvSpPr>
          <p:cNvPr id="7" name="Rectangle 6"/>
          <p:cNvSpPr/>
          <p:nvPr/>
        </p:nvSpPr>
        <p:spPr>
          <a:xfrm>
            <a:off x="382073" y="3381555"/>
            <a:ext cx="11105882" cy="954107"/>
          </a:xfrm>
          <a:prstGeom prst="rect">
            <a:avLst/>
          </a:prstGeom>
        </p:spPr>
        <p:txBody>
          <a:bodyPr wrap="square">
            <a:spAutoFit/>
          </a:bodyPr>
          <a:lstStyle/>
          <a:p>
            <a:pPr marL="285750" indent="-285750">
              <a:buFont typeface="Wingdings" panose="05000000000000000000" pitchFamily="2" charset="2"/>
              <a:buChar char="§"/>
            </a:pPr>
            <a:r>
              <a:rPr lang="en-US" sz="1400" dirty="0">
                <a:latin typeface="TimesNewRomanPSMT"/>
              </a:rPr>
              <a:t>A slave is a small Java executable that runs on a remote machine and listens for requests from the Jenkins master instance</a:t>
            </a:r>
            <a:r>
              <a:rPr lang="en-US" sz="1400" dirty="0" smtClean="0">
                <a:latin typeface="TimesNewRomanPSMT"/>
              </a:rPr>
              <a:t>.</a:t>
            </a:r>
          </a:p>
          <a:p>
            <a:pPr marL="285750" indent="-285750">
              <a:buFont typeface="Wingdings" panose="05000000000000000000" pitchFamily="2" charset="2"/>
              <a:buChar char="§"/>
            </a:pPr>
            <a:r>
              <a:rPr lang="en-US" sz="1400" dirty="0">
                <a:latin typeface="TimesNewRomanPSMT"/>
              </a:rPr>
              <a:t>The slave instance can be started in a number of different ways, depending on the operating system and network architecture</a:t>
            </a:r>
            <a:r>
              <a:rPr lang="en-US" sz="1400" dirty="0" smtClean="0">
                <a:latin typeface="TimesNewRomanPSMT"/>
              </a:rPr>
              <a:t>.</a:t>
            </a:r>
          </a:p>
          <a:p>
            <a:pPr marL="285750" indent="-285750">
              <a:buFont typeface="Wingdings" panose="05000000000000000000" pitchFamily="2" charset="2"/>
              <a:buChar char="§"/>
            </a:pPr>
            <a:r>
              <a:rPr lang="en-US" sz="1400" dirty="0">
                <a:latin typeface="TimesNewRomanPSMT"/>
              </a:rPr>
              <a:t>Once the slave instance is running, it communicates with the master instance over a TCP/IP connection.</a:t>
            </a:r>
          </a:p>
          <a:p>
            <a:endParaRPr lang="en-US" sz="1400" dirty="0">
              <a:latin typeface="TimesNewRomanPSMT"/>
            </a:endParaRPr>
          </a:p>
        </p:txBody>
      </p:sp>
      <p:sp>
        <p:nvSpPr>
          <p:cNvPr id="8" name="TextBox 7"/>
          <p:cNvSpPr txBox="1"/>
          <p:nvPr/>
        </p:nvSpPr>
        <p:spPr>
          <a:xfrm>
            <a:off x="103031" y="4290198"/>
            <a:ext cx="2316660" cy="369332"/>
          </a:xfrm>
          <a:prstGeom prst="rect">
            <a:avLst/>
          </a:prstGeom>
          <a:noFill/>
        </p:spPr>
        <p:txBody>
          <a:bodyPr wrap="none" rtlCol="0">
            <a:spAutoFit/>
          </a:bodyPr>
          <a:lstStyle/>
          <a:p>
            <a:r>
              <a:rPr lang="en-US" dirty="0" smtClean="0"/>
              <a:t>Managing Slave Nodes</a:t>
            </a:r>
            <a:endParaRPr lang="en-US" dirty="0"/>
          </a:p>
        </p:txBody>
      </p:sp>
      <p:sp>
        <p:nvSpPr>
          <p:cNvPr id="9" name="Rectangle 8"/>
          <p:cNvSpPr/>
          <p:nvPr/>
        </p:nvSpPr>
        <p:spPr>
          <a:xfrm>
            <a:off x="485104" y="4579703"/>
            <a:ext cx="10874062" cy="954107"/>
          </a:xfrm>
          <a:prstGeom prst="rect">
            <a:avLst/>
          </a:prstGeom>
        </p:spPr>
        <p:txBody>
          <a:bodyPr wrap="square">
            <a:spAutoFit/>
          </a:bodyPr>
          <a:lstStyle/>
          <a:p>
            <a:pPr marL="285750" indent="-285750">
              <a:buFont typeface="Wingdings" panose="05000000000000000000" pitchFamily="2" charset="2"/>
              <a:buChar char="§"/>
            </a:pPr>
            <a:r>
              <a:rPr lang="en-US" sz="1400" dirty="0">
                <a:latin typeface="TimesNewRomanPSMT"/>
              </a:rPr>
              <a:t>The master starts the slave agents via </a:t>
            </a:r>
            <a:r>
              <a:rPr lang="en-US" sz="1400" dirty="0" err="1" smtClean="0">
                <a:latin typeface="TimesNewRomanPSMT"/>
              </a:rPr>
              <a:t>ssh</a:t>
            </a:r>
            <a:r>
              <a:rPr lang="en-US" sz="1400" dirty="0" smtClean="0">
                <a:latin typeface="TimesNewRomanPSMT"/>
              </a:rPr>
              <a:t> [</a:t>
            </a:r>
            <a:r>
              <a:rPr lang="en-US" sz="1400" b="1" dirty="0" smtClean="0">
                <a:latin typeface="TimesNewRomanPSMT"/>
              </a:rPr>
              <a:t>Unix</a:t>
            </a:r>
            <a:r>
              <a:rPr lang="en-US" sz="1400" dirty="0" smtClean="0">
                <a:latin typeface="TimesNewRomanPSMT"/>
              </a:rPr>
              <a:t> ] or</a:t>
            </a:r>
            <a:endParaRPr lang="en-US" sz="1400" dirty="0">
              <a:latin typeface="TimesNewRomanPSMT"/>
            </a:endParaRPr>
          </a:p>
          <a:p>
            <a:pPr marL="285750" indent="-285750">
              <a:buFont typeface="Wingdings" panose="05000000000000000000" pitchFamily="2" charset="2"/>
              <a:buChar char="§"/>
            </a:pPr>
            <a:r>
              <a:rPr lang="en-US" sz="1400" dirty="0" smtClean="0">
                <a:latin typeface="TimesNewRomanPSMT"/>
              </a:rPr>
              <a:t>Starting </a:t>
            </a:r>
            <a:r>
              <a:rPr lang="en-US" sz="1400" dirty="0">
                <a:latin typeface="TimesNewRomanPSMT"/>
              </a:rPr>
              <a:t>the slave agent manually using Java Web </a:t>
            </a:r>
            <a:r>
              <a:rPr lang="en-US" sz="1400" dirty="0" smtClean="0">
                <a:latin typeface="TimesNewRomanPSMT"/>
              </a:rPr>
              <a:t>Start [ </a:t>
            </a:r>
            <a:r>
              <a:rPr lang="en-US" sz="1400" b="1" dirty="0" smtClean="0">
                <a:latin typeface="TimesNewRomanPSMT"/>
              </a:rPr>
              <a:t>Unix</a:t>
            </a:r>
            <a:r>
              <a:rPr lang="en-US" sz="1400" dirty="0" smtClean="0">
                <a:latin typeface="TimesNewRomanPSMT"/>
              </a:rPr>
              <a:t> ]</a:t>
            </a:r>
            <a:endParaRPr lang="en-US" sz="1400" dirty="0">
              <a:latin typeface="TimesNewRomanPSMT"/>
            </a:endParaRPr>
          </a:p>
          <a:p>
            <a:pPr marL="285750" indent="-285750">
              <a:buFont typeface="Wingdings" panose="05000000000000000000" pitchFamily="2" charset="2"/>
              <a:buChar char="§"/>
            </a:pPr>
            <a:r>
              <a:rPr lang="en-US" sz="1400" dirty="0" smtClean="0">
                <a:latin typeface="TimesNewRomanPSMT"/>
              </a:rPr>
              <a:t>Installing </a:t>
            </a:r>
            <a:r>
              <a:rPr lang="en-US" sz="1400" dirty="0">
                <a:latin typeface="TimesNewRomanPSMT"/>
              </a:rPr>
              <a:t>the slave agent as a </a:t>
            </a:r>
            <a:r>
              <a:rPr lang="en-US" sz="1400" b="1" dirty="0">
                <a:latin typeface="TimesNewRomanPSMT"/>
              </a:rPr>
              <a:t>Window</a:t>
            </a:r>
            <a:r>
              <a:rPr lang="en-US" sz="1400" dirty="0">
                <a:latin typeface="TimesNewRomanPSMT"/>
              </a:rPr>
              <a:t> </a:t>
            </a:r>
            <a:r>
              <a:rPr lang="en-US" sz="1400" dirty="0" smtClean="0">
                <a:latin typeface="TimesNewRomanPSMT"/>
              </a:rPr>
              <a:t>service or</a:t>
            </a:r>
            <a:endParaRPr lang="en-US" sz="1400" dirty="0">
              <a:latin typeface="TimesNewRomanPSMT"/>
            </a:endParaRPr>
          </a:p>
          <a:p>
            <a:pPr marL="285750" indent="-285750">
              <a:buFont typeface="Wingdings" panose="05000000000000000000" pitchFamily="2" charset="2"/>
              <a:buChar char="§"/>
            </a:pPr>
            <a:r>
              <a:rPr lang="en-US" sz="1400" dirty="0" smtClean="0">
                <a:latin typeface="TimesNewRomanPSMT"/>
              </a:rPr>
              <a:t>Starting </a:t>
            </a:r>
            <a:r>
              <a:rPr lang="en-US" sz="1400" dirty="0">
                <a:latin typeface="TimesNewRomanPSMT"/>
              </a:rPr>
              <a:t>the slave agent directly from the command line on the slave machine from the </a:t>
            </a:r>
            <a:r>
              <a:rPr lang="en-US" sz="1400" b="1" dirty="0" smtClean="0">
                <a:latin typeface="TimesNewRomanPSMT"/>
              </a:rPr>
              <a:t>Windows</a:t>
            </a:r>
            <a:r>
              <a:rPr lang="en-US" sz="1400" dirty="0" smtClean="0">
                <a:latin typeface="TimesNewRomanPSMT"/>
              </a:rPr>
              <a:t> </a:t>
            </a:r>
            <a:r>
              <a:rPr lang="en-US" sz="1400" dirty="0" err="1" smtClean="0">
                <a:latin typeface="TimesNewRomanPSMT"/>
              </a:rPr>
              <a:t>commandline</a:t>
            </a:r>
            <a:endParaRPr lang="en-US" dirty="0"/>
          </a:p>
        </p:txBody>
      </p:sp>
    </p:spTree>
    <p:extLst>
      <p:ext uri="{BB962C8B-B14F-4D97-AF65-F5344CB8AC3E}">
        <p14:creationId xmlns:p14="http://schemas.microsoft.com/office/powerpoint/2010/main" val="1117953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3212739" cy="369332"/>
          </a:xfrm>
          <a:prstGeom prst="rect">
            <a:avLst/>
          </a:prstGeom>
          <a:noFill/>
        </p:spPr>
        <p:txBody>
          <a:bodyPr wrap="none" rtlCol="0">
            <a:spAutoFit/>
          </a:bodyPr>
          <a:lstStyle/>
          <a:p>
            <a:r>
              <a:rPr lang="en-US" dirty="0" smtClean="0"/>
              <a:t>Imp Points on Distributed Builds</a:t>
            </a:r>
            <a:endParaRPr lang="en-US" dirty="0"/>
          </a:p>
        </p:txBody>
      </p:sp>
      <p:sp>
        <p:nvSpPr>
          <p:cNvPr id="4" name="Rectangle 3"/>
          <p:cNvSpPr/>
          <p:nvPr/>
        </p:nvSpPr>
        <p:spPr>
          <a:xfrm>
            <a:off x="1" y="369332"/>
            <a:ext cx="11603865" cy="1384995"/>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Intelligent Job Dispatching</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How to choose the build agent to perform a build is a very tricky question. For one thing, updating a workspace is faster than checking out a fresh copy, so builds shouldn’t hop among different build agents too much. On the other hand, build agents can come and go, and available build agents should be utilized as much as possible.</a:t>
            </a:r>
          </a:p>
          <a:p>
            <a:r>
              <a:rPr lang="en-US" sz="1400" dirty="0">
                <a:latin typeface="Arial" panose="020B0604020202020204" pitchFamily="34" charset="0"/>
                <a:cs typeface="Arial" panose="020B0604020202020204" pitchFamily="34" charset="0"/>
              </a:rPr>
              <a:t>Jenkins employs a variant of the consistent hash algorithm to achieve these conflicting goals, and it just works —- you need not configure anything!</a:t>
            </a:r>
          </a:p>
        </p:txBody>
      </p:sp>
      <p:sp>
        <p:nvSpPr>
          <p:cNvPr id="5" name="Rectangle 4"/>
          <p:cNvSpPr/>
          <p:nvPr/>
        </p:nvSpPr>
        <p:spPr>
          <a:xfrm>
            <a:off x="0" y="1754327"/>
            <a:ext cx="11603865" cy="954107"/>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Zero Set Up Build Agent Installation</a:t>
            </a:r>
            <a:br>
              <a:rPr lang="en-US" sz="1400" b="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Build agents install themselves. You just need to specify the machine name and access credentials (user name and password or private key) to Jenkins, and Jenkins will remotely perform installation and updates on its own. This substantially simplifies the deployment of a large build farm.</a:t>
            </a:r>
          </a:p>
          <a:p>
            <a:r>
              <a:rPr lang="en-US" sz="1400" dirty="0">
                <a:latin typeface="Arial" panose="020B0604020202020204" pitchFamily="34" charset="0"/>
                <a:cs typeface="Arial" panose="020B0604020202020204" pitchFamily="34" charset="0"/>
              </a:rPr>
              <a:t>It is also possible to manually install a build agent in environments where the auto installation is problematic</a:t>
            </a:r>
          </a:p>
        </p:txBody>
      </p:sp>
      <p:sp>
        <p:nvSpPr>
          <p:cNvPr id="6" name="Rectangle 5"/>
          <p:cNvSpPr/>
          <p:nvPr/>
        </p:nvSpPr>
        <p:spPr>
          <a:xfrm>
            <a:off x="-1" y="2708434"/>
            <a:ext cx="11603863" cy="3539430"/>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Flexible Deployment Topology</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Communication between the master and build agents is just a single bi-directional byte stream. This channel can be established from either direction. There’s no need for direct TCP/IP reachability between the master and build agents, nor a shared file system. This simplicity and flexibility makes it easy to tunnel connections across firewalls or route them in ways that satisfy your network policy. Is your master inside intranet and build agents on EC2? No problem!</a:t>
            </a:r>
          </a:p>
          <a:p>
            <a:r>
              <a:rPr lang="en-US" sz="1400" b="1" dirty="0">
                <a:latin typeface="Arial" panose="020B0604020202020204" pitchFamily="34" charset="0"/>
                <a:cs typeface="Arial" panose="020B0604020202020204" pitchFamily="34" charset="0"/>
              </a:rPr>
              <a:t>Build Agent Health Metrics Monitoring</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As the number of build agents increases, performing good housekeeping maintenance on them gets more tedious. Jenkins will proactively monitor vital signs of build agents and if any of them develop a problem, such as a low disk space, then Jenkins will automatically cut off the build agent so that it won’t cause build failures. Administrators can go in, resolve problems, and bring the build agents back online.</a:t>
            </a:r>
          </a:p>
          <a:p>
            <a:r>
              <a:rPr lang="en-US" sz="1400" dirty="0">
                <a:latin typeface="Arial" panose="020B0604020202020204" pitchFamily="34" charset="0"/>
                <a:cs typeface="Arial" panose="020B0604020202020204" pitchFamily="34" charset="0"/>
              </a:rPr>
              <a:t>This helps you maintain the overall health of the entire build farm, even when individual build agents are unreliable. Monitoring is extensible, so custom health metrics can be added through plugins.</a:t>
            </a:r>
          </a:p>
          <a:p>
            <a:r>
              <a:rPr lang="en-US" sz="1400" b="1" dirty="0">
                <a:latin typeface="Arial" panose="020B0604020202020204" pitchFamily="34" charset="0"/>
                <a:cs typeface="Arial" panose="020B0604020202020204" pitchFamily="34" charset="0"/>
              </a:rPr>
              <a:t>Automatic JDK/Ant/Maven Installation</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As your cluster grows in size, deploying the tools necessary for builds to all the build agents becomes overhead. It is particularly so if your cluster contains different operating systems and architectures. To make this type of environment more manageable, Jenkins can automatically install tools everywhere on demand. It picks up the right bundle, depending on the environment, and helps ensure that you have the exact same version of tools everywhere.</a:t>
            </a:r>
          </a:p>
        </p:txBody>
      </p:sp>
      <p:sp>
        <p:nvSpPr>
          <p:cNvPr id="7" name="Rectangle 6"/>
          <p:cNvSpPr/>
          <p:nvPr/>
        </p:nvSpPr>
        <p:spPr>
          <a:xfrm>
            <a:off x="5294319" y="0"/>
            <a:ext cx="6110968" cy="369332"/>
          </a:xfrm>
          <a:prstGeom prst="rect">
            <a:avLst/>
          </a:prstGeom>
        </p:spPr>
        <p:txBody>
          <a:bodyPr wrap="none">
            <a:spAutoFit/>
          </a:bodyPr>
          <a:lstStyle/>
          <a:p>
            <a:r>
              <a:rPr lang="en-US" dirty="0"/>
              <a:t>https://www.cloudbees.com/jenkins/about/distributed-builds</a:t>
            </a:r>
          </a:p>
        </p:txBody>
      </p:sp>
    </p:spTree>
    <p:extLst>
      <p:ext uri="{BB962C8B-B14F-4D97-AF65-F5344CB8AC3E}">
        <p14:creationId xmlns:p14="http://schemas.microsoft.com/office/powerpoint/2010/main" val="3538737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4856" y="1197735"/>
            <a:ext cx="6187912" cy="369332"/>
          </a:xfrm>
          <a:prstGeom prst="rect">
            <a:avLst/>
          </a:prstGeom>
          <a:noFill/>
        </p:spPr>
        <p:txBody>
          <a:bodyPr wrap="none" rtlCol="0">
            <a:spAutoFit/>
          </a:bodyPr>
          <a:lstStyle/>
          <a:p>
            <a:r>
              <a:rPr lang="en-US" dirty="0" smtClean="0"/>
              <a:t>A Must Read – Step by Step </a:t>
            </a:r>
            <a:r>
              <a:rPr lang="en-US" dirty="0" err="1" smtClean="0"/>
              <a:t>Config</a:t>
            </a:r>
            <a:r>
              <a:rPr lang="en-US" dirty="0" smtClean="0"/>
              <a:t> of Distributed Build in Jenkins</a:t>
            </a:r>
            <a:endParaRPr lang="en-US" dirty="0"/>
          </a:p>
        </p:txBody>
      </p:sp>
      <p:sp>
        <p:nvSpPr>
          <p:cNvPr id="3" name="Rectangle 2"/>
          <p:cNvSpPr/>
          <p:nvPr/>
        </p:nvSpPr>
        <p:spPr>
          <a:xfrm>
            <a:off x="4374524" y="1933858"/>
            <a:ext cx="6096000" cy="646331"/>
          </a:xfrm>
          <a:prstGeom prst="rect">
            <a:avLst/>
          </a:prstGeom>
        </p:spPr>
        <p:txBody>
          <a:bodyPr>
            <a:spAutoFit/>
          </a:bodyPr>
          <a:lstStyle/>
          <a:p>
            <a:r>
              <a:rPr lang="en-US" dirty="0"/>
              <a:t>https://wiki.jenkins.io/display/JENKINS/Step+by+step+guide+to+set+up+master+and+slave+machines+on+Windows</a:t>
            </a:r>
          </a:p>
        </p:txBody>
      </p:sp>
      <p:cxnSp>
        <p:nvCxnSpPr>
          <p:cNvPr id="5" name="Elbow Connector 4"/>
          <p:cNvCxnSpPr/>
          <p:nvPr/>
        </p:nvCxnSpPr>
        <p:spPr>
          <a:xfrm>
            <a:off x="3039414" y="1567067"/>
            <a:ext cx="1236372" cy="789767"/>
          </a:xfrm>
          <a:prstGeom prst="bentConnector3">
            <a:avLst/>
          </a:prstGeom>
          <a:ln>
            <a:tailEnd type="triangle"/>
          </a:ln>
          <a:effectLst>
            <a:glow rad="228600">
              <a:schemeClr val="accent5">
                <a:satMod val="175000"/>
                <a:alpha val="40000"/>
              </a:schemeClr>
            </a:glow>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a:off x="3039413" y="184613"/>
            <a:ext cx="10277341" cy="338554"/>
          </a:xfrm>
          <a:prstGeom prst="rect">
            <a:avLst/>
          </a:prstGeom>
        </p:spPr>
        <p:txBody>
          <a:bodyPr wrap="square">
            <a:spAutoFit/>
          </a:bodyPr>
          <a:lstStyle/>
          <a:p>
            <a:r>
              <a:rPr lang="en-US" sz="1600" dirty="0"/>
              <a:t>https://wiki.jenkins.io/display/JENKINS/Distributed+builds#Distributedbuilds-Schedulingstrategy</a:t>
            </a:r>
          </a:p>
        </p:txBody>
      </p:sp>
      <p:sp>
        <p:nvSpPr>
          <p:cNvPr id="8" name="TextBox 7"/>
          <p:cNvSpPr txBox="1"/>
          <p:nvPr/>
        </p:nvSpPr>
        <p:spPr>
          <a:xfrm>
            <a:off x="334851" y="296214"/>
            <a:ext cx="1780616" cy="369332"/>
          </a:xfrm>
          <a:prstGeom prst="rect">
            <a:avLst/>
          </a:prstGeom>
          <a:noFill/>
        </p:spPr>
        <p:txBody>
          <a:bodyPr wrap="none" rtlCol="0">
            <a:spAutoFit/>
          </a:bodyPr>
          <a:lstStyle/>
          <a:p>
            <a:r>
              <a:rPr lang="en-US" dirty="0" smtClean="0"/>
              <a:t>Important Read : </a:t>
            </a:r>
            <a:endParaRPr lang="en-US" dirty="0"/>
          </a:p>
        </p:txBody>
      </p:sp>
      <p:cxnSp>
        <p:nvCxnSpPr>
          <p:cNvPr id="10" name="Straight Arrow Connector 9"/>
          <p:cNvCxnSpPr/>
          <p:nvPr/>
        </p:nvCxnSpPr>
        <p:spPr>
          <a:xfrm>
            <a:off x="2305318" y="507778"/>
            <a:ext cx="5537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443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a:t>
            </a:r>
            <a:endParaRPr lang="en-US" dirty="0"/>
          </a:p>
        </p:txBody>
      </p:sp>
      <p:sp>
        <p:nvSpPr>
          <p:cNvPr id="3" name="Text Placeholder 2"/>
          <p:cNvSpPr>
            <a:spLocks noGrp="1"/>
          </p:cNvSpPr>
          <p:nvPr>
            <p:ph type="body" idx="1"/>
          </p:nvPr>
        </p:nvSpPr>
        <p:spPr/>
        <p:txBody>
          <a:bodyPr/>
          <a:lstStyle/>
          <a:p>
            <a:endParaRPr lang="en-US" dirty="0"/>
          </a:p>
          <a:p>
            <a:r>
              <a:rPr lang="en-US" dirty="0"/>
              <a:t>o What are plugins? </a:t>
            </a:r>
          </a:p>
          <a:p>
            <a:r>
              <a:rPr lang="en-US" dirty="0"/>
              <a:t>o What is the plugin manager? </a:t>
            </a:r>
          </a:p>
          <a:p>
            <a:endParaRPr lang="en-US" dirty="0"/>
          </a:p>
          <a:p>
            <a:endParaRPr lang="en-US" dirty="0"/>
          </a:p>
        </p:txBody>
      </p:sp>
    </p:spTree>
    <p:extLst>
      <p:ext uri="{BB962C8B-B14F-4D97-AF65-F5344CB8AC3E}">
        <p14:creationId xmlns:p14="http://schemas.microsoft.com/office/powerpoint/2010/main" val="4059174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093" y="334851"/>
            <a:ext cx="2981907" cy="369332"/>
          </a:xfrm>
          <a:prstGeom prst="rect">
            <a:avLst/>
          </a:prstGeom>
          <a:noFill/>
        </p:spPr>
        <p:txBody>
          <a:bodyPr wrap="none" rtlCol="0">
            <a:spAutoFit/>
          </a:bodyPr>
          <a:lstStyle/>
          <a:p>
            <a:r>
              <a:rPr lang="en-US" dirty="0" smtClean="0"/>
              <a:t>What is Plugin &amp; its relevance</a:t>
            </a:r>
            <a:endParaRPr lang="en-US" dirty="0"/>
          </a:p>
        </p:txBody>
      </p:sp>
      <p:sp>
        <p:nvSpPr>
          <p:cNvPr id="3" name="Rectangle 2"/>
          <p:cNvSpPr/>
          <p:nvPr/>
        </p:nvSpPr>
        <p:spPr>
          <a:xfrm>
            <a:off x="242999" y="855200"/>
            <a:ext cx="11244955" cy="1815882"/>
          </a:xfrm>
          <a:prstGeom prst="rect">
            <a:avLst/>
          </a:prstGeom>
        </p:spPr>
        <p:txBody>
          <a:bodyPr wrap="square">
            <a:spAutoFit/>
          </a:bodyPr>
          <a:lstStyle/>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Plugins are the primary means of enhancing the functionality of a Jenkins environment to suit organization- or user-specific </a:t>
            </a:r>
            <a:r>
              <a:rPr lang="en-US" sz="1400" dirty="0" smtClean="0">
                <a:latin typeface="Arial" panose="020B0604020202020204" pitchFamily="34" charset="0"/>
                <a:cs typeface="Arial" panose="020B0604020202020204" pitchFamily="34" charset="0"/>
              </a:rPr>
              <a:t>needs</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Plugins can be automatically downloaded, with their dependencies, from the </a:t>
            </a:r>
            <a:r>
              <a:rPr lang="en-US" sz="1400" dirty="0">
                <a:latin typeface="Arial" panose="020B0604020202020204" pitchFamily="34" charset="0"/>
                <a:cs typeface="Arial" panose="020B0604020202020204" pitchFamily="34" charset="0"/>
                <a:hlinkClick r:id="rId2"/>
              </a:rPr>
              <a:t>Update Center</a:t>
            </a:r>
            <a:r>
              <a:rPr lang="en-US" sz="14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The Update Center is a service operated by the Jenkins project which provides an inventory of open source plugins which have been developed and maintained by various members of the Jenkins </a:t>
            </a:r>
            <a:r>
              <a:rPr lang="en-US" sz="1400" dirty="0" smtClean="0">
                <a:latin typeface="Arial" panose="020B0604020202020204" pitchFamily="34" charset="0"/>
                <a:cs typeface="Arial" panose="020B0604020202020204" pitchFamily="34" charset="0"/>
              </a:rPr>
              <a:t>community</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There are </a:t>
            </a:r>
            <a:r>
              <a:rPr lang="en-US" sz="1400" dirty="0">
                <a:latin typeface="Arial" panose="020B0604020202020204" pitchFamily="34" charset="0"/>
                <a:cs typeface="Arial" panose="020B0604020202020204" pitchFamily="34" charset="0"/>
                <a:hlinkClick r:id="rId3"/>
              </a:rPr>
              <a:t>over a thousand different plugins</a:t>
            </a:r>
            <a:r>
              <a:rPr lang="en-US" sz="1400" dirty="0">
                <a:latin typeface="Arial" panose="020B0604020202020204" pitchFamily="34" charset="0"/>
                <a:cs typeface="Arial" panose="020B0604020202020204" pitchFamily="34" charset="0"/>
              </a:rPr>
              <a:t> which can be installed on a Jenkins master and to integrate various build tools, cloud providers, analysis tools, and much </a:t>
            </a:r>
            <a:r>
              <a:rPr lang="en-US" sz="1400" dirty="0" smtClean="0">
                <a:latin typeface="Arial" panose="020B0604020202020204" pitchFamily="34" charset="0"/>
                <a:cs typeface="Arial" panose="020B0604020202020204" pitchFamily="34" charset="0"/>
              </a:rPr>
              <a:t>more</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p:txBody>
      </p:sp>
      <p:sp>
        <p:nvSpPr>
          <p:cNvPr id="7" name="Rectangle 4">
            <a:hlinkClick r:id="rId4"/>
          </p:cNvPr>
          <p:cNvSpPr>
            <a:spLocks noChangeArrowheads="1"/>
          </p:cNvSpPr>
          <p:nvPr/>
        </p:nvSpPr>
        <p:spPr bwMode="auto">
          <a:xfrm>
            <a:off x="242999" y="2337958"/>
            <a:ext cx="9882834"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Installing a plugin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Jenkins provides a couple of different methods for installing plugins on the master: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400" dirty="0">
                <a:latin typeface="Arial" panose="020B0604020202020204" pitchFamily="34" charset="0"/>
                <a:cs typeface="Arial" panose="020B0604020202020204" pitchFamily="34" charset="0"/>
              </a:rPr>
              <a:t>Using the "Plugin Manager" in the web UI.</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1400" dirty="0">
                <a:latin typeface="Arial" panose="020B0604020202020204" pitchFamily="34" charset="0"/>
                <a:cs typeface="Arial" panose="020B0604020202020204" pitchFamily="34" charset="0"/>
              </a:rPr>
              <a:t>Using the </a:t>
            </a:r>
            <a:r>
              <a:rPr lang="en-US" altLang="en-US" sz="1400" dirty="0">
                <a:latin typeface="Arial" panose="020B0604020202020204" pitchFamily="34" charset="0"/>
                <a:cs typeface="Arial" panose="020B0604020202020204" pitchFamily="34" charset="0"/>
                <a:hlinkClick r:id="rId5"/>
              </a:rPr>
              <a:t>Jenkins CLI</a:t>
            </a:r>
            <a:r>
              <a:rPr lang="en-US" altLang="en-US" sz="1400" dirty="0">
                <a:latin typeface="Arial" panose="020B0604020202020204" pitchFamily="34" charset="0"/>
                <a:cs typeface="Arial" panose="020B0604020202020204" pitchFamily="34" charset="0"/>
              </a:rPr>
              <a:t> install-plugin command.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1400" dirty="0">
                <a:latin typeface="Arial" panose="020B0604020202020204" pitchFamily="34" charset="0"/>
                <a:cs typeface="Arial" panose="020B0604020202020204" pitchFamily="34" charset="0"/>
              </a:rPr>
              <a:t>Each approach will result in the plugin being loaded by Jenkins but may require different levels of access </a:t>
            </a:r>
          </a:p>
          <a:p>
            <a:pPr marR="0" lvl="0" algn="l" defTabSz="914400" rtl="0" eaLnBrk="0" fontAlgn="base" latinLnBrk="0" hangingPunct="0">
              <a:lnSpc>
                <a:spcPct val="100000"/>
              </a:lnSpc>
              <a:spcBef>
                <a:spcPct val="0"/>
              </a:spcBef>
              <a:spcAft>
                <a:spcPct val="0"/>
              </a:spcAft>
              <a:buClrTx/>
              <a:buSzTx/>
              <a:tabLst/>
            </a:pPr>
            <a:r>
              <a:rPr lang="en-US" altLang="en-US" sz="1400" dirty="0">
                <a:latin typeface="Arial" panose="020B0604020202020204" pitchFamily="34" charset="0"/>
                <a:cs typeface="Arial" panose="020B0604020202020204" pitchFamily="34" charset="0"/>
              </a:rPr>
              <a:t>     and trade-offs in order to use.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1400" dirty="0">
                <a:latin typeface="Arial" panose="020B0604020202020204" pitchFamily="34" charset="0"/>
                <a:cs typeface="Arial" panose="020B0604020202020204" pitchFamily="34" charset="0"/>
              </a:rPr>
              <a:t>The two approaches require that the Jenkins master be able to download meta-data from an Update Center, </a:t>
            </a:r>
          </a:p>
          <a:p>
            <a:pPr marR="0" lvl="0" algn="l" defTabSz="914400" rtl="0" eaLnBrk="0" fontAlgn="base" latinLnBrk="0" hangingPunct="0">
              <a:lnSpc>
                <a:spcPct val="100000"/>
              </a:lnSpc>
              <a:spcBef>
                <a:spcPct val="0"/>
              </a:spcBef>
              <a:spcAft>
                <a:spcPct val="0"/>
              </a:spcAft>
              <a:buClrTx/>
              <a:buSzTx/>
              <a:tabLst/>
            </a:pPr>
            <a:r>
              <a:rPr lang="en-US" altLang="en-US" sz="1400" dirty="0">
                <a:latin typeface="Arial" panose="020B0604020202020204" pitchFamily="34" charset="0"/>
                <a:cs typeface="Arial" panose="020B0604020202020204" pitchFamily="34" charset="0"/>
              </a:rPr>
              <a:t>     </a:t>
            </a:r>
            <a:r>
              <a:rPr lang="en-US" altLang="en-US" sz="1400" dirty="0" smtClean="0">
                <a:latin typeface="Arial" panose="020B0604020202020204" pitchFamily="34" charset="0"/>
                <a:cs typeface="Arial" panose="020B0604020202020204" pitchFamily="34" charset="0"/>
              </a:rPr>
              <a:t> whether </a:t>
            </a:r>
            <a:r>
              <a:rPr lang="en-US" altLang="en-US" sz="1400" dirty="0">
                <a:latin typeface="Arial" panose="020B0604020202020204" pitchFamily="34" charset="0"/>
                <a:cs typeface="Arial" panose="020B0604020202020204" pitchFamily="34" charset="0"/>
              </a:rPr>
              <a:t>the primary Update Center operated by the Jenkins project [</a:t>
            </a:r>
            <a:r>
              <a:rPr lang="en-US" altLang="en-US" sz="1400" dirty="0">
                <a:latin typeface="Arial" panose="020B0604020202020204" pitchFamily="34" charset="0"/>
                <a:cs typeface="Arial" panose="020B0604020202020204" pitchFamily="34" charset="0"/>
                <a:hlinkClick r:id="rId6" tooltip="View footnote."/>
              </a:rPr>
              <a:t>1</a:t>
            </a:r>
            <a:r>
              <a:rPr lang="en-US" altLang="en-US" sz="1400" dirty="0">
                <a:latin typeface="Arial" panose="020B0604020202020204" pitchFamily="34" charset="0"/>
                <a:cs typeface="Arial" panose="020B0604020202020204" pitchFamily="34" charset="0"/>
              </a:rPr>
              <a:t>], or a custom Update Center.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1400" dirty="0">
                <a:latin typeface="Arial" panose="020B0604020202020204" pitchFamily="34" charset="0"/>
                <a:cs typeface="Arial" panose="020B0604020202020204" pitchFamily="34" charset="0"/>
              </a:rPr>
              <a:t>The plugins are packaged as self-contained .</a:t>
            </a:r>
            <a:r>
              <a:rPr lang="en-US" altLang="en-US" sz="1400" dirty="0" err="1">
                <a:latin typeface="Arial" panose="020B0604020202020204" pitchFamily="34" charset="0"/>
                <a:cs typeface="Arial" panose="020B0604020202020204" pitchFamily="34" charset="0"/>
              </a:rPr>
              <a:t>hpi</a:t>
            </a:r>
            <a:r>
              <a:rPr lang="en-US" altLang="en-US" sz="1400" dirty="0">
                <a:latin typeface="Arial" panose="020B0604020202020204" pitchFamily="34" charset="0"/>
                <a:cs typeface="Arial" panose="020B0604020202020204" pitchFamily="34" charset="0"/>
              </a:rPr>
              <a:t> files, which have all the necessary code, images, and other resources </a:t>
            </a:r>
            <a:endParaRPr lang="en-US" altLang="en-US" sz="1400" dirty="0" smtClean="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400" dirty="0" smtClean="0">
                <a:latin typeface="Arial" panose="020B0604020202020204" pitchFamily="34" charset="0"/>
                <a:cs typeface="Arial" panose="020B0604020202020204" pitchFamily="34" charset="0"/>
              </a:rPr>
              <a:t>      which </a:t>
            </a:r>
            <a:r>
              <a:rPr lang="en-US" altLang="en-US" sz="1400" dirty="0">
                <a:latin typeface="Arial" panose="020B0604020202020204" pitchFamily="34" charset="0"/>
                <a:cs typeface="Arial" panose="020B0604020202020204" pitchFamily="34" charset="0"/>
              </a:rPr>
              <a:t>the plugin needs to operate successfully.</a:t>
            </a:r>
          </a:p>
        </p:txBody>
      </p:sp>
    </p:spTree>
    <p:extLst>
      <p:ext uri="{BB962C8B-B14F-4D97-AF65-F5344CB8AC3E}">
        <p14:creationId xmlns:p14="http://schemas.microsoft.com/office/powerpoint/2010/main" val="2721085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1667" y="193121"/>
            <a:ext cx="9903854" cy="5568199"/>
          </a:xfrm>
          <a:prstGeom prst="rect">
            <a:avLst/>
          </a:prstGeom>
        </p:spPr>
      </p:pic>
    </p:spTree>
    <p:extLst>
      <p:ext uri="{BB962C8B-B14F-4D97-AF65-F5344CB8AC3E}">
        <p14:creationId xmlns:p14="http://schemas.microsoft.com/office/powerpoint/2010/main" val="1178076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0841835" cy="4932608"/>
          </a:xfrm>
          <a:prstGeom prst="rect">
            <a:avLst/>
          </a:prstGeom>
        </p:spPr>
      </p:pic>
    </p:spTree>
    <p:extLst>
      <p:ext uri="{BB962C8B-B14F-4D97-AF65-F5344CB8AC3E}">
        <p14:creationId xmlns:p14="http://schemas.microsoft.com/office/powerpoint/2010/main" val="419421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496" y="220110"/>
            <a:ext cx="6518765" cy="3539430"/>
          </a:xfrm>
          <a:prstGeom prst="rect">
            <a:avLst/>
          </a:prstGeom>
        </p:spPr>
        <p:txBody>
          <a:bodyPr wrap="square">
            <a:spAutoFit/>
          </a:bodyPr>
          <a:lstStyle/>
          <a:p>
            <a:pPr marL="342900" marR="0" lvl="0" indent="-342900">
              <a:spcBef>
                <a:spcPts val="0"/>
              </a:spcBef>
              <a:spcAft>
                <a:spcPts val="0"/>
              </a:spcAft>
              <a:buFont typeface="Symbol" panose="05050102010706020507" pitchFamily="18" charset="2"/>
              <a:buChar char=""/>
            </a:pPr>
            <a:r>
              <a:rPr lang="en-US" sz="1600" b="1" dirty="0">
                <a:latin typeface="Cambria" panose="02040503050406030204" pitchFamily="18" charset="0"/>
                <a:ea typeface="MS Mincho" panose="02020609040205080304" pitchFamily="49" charset="-128"/>
                <a:cs typeface="Times New Roman" panose="02020603050405020304" pitchFamily="18" charset="0"/>
              </a:rPr>
              <a:t>CI practices</a:t>
            </a: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Single source repository</a:t>
            </a: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Automate the build</a:t>
            </a: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Make your build self testing</a:t>
            </a: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Everyone commits everyday</a:t>
            </a: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Every commit triggers a build</a:t>
            </a: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Fix broken builds immediately</a:t>
            </a: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Keep the commit build fast (and use pipeline for slower builds</a:t>
            </a:r>
            <a:r>
              <a:rPr lang="en-US" sz="1600" dirty="0" smtClean="0">
                <a:latin typeface="Cambria" panose="02040503050406030204" pitchFamily="18" charset="0"/>
                <a:ea typeface="MS Mincho" panose="02020609040205080304" pitchFamily="49" charset="-128"/>
                <a:cs typeface="Times New Roman" panose="02020603050405020304" pitchFamily="18" charset="0"/>
              </a:rPr>
              <a:t>)</a:t>
            </a:r>
          </a:p>
          <a:p>
            <a:pPr marL="742950" marR="0" lvl="1" indent="-285750">
              <a:spcBef>
                <a:spcPts val="0"/>
              </a:spcBef>
              <a:spcAft>
                <a:spcPts val="0"/>
              </a:spcAft>
              <a:buFont typeface="Courier New" panose="02070309020205020404" pitchFamily="49" charset="0"/>
              <a:buChar char="o"/>
            </a:pPr>
            <a:r>
              <a:rPr lang="en-US" sz="1600" dirty="0" smtClean="0">
                <a:latin typeface="Cambria" panose="02040503050406030204" pitchFamily="18" charset="0"/>
                <a:ea typeface="MS Mincho" panose="02020609040205080304" pitchFamily="49" charset="-128"/>
                <a:cs typeface="Times New Roman" panose="02020603050405020304" pitchFamily="18" charset="0"/>
              </a:rPr>
              <a:t>Store the Build Artifacts</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Test in a clone of the prod environment</a:t>
            </a: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Make it easy to get the latest build</a:t>
            </a:r>
          </a:p>
          <a:p>
            <a:pPr marL="742950" marR="0" lvl="1" indent="-285750">
              <a:spcBef>
                <a:spcPts val="0"/>
              </a:spcBef>
              <a:spcAft>
                <a:spcPts val="0"/>
              </a:spcAft>
              <a:buFont typeface="Courier New" panose="02070309020205020404" pitchFamily="49" charset="0"/>
              <a:buChar char="o"/>
            </a:pPr>
            <a:r>
              <a:rPr lang="en-US" sz="1600" dirty="0" smtClean="0">
                <a:latin typeface="Cambria" panose="02040503050406030204" pitchFamily="18" charset="0"/>
                <a:ea typeface="MS Mincho" panose="02020609040205080304" pitchFamily="49" charset="-128"/>
                <a:cs typeface="Times New Roman" panose="02020603050405020304" pitchFamily="18" charset="0"/>
              </a:rPr>
              <a:t>Visibility [ Notification on Build Status/Failures, Build Changes  </a:t>
            </a:r>
            <a:r>
              <a:rPr lang="en-US" sz="1600" dirty="0" err="1" smtClean="0">
                <a:latin typeface="Cambria" panose="02040503050406030204" pitchFamily="18" charset="0"/>
                <a:ea typeface="MS Mincho" panose="02020609040205080304" pitchFamily="49" charset="-128"/>
                <a:cs typeface="Times New Roman" panose="02020603050405020304" pitchFamily="18" charset="0"/>
              </a:rPr>
              <a:t>etc</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to be transparent ]</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Automate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deployment</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3" name="Rectangle 2"/>
          <p:cNvSpPr/>
          <p:nvPr/>
        </p:nvSpPr>
        <p:spPr>
          <a:xfrm>
            <a:off x="6875260" y="349893"/>
            <a:ext cx="4280453" cy="1569660"/>
          </a:xfrm>
          <a:prstGeom prst="rect">
            <a:avLst/>
          </a:prstGeom>
        </p:spPr>
        <p:txBody>
          <a:bodyPr>
            <a:spAutoFit/>
          </a:bodyPr>
          <a:lstStyle/>
          <a:p>
            <a:pPr marL="342900" indent="-342900">
              <a:buFont typeface="Symbol" panose="05050102010706020507" pitchFamily="18" charset="2"/>
              <a:buChar char=""/>
            </a:pPr>
            <a:r>
              <a:rPr lang="en-US" sz="1600" b="1" dirty="0" smtClean="0">
                <a:latin typeface="Cambria" panose="02040503050406030204" pitchFamily="18" charset="0"/>
                <a:ea typeface="MS Mincho" panose="02020609040205080304" pitchFamily="49" charset="-128"/>
                <a:cs typeface="Times New Roman" panose="02020603050405020304" pitchFamily="18" charset="0"/>
              </a:rPr>
              <a:t>Continuous Deploy </a:t>
            </a:r>
            <a:r>
              <a:rPr lang="en-US" sz="1600" b="1" dirty="0">
                <a:latin typeface="Cambria" panose="02040503050406030204" pitchFamily="18" charset="0"/>
                <a:ea typeface="MS Mincho" panose="02020609040205080304" pitchFamily="49" charset="-128"/>
                <a:cs typeface="Times New Roman" panose="02020603050405020304" pitchFamily="18" charset="0"/>
              </a:rPr>
              <a:t>principles</a:t>
            </a:r>
          </a:p>
          <a:p>
            <a:pPr marL="742950" lvl="1" indent="-285750">
              <a:buFont typeface="Courier New" panose="02070309020205020404" pitchFamily="49" charset="0"/>
              <a:buChar char="o"/>
            </a:pPr>
            <a:r>
              <a:rPr lang="en-US" sz="1600" dirty="0" smtClean="0">
                <a:latin typeface="Cambria" panose="02040503050406030204" pitchFamily="18" charset="0"/>
                <a:ea typeface="MS Mincho" panose="02020609040205080304" pitchFamily="49" charset="-128"/>
                <a:cs typeface="Times New Roman" panose="02020603050405020304" pitchFamily="18" charset="0"/>
              </a:rPr>
              <a:t>Check </a:t>
            </a:r>
            <a:r>
              <a:rPr lang="en-US" sz="1600" dirty="0">
                <a:latin typeface="Cambria" panose="02040503050406030204" pitchFamily="18" charset="0"/>
                <a:ea typeface="MS Mincho" panose="02020609040205080304" pitchFamily="49" charset="-128"/>
                <a:cs typeface="Times New Roman" panose="02020603050405020304" pitchFamily="18" charset="0"/>
              </a:rPr>
              <a:t>in</a:t>
            </a:r>
          </a:p>
          <a:p>
            <a:pPr marL="742950" lvl="1" indent="-285750">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Build and unit tests</a:t>
            </a:r>
          </a:p>
          <a:p>
            <a:pPr marL="742950" lvl="1" indent="-285750">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Automated acceptance tests</a:t>
            </a:r>
          </a:p>
          <a:p>
            <a:pPr marL="742950" lvl="1" indent="-285750">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User acceptance test</a:t>
            </a:r>
          </a:p>
          <a:p>
            <a:pPr marL="742950" lvl="1" indent="-285750">
              <a:buFont typeface="Courier New" panose="02070309020205020404" pitchFamily="49" charset="0"/>
              <a:buChar char="o"/>
            </a:pPr>
            <a:r>
              <a:rPr lang="en-US" sz="1600" dirty="0" smtClean="0">
                <a:latin typeface="Cambria" panose="02040503050406030204" pitchFamily="18" charset="0"/>
                <a:ea typeface="MS Mincho" panose="02020609040205080304" pitchFamily="49" charset="-128"/>
                <a:cs typeface="Times New Roman" panose="02020603050405020304" pitchFamily="18" charset="0"/>
              </a:rPr>
              <a:t>Release through Deployment Pipeline</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4" name="Rectangle 3"/>
          <p:cNvSpPr/>
          <p:nvPr/>
        </p:nvSpPr>
        <p:spPr>
          <a:xfrm rot="16200000">
            <a:off x="-2383989" y="2855957"/>
            <a:ext cx="5179362" cy="307777"/>
          </a:xfrm>
          <a:prstGeom prst="rect">
            <a:avLst/>
          </a:prstGeom>
        </p:spPr>
        <p:txBody>
          <a:bodyPr wrap="square">
            <a:spAutoFit/>
          </a:bodyPr>
          <a:lstStyle/>
          <a:p>
            <a:r>
              <a:rPr lang="en-US" sz="1400" dirty="0"/>
              <a:t>https://www.martinfowler.com/articles/continuousIntegration.html</a:t>
            </a:r>
          </a:p>
        </p:txBody>
      </p:sp>
      <p:cxnSp>
        <p:nvCxnSpPr>
          <p:cNvPr id="6" name="Straight Arrow Connector 5"/>
          <p:cNvCxnSpPr/>
          <p:nvPr/>
        </p:nvCxnSpPr>
        <p:spPr>
          <a:xfrm flipV="1">
            <a:off x="389436" y="798490"/>
            <a:ext cx="476518" cy="201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875261" y="1919553"/>
            <a:ext cx="5316739" cy="1815882"/>
          </a:xfrm>
          <a:prstGeom prst="rect">
            <a:avLst/>
          </a:prstGeom>
        </p:spPr>
        <p:txBody>
          <a:bodyPr wrap="square">
            <a:spAutoFit/>
          </a:bodyPr>
          <a:lstStyle/>
          <a:p>
            <a:pPr marL="342900" indent="-342900">
              <a:buFont typeface="Symbol" panose="05050102010706020507" pitchFamily="18" charset="2"/>
              <a:buChar char=""/>
            </a:pPr>
            <a:r>
              <a:rPr lang="en-US" sz="1600" b="1" dirty="0" smtClean="0">
                <a:latin typeface="Cambria" panose="02040503050406030204" pitchFamily="18" charset="0"/>
                <a:ea typeface="MS Mincho" panose="02020609040205080304" pitchFamily="49" charset="-128"/>
                <a:cs typeface="Times New Roman" panose="02020603050405020304" pitchFamily="18" charset="0"/>
              </a:rPr>
              <a:t>Continuous Delivery Benefits</a:t>
            </a:r>
            <a:endParaRPr lang="en-US" sz="1600" b="1" dirty="0">
              <a:latin typeface="Cambria" panose="02040503050406030204" pitchFamily="18" charset="0"/>
              <a:ea typeface="MS Mincho" panose="02020609040205080304" pitchFamily="49" charset="-128"/>
              <a:cs typeface="Times New Roman" panose="02020603050405020304" pitchFamily="18" charset="0"/>
            </a:endParaRPr>
          </a:p>
          <a:p>
            <a:pPr marL="742950" lvl="1" indent="-285750">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Reduced Deployment Risk</a:t>
            </a:r>
          </a:p>
          <a:p>
            <a:pPr marL="742950" lvl="1" indent="-285750">
              <a:buFont typeface="Courier New" panose="02070309020205020404" pitchFamily="49" charset="0"/>
              <a:buChar char="o"/>
            </a:pPr>
            <a:r>
              <a:rPr lang="en-US" sz="1600" dirty="0" smtClean="0">
                <a:latin typeface="Cambria" panose="02040503050406030204" pitchFamily="18" charset="0"/>
                <a:ea typeface="MS Mincho" panose="02020609040205080304" pitchFamily="49" charset="-128"/>
                <a:cs typeface="Times New Roman" panose="02020603050405020304" pitchFamily="18" charset="0"/>
              </a:rPr>
              <a:t>Believable(&amp; User Quantifiable) Progress</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a:p>
            <a:pPr marL="742950" lvl="1" indent="-285750">
              <a:buFont typeface="Courier New" panose="02070309020205020404" pitchFamily="49" charset="0"/>
              <a:buChar char="o"/>
            </a:pPr>
            <a:r>
              <a:rPr lang="en-US" sz="1600" dirty="0" smtClean="0">
                <a:latin typeface="Cambria" panose="02040503050406030204" pitchFamily="18" charset="0"/>
                <a:ea typeface="MS Mincho" panose="02020609040205080304" pitchFamily="49" charset="-128"/>
                <a:cs typeface="Times New Roman" panose="02020603050405020304" pitchFamily="18" charset="0"/>
              </a:rPr>
              <a:t>Prompt User Feedback</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a:p>
            <a:pPr marL="742950" lvl="1" indent="-285750">
              <a:buFont typeface="Courier New" panose="02070309020205020404" pitchFamily="49" charset="0"/>
              <a:buChar char="o"/>
            </a:pPr>
            <a:r>
              <a:rPr lang="en-US" sz="1600" dirty="0">
                <a:latin typeface="Cambria" panose="02040503050406030204" pitchFamily="18" charset="0"/>
                <a:ea typeface="MS Mincho" panose="02020609040205080304" pitchFamily="49" charset="-128"/>
                <a:cs typeface="Times New Roman" panose="02020603050405020304" pitchFamily="18" charset="0"/>
              </a:rPr>
              <a:t>User acceptance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test (Re-Execute or sample random test again to certify)</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a:p>
            <a:pPr marL="742950" lvl="1" indent="-285750">
              <a:buFont typeface="Courier New" panose="02070309020205020404" pitchFamily="49" charset="0"/>
              <a:buChar char="o"/>
            </a:pPr>
            <a:r>
              <a:rPr lang="en-US" sz="1600" dirty="0" smtClean="0">
                <a:latin typeface="Cambria" panose="02040503050406030204" pitchFamily="18" charset="0"/>
                <a:ea typeface="MS Mincho" panose="02020609040205080304" pitchFamily="49" charset="-128"/>
                <a:cs typeface="Times New Roman" panose="02020603050405020304" pitchFamily="18" charset="0"/>
              </a:rPr>
              <a:t>Release/Deploy based on User Approval</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8" name="Rectangle 7"/>
          <p:cNvSpPr/>
          <p:nvPr/>
        </p:nvSpPr>
        <p:spPr>
          <a:xfrm>
            <a:off x="511785" y="3871620"/>
            <a:ext cx="11890570" cy="1815882"/>
          </a:xfrm>
          <a:prstGeom prst="rect">
            <a:avLst/>
          </a:prstGeom>
        </p:spPr>
        <p:txBody>
          <a:bodyPr wrap="square">
            <a:spAutoFit/>
          </a:bodyPr>
          <a:lstStyle/>
          <a:p>
            <a:r>
              <a:rPr lang="en-US" sz="1600" b="1" dirty="0">
                <a:latin typeface="Cambria" panose="02040503050406030204" pitchFamily="18" charset="0"/>
                <a:ea typeface="MS Mincho" panose="02020609040205080304" pitchFamily="49" charset="-128"/>
                <a:cs typeface="Times New Roman" panose="02020603050405020304" pitchFamily="18" charset="0"/>
              </a:rPr>
              <a:t>Continuous Delivery </a:t>
            </a:r>
            <a:r>
              <a:rPr lang="en-US" sz="1600" dirty="0">
                <a:latin typeface="Cambria" panose="02040503050406030204" pitchFamily="18" charset="0"/>
                <a:ea typeface="MS Mincho" panose="02020609040205080304" pitchFamily="49" charset="-128"/>
                <a:cs typeface="Times New Roman" panose="02020603050405020304" pitchFamily="18" charset="0"/>
              </a:rPr>
              <a:t>is a software development discipline where you build software in such a way that the software can be released to production at any time. </a:t>
            </a:r>
          </a:p>
          <a:p>
            <a:r>
              <a:rPr lang="en-US" sz="1600" dirty="0">
                <a:latin typeface="Cambria" panose="02040503050406030204" pitchFamily="18" charset="0"/>
                <a:ea typeface="MS Mincho" panose="02020609040205080304" pitchFamily="49" charset="-128"/>
                <a:cs typeface="Times New Roman" panose="02020603050405020304" pitchFamily="18" charset="0"/>
              </a:rPr>
              <a:t>You’re doing continuous delivery when: </a:t>
            </a:r>
            <a:r>
              <a:rPr lang="en-US" sz="1600" dirty="0">
                <a:latin typeface="Cambria" panose="02040503050406030204" pitchFamily="18" charset="0"/>
                <a:ea typeface="MS Mincho" panose="02020609040205080304" pitchFamily="49" charset="-128"/>
                <a:cs typeface="Times New Roman" panose="02020603050405020304" pitchFamily="18" charset="0"/>
                <a:hlinkClick r:id="rId2"/>
              </a:rPr>
              <a:t>[1]</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a:p>
            <a:pPr>
              <a:buFont typeface="Arial" panose="020B0604020202020204" pitchFamily="34" charset="0"/>
              <a:buChar char="•"/>
            </a:pPr>
            <a:r>
              <a:rPr lang="en-US" sz="1600" dirty="0">
                <a:latin typeface="Cambria" panose="02040503050406030204" pitchFamily="18" charset="0"/>
                <a:ea typeface="MS Mincho" panose="02020609040205080304" pitchFamily="49" charset="-128"/>
                <a:cs typeface="Times New Roman" panose="02020603050405020304" pitchFamily="18" charset="0"/>
              </a:rPr>
              <a:t>Your software is deployable throughout its lifecycle</a:t>
            </a:r>
          </a:p>
          <a:p>
            <a:pPr>
              <a:buFont typeface="Arial" panose="020B0604020202020204" pitchFamily="34" charset="0"/>
              <a:buChar char="•"/>
            </a:pPr>
            <a:r>
              <a:rPr lang="en-US" sz="1600" dirty="0">
                <a:latin typeface="Cambria" panose="02040503050406030204" pitchFamily="18" charset="0"/>
                <a:ea typeface="MS Mincho" panose="02020609040205080304" pitchFamily="49" charset="-128"/>
                <a:cs typeface="Times New Roman" panose="02020603050405020304" pitchFamily="18" charset="0"/>
              </a:rPr>
              <a:t>Your team prioritizes keeping the software deployable over working on new features</a:t>
            </a:r>
          </a:p>
          <a:p>
            <a:pPr>
              <a:buFont typeface="Arial" panose="020B0604020202020204" pitchFamily="34" charset="0"/>
              <a:buChar char="•"/>
            </a:pPr>
            <a:r>
              <a:rPr lang="en-US" sz="1600" dirty="0">
                <a:latin typeface="Cambria" panose="02040503050406030204" pitchFamily="18" charset="0"/>
                <a:ea typeface="MS Mincho" panose="02020609040205080304" pitchFamily="49" charset="-128"/>
                <a:cs typeface="Times New Roman" panose="02020603050405020304" pitchFamily="18" charset="0"/>
              </a:rPr>
              <a:t>Anybody can get fast, automated feedback on the production readiness of their systems any time somebody makes a change to them</a:t>
            </a:r>
          </a:p>
          <a:p>
            <a:pPr>
              <a:buFont typeface="Arial" panose="020B0604020202020204" pitchFamily="34" charset="0"/>
              <a:buChar char="•"/>
            </a:pPr>
            <a:r>
              <a:rPr lang="en-US" sz="1600" dirty="0">
                <a:latin typeface="Cambria" panose="02040503050406030204" pitchFamily="18" charset="0"/>
                <a:ea typeface="MS Mincho" panose="02020609040205080304" pitchFamily="49" charset="-128"/>
                <a:cs typeface="Times New Roman" panose="02020603050405020304" pitchFamily="18" charset="0"/>
              </a:rPr>
              <a:t>You can perform push-button deployments of any version of the software to any environment on demand</a:t>
            </a:r>
          </a:p>
        </p:txBody>
      </p:sp>
    </p:spTree>
    <p:extLst>
      <p:ext uri="{BB962C8B-B14F-4D97-AF65-F5344CB8AC3E}">
        <p14:creationId xmlns:p14="http://schemas.microsoft.com/office/powerpoint/2010/main" val="12276975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p:cNvPr>
          <p:cNvSpPr>
            <a:spLocks noChangeArrowheads="1"/>
          </p:cNvSpPr>
          <p:nvPr/>
        </p:nvSpPr>
        <p:spPr bwMode="auto">
          <a:xfrm>
            <a:off x="0" y="85904"/>
            <a:ext cx="10893287"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solidFill>
                <a:effectLst/>
                <a:latin typeface="Arial" panose="020B0604020202020204" pitchFamily="34" charset="0"/>
              </a:rPr>
              <a:t>Advanced installation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Update Center only allows the installation of the most recently released version of a plugin. In cases where an older release of the plugin is desired, a Jenkins administrator can download an older </a:t>
            </a:r>
            <a:r>
              <a:rPr kumimoji="0" lang="en-US" alt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US" alt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hpi</a:t>
            </a:r>
            <a:r>
              <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archive and manually install that on the Jenkins master</a:t>
            </a: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 name="Rectangle 2">
            <a:hlinkClick r:id="rId3"/>
          </p:cNvPr>
          <p:cNvSpPr>
            <a:spLocks noChangeArrowheads="1"/>
          </p:cNvSpPr>
          <p:nvPr/>
        </p:nvSpPr>
        <p:spPr bwMode="auto">
          <a:xfrm>
            <a:off x="0" y="1885285"/>
            <a:ext cx="4625009"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From the web UI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Assuming a </a:t>
            </a:r>
            <a:r>
              <a:rPr kumimoji="0" lang="en-US" altLang="en-US" sz="1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US" altLang="en-US" sz="1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hpi</a:t>
            </a:r>
            <a:r>
              <a:rPr kumimoji="0" lang="en-US" alt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file has been downloaded, a logged-in Jenkins administrator may upload the file from within the web UI:</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Navigate to the </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Manage Jenkins</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&gt; </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Manage Plugins</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page in the web UI.</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Click on the </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Advanced</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tab.</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Choose the </a:t>
            </a:r>
            <a:r>
              <a:rPr kumimoji="0" lang="en-US" altLang="en-US" sz="1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US" altLang="en-US" sz="1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hpi</a:t>
            </a:r>
            <a:r>
              <a:rPr kumimoji="0" lang="en-US" alt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file under the </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Upload Plugin</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section.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Upload</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the plugin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44200" b="0" i="0" u="none" strike="noStrike" cap="none" normalizeH="0" baseline="0" dirty="0" smtClean="0">
              <a:ln>
                <a:noFill/>
              </a:ln>
              <a:solidFill>
                <a:schemeClr val="tx1"/>
              </a:solidFill>
              <a:effectLst/>
              <a:latin typeface="Arial" panose="020B0604020202020204" pitchFamily="34" charset="0"/>
            </a:endParaRPr>
          </a:p>
        </p:txBody>
      </p:sp>
      <p:pic>
        <p:nvPicPr>
          <p:cNvPr id="6147" name="Picture 3" descr="Advanced tab in the Plugin Mana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009" y="809180"/>
            <a:ext cx="5910469" cy="5556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45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3302364"/>
              </p:ext>
            </p:extLst>
          </p:nvPr>
        </p:nvGraphicFramePr>
        <p:xfrm>
          <a:off x="685800" y="2987992"/>
          <a:ext cx="10396538" cy="944880"/>
        </p:xfrm>
        <a:graphic>
          <a:graphicData uri="http://schemas.openxmlformats.org/drawingml/2006/table">
            <a:tbl>
              <a:tblPr/>
              <a:tblGrid>
                <a:gridCol w="5198269">
                  <a:extLst>
                    <a:ext uri="{9D8B030D-6E8A-4147-A177-3AD203B41FA5}">
                      <a16:colId xmlns:a16="http://schemas.microsoft.com/office/drawing/2014/main" val="20000"/>
                    </a:ext>
                  </a:extLst>
                </a:gridCol>
                <a:gridCol w="5198269">
                  <a:extLst>
                    <a:ext uri="{9D8B030D-6E8A-4147-A177-3AD203B41FA5}">
                      <a16:colId xmlns:a16="http://schemas.microsoft.com/office/drawing/2014/main" val="20001"/>
                    </a:ext>
                  </a:extLst>
                </a:gridCol>
              </a:tblGrid>
              <a:tr h="0">
                <a:tc>
                  <a:txBody>
                    <a:bodyPr/>
                    <a:lstStyle/>
                    <a:p>
                      <a:endParaRPr lang="en-US" sz="1400" dirty="0"/>
                    </a:p>
                  </a:txBody>
                  <a:tcPr anchor="ctr">
                    <a:lnL>
                      <a:noFill/>
                    </a:lnL>
                    <a:lnR>
                      <a:noFill/>
                    </a:lnR>
                    <a:lnT>
                      <a:noFill/>
                    </a:lnT>
                    <a:lnB>
                      <a:noFill/>
                    </a:lnB>
                  </a:tcPr>
                </a:tc>
                <a:tc>
                  <a:txBody>
                    <a:bodyPr/>
                    <a:lstStyle/>
                    <a:p>
                      <a:r>
                        <a:rPr lang="en-US" sz="1400" dirty="0"/>
                        <a:t>The names of the plugin directories in the Update Site </a:t>
                      </a:r>
                      <a:r>
                        <a:rPr lang="en-US" sz="1400" baseline="30000" dirty="0"/>
                        <a:t>[</a:t>
                      </a:r>
                      <a:r>
                        <a:rPr lang="en-US" sz="1400" baseline="30000" dirty="0">
                          <a:hlinkClick r:id="rId2" tooltip="View footnote."/>
                        </a:rPr>
                        <a:t>1</a:t>
                      </a:r>
                      <a:r>
                        <a:rPr lang="en-US" sz="1400" baseline="30000" dirty="0"/>
                        <a:t>]</a:t>
                      </a:r>
                      <a:r>
                        <a:rPr lang="en-US" sz="1400" dirty="0"/>
                        <a:t> are not always the same as the plugin’s display name. Searching </a:t>
                      </a:r>
                      <a:r>
                        <a:rPr lang="en-US" sz="1400" dirty="0">
                          <a:hlinkClick r:id="rId3"/>
                        </a:rPr>
                        <a:t>plugins.jenkins.io</a:t>
                      </a:r>
                      <a:r>
                        <a:rPr lang="en-US" sz="1400" dirty="0"/>
                        <a:t> for the desired plugin will provide the appropriate link to the .</a:t>
                      </a:r>
                      <a:r>
                        <a:rPr lang="en-US" sz="1400" dirty="0" err="1"/>
                        <a:t>hpi</a:t>
                      </a:r>
                      <a:r>
                        <a:rPr lang="en-US" sz="1400" dirty="0"/>
                        <a:t> files.</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3" name="Rectangle 1"/>
          <p:cNvSpPr>
            <a:spLocks noChangeArrowheads="1"/>
          </p:cNvSpPr>
          <p:nvPr/>
        </p:nvSpPr>
        <p:spPr bwMode="auto">
          <a:xfrm>
            <a:off x="0" y="52815"/>
            <a:ext cx="10853530"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Once a plugin file has been uploaded, the Jenkins master must be manually restarted in order for the changes to take effect.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On the master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Assuming a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hpi</a:t>
            </a:r>
            <a:r>
              <a:rPr kumimoji="0" lang="en-US" altLang="en-US" sz="1100" b="0" i="0" u="none" strike="noStrike" cap="none" normalizeH="0" baseline="0" dirty="0" smtClean="0">
                <a:ln>
                  <a:noFill/>
                </a:ln>
                <a:solidFill>
                  <a:schemeClr val="tx1"/>
                </a:solidFill>
                <a:effectLst/>
              </a:rPr>
              <a:t> file has been explicitly downloaded by a systems administrator, the administrator can manually place the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hpi</a:t>
            </a:r>
            <a:r>
              <a:rPr kumimoji="0" lang="en-US" altLang="en-US" sz="1100" b="0" i="0" u="none" strike="noStrike" cap="none" normalizeH="0" baseline="0" dirty="0" smtClean="0">
                <a:ln>
                  <a:noFill/>
                </a:ln>
                <a:solidFill>
                  <a:schemeClr val="tx1"/>
                </a:solidFill>
                <a:effectLst/>
              </a:rPr>
              <a:t> file in a specific location on the file system.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Copy the downloaded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hpi</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100" b="0" i="0" u="none" strike="noStrike" cap="none" normalizeH="0" baseline="0" dirty="0" smtClean="0">
                <a:ln>
                  <a:noFill/>
                </a:ln>
                <a:solidFill>
                  <a:schemeClr val="tx1"/>
                </a:solidFill>
                <a:effectLst/>
              </a:rPr>
              <a:t> file into the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JENKINS_HOME/plugins</a:t>
            </a:r>
            <a:r>
              <a:rPr kumimoji="0" lang="en-US" altLang="en-US" sz="1100" b="0" i="0" u="none" strike="noStrike" cap="none" normalizeH="0" baseline="0" dirty="0" smtClean="0">
                <a:ln>
                  <a:noFill/>
                </a:ln>
                <a:solidFill>
                  <a:schemeClr val="tx1"/>
                </a:solidFill>
                <a:effectLst/>
              </a:rPr>
              <a:t> directory on the Jenkins master (for example, on </a:t>
            </a:r>
            <a:r>
              <a:rPr kumimoji="0" lang="en-US" altLang="en-US" sz="1100" b="0" i="0" u="none" strike="noStrike" cap="none" normalizeH="0" baseline="0" dirty="0" err="1" smtClean="0">
                <a:ln>
                  <a:noFill/>
                </a:ln>
                <a:solidFill>
                  <a:schemeClr val="tx1"/>
                </a:solidFill>
                <a:effectLst/>
              </a:rPr>
              <a:t>Debian</a:t>
            </a:r>
            <a:r>
              <a:rPr kumimoji="0" lang="en-US" altLang="en-US" sz="1100" b="0" i="0" u="none" strike="noStrike" cap="none" normalizeH="0" baseline="0" dirty="0" smtClean="0">
                <a:ln>
                  <a:noFill/>
                </a:ln>
                <a:solidFill>
                  <a:schemeClr val="tx1"/>
                </a:solidFill>
                <a:effectLst/>
              </a:rPr>
              <a:t> systems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JENKINS_HOME</a:t>
            </a:r>
            <a:r>
              <a:rPr kumimoji="0" lang="en-US" altLang="en-US" sz="1100" b="0" i="0" u="none" strike="noStrike" cap="none" normalizeH="0" baseline="0" dirty="0" smtClean="0">
                <a:ln>
                  <a:noFill/>
                </a:ln>
                <a:solidFill>
                  <a:schemeClr val="tx1"/>
                </a:solidFill>
                <a:effectLst/>
              </a:rPr>
              <a:t> is generally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var</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/lib/</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jenkins</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master will need to be restarted before the plugin is loaded and made available in the Jenkins environment.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mj-lt"/>
              </a:rPr>
              <a:t>Updating a plugin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Updates are listed in the </a:t>
            </a:r>
            <a:r>
              <a:rPr kumimoji="0" lang="en-US" altLang="en-US" sz="1800" b="1" i="0" u="none" strike="noStrike" cap="none" normalizeH="0" baseline="0" dirty="0" smtClean="0">
                <a:ln>
                  <a:noFill/>
                </a:ln>
                <a:solidFill>
                  <a:schemeClr val="tx1"/>
                </a:solidFill>
                <a:effectLst/>
                <a:latin typeface="Arial" panose="020B0604020202020204" pitchFamily="34" charset="0"/>
              </a:rPr>
              <a:t>Updates</a:t>
            </a:r>
            <a:r>
              <a:rPr kumimoji="0" lang="en-US" altLang="en-US" sz="1800" b="0" i="0" u="none" strike="noStrike" cap="none" normalizeH="0" baseline="0" dirty="0" smtClean="0">
                <a:ln>
                  <a:noFill/>
                </a:ln>
                <a:solidFill>
                  <a:schemeClr val="tx1"/>
                </a:solidFill>
                <a:effectLst/>
                <a:latin typeface="Arial" panose="020B0604020202020204" pitchFamily="34" charset="0"/>
              </a:rPr>
              <a:t> tab of the </a:t>
            </a:r>
            <a:r>
              <a:rPr kumimoji="0" lang="en-US" altLang="en-US" sz="1800" b="1" i="0" u="none" strike="noStrike" cap="none" normalizeH="0" baseline="0" dirty="0" smtClean="0">
                <a:ln>
                  <a:noFill/>
                </a:ln>
                <a:solidFill>
                  <a:schemeClr val="tx1"/>
                </a:solidFill>
                <a:effectLst/>
                <a:latin typeface="Arial" panose="020B0604020202020204" pitchFamily="34" charset="0"/>
              </a:rPr>
              <a:t>Manage Plugins</a:t>
            </a:r>
            <a:r>
              <a:rPr kumimoji="0" lang="en-US" altLang="en-US" sz="1800" b="0" i="0" u="none" strike="noStrike" cap="none" normalizeH="0" baseline="0" dirty="0" smtClean="0">
                <a:ln>
                  <a:noFill/>
                </a:ln>
                <a:solidFill>
                  <a:schemeClr val="tx1"/>
                </a:solidFill>
                <a:effectLst/>
                <a:latin typeface="Arial" panose="020B0604020202020204" pitchFamily="34" charset="0"/>
              </a:rPr>
              <a:t> page and can be installed by checking the checkboxes of the desired plugin updates and clicking the </a:t>
            </a:r>
            <a:r>
              <a:rPr kumimoji="0" lang="en-US" altLang="en-US" sz="1800" b="1" i="0" u="none" strike="noStrike" cap="none" normalizeH="0" baseline="0" dirty="0" smtClean="0">
                <a:ln>
                  <a:noFill/>
                </a:ln>
                <a:solidFill>
                  <a:schemeClr val="tx1"/>
                </a:solidFill>
                <a:effectLst/>
                <a:latin typeface="Arial" panose="020B0604020202020204" pitchFamily="34" charset="0"/>
              </a:rPr>
              <a:t>Download now and install after restart</a:t>
            </a:r>
            <a:r>
              <a:rPr kumimoji="0" lang="en-US" altLang="en-US" sz="1800" b="0" i="0" u="none" strike="noStrike" cap="none" normalizeH="0" baseline="0" dirty="0" smtClean="0">
                <a:ln>
                  <a:noFill/>
                </a:ln>
                <a:solidFill>
                  <a:schemeClr val="tx1"/>
                </a:solidFill>
                <a:effectLst/>
                <a:latin typeface="Arial" panose="020B0604020202020204" pitchFamily="34" charset="0"/>
              </a:rPr>
              <a:t> 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44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170" name="Picture 2" descr="Updates tab in the Plugin Mana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00" y="3303269"/>
            <a:ext cx="5701093" cy="2295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84069" y="4093418"/>
            <a:ext cx="6096000" cy="738664"/>
          </a:xfrm>
          <a:prstGeom prst="rect">
            <a:avLst/>
          </a:prstGeom>
        </p:spPr>
        <p:txBody>
          <a:bodyPr>
            <a:spAutoFit/>
          </a:bodyPr>
          <a:lstStyle/>
          <a:p>
            <a:r>
              <a:rPr lang="en-US" sz="1400" dirty="0"/>
              <a:t>By default, the Jenkins master will check for updates from the Update Center once every 24 hours. To manually trigger a check for updates, simply click on the </a:t>
            </a:r>
            <a:r>
              <a:rPr lang="en-US" sz="1400" b="1" dirty="0"/>
              <a:t>Check now</a:t>
            </a:r>
            <a:r>
              <a:rPr lang="en-US" sz="1400" dirty="0"/>
              <a:t> button in the </a:t>
            </a:r>
            <a:r>
              <a:rPr lang="en-US" sz="1400" b="1" dirty="0"/>
              <a:t>Updates</a:t>
            </a:r>
            <a:r>
              <a:rPr lang="en-US" sz="1400" dirty="0"/>
              <a:t> tab</a:t>
            </a:r>
          </a:p>
        </p:txBody>
      </p:sp>
    </p:spTree>
    <p:extLst>
      <p:ext uri="{BB962C8B-B14F-4D97-AF65-F5344CB8AC3E}">
        <p14:creationId xmlns:p14="http://schemas.microsoft.com/office/powerpoint/2010/main" val="1138416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1642501" cy="1200329"/>
          </a:xfrm>
          <a:prstGeom prst="rect">
            <a:avLst/>
          </a:prstGeom>
        </p:spPr>
        <p:txBody>
          <a:bodyPr wrap="square">
            <a:spAutoFit/>
          </a:bodyPr>
          <a:lstStyle/>
          <a:p>
            <a:r>
              <a:rPr lang="en-US" b="1" dirty="0"/>
              <a:t>Removing a plugin</a:t>
            </a:r>
          </a:p>
          <a:p>
            <a:r>
              <a:rPr lang="en-US" dirty="0">
                <a:latin typeface="Arial" panose="020B0604020202020204" pitchFamily="34" charset="0"/>
                <a:cs typeface="Arial" panose="020B0604020202020204" pitchFamily="34" charset="0"/>
              </a:rPr>
              <a:t>When a plugin is no longer used in a Jenkins environment, it is prudent to remove the plugin from the Jenkins master. This provides a number of benefits such as reducing memory overhead at boot or runtime, reducing configuration options in the web UI, and removing the potential for future conflicts with new plugin updates.</a:t>
            </a:r>
          </a:p>
        </p:txBody>
      </p:sp>
      <p:sp>
        <p:nvSpPr>
          <p:cNvPr id="3" name="Rectangle 2"/>
          <p:cNvSpPr/>
          <p:nvPr/>
        </p:nvSpPr>
        <p:spPr>
          <a:xfrm>
            <a:off x="0" y="1200329"/>
            <a:ext cx="2151551" cy="369332"/>
          </a:xfrm>
          <a:prstGeom prst="rect">
            <a:avLst/>
          </a:prstGeom>
        </p:spPr>
        <p:txBody>
          <a:bodyPr wrap="none">
            <a:spAutoFit/>
          </a:bodyPr>
          <a:lstStyle/>
          <a:p>
            <a:r>
              <a:rPr lang="en-US" b="1" dirty="0"/>
              <a:t>Uninstalling a plugin</a:t>
            </a:r>
            <a:endParaRPr lang="en-US" dirty="0"/>
          </a:p>
        </p:txBody>
      </p:sp>
      <p:graphicFrame>
        <p:nvGraphicFramePr>
          <p:cNvPr id="4" name="Table 3"/>
          <p:cNvGraphicFramePr>
            <a:graphicFrameLocks noGrp="1"/>
          </p:cNvGraphicFramePr>
          <p:nvPr/>
        </p:nvGraphicFramePr>
        <p:xfrm>
          <a:off x="685800" y="3399472"/>
          <a:ext cx="10396538" cy="640080"/>
        </p:xfrm>
        <a:graphic>
          <a:graphicData uri="http://schemas.openxmlformats.org/drawingml/2006/table">
            <a:tbl>
              <a:tblPr/>
              <a:tblGrid>
                <a:gridCol w="5198269">
                  <a:extLst>
                    <a:ext uri="{9D8B030D-6E8A-4147-A177-3AD203B41FA5}">
                      <a16:colId xmlns:a16="http://schemas.microsoft.com/office/drawing/2014/main" val="20000"/>
                    </a:ext>
                  </a:extLst>
                </a:gridCol>
                <a:gridCol w="5198269">
                  <a:extLst>
                    <a:ext uri="{9D8B030D-6E8A-4147-A177-3AD203B41FA5}">
                      <a16:colId xmlns:a16="http://schemas.microsoft.com/office/drawing/2014/main" val="20001"/>
                    </a:ext>
                  </a:extLst>
                </a:gridCol>
              </a:tblGrid>
              <a:tr h="0">
                <a:tc>
                  <a:txBody>
                    <a:bodyPr/>
                    <a:lstStyle/>
                    <a:p>
                      <a:endParaRPr lang="en-US"/>
                    </a:p>
                  </a:txBody>
                  <a:tcPr anchor="ctr">
                    <a:lnL>
                      <a:noFill/>
                    </a:lnL>
                    <a:lnR>
                      <a:noFill/>
                    </a:lnR>
                    <a:lnT>
                      <a:noFill/>
                    </a:lnT>
                    <a:lnB>
                      <a:noFill/>
                    </a:lnB>
                  </a:tcPr>
                </a:tc>
                <a:tc>
                  <a:txBody>
                    <a:bodyPr/>
                    <a:lstStyle/>
                    <a:p>
                      <a:r>
                        <a:rPr lang="en-US" dirty="0"/>
                        <a:t>If a plugin .</a:t>
                      </a:r>
                      <a:r>
                        <a:rPr lang="en-US" dirty="0" err="1"/>
                        <a:t>hpi</a:t>
                      </a:r>
                      <a:r>
                        <a:rPr lang="en-US" dirty="0"/>
                        <a:t> file is removed but required by other plugins, the Jenkins master may fail to boot correctly.</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103031" y="1487299"/>
            <a:ext cx="12890067"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simplest way to uninstall a plugin is to navigate to the </a:t>
            </a:r>
            <a:r>
              <a:rPr kumimoji="0" lang="en-US" altLang="en-US" sz="1800" b="1" i="0" u="none" strike="noStrike" cap="none" normalizeH="0" baseline="0" dirty="0" smtClean="0">
                <a:ln>
                  <a:noFill/>
                </a:ln>
                <a:solidFill>
                  <a:schemeClr val="tx1"/>
                </a:solidFill>
                <a:effectLst/>
                <a:latin typeface="Arial" panose="020B0604020202020204" pitchFamily="34" charset="0"/>
              </a:rPr>
              <a:t>Installed</a:t>
            </a:r>
            <a:r>
              <a:rPr kumimoji="0" lang="en-US" altLang="en-US" sz="1800" b="0" i="0" u="none" strike="noStrike" cap="none" normalizeH="0" baseline="0" dirty="0" smtClean="0">
                <a:ln>
                  <a:noFill/>
                </a:ln>
                <a:solidFill>
                  <a:schemeClr val="tx1"/>
                </a:solidFill>
                <a:effectLst/>
                <a:latin typeface="Arial" panose="020B0604020202020204" pitchFamily="34" charset="0"/>
              </a:rPr>
              <a:t> tab on the </a:t>
            </a:r>
            <a:r>
              <a:rPr kumimoji="0" lang="en-US" altLang="en-US" sz="1800" b="1" i="0" u="none" strike="noStrike" cap="none" normalizeH="0" baseline="0" dirty="0" smtClean="0">
                <a:ln>
                  <a:noFill/>
                </a:ln>
                <a:solidFill>
                  <a:schemeClr val="tx1"/>
                </a:solidFill>
                <a:effectLst/>
                <a:latin typeface="Arial" panose="020B0604020202020204" pitchFamily="34" charset="0"/>
              </a:rPr>
              <a:t>Manage Plugins</a:t>
            </a:r>
            <a:r>
              <a:rPr kumimoji="0" lang="en-US" altLang="en-US" sz="1800" b="0" i="0" u="none" strike="noStrike" cap="none" normalizeH="0" baseline="0" dirty="0" smtClean="0">
                <a:ln>
                  <a:noFill/>
                </a:ln>
                <a:solidFill>
                  <a:schemeClr val="tx1"/>
                </a:solidFill>
                <a:effectLst/>
                <a:latin typeface="Arial" panose="020B0604020202020204" pitchFamily="34" charset="0"/>
              </a:rPr>
              <a:t> 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From there, Jenkins will automatically determine which plugins are safe to uninstall, those which are not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dependencies of other plugins, and present a button for doing 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1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Arial" panose="020B0604020202020204" pitchFamily="34" charset="0"/>
              </a:rPr>
              <a:t>A plugin may also be uninstalled by removing the </a:t>
            </a: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corresponding </a:t>
            </a:r>
            <a:r>
              <a:rPr kumimoji="0" lang="en-US" altLang="en-US" sz="10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a:t>
            </a:r>
            <a:r>
              <a:rPr kumimoji="0" lang="en-US" altLang="en-US" sz="1000"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hpi</a:t>
            </a:r>
            <a:r>
              <a:rPr kumimoji="0" lang="en-US" altLang="en-US" sz="11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file from the </a:t>
            </a:r>
            <a:r>
              <a:rPr kumimoji="0" lang="en-US" altLang="en-US" sz="10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JENKINS_HOME/plugins</a:t>
            </a:r>
            <a:r>
              <a:rPr kumimoji="0" lang="en-US" altLang="en-US" sz="11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directory on the master.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The plugin will continue to function until the master has been </a:t>
            </a:r>
            <a:r>
              <a:rPr kumimoji="0" lang="en-US" altLang="en-US" sz="1100"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restarted.</a:t>
            </a:r>
            <a:r>
              <a:rPr kumimoji="0" lang="en-US" altLang="en-US"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Uninstalling</a:t>
            </a: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a plugin does </a:t>
            </a:r>
            <a:r>
              <a:rPr kumimoji="0" lang="en-US" altLang="en-US"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not</a:t>
            </a: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remove the configuration that the plugin may have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created. If there are existing jobs/nodes/views/builds/</a:t>
            </a:r>
            <a:r>
              <a:rPr kumimoji="0" lang="en-US" altLang="en-US"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etc</a:t>
            </a: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configurations that reference data created by the plugin,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during boot Jenkins will warn that some configurations could not be fully loaded and ignore the unrecognized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Since the configuration(s) will be preserved until they are overwritten, re-installing the plugin will result in those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configuration values reappearing</a:t>
            </a:r>
            <a:r>
              <a:rPr kumimoji="0" lang="en-US" altLang="en-US" sz="20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a:t>
            </a:r>
          </a:p>
        </p:txBody>
      </p:sp>
      <p:pic>
        <p:nvPicPr>
          <p:cNvPr id="8194" name="Picture 2" descr="Installed tab in the Plugin Mana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00658"/>
            <a:ext cx="5910470" cy="267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716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FingerPrints</a:t>
            </a:r>
            <a:endParaRPr lang="en-US" dirty="0"/>
          </a:p>
        </p:txBody>
      </p:sp>
      <p:sp>
        <p:nvSpPr>
          <p:cNvPr id="3" name="Text Placeholder 2"/>
          <p:cNvSpPr>
            <a:spLocks noGrp="1"/>
          </p:cNvSpPr>
          <p:nvPr>
            <p:ph type="body" idx="1"/>
          </p:nvPr>
        </p:nvSpPr>
        <p:spPr/>
        <p:txBody>
          <a:bodyPr>
            <a:normAutofit fontScale="92500" lnSpcReduction="20000"/>
          </a:bodyPr>
          <a:lstStyle/>
          <a:p>
            <a:endParaRPr lang="en-US" dirty="0"/>
          </a:p>
          <a:p>
            <a:endParaRPr lang="en-US" dirty="0"/>
          </a:p>
          <a:p>
            <a:r>
              <a:rPr lang="en-US" dirty="0"/>
              <a:t>o What are fingerprints? </a:t>
            </a:r>
          </a:p>
          <a:p>
            <a:r>
              <a:rPr lang="en-US" dirty="0"/>
              <a:t>o How do fingerprints work? </a:t>
            </a:r>
          </a:p>
          <a:p>
            <a:endParaRPr lang="en-US" dirty="0"/>
          </a:p>
          <a:p>
            <a:endParaRPr lang="en-US" dirty="0"/>
          </a:p>
          <a:p>
            <a:endParaRPr lang="en-US" dirty="0"/>
          </a:p>
        </p:txBody>
      </p:sp>
    </p:spTree>
    <p:extLst>
      <p:ext uri="{BB962C8B-B14F-4D97-AF65-F5344CB8AC3E}">
        <p14:creationId xmlns:p14="http://schemas.microsoft.com/office/powerpoint/2010/main" val="3436888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818"/>
            <a:ext cx="626325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Jenkins supports </a:t>
            </a:r>
            <a:r>
              <a:rPr lang="en-US" b="1" dirty="0">
                <a:latin typeface="Arial" panose="020B0604020202020204" pitchFamily="34" charset="0"/>
                <a:cs typeface="Arial" panose="020B0604020202020204" pitchFamily="34" charset="0"/>
              </a:rPr>
              <a:t>file fingerprinting</a:t>
            </a:r>
            <a:r>
              <a:rPr lang="en-US" dirty="0">
                <a:latin typeface="Arial" panose="020B0604020202020204" pitchFamily="34" charset="0"/>
                <a:cs typeface="Arial" panose="020B0604020202020204" pitchFamily="34" charset="0"/>
              </a:rPr>
              <a:t> to track dependencies.</a:t>
            </a:r>
          </a:p>
        </p:txBody>
      </p:sp>
      <p:sp>
        <p:nvSpPr>
          <p:cNvPr id="3" name="Rectangle 2"/>
          <p:cNvSpPr/>
          <p:nvPr/>
        </p:nvSpPr>
        <p:spPr>
          <a:xfrm>
            <a:off x="877910" y="484017"/>
            <a:ext cx="10436180" cy="738664"/>
          </a:xfrm>
          <a:prstGeom prst="rect">
            <a:avLst/>
          </a:prstGeom>
        </p:spPr>
        <p:txBody>
          <a:bodyPr wrap="square">
            <a:spAutoFit/>
          </a:bodyPr>
          <a:lstStyle/>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When you have interdependent projects on Jenkins, it often becomes hard to keep track of which version of a file is used by which version of a dependency on that </a:t>
            </a:r>
            <a:r>
              <a:rPr lang="en-US" sz="1400" dirty="0" smtClean="0">
                <a:latin typeface="Arial" panose="020B0604020202020204" pitchFamily="34" charset="0"/>
                <a:cs typeface="Arial" panose="020B0604020202020204" pitchFamily="34" charset="0"/>
              </a:rPr>
              <a:t>file</a:t>
            </a:r>
          </a:p>
          <a:p>
            <a:pPr marL="285750"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p:txBody>
      </p:sp>
      <p:sp>
        <p:nvSpPr>
          <p:cNvPr id="7" name="Rectangle 6"/>
          <p:cNvSpPr/>
          <p:nvPr/>
        </p:nvSpPr>
        <p:spPr>
          <a:xfrm>
            <a:off x="0" y="1000679"/>
            <a:ext cx="6263253" cy="1815882"/>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How does it work?</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The fingerprint of a file is simply a MD5 checksum. </a:t>
            </a:r>
            <a:endParaRPr lang="en-US" sz="14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Jenkins </a:t>
            </a:r>
            <a:r>
              <a:rPr lang="en-US" sz="1400" dirty="0">
                <a:latin typeface="Arial" panose="020B0604020202020204" pitchFamily="34" charset="0"/>
                <a:cs typeface="Arial" panose="020B0604020202020204" pitchFamily="34" charset="0"/>
              </a:rPr>
              <a:t>maintains a database of md5sum, and for each md5sum, Jenkins records which builds of which projects used. This database is updated every time a build runs and files are fingerprinted.</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To avoid the excessive disk usage, Jenkins does not store the actual file. Instead, it just stores md5sum and their usages. These files can be seen </a:t>
            </a:r>
            <a:r>
              <a:rPr lang="en-US" sz="1400" dirty="0" smtClean="0">
                <a:latin typeface="Arial" panose="020B0604020202020204" pitchFamily="34" charset="0"/>
                <a:cs typeface="Arial" panose="020B0604020202020204" pitchFamily="34" charset="0"/>
              </a:rPr>
              <a:t>in </a:t>
            </a:r>
            <a:r>
              <a:rPr lang="en-US" sz="1400" b="1" dirty="0" smtClean="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JENKINS_HOME/fingerprints</a:t>
            </a:r>
            <a:endParaRPr lang="en-US" dirty="0">
              <a:effectLst/>
              <a:latin typeface="Arial" panose="020B0604020202020204" pitchFamily="34" charset="0"/>
              <a:cs typeface="Arial" panose="020B0604020202020204" pitchFamily="34" charset="0"/>
            </a:endParaRPr>
          </a:p>
        </p:txBody>
      </p:sp>
      <p:sp>
        <p:nvSpPr>
          <p:cNvPr id="9" name="Rectangle 5"/>
          <p:cNvSpPr>
            <a:spLocks noChangeArrowheads="1"/>
          </p:cNvSpPr>
          <p:nvPr/>
        </p:nvSpPr>
        <p:spPr bwMode="auto">
          <a:xfrm>
            <a:off x="0" y="2917619"/>
            <a:ext cx="5393635" cy="1600438"/>
          </a:xfrm>
          <a:prstGeom prst="rect">
            <a:avLst/>
          </a:prstGeom>
        </p:spPr>
        <p:txBody>
          <a:bodyPr wrap="square">
            <a:spAutoFit/>
          </a:bodyPr>
          <a:lstStyle/>
          <a:p>
            <a:r>
              <a:rPr lang="en-US" altLang="en-US" sz="1400" dirty="0" smtClean="0">
                <a:latin typeface="Arial" panose="020B0604020202020204" pitchFamily="34" charset="0"/>
                <a:cs typeface="Arial" panose="020B0604020202020204" pitchFamily="34" charset="0"/>
              </a:rPr>
              <a:t>1. You </a:t>
            </a:r>
            <a:r>
              <a:rPr lang="en-US" altLang="en-US" sz="1400" dirty="0">
                <a:latin typeface="Arial" panose="020B0604020202020204" pitchFamily="34" charset="0"/>
                <a:cs typeface="Arial" panose="020B0604020202020204" pitchFamily="34" charset="0"/>
              </a:rPr>
              <a:t>develop the BOTTOM project and you want to know </a:t>
            </a:r>
            <a:r>
              <a:rPr lang="en-US" altLang="en-US" sz="1400" b="1" dirty="0">
                <a:latin typeface="Arial" panose="020B0604020202020204" pitchFamily="34" charset="0"/>
                <a:cs typeface="Arial" panose="020B0604020202020204" pitchFamily="34" charset="0"/>
              </a:rPr>
              <a:t>who is using BOTTOM #13 </a:t>
            </a:r>
            <a:r>
              <a:rPr lang="en-US" altLang="en-US" sz="1400" dirty="0">
                <a:latin typeface="Arial" panose="020B0604020202020204" pitchFamily="34" charset="0"/>
                <a:cs typeface="Arial" panose="020B0604020202020204" pitchFamily="34" charset="0"/>
              </a:rPr>
              <a:t>in which builds</a:t>
            </a:r>
          </a:p>
          <a:p>
            <a:pPr marL="800100" lvl="1" indent="-342900">
              <a:buFont typeface="+mj-lt"/>
              <a:buAutoNum type="arabicPeriod"/>
            </a:pPr>
            <a:r>
              <a:rPr lang="en-US" altLang="en-US" sz="1400" dirty="0">
                <a:latin typeface="Arial" panose="020B0604020202020204" pitchFamily="34" charset="0"/>
                <a:cs typeface="Arial" panose="020B0604020202020204" pitchFamily="34" charset="0"/>
              </a:rPr>
              <a:t>Go to BOTTOM #13 build page.</a:t>
            </a:r>
          </a:p>
          <a:p>
            <a:pPr marL="800100" lvl="1" indent="-342900">
              <a:buFont typeface="+mj-lt"/>
              <a:buAutoNum type="arabicPeriod"/>
            </a:pPr>
            <a:r>
              <a:rPr lang="en-US" altLang="en-US" sz="1400" dirty="0">
                <a:latin typeface="Arial" panose="020B0604020202020204" pitchFamily="34" charset="0"/>
                <a:cs typeface="Arial" panose="020B0604020202020204" pitchFamily="34" charset="0"/>
              </a:rPr>
              <a:t>Click the "</a:t>
            </a:r>
            <a:r>
              <a:rPr lang="en-US" altLang="en-US" sz="1400" dirty="0" err="1">
                <a:latin typeface="Arial" panose="020B0604020202020204" pitchFamily="34" charset="0"/>
                <a:cs typeface="Arial" panose="020B0604020202020204" pitchFamily="34" charset="0"/>
              </a:rPr>
              <a:t>fingeprint</a:t>
            </a:r>
            <a:r>
              <a:rPr lang="en-US" altLang="en-US" sz="1400" dirty="0">
                <a:latin typeface="Arial" panose="020B0604020202020204" pitchFamily="34" charset="0"/>
                <a:cs typeface="Arial" panose="020B0604020202020204" pitchFamily="34" charset="0"/>
              </a:rPr>
              <a:t>" icon of bottom.jar in the build artifacts</a:t>
            </a:r>
          </a:p>
          <a:p>
            <a:pPr marL="800100" lvl="1" indent="-342900">
              <a:buFont typeface="+mj-lt"/>
              <a:buAutoNum type="arabicPeriod"/>
            </a:pPr>
            <a:r>
              <a:rPr lang="en-US" altLang="en-US" sz="1400" dirty="0">
                <a:latin typeface="Arial" panose="020B0604020202020204" pitchFamily="34" charset="0"/>
                <a:cs typeface="Arial" panose="020B0604020202020204" pitchFamily="34" charset="0"/>
              </a:rPr>
              <a:t>You'll see all the projects and builds that uses it.</a:t>
            </a:r>
          </a:p>
          <a:p>
            <a:endParaRPr lang="en-US" altLang="en-US" sz="1400" dirty="0">
              <a:latin typeface="Arial" panose="020B0604020202020204" pitchFamily="34" charset="0"/>
              <a:cs typeface="Arial" panose="020B0604020202020204" pitchFamily="34" charset="0"/>
            </a:endParaRPr>
          </a:p>
        </p:txBody>
      </p:sp>
      <p:sp>
        <p:nvSpPr>
          <p:cNvPr id="10" name="Rectangle 6"/>
          <p:cNvSpPr>
            <a:spLocks noChangeArrowheads="1"/>
          </p:cNvSpPr>
          <p:nvPr/>
        </p:nvSpPr>
        <p:spPr bwMode="auto">
          <a:xfrm>
            <a:off x="0" y="4302614"/>
            <a:ext cx="5711687" cy="1600438"/>
          </a:xfrm>
          <a:prstGeom prst="rect">
            <a:avLst/>
          </a:prstGeom>
        </p:spPr>
        <p:txBody>
          <a:bodyPr wrap="square">
            <a:spAutoFit/>
          </a:bodyPr>
          <a:lstStyle/>
          <a:p>
            <a:r>
              <a:rPr lang="en-US" altLang="en-US" sz="1400" dirty="0" smtClean="0">
                <a:latin typeface="Arial" panose="020B0604020202020204" pitchFamily="34" charset="0"/>
                <a:cs typeface="Arial" panose="020B0604020202020204" pitchFamily="34" charset="0"/>
              </a:rPr>
              <a:t>2. You </a:t>
            </a:r>
            <a:r>
              <a:rPr lang="en-US" altLang="en-US" sz="1400" dirty="0">
                <a:latin typeface="Arial" panose="020B0604020202020204" pitchFamily="34" charset="0"/>
                <a:cs typeface="Arial" panose="020B0604020202020204" pitchFamily="34" charset="0"/>
              </a:rPr>
              <a:t>develop the TOP project and you want to know </a:t>
            </a:r>
            <a:r>
              <a:rPr lang="en-US" altLang="en-US" sz="1400" b="1" dirty="0">
                <a:latin typeface="Arial" panose="020B0604020202020204" pitchFamily="34" charset="0"/>
                <a:cs typeface="Arial" panose="020B0604020202020204" pitchFamily="34" charset="0"/>
              </a:rPr>
              <a:t>which build of bottom.jar and middle.jar you are using </a:t>
            </a:r>
            <a:r>
              <a:rPr lang="en-US" altLang="en-US" sz="1400" dirty="0">
                <a:latin typeface="Arial" panose="020B0604020202020204" pitchFamily="34" charset="0"/>
                <a:cs typeface="Arial" panose="020B0604020202020204" pitchFamily="34" charset="0"/>
              </a:rPr>
              <a:t>in TOP #10.</a:t>
            </a:r>
          </a:p>
          <a:p>
            <a:pPr marL="800100" lvl="1" indent="-342900">
              <a:buFont typeface="+mj-lt"/>
              <a:buAutoNum type="arabicPeriod"/>
            </a:pPr>
            <a:r>
              <a:rPr lang="en-US" altLang="en-US" sz="1400" dirty="0">
                <a:latin typeface="Arial" panose="020B0604020202020204" pitchFamily="34" charset="0"/>
                <a:cs typeface="Arial" panose="020B0604020202020204" pitchFamily="34" charset="0"/>
              </a:rPr>
              <a:t>Go to TOP #10 build page.</a:t>
            </a:r>
          </a:p>
          <a:p>
            <a:pPr marL="800100" lvl="1" indent="-342900">
              <a:buFont typeface="+mj-lt"/>
              <a:buAutoNum type="arabicPeriod"/>
            </a:pPr>
            <a:r>
              <a:rPr lang="en-US" altLang="en-US" sz="1400" dirty="0">
                <a:latin typeface="Arial" panose="020B0604020202020204" pitchFamily="34" charset="0"/>
                <a:cs typeface="Arial" panose="020B0604020202020204" pitchFamily="34" charset="0"/>
              </a:rPr>
              <a:t>Click "see fingerprints"</a:t>
            </a:r>
          </a:p>
          <a:p>
            <a:pPr marL="800100" lvl="1" indent="-342900">
              <a:buFont typeface="+mj-lt"/>
              <a:buAutoNum type="arabicPeriod"/>
            </a:pPr>
            <a:r>
              <a:rPr lang="en-US" altLang="en-US" sz="1400" dirty="0">
                <a:latin typeface="Arial" panose="020B0604020202020204" pitchFamily="34" charset="0"/>
                <a:cs typeface="Arial" panose="020B0604020202020204" pitchFamily="34" charset="0"/>
              </a:rPr>
              <a:t>You'll see all the files fingerprinted in TOP #10, along with where they came from.</a:t>
            </a:r>
          </a:p>
          <a:p>
            <a:endParaRPr lang="en-US" altLang="en-US" sz="1400" dirty="0">
              <a:latin typeface="Arial" panose="020B0604020202020204" pitchFamily="34" charset="0"/>
              <a:cs typeface="Arial" panose="020B0604020202020204" pitchFamily="34" charset="0"/>
            </a:endParaRPr>
          </a:p>
        </p:txBody>
      </p:sp>
      <p:sp>
        <p:nvSpPr>
          <p:cNvPr id="11" name="Rectangle 7"/>
          <p:cNvSpPr>
            <a:spLocks noChangeArrowheads="1"/>
          </p:cNvSpPr>
          <p:nvPr/>
        </p:nvSpPr>
        <p:spPr bwMode="auto">
          <a:xfrm>
            <a:off x="6019645" y="2893255"/>
            <a:ext cx="5313763" cy="3323987"/>
          </a:xfrm>
          <a:prstGeom prst="rect">
            <a:avLst/>
          </a:prstGeom>
        </p:spPr>
        <p:txBody>
          <a:bodyPr wrap="square">
            <a:spAutoFit/>
          </a:bodyPr>
          <a:lstStyle/>
          <a:p>
            <a:r>
              <a:rPr lang="en-US" altLang="en-US" sz="1400" dirty="0" smtClean="0">
                <a:latin typeface="Arial" panose="020B0604020202020204" pitchFamily="34" charset="0"/>
                <a:cs typeface="Arial" panose="020B0604020202020204" pitchFamily="34" charset="0"/>
              </a:rPr>
              <a:t>3. You </a:t>
            </a:r>
            <a:r>
              <a:rPr lang="en-US" altLang="en-US" sz="1400" dirty="0">
                <a:latin typeface="Arial" panose="020B0604020202020204" pitchFamily="34" charset="0"/>
                <a:cs typeface="Arial" panose="020B0604020202020204" pitchFamily="34" charset="0"/>
              </a:rPr>
              <a:t>have the TOP project that builds a jar. You also have the TOP-TEST project that runs after the TOP project and does extensive integration tests on the latest TOP bits. </a:t>
            </a:r>
            <a:r>
              <a:rPr lang="en-US" altLang="en-US" sz="1400" b="1" dirty="0">
                <a:latin typeface="Arial" panose="020B0604020202020204" pitchFamily="34" charset="0"/>
                <a:cs typeface="Arial" panose="020B0604020202020204" pitchFamily="34" charset="0"/>
              </a:rPr>
              <a:t>You want to know the test results of TOP #7.</a:t>
            </a:r>
          </a:p>
          <a:p>
            <a:pPr marL="342900" indent="-342900">
              <a:buFont typeface="+mj-lt"/>
              <a:buAutoNum type="arabicPeriod"/>
            </a:pPr>
            <a:r>
              <a:rPr lang="en-US" altLang="en-US" sz="1400" dirty="0">
                <a:latin typeface="Arial" panose="020B0604020202020204" pitchFamily="34" charset="0"/>
                <a:cs typeface="Arial" panose="020B0604020202020204" pitchFamily="34" charset="0"/>
              </a:rPr>
              <a:t>Go to TOP #7 build page.</a:t>
            </a:r>
          </a:p>
          <a:p>
            <a:pPr marL="342900" indent="-342900">
              <a:buFont typeface="+mj-lt"/>
              <a:buAutoNum type="arabicPeriod"/>
            </a:pPr>
            <a:r>
              <a:rPr lang="en-US" altLang="en-US" sz="1400" dirty="0">
                <a:latin typeface="Arial" panose="020B0604020202020204" pitchFamily="34" charset="0"/>
                <a:cs typeface="Arial" panose="020B0604020202020204" pitchFamily="34" charset="0"/>
              </a:rPr>
              <a:t>Click the "</a:t>
            </a:r>
            <a:r>
              <a:rPr lang="en-US" altLang="en-US" sz="1400" dirty="0" err="1">
                <a:latin typeface="Arial" panose="020B0604020202020204" pitchFamily="34" charset="0"/>
                <a:cs typeface="Arial" panose="020B0604020202020204" pitchFamily="34" charset="0"/>
              </a:rPr>
              <a:t>fingeprint</a:t>
            </a:r>
            <a:r>
              <a:rPr lang="en-US" altLang="en-US" sz="1400" dirty="0">
                <a:latin typeface="Arial" panose="020B0604020202020204" pitchFamily="34" charset="0"/>
                <a:cs typeface="Arial" panose="020B0604020202020204" pitchFamily="34" charset="0"/>
              </a:rPr>
              <a:t>" icon of top.jar in the build artifacts</a:t>
            </a:r>
          </a:p>
          <a:p>
            <a:pPr marL="342900" indent="-342900">
              <a:buFont typeface="+mj-lt"/>
              <a:buAutoNum type="arabicPeriod"/>
            </a:pPr>
            <a:r>
              <a:rPr lang="en-US" altLang="en-US" sz="1400" dirty="0">
                <a:latin typeface="Arial" panose="020B0604020202020204" pitchFamily="34" charset="0"/>
                <a:cs typeface="Arial" panose="020B0604020202020204" pitchFamily="34" charset="0"/>
              </a:rPr>
              <a:t>You'll see all the TOP-TEST builds that used it.</a:t>
            </a:r>
          </a:p>
          <a:p>
            <a:pPr marL="342900" indent="-342900">
              <a:buFont typeface="+mj-lt"/>
              <a:buAutoNum type="arabicPeriod"/>
            </a:pPr>
            <a:r>
              <a:rPr lang="en-US" altLang="en-US" sz="1400" dirty="0">
                <a:latin typeface="Arial" panose="020B0604020202020204" pitchFamily="34" charset="0"/>
                <a:cs typeface="Arial" panose="020B0604020202020204" pitchFamily="34" charset="0"/>
              </a:rPr>
              <a:t>Click it and you'll be taken to the appropriate TOP-TEST build page, which will show you test reports.</a:t>
            </a:r>
          </a:p>
          <a:p>
            <a:pPr marL="342900" indent="-342900">
              <a:buFont typeface="+mj-lt"/>
              <a:buAutoNum type="arabicPeriod"/>
            </a:pPr>
            <a:r>
              <a:rPr lang="en-US" altLang="en-US" sz="1400" dirty="0">
                <a:latin typeface="Arial" panose="020B0604020202020204" pitchFamily="34" charset="0"/>
                <a:cs typeface="Arial" panose="020B0604020202020204" pitchFamily="34" charset="0"/>
              </a:rPr>
              <a:t>If there's no TOP-TEST builds displayed, then that means TOP-TEST build didn't run against TOP #7. Maybe it skipped TOP #7 (this can happen if there are a lot of TOP builds in a short period of time), or maybe a new TOP-TEST build is in progress.</a:t>
            </a:r>
          </a:p>
          <a:p>
            <a:endParaRPr lang="en-US" altLang="en-US" sz="1400" dirty="0">
              <a:latin typeface="Arial" panose="020B0604020202020204" pitchFamily="34" charset="0"/>
              <a:cs typeface="Arial" panose="020B0604020202020204" pitchFamily="34" charset="0"/>
            </a:endParaRPr>
          </a:p>
        </p:txBody>
      </p:sp>
      <p:sp>
        <p:nvSpPr>
          <p:cNvPr id="12" name="TextBox 11"/>
          <p:cNvSpPr txBox="1"/>
          <p:nvPr/>
        </p:nvSpPr>
        <p:spPr>
          <a:xfrm>
            <a:off x="3443932" y="2561404"/>
            <a:ext cx="4426226" cy="369332"/>
          </a:xfrm>
          <a:prstGeom prst="rect">
            <a:avLst/>
          </a:prstGeom>
          <a:noFill/>
        </p:spPr>
        <p:txBody>
          <a:bodyPr wrap="square" rtlCol="0">
            <a:spAutoFit/>
          </a:bodyPr>
          <a:lstStyle/>
          <a:p>
            <a:r>
              <a:rPr lang="en-US" dirty="0" smtClean="0"/>
              <a:t>3 Scenarios of Fingerprinting  usage</a:t>
            </a:r>
            <a:endParaRPr lang="en-US" dirty="0"/>
          </a:p>
        </p:txBody>
      </p:sp>
      <p:sp>
        <p:nvSpPr>
          <p:cNvPr id="13" name="Rectangle 12"/>
          <p:cNvSpPr/>
          <p:nvPr/>
        </p:nvSpPr>
        <p:spPr>
          <a:xfrm>
            <a:off x="6443714" y="1000679"/>
            <a:ext cx="5151938" cy="1600438"/>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Configure a job to Record Fingerprint(s</a:t>
            </a:r>
            <a:r>
              <a:rPr lang="en-US" sz="1400" dirty="0" smtClean="0">
                <a:latin typeface="Arial" panose="020B0604020202020204" pitchFamily="34" charset="0"/>
                <a:cs typeface="Arial" panose="020B0604020202020204" pitchFamily="34" charset="0"/>
              </a:rPr>
              <a:t>) of a file or set of files</a:t>
            </a:r>
          </a:p>
          <a:p>
            <a:pPr marL="342900" indent="-342900">
              <a:buFont typeface="+mj-lt"/>
              <a:buAutoNum type="arabicPeriod"/>
            </a:pPr>
            <a:r>
              <a:rPr lang="en-US" sz="1400" dirty="0" smtClean="0">
                <a:latin typeface="Arial" panose="020B0604020202020204" pitchFamily="34" charset="0"/>
                <a:cs typeface="Arial" panose="020B0604020202020204" pitchFamily="34" charset="0"/>
              </a:rPr>
              <a:t>Go </a:t>
            </a:r>
            <a:r>
              <a:rPr lang="en-US" sz="1400" dirty="0">
                <a:latin typeface="Arial" panose="020B0604020202020204" pitchFamily="34" charset="0"/>
                <a:cs typeface="Arial" panose="020B0604020202020204" pitchFamily="34" charset="0"/>
              </a:rPr>
              <a:t>to your project, click Configure in the left navigation bar, then scroll down to the Post-build Actions section of the job</a:t>
            </a:r>
          </a:p>
          <a:p>
            <a:pPr marL="342900" indent="-342900">
              <a:buFont typeface="+mj-lt"/>
              <a:buAutoNum type="arabicPeriod"/>
            </a:pPr>
            <a:r>
              <a:rPr lang="en-US" sz="1400" dirty="0">
                <a:latin typeface="Arial" panose="020B0604020202020204" pitchFamily="34" charset="0"/>
                <a:cs typeface="Arial" panose="020B0604020202020204" pitchFamily="34" charset="0"/>
              </a:rPr>
              <a:t>Click on the button to add a Post-build action.</a:t>
            </a:r>
          </a:p>
          <a:p>
            <a:pPr marL="342900" indent="-342900">
              <a:buFont typeface="+mj-lt"/>
              <a:buAutoNum type="arabicPeriod"/>
            </a:pPr>
            <a:r>
              <a:rPr lang="en-US" sz="1400" dirty="0">
                <a:latin typeface="Arial" panose="020B0604020202020204" pitchFamily="34" charset="0"/>
                <a:cs typeface="Arial" panose="020B0604020202020204" pitchFamily="34" charset="0"/>
              </a:rPr>
              <a:t>Select Record fingerprints of files to track usage</a:t>
            </a:r>
          </a:p>
        </p:txBody>
      </p:sp>
    </p:spTree>
    <p:extLst>
      <p:ext uri="{BB962C8B-B14F-4D97-AF65-F5344CB8AC3E}">
        <p14:creationId xmlns:p14="http://schemas.microsoft.com/office/powerpoint/2010/main" val="1116864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a:t>
            </a:r>
            <a:endParaRPr lang="en-US" dirty="0"/>
          </a:p>
        </p:txBody>
      </p:sp>
      <p:sp>
        <p:nvSpPr>
          <p:cNvPr id="3" name="Text Placeholder 2"/>
          <p:cNvSpPr>
            <a:spLocks noGrp="1"/>
          </p:cNvSpPr>
          <p:nvPr>
            <p:ph type="body" idx="1"/>
          </p:nvPr>
        </p:nvSpPr>
        <p:spPr/>
        <p:txBody>
          <a:bodyPr>
            <a:normAutofit fontScale="62500" lnSpcReduction="20000"/>
          </a:bodyPr>
          <a:lstStyle/>
          <a:p>
            <a:endParaRPr lang="en-US" dirty="0"/>
          </a:p>
          <a:p>
            <a:endParaRPr lang="en-US" dirty="0"/>
          </a:p>
          <a:p>
            <a:endParaRPr lang="en-US" dirty="0"/>
          </a:p>
          <a:p>
            <a:r>
              <a:rPr lang="en-US" dirty="0"/>
              <a:t>o </a:t>
            </a:r>
            <a:r>
              <a:rPr lang="en-US" dirty="0" smtClean="0"/>
              <a:t>How </a:t>
            </a:r>
            <a:r>
              <a:rPr lang="en-US" dirty="0"/>
              <a:t>to use artifacts in Jenkins </a:t>
            </a:r>
          </a:p>
          <a:p>
            <a:r>
              <a:rPr lang="en-US" dirty="0"/>
              <a:t>o Storing artifacts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94234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0" y="246726"/>
            <a:ext cx="11286186" cy="2893100"/>
          </a:xfrm>
          <a:prstGeom prst="rect">
            <a:avLst/>
          </a:prstGeom>
        </p:spPr>
        <p:txBody>
          <a:bodyPr wrap="square">
            <a:spAutoFit/>
          </a:bodyPr>
          <a:lstStyle/>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An </a:t>
            </a:r>
            <a:r>
              <a:rPr lang="en-US" sz="1400" b="1" dirty="0">
                <a:latin typeface="Arial" panose="020B0604020202020204" pitchFamily="34" charset="0"/>
                <a:cs typeface="Arial" panose="020B0604020202020204" pitchFamily="34" charset="0"/>
              </a:rPr>
              <a:t>artifact</a:t>
            </a:r>
            <a:r>
              <a:rPr lang="en-US" sz="1400" dirty="0">
                <a:latin typeface="Arial" panose="020B0604020202020204" pitchFamily="34" charset="0"/>
                <a:cs typeface="Arial" panose="020B0604020202020204" pitchFamily="34" charset="0"/>
              </a:rPr>
              <a:t> is one of many kinds of tangible by-products produced during the development of software</a:t>
            </a:r>
            <a:r>
              <a:rPr lang="en-US" sz="14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An artifact might be a binary executable (a JAR or WAR file for a </a:t>
            </a:r>
            <a:r>
              <a:rPr lang="en-US" sz="1400" dirty="0" smtClean="0">
                <a:latin typeface="Arial" panose="020B0604020202020204" pitchFamily="34" charset="0"/>
                <a:cs typeface="Arial" panose="020B0604020202020204" pitchFamily="34" charset="0"/>
              </a:rPr>
              <a:t>Java project</a:t>
            </a:r>
            <a:r>
              <a:rPr lang="en-US" sz="1400" dirty="0">
                <a:latin typeface="Arial" panose="020B0604020202020204" pitchFamily="34" charset="0"/>
                <a:cs typeface="Arial" panose="020B0604020202020204" pitchFamily="34" charset="0"/>
              </a:rPr>
              <a:t>, for example), or some other related deliverable, such as documentation or source </a:t>
            </a:r>
            <a:r>
              <a:rPr lang="en-US" sz="1400" dirty="0" smtClean="0">
                <a:latin typeface="Arial" panose="020B0604020202020204" pitchFamily="34" charset="0"/>
                <a:cs typeface="Arial" panose="020B0604020202020204" pitchFamily="34" charset="0"/>
              </a:rPr>
              <a:t>code</a:t>
            </a:r>
          </a:p>
          <a:p>
            <a:pPr marL="171450" indent="-1714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   A </a:t>
            </a:r>
            <a:r>
              <a:rPr lang="en-US" sz="1400" dirty="0">
                <a:latin typeface="Arial" panose="020B0604020202020204" pitchFamily="34" charset="0"/>
                <a:cs typeface="Arial" panose="020B0604020202020204" pitchFamily="34" charset="0"/>
              </a:rPr>
              <a:t>build job can store one or many different artifacts, keeping only the latest copy or every artifact ever built</a:t>
            </a:r>
            <a:r>
              <a:rPr lang="en-US" sz="14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Archived artifacts can take a lot of disk space, especially if builds are frequent. For this reason, you </a:t>
            </a:r>
            <a:r>
              <a:rPr lang="en-US" sz="1400" dirty="0" smtClean="0">
                <a:latin typeface="Arial" panose="020B0604020202020204" pitchFamily="34" charset="0"/>
                <a:cs typeface="Arial" panose="020B0604020202020204" pitchFamily="34" charset="0"/>
              </a:rPr>
              <a:t>may want </a:t>
            </a:r>
            <a:r>
              <a:rPr lang="en-US" sz="1400" dirty="0">
                <a:latin typeface="Arial" panose="020B0604020202020204" pitchFamily="34" charset="0"/>
                <a:cs typeface="Arial" panose="020B0604020202020204" pitchFamily="34" charset="0"/>
              </a:rPr>
              <a:t>to only keep the last successful </a:t>
            </a:r>
            <a:r>
              <a:rPr lang="en-US" sz="1400" dirty="0" smtClean="0">
                <a:latin typeface="Arial" panose="020B0604020202020204" pitchFamily="34" charset="0"/>
                <a:cs typeface="Arial" panose="020B0604020202020204" pitchFamily="34" charset="0"/>
              </a:rPr>
              <a:t>one</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Jenkins will keep artifacts from the last stable build (if there where any</a:t>
            </a:r>
            <a:r>
              <a:rPr lang="en-US" sz="14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Jenkins will keep artifacts from the last stable build (if there where any). It </a:t>
            </a:r>
            <a:r>
              <a:rPr lang="en-US" sz="1400" dirty="0" smtClean="0">
                <a:latin typeface="Arial" panose="020B0604020202020204" pitchFamily="34" charset="0"/>
                <a:cs typeface="Arial" panose="020B0604020202020204" pitchFamily="34" charset="0"/>
              </a:rPr>
              <a:t>will also </a:t>
            </a:r>
            <a:r>
              <a:rPr lang="en-US" sz="1400" dirty="0">
                <a:latin typeface="Arial" panose="020B0604020202020204" pitchFamily="34" charset="0"/>
                <a:cs typeface="Arial" panose="020B0604020202020204" pitchFamily="34" charset="0"/>
              </a:rPr>
              <a:t>keep the artifacts of the latest unstable build following the stable build (if any), and also from </a:t>
            </a:r>
            <a:r>
              <a:rPr lang="en-US" sz="1400" dirty="0" smtClean="0">
                <a:latin typeface="Arial" panose="020B0604020202020204" pitchFamily="34" charset="0"/>
                <a:cs typeface="Arial" panose="020B0604020202020204" pitchFamily="34" charset="0"/>
              </a:rPr>
              <a:t>the last </a:t>
            </a:r>
            <a:r>
              <a:rPr lang="en-US" sz="1400" dirty="0">
                <a:latin typeface="Arial" panose="020B0604020202020204" pitchFamily="34" charset="0"/>
                <a:cs typeface="Arial" panose="020B0604020202020204" pitchFamily="34" charset="0"/>
              </a:rPr>
              <a:t>failed build that </a:t>
            </a:r>
            <a:r>
              <a:rPr lang="en-US" sz="1400" dirty="0" smtClean="0">
                <a:latin typeface="Arial" panose="020B0604020202020204" pitchFamily="34" charset="0"/>
                <a:cs typeface="Arial" panose="020B0604020202020204" pitchFamily="34" charset="0"/>
              </a:rPr>
              <a:t>happened</a:t>
            </a:r>
          </a:p>
          <a:p>
            <a:pPr marL="285750"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Storing Artifacts</a:t>
            </a:r>
          </a:p>
          <a:p>
            <a:pPr marL="800100" lvl="1" indent="-342900">
              <a:buFont typeface="+mj-lt"/>
              <a:buAutoNum type="arabicPeriod"/>
            </a:pPr>
            <a:r>
              <a:rPr lang="en-US" sz="1400" dirty="0" err="1" smtClean="0">
                <a:latin typeface="Arial" panose="020B0604020202020204" pitchFamily="34" charset="0"/>
                <a:cs typeface="Arial" panose="020B0604020202020204" pitchFamily="34" charset="0"/>
              </a:rPr>
              <a:t>Artifcats</a:t>
            </a:r>
            <a:r>
              <a:rPr lang="en-US" sz="1400" dirty="0" smtClean="0">
                <a:latin typeface="Arial" panose="020B0604020202020204" pitchFamily="34" charset="0"/>
                <a:cs typeface="Arial" panose="020B0604020202020204" pitchFamily="34" charset="0"/>
              </a:rPr>
              <a:t> can be stored externally in Repository Manager like Nexus or </a:t>
            </a:r>
            <a:r>
              <a:rPr lang="en-US" sz="1400" dirty="0" err="1" smtClean="0">
                <a:latin typeface="Arial" panose="020B0604020202020204" pitchFamily="34" charset="0"/>
                <a:cs typeface="Arial" panose="020B0604020202020204" pitchFamily="34" charset="0"/>
              </a:rPr>
              <a:t>Artifactory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etc</a:t>
            </a:r>
            <a:r>
              <a:rPr lang="en-US" sz="1400" dirty="0" smtClean="0">
                <a:latin typeface="Arial" panose="020B0604020202020204" pitchFamily="34" charset="0"/>
                <a:cs typeface="Arial" panose="020B0604020202020204" pitchFamily="34" charset="0"/>
              </a:rPr>
              <a:t> </a:t>
            </a:r>
          </a:p>
          <a:p>
            <a:pPr lvl="1"/>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2978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3</a:t>
            </a:r>
            <a:r>
              <a:rPr lang="en-US" baseline="30000" smtClean="0"/>
              <a:t>rd</a:t>
            </a:r>
            <a:r>
              <a:rPr lang="en-US" smtClean="0"/>
              <a:t> Party Tools</a:t>
            </a:r>
            <a:endParaRPr lang="en-US" dirty="0"/>
          </a:p>
        </p:txBody>
      </p:sp>
      <p:sp>
        <p:nvSpPr>
          <p:cNvPr id="3" name="Text Placeholder 2"/>
          <p:cNvSpPr>
            <a:spLocks noGrp="1"/>
          </p:cNvSpPr>
          <p:nvPr>
            <p:ph type="body" idx="1"/>
          </p:nvPr>
        </p:nvSpPr>
        <p:spPr/>
        <p:txBody>
          <a:bodyPr>
            <a:normAutofit fontScale="62500" lnSpcReduction="20000"/>
          </a:bodyPr>
          <a:lstStyle/>
          <a:p>
            <a:endParaRPr lang="en-US" dirty="0"/>
          </a:p>
          <a:p>
            <a:endParaRPr lang="en-US" dirty="0"/>
          </a:p>
          <a:p>
            <a:endParaRPr lang="en-US" dirty="0"/>
          </a:p>
          <a:p>
            <a:r>
              <a:rPr lang="en-US" dirty="0"/>
              <a:t>o </a:t>
            </a:r>
            <a:r>
              <a:rPr lang="en-US" dirty="0" smtClean="0"/>
              <a:t>How </a:t>
            </a:r>
            <a:r>
              <a:rPr lang="en-US" dirty="0"/>
              <a:t>to use artifacts in Jenkins </a:t>
            </a:r>
          </a:p>
          <a:p>
            <a:r>
              <a:rPr lang="en-US" dirty="0"/>
              <a:t>o Storing artifacts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6667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0" y="246726"/>
            <a:ext cx="11286186" cy="2893100"/>
          </a:xfrm>
          <a:prstGeom prst="rect">
            <a:avLst/>
          </a:prstGeom>
        </p:spPr>
        <p:txBody>
          <a:bodyPr wrap="square">
            <a:spAutoFit/>
          </a:bodyPr>
          <a:lstStyle/>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An </a:t>
            </a:r>
            <a:r>
              <a:rPr lang="en-US" sz="1400" b="1" dirty="0">
                <a:latin typeface="Arial" panose="020B0604020202020204" pitchFamily="34" charset="0"/>
                <a:cs typeface="Arial" panose="020B0604020202020204" pitchFamily="34" charset="0"/>
              </a:rPr>
              <a:t>artifact</a:t>
            </a:r>
            <a:r>
              <a:rPr lang="en-US" sz="1400" dirty="0">
                <a:latin typeface="Arial" panose="020B0604020202020204" pitchFamily="34" charset="0"/>
                <a:cs typeface="Arial" panose="020B0604020202020204" pitchFamily="34" charset="0"/>
              </a:rPr>
              <a:t> is one of many kinds of tangible by-products produced during the development of software</a:t>
            </a:r>
            <a:r>
              <a:rPr lang="en-US" sz="14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An artifact might be a binary executable (a JAR or WAR file for a </a:t>
            </a:r>
            <a:r>
              <a:rPr lang="en-US" sz="1400" dirty="0" smtClean="0">
                <a:latin typeface="Arial" panose="020B0604020202020204" pitchFamily="34" charset="0"/>
                <a:cs typeface="Arial" panose="020B0604020202020204" pitchFamily="34" charset="0"/>
              </a:rPr>
              <a:t>Java project</a:t>
            </a:r>
            <a:r>
              <a:rPr lang="en-US" sz="1400" dirty="0">
                <a:latin typeface="Arial" panose="020B0604020202020204" pitchFamily="34" charset="0"/>
                <a:cs typeface="Arial" panose="020B0604020202020204" pitchFamily="34" charset="0"/>
              </a:rPr>
              <a:t>, for example), or some other related deliverable, such as documentation or source </a:t>
            </a:r>
            <a:r>
              <a:rPr lang="en-US" sz="1400" dirty="0" smtClean="0">
                <a:latin typeface="Arial" panose="020B0604020202020204" pitchFamily="34" charset="0"/>
                <a:cs typeface="Arial" panose="020B0604020202020204" pitchFamily="34" charset="0"/>
              </a:rPr>
              <a:t>code</a:t>
            </a:r>
          </a:p>
          <a:p>
            <a:pPr marL="171450" indent="-1714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   A </a:t>
            </a:r>
            <a:r>
              <a:rPr lang="en-US" sz="1400" dirty="0">
                <a:latin typeface="Arial" panose="020B0604020202020204" pitchFamily="34" charset="0"/>
                <a:cs typeface="Arial" panose="020B0604020202020204" pitchFamily="34" charset="0"/>
              </a:rPr>
              <a:t>build job can store one or many different artifacts, keeping only the latest copy or every artifact ever built</a:t>
            </a:r>
            <a:r>
              <a:rPr lang="en-US" sz="14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Archived artifacts can take a lot of disk space, especially if builds are frequent. For this reason, you </a:t>
            </a:r>
            <a:r>
              <a:rPr lang="en-US" sz="1400" dirty="0" smtClean="0">
                <a:latin typeface="Arial" panose="020B0604020202020204" pitchFamily="34" charset="0"/>
                <a:cs typeface="Arial" panose="020B0604020202020204" pitchFamily="34" charset="0"/>
              </a:rPr>
              <a:t>may want </a:t>
            </a:r>
            <a:r>
              <a:rPr lang="en-US" sz="1400" dirty="0">
                <a:latin typeface="Arial" panose="020B0604020202020204" pitchFamily="34" charset="0"/>
                <a:cs typeface="Arial" panose="020B0604020202020204" pitchFamily="34" charset="0"/>
              </a:rPr>
              <a:t>to only keep the last successful </a:t>
            </a:r>
            <a:r>
              <a:rPr lang="en-US" sz="1400" dirty="0" smtClean="0">
                <a:latin typeface="Arial" panose="020B0604020202020204" pitchFamily="34" charset="0"/>
                <a:cs typeface="Arial" panose="020B0604020202020204" pitchFamily="34" charset="0"/>
              </a:rPr>
              <a:t>one</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Jenkins will keep artifacts from the last stable build (if there where any</a:t>
            </a:r>
            <a:r>
              <a:rPr lang="en-US" sz="14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Jenkins will keep artifacts from the last stable build (if there where any). It </a:t>
            </a:r>
            <a:r>
              <a:rPr lang="en-US" sz="1400" dirty="0" smtClean="0">
                <a:latin typeface="Arial" panose="020B0604020202020204" pitchFamily="34" charset="0"/>
                <a:cs typeface="Arial" panose="020B0604020202020204" pitchFamily="34" charset="0"/>
              </a:rPr>
              <a:t>will also </a:t>
            </a:r>
            <a:r>
              <a:rPr lang="en-US" sz="1400" dirty="0">
                <a:latin typeface="Arial" panose="020B0604020202020204" pitchFamily="34" charset="0"/>
                <a:cs typeface="Arial" panose="020B0604020202020204" pitchFamily="34" charset="0"/>
              </a:rPr>
              <a:t>keep the artifacts of the latest unstable build following the stable build (if any), and also from </a:t>
            </a:r>
            <a:r>
              <a:rPr lang="en-US" sz="1400" dirty="0" smtClean="0">
                <a:latin typeface="Arial" panose="020B0604020202020204" pitchFamily="34" charset="0"/>
                <a:cs typeface="Arial" panose="020B0604020202020204" pitchFamily="34" charset="0"/>
              </a:rPr>
              <a:t>the last </a:t>
            </a:r>
            <a:r>
              <a:rPr lang="en-US" sz="1400" dirty="0">
                <a:latin typeface="Arial" panose="020B0604020202020204" pitchFamily="34" charset="0"/>
                <a:cs typeface="Arial" panose="020B0604020202020204" pitchFamily="34" charset="0"/>
              </a:rPr>
              <a:t>failed build that </a:t>
            </a:r>
            <a:r>
              <a:rPr lang="en-US" sz="1400" dirty="0" smtClean="0">
                <a:latin typeface="Arial" panose="020B0604020202020204" pitchFamily="34" charset="0"/>
                <a:cs typeface="Arial" panose="020B0604020202020204" pitchFamily="34" charset="0"/>
              </a:rPr>
              <a:t>happened</a:t>
            </a:r>
          </a:p>
          <a:p>
            <a:pPr marL="285750"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Storing Artifacts</a:t>
            </a:r>
          </a:p>
          <a:p>
            <a:pPr marL="800100" lvl="1" indent="-342900">
              <a:buFont typeface="+mj-lt"/>
              <a:buAutoNum type="arabicPeriod"/>
            </a:pPr>
            <a:r>
              <a:rPr lang="en-US" sz="1400" dirty="0" err="1" smtClean="0">
                <a:latin typeface="Arial" panose="020B0604020202020204" pitchFamily="34" charset="0"/>
                <a:cs typeface="Arial" panose="020B0604020202020204" pitchFamily="34" charset="0"/>
              </a:rPr>
              <a:t>Artifcats</a:t>
            </a:r>
            <a:r>
              <a:rPr lang="en-US" sz="1400" dirty="0" smtClean="0">
                <a:latin typeface="Arial" panose="020B0604020202020204" pitchFamily="34" charset="0"/>
                <a:cs typeface="Arial" panose="020B0604020202020204" pitchFamily="34" charset="0"/>
              </a:rPr>
              <a:t> can be stored externally in Repository Manager like Nexus or </a:t>
            </a:r>
            <a:r>
              <a:rPr lang="en-US" sz="1400" dirty="0" err="1" smtClean="0">
                <a:latin typeface="Arial" panose="020B0604020202020204" pitchFamily="34" charset="0"/>
                <a:cs typeface="Arial" panose="020B0604020202020204" pitchFamily="34" charset="0"/>
              </a:rPr>
              <a:t>Artifactory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etc</a:t>
            </a:r>
            <a:r>
              <a:rPr lang="en-US" sz="1400" dirty="0" smtClean="0">
                <a:latin typeface="Arial" panose="020B0604020202020204" pitchFamily="34" charset="0"/>
                <a:cs typeface="Arial" panose="020B0604020202020204" pitchFamily="34" charset="0"/>
              </a:rPr>
              <a:t> </a:t>
            </a:r>
          </a:p>
          <a:p>
            <a:pPr lvl="1"/>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8012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0253" y="103819"/>
            <a:ext cx="10693758" cy="5909310"/>
          </a:xfrm>
          <a:prstGeom prst="rect">
            <a:avLst/>
          </a:prstGeom>
        </p:spPr>
        <p:txBody>
          <a:bodyPr wrap="square">
            <a:spAutoFit/>
          </a:bodyPr>
          <a:lstStyle/>
          <a:p>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Source Code Management </a:t>
            </a:r>
            <a:r>
              <a:rPr lang="en-US" b="1" dirty="0" smtClean="0">
                <a:solidFill>
                  <a:srgbClr val="000000"/>
                </a:solidFill>
                <a:latin typeface="Courier New" panose="02070309020205020404" pitchFamily="49" charset="0"/>
              </a:rPr>
              <a:t>	</a:t>
            </a:r>
          </a:p>
          <a:p>
            <a:r>
              <a:rPr lang="en-US" dirty="0" smtClean="0">
                <a:solidFill>
                  <a:srgbClr val="000000"/>
                </a:solidFill>
                <a:latin typeface="Courier New" panose="02070309020205020404" pitchFamily="49" charset="0"/>
              </a:rPr>
              <a:t>o </a:t>
            </a:r>
            <a:r>
              <a:rPr lang="en-US" dirty="0">
                <a:solidFill>
                  <a:srgbClr val="000000"/>
                </a:solidFill>
                <a:latin typeface="Calibri" panose="020F0502020204030204" pitchFamily="34" charset="0"/>
              </a:rPr>
              <a:t>What are source code management systems and how are they used?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 </a:t>
            </a:r>
            <a:r>
              <a:rPr lang="en-US" dirty="0">
                <a:solidFill>
                  <a:srgbClr val="000000"/>
                </a:solidFill>
                <a:latin typeface="Calibri" panose="020F0502020204030204" pitchFamily="34" charset="0"/>
              </a:rPr>
              <a:t>Cloud-based SCMs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 Jenkins changelogs </a:t>
            </a:r>
          </a:p>
          <a:p>
            <a:r>
              <a:rPr lang="en-US" dirty="0">
                <a:solidFill>
                  <a:srgbClr val="000000"/>
                </a:solidFill>
                <a:latin typeface="Courier New" panose="02070309020205020404" pitchFamily="49" charset="0"/>
              </a:rPr>
              <a:t>o Incremental updates v clean check out </a:t>
            </a:r>
          </a:p>
          <a:p>
            <a:r>
              <a:rPr lang="en-US" dirty="0">
                <a:solidFill>
                  <a:srgbClr val="000000"/>
                </a:solidFill>
                <a:latin typeface="Courier New" panose="02070309020205020404" pitchFamily="49" charset="0"/>
              </a:rPr>
              <a:t>o Checking in code </a:t>
            </a:r>
          </a:p>
          <a:p>
            <a:r>
              <a:rPr lang="en-US" dirty="0">
                <a:solidFill>
                  <a:srgbClr val="000000"/>
                </a:solidFill>
                <a:latin typeface="Courier New" panose="02070309020205020404" pitchFamily="49" charset="0"/>
              </a:rPr>
              <a:t>o </a:t>
            </a:r>
            <a:r>
              <a:rPr lang="en-US" dirty="0">
                <a:solidFill>
                  <a:srgbClr val="000000"/>
                </a:solidFill>
                <a:latin typeface="Calibri" panose="020F0502020204030204" pitchFamily="34" charset="0"/>
              </a:rPr>
              <a:t>Infrastructure-as-Code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 Branch and Merge Strategies </a:t>
            </a: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Testing</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 </a:t>
            </a:r>
            <a:r>
              <a:rPr lang="en-US" dirty="0">
                <a:solidFill>
                  <a:srgbClr val="000000"/>
                </a:solidFill>
                <a:latin typeface="Courier New" panose="02070309020205020404" pitchFamily="49" charset="0"/>
              </a:rPr>
              <a:t>Benefits of testing with Jenkins </a:t>
            </a:r>
          </a:p>
          <a:p>
            <a:r>
              <a:rPr lang="en-US" dirty="0">
                <a:solidFill>
                  <a:srgbClr val="000000"/>
                </a:solidFill>
                <a:latin typeface="Courier New" panose="02070309020205020404" pitchFamily="49" charset="0"/>
              </a:rPr>
              <a:t>o </a:t>
            </a:r>
            <a:r>
              <a:rPr lang="en-US" dirty="0">
                <a:solidFill>
                  <a:srgbClr val="000000"/>
                </a:solidFill>
                <a:latin typeface="Calibri" panose="020F0502020204030204" pitchFamily="34" charset="0"/>
              </a:rPr>
              <a:t>Define unit test, smoke test, acceptance test, automated verification/functional tests </a:t>
            </a:r>
            <a:endParaRPr lang="en-US" dirty="0">
              <a:solidFill>
                <a:srgbClr val="000000"/>
              </a:solidFill>
              <a:latin typeface="Courier New" panose="02070309020205020404" pitchFamily="49" charset="0"/>
            </a:endParaRP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Notifications</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 </a:t>
            </a:r>
            <a:r>
              <a:rPr lang="en-US" dirty="0">
                <a:solidFill>
                  <a:srgbClr val="000000"/>
                </a:solidFill>
                <a:latin typeface="Courier New" panose="02070309020205020404" pitchFamily="49" charset="0"/>
              </a:rPr>
              <a:t>Types of notifications in Jenkins </a:t>
            </a:r>
          </a:p>
          <a:p>
            <a:r>
              <a:rPr lang="en-US" dirty="0">
                <a:solidFill>
                  <a:srgbClr val="000000"/>
                </a:solidFill>
                <a:latin typeface="Courier New" panose="02070309020205020404" pitchFamily="49" charset="0"/>
              </a:rPr>
              <a:t>o Importance of notifications </a:t>
            </a: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Distributed Builds </a:t>
            </a:r>
            <a:endParaRPr lang="en-US" b="1"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 </a:t>
            </a:r>
            <a:r>
              <a:rPr lang="en-US" dirty="0">
                <a:solidFill>
                  <a:srgbClr val="000000"/>
                </a:solidFill>
                <a:latin typeface="Courier New" panose="02070309020205020404" pitchFamily="49" charset="0"/>
              </a:rPr>
              <a:t>What are distributed builds? </a:t>
            </a:r>
          </a:p>
          <a:p>
            <a:r>
              <a:rPr lang="en-US" dirty="0">
                <a:solidFill>
                  <a:srgbClr val="000000"/>
                </a:solidFill>
                <a:latin typeface="Courier New" panose="02070309020205020404" pitchFamily="49" charset="0"/>
              </a:rPr>
              <a:t>o Functions of masters and agents </a:t>
            </a:r>
          </a:p>
          <a:p>
            <a:endParaRPr lang="en-US"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28781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4278935" cy="3209201"/>
          </a:xfrm>
          <a:prstGeom prst="rect">
            <a:avLst/>
          </a:prstGeom>
        </p:spPr>
      </p:pic>
      <p:pic>
        <p:nvPicPr>
          <p:cNvPr id="4" name="Picture 3"/>
          <p:cNvPicPr>
            <a:picLocks noChangeAspect="1"/>
          </p:cNvPicPr>
          <p:nvPr/>
        </p:nvPicPr>
        <p:blipFill>
          <a:blip r:embed="rId3"/>
          <a:stretch>
            <a:fillRect/>
          </a:stretch>
        </p:blipFill>
        <p:spPr>
          <a:xfrm>
            <a:off x="0" y="3209201"/>
            <a:ext cx="7752577" cy="3058975"/>
          </a:xfrm>
          <a:prstGeom prst="rect">
            <a:avLst/>
          </a:prstGeom>
        </p:spPr>
      </p:pic>
      <p:pic>
        <p:nvPicPr>
          <p:cNvPr id="5" name="Picture 4"/>
          <p:cNvPicPr>
            <a:picLocks noChangeAspect="1"/>
          </p:cNvPicPr>
          <p:nvPr/>
        </p:nvPicPr>
        <p:blipFill>
          <a:blip r:embed="rId4"/>
          <a:stretch>
            <a:fillRect/>
          </a:stretch>
        </p:blipFill>
        <p:spPr>
          <a:xfrm>
            <a:off x="7907628" y="446146"/>
            <a:ext cx="4284372" cy="5526110"/>
          </a:xfrm>
          <a:prstGeom prst="rect">
            <a:avLst/>
          </a:prstGeom>
        </p:spPr>
      </p:pic>
      <p:sp>
        <p:nvSpPr>
          <p:cNvPr id="6" name="TextBox 5"/>
          <p:cNvSpPr txBox="1"/>
          <p:nvPr/>
        </p:nvSpPr>
        <p:spPr>
          <a:xfrm>
            <a:off x="4278935" y="1506290"/>
            <a:ext cx="3628693" cy="415498"/>
          </a:xfrm>
          <a:prstGeom prst="rect">
            <a:avLst/>
          </a:prstGeom>
          <a:noFill/>
        </p:spPr>
        <p:txBody>
          <a:bodyPr wrap="square" rtlCol="0">
            <a:spAutoFit/>
          </a:bodyPr>
          <a:lstStyle/>
          <a:p>
            <a:r>
              <a:rPr lang="en-US" sz="1050" dirty="0" err="1" smtClean="0"/>
              <a:t>Imgs</a:t>
            </a:r>
            <a:r>
              <a:rPr lang="en-US" sz="1050" dirty="0"/>
              <a:t> </a:t>
            </a:r>
            <a:r>
              <a:rPr lang="en-US" sz="1050" dirty="0" smtClean="0"/>
              <a:t>Credit :  </a:t>
            </a:r>
            <a:r>
              <a:rPr lang="en-US" sz="1050" dirty="0"/>
              <a:t>http://scmquest.com/continuous-integration-vs-continuous-delivery-vs-continuous-deployment/</a:t>
            </a:r>
          </a:p>
        </p:txBody>
      </p:sp>
      <p:sp>
        <p:nvSpPr>
          <p:cNvPr id="7" name="TextBox 6"/>
          <p:cNvSpPr txBox="1"/>
          <p:nvPr/>
        </p:nvSpPr>
        <p:spPr>
          <a:xfrm>
            <a:off x="4558748" y="265043"/>
            <a:ext cx="2103461" cy="369332"/>
          </a:xfrm>
          <a:prstGeom prst="rect">
            <a:avLst/>
          </a:prstGeom>
          <a:noFill/>
        </p:spPr>
        <p:txBody>
          <a:bodyPr wrap="none" rtlCol="0">
            <a:spAutoFit/>
          </a:bodyPr>
          <a:lstStyle/>
          <a:p>
            <a:r>
              <a:rPr lang="en-US" dirty="0" smtClean="0"/>
              <a:t>Stages of CI/CD/CDY</a:t>
            </a:r>
            <a:endParaRPr lang="en-US" dirty="0"/>
          </a:p>
        </p:txBody>
      </p:sp>
    </p:spTree>
    <p:extLst>
      <p:ext uri="{BB962C8B-B14F-4D97-AF65-F5344CB8AC3E}">
        <p14:creationId xmlns:p14="http://schemas.microsoft.com/office/powerpoint/2010/main" val="6035948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3284" y="0"/>
            <a:ext cx="6096000" cy="2923877"/>
          </a:xfrm>
          <a:prstGeom prst="rect">
            <a:avLst/>
          </a:prstGeom>
        </p:spPr>
        <p:txBody>
          <a:bodyPr>
            <a:spAutoFit/>
          </a:bodyPr>
          <a:lstStyle/>
          <a:p>
            <a:endParaRPr lang="en-US" sz="2000" dirty="0" smtClean="0">
              <a:solidFill>
                <a:srgbClr val="000000"/>
              </a:solidFill>
              <a:latin typeface="Courier New" panose="02070309020205020404" pitchFamily="49" charset="0"/>
            </a:endParaRPr>
          </a:p>
          <a:p>
            <a:r>
              <a:rPr lang="en-US" sz="2000" b="1" dirty="0" smtClean="0">
                <a:solidFill>
                  <a:srgbClr val="000000"/>
                </a:solidFill>
                <a:latin typeface="Courier New" panose="02070309020205020404" pitchFamily="49" charset="0"/>
              </a:rPr>
              <a:t>Plugins</a:t>
            </a:r>
            <a:r>
              <a:rPr lang="en-US" sz="2000" dirty="0" smtClean="0">
                <a:solidFill>
                  <a:srgbClr val="000000"/>
                </a:solidFill>
                <a:latin typeface="Courier New" panose="02070309020205020404" pitchFamily="49" charset="0"/>
              </a:rPr>
              <a:t> </a:t>
            </a:r>
          </a:p>
          <a:p>
            <a:r>
              <a:rPr lang="en-US" dirty="0" smtClean="0">
                <a:solidFill>
                  <a:srgbClr val="000000"/>
                </a:solidFill>
                <a:latin typeface="Courier New" panose="02070309020205020404" pitchFamily="49" charset="0"/>
              </a:rPr>
              <a:t>o What are plugins? </a:t>
            </a:r>
          </a:p>
          <a:p>
            <a:r>
              <a:rPr lang="en-US" dirty="0" smtClean="0">
                <a:solidFill>
                  <a:srgbClr val="000000"/>
                </a:solidFill>
                <a:latin typeface="Courier New" panose="02070309020205020404" pitchFamily="49" charset="0"/>
              </a:rPr>
              <a:t>o What is the plugin manager? </a:t>
            </a:r>
          </a:p>
          <a:p>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Jenkins Rest API</a:t>
            </a:r>
          </a:p>
          <a:p>
            <a:r>
              <a:rPr lang="en-US" dirty="0" smtClean="0">
                <a:solidFill>
                  <a:srgbClr val="000000"/>
                </a:solidFill>
                <a:latin typeface="Courier New" panose="02070309020205020404" pitchFamily="49" charset="0"/>
              </a:rPr>
              <a:t> o How to interact with it </a:t>
            </a:r>
          </a:p>
          <a:p>
            <a:r>
              <a:rPr lang="en-US" dirty="0" smtClean="0">
                <a:solidFill>
                  <a:srgbClr val="000000"/>
                </a:solidFill>
                <a:latin typeface="Courier New" panose="02070309020205020404" pitchFamily="49" charset="0"/>
              </a:rPr>
              <a:t> o Why use it? </a:t>
            </a:r>
          </a:p>
          <a:p>
            <a:endParaRPr lang="en-US" dirty="0" smtClean="0"/>
          </a:p>
          <a:p>
            <a:endParaRPr lang="en-US" dirty="0">
              <a:solidFill>
                <a:srgbClr val="000000"/>
              </a:solidFill>
              <a:latin typeface="Courier New" panose="02070309020205020404" pitchFamily="49" charset="0"/>
            </a:endParaRPr>
          </a:p>
        </p:txBody>
      </p:sp>
      <p:sp>
        <p:nvSpPr>
          <p:cNvPr id="9" name="Rectangle 8"/>
          <p:cNvSpPr/>
          <p:nvPr/>
        </p:nvSpPr>
        <p:spPr>
          <a:xfrm>
            <a:off x="124496" y="2085275"/>
            <a:ext cx="6096000" cy="5416868"/>
          </a:xfrm>
          <a:prstGeom prst="rect">
            <a:avLst/>
          </a:prstGeom>
        </p:spPr>
        <p:txBody>
          <a:bodyPr>
            <a:spAutoFit/>
          </a:bodyPr>
          <a:lstStyle/>
          <a:p>
            <a:endParaRPr lang="en-US" sz="2000" dirty="0"/>
          </a:p>
          <a:p>
            <a:r>
              <a:rPr lang="en-US" sz="2000" dirty="0"/>
              <a:t> Security </a:t>
            </a:r>
          </a:p>
          <a:p>
            <a:r>
              <a:rPr lang="en-US" dirty="0" smtClean="0">
                <a:solidFill>
                  <a:srgbClr val="000000"/>
                </a:solidFill>
                <a:latin typeface="Courier New" panose="02070309020205020404" pitchFamily="49" charset="0"/>
              </a:rPr>
              <a:t>o </a:t>
            </a:r>
            <a:r>
              <a:rPr lang="en-US" dirty="0">
                <a:solidFill>
                  <a:srgbClr val="000000"/>
                </a:solidFill>
                <a:latin typeface="Courier New" panose="02070309020205020404" pitchFamily="49" charset="0"/>
              </a:rPr>
              <a:t>Authentication versus authorization </a:t>
            </a:r>
          </a:p>
          <a:p>
            <a:r>
              <a:rPr lang="en-US" dirty="0">
                <a:solidFill>
                  <a:srgbClr val="000000"/>
                </a:solidFill>
                <a:latin typeface="Courier New" panose="02070309020205020404" pitchFamily="49" charset="0"/>
              </a:rPr>
              <a:t>o Matrix security </a:t>
            </a:r>
          </a:p>
          <a:p>
            <a:r>
              <a:rPr lang="en-US" dirty="0">
                <a:solidFill>
                  <a:srgbClr val="000000"/>
                </a:solidFill>
                <a:latin typeface="Courier New" panose="02070309020205020404" pitchFamily="49" charset="0"/>
              </a:rPr>
              <a:t>o Definition of auditing, credentials, </a:t>
            </a:r>
            <a:endParaRPr lang="en-US" dirty="0" smtClean="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and </a:t>
            </a:r>
            <a:r>
              <a:rPr lang="en-US" dirty="0">
                <a:solidFill>
                  <a:srgbClr val="000000"/>
                </a:solidFill>
                <a:latin typeface="Courier New" panose="02070309020205020404" pitchFamily="49" charset="0"/>
              </a:rPr>
              <a:t>other key security </a:t>
            </a:r>
            <a:r>
              <a:rPr lang="en-US" dirty="0" smtClean="0">
                <a:solidFill>
                  <a:srgbClr val="000000"/>
                </a:solidFill>
                <a:latin typeface="Courier New" panose="02070309020205020404" pitchFamily="49" charset="0"/>
              </a:rPr>
              <a:t>concepts</a:t>
            </a:r>
          </a:p>
          <a:p>
            <a:r>
              <a:rPr lang="en-US" dirty="0" smtClean="0">
                <a:solidFill>
                  <a:srgbClr val="000000"/>
                </a:solidFill>
                <a:latin typeface="Courier New" panose="02070309020205020404" pitchFamily="49" charset="0"/>
              </a:rPr>
              <a:t> </a:t>
            </a:r>
          </a:p>
          <a:p>
            <a:r>
              <a:rPr lang="en-US" dirty="0"/>
              <a:t> </a:t>
            </a:r>
            <a:r>
              <a:rPr lang="en-US" b="1" dirty="0" err="1" smtClean="0">
                <a:solidFill>
                  <a:srgbClr val="000000"/>
                </a:solidFill>
                <a:latin typeface="Courier New" panose="02070309020205020404" pitchFamily="49" charset="0"/>
              </a:rPr>
              <a:t>FingerPrints</a:t>
            </a:r>
            <a:endParaRPr lang="en-US" b="1"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 What are fingerprints? </a:t>
            </a:r>
          </a:p>
          <a:p>
            <a:r>
              <a:rPr lang="en-US" dirty="0">
                <a:solidFill>
                  <a:srgbClr val="000000"/>
                </a:solidFill>
                <a:latin typeface="Courier New" panose="02070309020205020404" pitchFamily="49" charset="0"/>
              </a:rPr>
              <a:t>o How do fingerprints work? </a:t>
            </a:r>
            <a:endParaRPr lang="en-US" dirty="0" smtClean="0">
              <a:solidFill>
                <a:srgbClr val="000000"/>
              </a:solidFill>
              <a:latin typeface="Courier New" panose="02070309020205020404" pitchFamily="49" charset="0"/>
            </a:endParaRPr>
          </a:p>
          <a:p>
            <a:endParaRPr lang="en-US" dirty="0" smtClean="0">
              <a:solidFill>
                <a:srgbClr val="000000"/>
              </a:solidFill>
              <a:latin typeface="Courier New" panose="02070309020205020404" pitchFamily="49" charset="0"/>
            </a:endParaRPr>
          </a:p>
          <a:p>
            <a:r>
              <a:rPr lang="en-US" dirty="0" smtClean="0"/>
              <a:t> Artifacts</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 </a:t>
            </a:r>
            <a:r>
              <a:rPr lang="en-US" dirty="0">
                <a:solidFill>
                  <a:srgbClr val="000000"/>
                </a:solidFill>
                <a:latin typeface="Calibri" panose="020F0502020204030204" pitchFamily="34" charset="0"/>
              </a:rPr>
              <a:t>How to use artifacts in Jenkins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 Storing artifacts </a:t>
            </a:r>
          </a:p>
          <a:p>
            <a:endParaRPr lang="en-US" dirty="0">
              <a:solidFill>
                <a:srgbClr val="000000"/>
              </a:solidFill>
              <a:latin typeface="Courier New" panose="02070309020205020404" pitchFamily="49" charset="0"/>
            </a:endParaRP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Security </a:t>
            </a:r>
          </a:p>
          <a:p>
            <a:r>
              <a:rPr lang="en-US" dirty="0">
                <a:solidFill>
                  <a:srgbClr val="000000"/>
                </a:solidFill>
                <a:latin typeface="Courier New" panose="02070309020205020404" pitchFamily="49" charset="0"/>
              </a:rPr>
              <a:t> Fingerprints </a:t>
            </a:r>
          </a:p>
          <a:p>
            <a:r>
              <a:rPr lang="en-US" dirty="0">
                <a:solidFill>
                  <a:srgbClr val="000000"/>
                </a:solidFill>
                <a:latin typeface="Courier New" panose="02070309020205020404" pitchFamily="49" charset="0"/>
              </a:rPr>
              <a:t> Artifacts </a:t>
            </a:r>
          </a:p>
        </p:txBody>
      </p:sp>
      <p:sp>
        <p:nvSpPr>
          <p:cNvPr id="10" name="Rectangle 9"/>
          <p:cNvSpPr/>
          <p:nvPr/>
        </p:nvSpPr>
        <p:spPr>
          <a:xfrm>
            <a:off x="5816957" y="127892"/>
            <a:ext cx="6096000" cy="3139321"/>
          </a:xfrm>
          <a:prstGeom prst="rect">
            <a:avLst/>
          </a:prstGeom>
        </p:spPr>
        <p:txBody>
          <a:bodyPr>
            <a:spAutoFit/>
          </a:bodyPr>
          <a:lstStyle/>
          <a:p>
            <a:r>
              <a:rPr lang="en-US"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Using </a:t>
            </a:r>
            <a:r>
              <a:rPr lang="en-US" b="1" dirty="0">
                <a:solidFill>
                  <a:srgbClr val="000000"/>
                </a:solidFill>
                <a:latin typeface="Courier New" panose="02070309020205020404" pitchFamily="49" charset="0"/>
              </a:rPr>
              <a:t>3rd Party Tools</a:t>
            </a:r>
          </a:p>
          <a:p>
            <a:r>
              <a:rPr lang="en-US" dirty="0">
                <a:solidFill>
                  <a:srgbClr val="000000"/>
                </a:solidFill>
                <a:latin typeface="Courier New" panose="02070309020205020404" pitchFamily="49" charset="0"/>
              </a:rPr>
              <a:t>o </a:t>
            </a:r>
            <a:r>
              <a:rPr lang="en-US" dirty="0" smtClean="0">
                <a:solidFill>
                  <a:srgbClr val="000000"/>
                </a:solidFill>
                <a:latin typeface="Courier New" panose="02070309020205020404" pitchFamily="49" charset="0"/>
              </a:rPr>
              <a:t>How </a:t>
            </a:r>
            <a:r>
              <a:rPr lang="en-US" dirty="0">
                <a:solidFill>
                  <a:srgbClr val="000000"/>
                </a:solidFill>
                <a:latin typeface="Courier New" panose="02070309020205020404" pitchFamily="49" charset="0"/>
              </a:rPr>
              <a:t>to use 3rd party tools </a:t>
            </a:r>
            <a:endParaRPr lang="en-US" dirty="0" smtClean="0">
              <a:solidFill>
                <a:srgbClr val="000000"/>
              </a:solidFill>
              <a:latin typeface="Courier New" panose="02070309020205020404" pitchFamily="49" charset="0"/>
            </a:endParaRPr>
          </a:p>
          <a:p>
            <a:endParaRPr lang="en-US" dirty="0" smtClean="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Installation Wizard</a:t>
            </a:r>
            <a:endParaRPr lang="en-US" b="1"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 </a:t>
            </a:r>
            <a:r>
              <a:rPr lang="en-US" dirty="0" smtClean="0">
                <a:solidFill>
                  <a:srgbClr val="000000"/>
                </a:solidFill>
                <a:latin typeface="Courier New" panose="02070309020205020404" pitchFamily="49" charset="0"/>
              </a:rPr>
              <a:t>What </a:t>
            </a:r>
            <a:r>
              <a:rPr lang="en-US" dirty="0">
                <a:solidFill>
                  <a:srgbClr val="000000"/>
                </a:solidFill>
                <a:latin typeface="Courier New" panose="02070309020205020404" pitchFamily="49" charset="0"/>
              </a:rPr>
              <a:t>is the Jenkins Installation Wizard? </a:t>
            </a:r>
          </a:p>
          <a:p>
            <a:r>
              <a:rPr lang="en-US" dirty="0">
                <a:solidFill>
                  <a:srgbClr val="000000"/>
                </a:solidFill>
                <a:latin typeface="Courier New" panose="02070309020205020404" pitchFamily="49" charset="0"/>
              </a:rPr>
              <a:t>o How to use the Wizard? </a:t>
            </a:r>
          </a:p>
          <a:p>
            <a:r>
              <a:rPr lang="en-US" dirty="0">
                <a:solidFill>
                  <a:srgbClr val="000000"/>
                </a:solidFill>
                <a:latin typeface="Courier New" panose="02070309020205020404" pitchFamily="49" charset="0"/>
              </a:rPr>
              <a:t>o Which configurations are covered by the Installation Wizard? </a:t>
            </a:r>
          </a:p>
          <a:p>
            <a:endParaRPr lang="en-US" dirty="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Using 3rd party tools </a:t>
            </a:r>
          </a:p>
          <a:p>
            <a:r>
              <a:rPr lang="en-US" dirty="0">
                <a:solidFill>
                  <a:srgbClr val="000000"/>
                </a:solidFill>
                <a:latin typeface="Courier New" panose="02070309020205020404" pitchFamily="49" charset="0"/>
              </a:rPr>
              <a:t>o </a:t>
            </a:r>
            <a:r>
              <a:rPr lang="en-US" dirty="0" smtClean="0">
                <a:solidFill>
                  <a:srgbClr val="000000"/>
                </a:solidFill>
                <a:latin typeface="Calibri" panose="020F0502020204030204" pitchFamily="34" charset="0"/>
              </a:rPr>
              <a:t>Installation </a:t>
            </a:r>
            <a:r>
              <a:rPr lang="en-US" dirty="0">
                <a:solidFill>
                  <a:srgbClr val="000000"/>
                </a:solidFill>
                <a:latin typeface="Calibri" panose="020F0502020204030204" pitchFamily="34" charset="0"/>
              </a:rPr>
              <a:t>Wizard [new] </a:t>
            </a:r>
            <a:endParaRPr lang="en-US"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611641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Usage</a:t>
            </a:r>
            <a:endParaRPr lang="en-US" dirty="0"/>
          </a:p>
        </p:txBody>
      </p:sp>
      <p:sp>
        <p:nvSpPr>
          <p:cNvPr id="3" name="Content Placeholder 2"/>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2692930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5" y="246726"/>
            <a:ext cx="11324951" cy="3754874"/>
          </a:xfrm>
          <a:prstGeom prst="rect">
            <a:avLst/>
          </a:prstGeom>
        </p:spPr>
        <p:txBody>
          <a:bodyPr wrap="square">
            <a:spAutoFit/>
          </a:bodyPr>
          <a:lstStyle/>
          <a:p>
            <a:pPr lvl="1"/>
            <a:r>
              <a:rPr lang="en-US" sz="1400" dirty="0" smtClean="0">
                <a:latin typeface="Arial" panose="020B0604020202020204" pitchFamily="34" charset="0"/>
                <a:cs typeface="Arial" panose="020B0604020202020204" pitchFamily="34" charset="0"/>
              </a:rPr>
              <a:t>ORGANIZING JOBS IN JENKINS</a:t>
            </a:r>
          </a:p>
          <a:p>
            <a:pPr marL="742950" lvl="1" indent="-285750">
              <a:buFont typeface="Arial" panose="020B0604020202020204" pitchFamily="34" charset="0"/>
              <a:buChar char="•"/>
            </a:pPr>
            <a:r>
              <a:rPr lang="en-US" sz="1400" dirty="0">
                <a:solidFill>
                  <a:srgbClr val="6D6B6D"/>
                </a:solidFill>
                <a:latin typeface="Lato"/>
              </a:rPr>
              <a:t>As the number of projects and teams grow, so does the corresponding number of jobs running on Jenkins. Users find that they need to organize their projects and jobs to make management of them easier</a:t>
            </a:r>
            <a:r>
              <a:rPr lang="en-US" sz="1400" dirty="0" smtClean="0">
                <a:solidFill>
                  <a:srgbClr val="6D6B6D"/>
                </a:solidFill>
                <a:latin typeface="Lato"/>
              </a:rPr>
              <a:t>.</a:t>
            </a:r>
          </a:p>
          <a:p>
            <a:pPr marL="742950" lvl="1" indent="-285750">
              <a:buFont typeface="Arial" panose="020B0604020202020204" pitchFamily="34" charset="0"/>
              <a:buChar char="•"/>
            </a:pPr>
            <a:r>
              <a:rPr lang="en-US" sz="1400" dirty="0">
                <a:solidFill>
                  <a:srgbClr val="6D6B6D"/>
                </a:solidFill>
                <a:latin typeface="Lato"/>
              </a:rPr>
              <a:t>The Folders plugin allows you to organize jobs into hierarchical folders, much like how you organize files in directories in your file system. This allows you to group related jobs together - you can then group on things like department, projects and jobs in a specific folder. Folders can also define properties that are visible to jobs inside, enabling you to simplify branch and/or workflow management</a:t>
            </a:r>
            <a:r>
              <a:rPr lang="en-US" sz="1400" dirty="0" smtClean="0">
                <a:solidFill>
                  <a:srgbClr val="6D6B6D"/>
                </a:solidFill>
                <a:latin typeface="Lato"/>
              </a:rPr>
              <a:t>.</a:t>
            </a:r>
          </a:p>
          <a:p>
            <a:pPr marL="742950" lvl="1" indent="-285750">
              <a:buFont typeface="Arial" panose="020B0604020202020204" pitchFamily="34" charset="0"/>
              <a:buChar char="•"/>
            </a:pPr>
            <a:r>
              <a:rPr lang="en-US" sz="1400" dirty="0">
                <a:solidFill>
                  <a:srgbClr val="6D6B6D"/>
                </a:solidFill>
                <a:latin typeface="Lato"/>
              </a:rPr>
              <a:t>Folders allows you to set security </a:t>
            </a:r>
            <a:r>
              <a:rPr lang="en-US" sz="1400" dirty="0" smtClean="0">
                <a:solidFill>
                  <a:srgbClr val="6D6B6D"/>
                </a:solidFill>
                <a:latin typeface="Lato"/>
              </a:rPr>
              <a:t>permissions on </a:t>
            </a:r>
            <a:r>
              <a:rPr lang="en-US" sz="1400" dirty="0">
                <a:solidFill>
                  <a:srgbClr val="6D6B6D"/>
                </a:solidFill>
                <a:latin typeface="Lato"/>
              </a:rPr>
              <a:t>a per folder basis. Roles can be inherited (or filtered out) within the nested folder hierarchy. </a:t>
            </a:r>
            <a:endParaRPr lang="en-US" sz="1400" dirty="0" smtClean="0">
              <a:solidFill>
                <a:srgbClr val="6D6B6D"/>
              </a:solidFill>
              <a:latin typeface="Lato"/>
            </a:endParaRPr>
          </a:p>
          <a:p>
            <a:pPr lvl="1"/>
            <a:endParaRPr lang="en-US" sz="1400" dirty="0">
              <a:solidFill>
                <a:srgbClr val="6D6B6D"/>
              </a:solidFill>
              <a:latin typeface="Lato"/>
              <a:cs typeface="Arial" panose="020B0604020202020204" pitchFamily="34" charset="0"/>
            </a:endParaRPr>
          </a:p>
          <a:p>
            <a:pPr lvl="1"/>
            <a:r>
              <a:rPr lang="en-US" sz="1400" dirty="0" smtClean="0">
                <a:solidFill>
                  <a:srgbClr val="6D6B6D"/>
                </a:solidFill>
                <a:latin typeface="Lato"/>
                <a:cs typeface="Arial" panose="020B0604020202020204" pitchFamily="34" charset="0"/>
              </a:rPr>
              <a:t>PARAMETERIZED BUILD:</a:t>
            </a:r>
          </a:p>
          <a:p>
            <a:pPr marL="742950" lvl="1" indent="-285750">
              <a:buFont typeface="Arial" panose="020B0604020202020204" pitchFamily="34" charset="0"/>
              <a:buChar char="•"/>
            </a:pPr>
            <a:r>
              <a:rPr lang="en-US" sz="1400" dirty="0" smtClean="0">
                <a:solidFill>
                  <a:srgbClr val="6D6B6D"/>
                </a:solidFill>
                <a:latin typeface="Lato"/>
                <a:cs typeface="Arial" panose="020B0604020202020204" pitchFamily="34" charset="0"/>
              </a:rPr>
              <a:t>Jenkins job can run with parameters that is given as the input to the job running. This feature is useful when a developer wants to run the same Jenkins job for different set of parameters. </a:t>
            </a:r>
          </a:p>
          <a:p>
            <a:pPr marL="742950" lvl="1" indent="-285750">
              <a:buFont typeface="Arial" panose="020B0604020202020204" pitchFamily="34" charset="0"/>
              <a:buChar char="•"/>
            </a:pPr>
            <a:r>
              <a:rPr lang="en-US" sz="1400" dirty="0" smtClean="0">
                <a:solidFill>
                  <a:srgbClr val="6D6B6D"/>
                </a:solidFill>
                <a:latin typeface="Lato"/>
                <a:cs typeface="Arial" panose="020B0604020202020204" pitchFamily="34" charset="0"/>
              </a:rPr>
              <a:t>To create the parameterized job , This project is parameterized checkbox is selected in the Jenkins job configuration page. </a:t>
            </a:r>
          </a:p>
          <a:p>
            <a:pPr marL="742950" lvl="1" indent="-285750">
              <a:buFont typeface="Arial" panose="020B0604020202020204" pitchFamily="34" charset="0"/>
              <a:buChar char="•"/>
            </a:pPr>
            <a:r>
              <a:rPr lang="en-US" sz="1400" dirty="0">
                <a:solidFill>
                  <a:srgbClr val="172B4D"/>
                </a:solidFill>
                <a:latin typeface="-apple-system"/>
              </a:rPr>
              <a:t>There are different parameter types available, and it is extensible, too. The way parameters take effect is also different depending on the parameter type you choose</a:t>
            </a:r>
            <a:r>
              <a:rPr lang="en-US" sz="1400" dirty="0" smtClean="0">
                <a:solidFill>
                  <a:srgbClr val="172B4D"/>
                </a:solidFill>
                <a:latin typeface="-apple-system"/>
              </a:rPr>
              <a:t>.</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7431"/>
          <a:stretch/>
        </p:blipFill>
        <p:spPr>
          <a:xfrm>
            <a:off x="1186502" y="3739486"/>
            <a:ext cx="3077004" cy="2259027"/>
          </a:xfrm>
          <a:prstGeom prst="rect">
            <a:avLst/>
          </a:prstGeom>
        </p:spPr>
      </p:pic>
    </p:spTree>
    <p:extLst>
      <p:ext uri="{BB962C8B-B14F-4D97-AF65-F5344CB8AC3E}">
        <p14:creationId xmlns:p14="http://schemas.microsoft.com/office/powerpoint/2010/main" val="14309183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0" y="1623209"/>
            <a:ext cx="11479946" cy="2246769"/>
          </a:xfrm>
          <a:prstGeom prst="rect">
            <a:avLst/>
          </a:prstGeom>
        </p:spPr>
        <p:txBody>
          <a:bodyPr wrap="square">
            <a:spAutoFit/>
          </a:bodyPr>
          <a:lstStyle/>
          <a:p>
            <a:pPr lvl="1"/>
            <a:r>
              <a:rPr lang="en-US" sz="1400" dirty="0" smtClean="0">
                <a:latin typeface="Arial" panose="020B0604020202020204" pitchFamily="34" charset="0"/>
                <a:cs typeface="Arial" panose="020B0604020202020204" pitchFamily="34" charset="0"/>
              </a:rPr>
              <a:t>USAGE OF FREESTYLE/ PIPELINE / MATRIX JOBS</a:t>
            </a:r>
          </a:p>
          <a:p>
            <a:pPr lvl="1"/>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err="1" smtClean="0">
                <a:latin typeface="Arial" panose="020B0604020202020204" pitchFamily="34" charset="0"/>
                <a:cs typeface="Arial" panose="020B0604020202020204" pitchFamily="34" charset="0"/>
              </a:rPr>
              <a:t>FreeStyle</a:t>
            </a:r>
            <a:r>
              <a:rPr lang="en-US" sz="1400" dirty="0" smtClean="0">
                <a:latin typeface="Arial" panose="020B0604020202020204" pitchFamily="34" charset="0"/>
                <a:cs typeface="Arial" panose="020B0604020202020204" pitchFamily="34" charset="0"/>
              </a:rPr>
              <a:t> /Pipeline: Demo</a:t>
            </a: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Matrix Jobs</a:t>
            </a:r>
            <a:r>
              <a:rPr lang="en-US" sz="1400" dirty="0">
                <a:latin typeface="Arial" panose="020B0604020202020204" pitchFamily="34" charset="0"/>
                <a:cs typeface="Arial" panose="020B0604020202020204" pitchFamily="34" charset="0"/>
              </a:rPr>
              <a:t>: A multi-configuration project is useful for instances where your builds will make many similar build steps, and you would otherwise be duplicating steps</a:t>
            </a:r>
            <a:r>
              <a:rPr lang="en-US" sz="1400" dirty="0" smtClean="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Example: Building the application in different environments.  Demo Job</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BUILD IN JENKINS</a:t>
            </a: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  </a:t>
            </a:r>
          </a:p>
          <a:p>
            <a:pPr lvl="1"/>
            <a:endParaRPr lang="en-US" sz="1400" dirty="0">
              <a:latin typeface="Arial" panose="020B0604020202020204" pitchFamily="34" charset="0"/>
              <a:cs typeface="Arial" panose="020B0604020202020204" pitchFamily="34" charset="0"/>
            </a:endParaRPr>
          </a:p>
        </p:txBody>
      </p:sp>
      <p:pic>
        <p:nvPicPr>
          <p:cNvPr id="3074" name="Picture 2" descr="Image result for manage configuration in jenk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988" y="3425587"/>
            <a:ext cx="3449690" cy="266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754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5" y="246726"/>
            <a:ext cx="11324951" cy="5478423"/>
          </a:xfrm>
          <a:prstGeom prst="rect">
            <a:avLst/>
          </a:prstGeom>
        </p:spPr>
        <p:txBody>
          <a:bodyPr wrap="square">
            <a:spAutoFit/>
          </a:bodyPr>
          <a:lstStyle/>
          <a:p>
            <a:pPr lvl="1"/>
            <a:r>
              <a:rPr lang="en-US" sz="1400" dirty="0" smtClean="0">
                <a:latin typeface="Arial" panose="020B0604020202020204" pitchFamily="34" charset="0"/>
                <a:cs typeface="Arial" panose="020B0604020202020204" pitchFamily="34" charset="0"/>
              </a:rPr>
              <a:t>SOURCE CODE MANAGEMENT</a:t>
            </a: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SCM POLL</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The Jenkins job can be made to poll the source code periodically by giving the CRON schedule criteria.</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hlinkClick r:id="rId2"/>
              </a:rPr>
              <a:t>http://www.scmgalaxy.com/tutorials/setting-up-the-cron-jobs-in-jenkins-using-build-periodically-scheduling-the-jenins-job</a:t>
            </a:r>
            <a:r>
              <a:rPr lang="en-US" sz="1400" dirty="0" smtClean="0">
                <a:latin typeface="Arial" panose="020B0604020202020204" pitchFamily="34" charset="0"/>
                <a:cs typeface="Arial" panose="020B0604020202020204" pitchFamily="34" charset="0"/>
                <a:hlinkClick r:id="rId2"/>
              </a:rPr>
              <a:t>/</a:t>
            </a:r>
            <a:endParaRPr lang="en-US" sz="14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Refer for CRON expression format.  </a:t>
            </a: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Creating Hooks:</a:t>
            </a:r>
          </a:p>
          <a:p>
            <a:pPr lvl="1"/>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The Jenkins job can be configured to trigger the job when there is a change detected in the SCM . </a:t>
            </a: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Difference between Poll and </a:t>
            </a:r>
            <a:r>
              <a:rPr lang="en-US" sz="1400" dirty="0" err="1" smtClean="0">
                <a:latin typeface="Arial" panose="020B0604020202020204" pitchFamily="34" charset="0"/>
                <a:cs typeface="Arial" panose="020B0604020202020204" pitchFamily="34" charset="0"/>
              </a:rPr>
              <a:t>Webhooks</a:t>
            </a:r>
            <a:endParaRPr lang="en-US" sz="14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Poll: this will trigger a job periodically by referring the CRON expression. </a:t>
            </a: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Web Hooks: If a commit is detected in SCM , then the corresponding Jenkins Job will be triggered with a new build.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Version control tag: </a:t>
            </a: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Application will be stored in SCM along with the Version tag which is helpful in detecting what changes are made at what time and by whom.</a:t>
            </a:r>
          </a:p>
          <a:p>
            <a:pPr lvl="1"/>
            <a:r>
              <a:rPr lang="en-US" sz="1400" dirty="0" smtClean="0">
                <a:latin typeface="Arial" panose="020B0604020202020204" pitchFamily="34" charset="0"/>
                <a:cs typeface="Arial" panose="020B0604020202020204" pitchFamily="34" charset="0"/>
              </a:rPr>
              <a:t> </a:t>
            </a:r>
          </a:p>
          <a:p>
            <a:pPr lvl="1"/>
            <a:r>
              <a:rPr lang="en-US" sz="1400" dirty="0" smtClean="0">
                <a:latin typeface="Arial" panose="020B0604020202020204" pitchFamily="34" charset="0"/>
                <a:cs typeface="Arial" panose="020B0604020202020204" pitchFamily="34" charset="0"/>
              </a:rPr>
              <a:t>TESTING </a:t>
            </a:r>
          </a:p>
          <a:p>
            <a:pPr lvl="1"/>
            <a:r>
              <a:rPr lang="en-US" sz="1400" dirty="0" smtClean="0">
                <a:latin typeface="Arial" panose="020B0604020202020204" pitchFamily="34" charset="0"/>
                <a:cs typeface="Arial" panose="020B0604020202020204" pitchFamily="34" charset="0"/>
              </a:rPr>
              <a:t>Code Coverage: there are so many plugins for testing the code coverage, code quality, etc. </a:t>
            </a:r>
          </a:p>
          <a:p>
            <a:pPr lvl="1"/>
            <a:r>
              <a:rPr lang="en-US" sz="1400" dirty="0">
                <a:solidFill>
                  <a:srgbClr val="333333"/>
                </a:solidFill>
                <a:latin typeface="Georgia" panose="02040502050405020303" pitchFamily="18" charset="0"/>
              </a:rPr>
              <a:t> Code coverage is an indication of how much of your application code is actually executed during your tests—it can be a useful tool in particular for finding areas of code that have not been tested by your test suites</a:t>
            </a:r>
            <a:r>
              <a:rPr lang="en-US" sz="1400" dirty="0" smtClean="0">
                <a:solidFill>
                  <a:srgbClr val="333333"/>
                </a:solidFill>
                <a:latin typeface="Georgia" panose="02040502050405020303" pitchFamily="18" charset="0"/>
              </a:rPr>
              <a:t>.</a:t>
            </a:r>
          </a:p>
          <a:p>
            <a:pPr lvl="1"/>
            <a:endParaRPr lang="en-US" sz="1400" dirty="0">
              <a:solidFill>
                <a:srgbClr val="333333"/>
              </a:solidFill>
              <a:latin typeface="Georgia" panose="02040502050405020303" pitchFamily="18" charset="0"/>
              <a:cs typeface="Arial" panose="020B0604020202020204" pitchFamily="34" charset="0"/>
            </a:endParaRPr>
          </a:p>
          <a:p>
            <a:pPr lvl="1"/>
            <a:r>
              <a:rPr lang="en-US" sz="1400" dirty="0" smtClean="0">
                <a:solidFill>
                  <a:srgbClr val="333333"/>
                </a:solidFill>
                <a:latin typeface="Georgia" panose="02040502050405020303" pitchFamily="18" charset="0"/>
              </a:rPr>
              <a:t>Test Reports: Once </a:t>
            </a:r>
            <a:r>
              <a:rPr lang="en-US" sz="1400" dirty="0">
                <a:solidFill>
                  <a:srgbClr val="333333"/>
                </a:solidFill>
                <a:latin typeface="Georgia" panose="02040502050405020303" pitchFamily="18" charset="0"/>
              </a:rPr>
              <a:t>your build generates test results, you need to configure your Jenkins build job to display them. As mentioned above, Jenkins will work fine with any </a:t>
            </a:r>
            <a:r>
              <a:rPr lang="en-US" sz="1400" dirty="0" err="1">
                <a:solidFill>
                  <a:srgbClr val="333333"/>
                </a:solidFill>
                <a:latin typeface="Georgia" panose="02040502050405020303" pitchFamily="18" charset="0"/>
              </a:rPr>
              <a:t>xUnit</a:t>
            </a:r>
            <a:r>
              <a:rPr lang="en-US" sz="1400" dirty="0">
                <a:solidFill>
                  <a:srgbClr val="333333"/>
                </a:solidFill>
                <a:latin typeface="Georgia" panose="02040502050405020303" pitchFamily="18" charset="0"/>
              </a:rPr>
              <a:t>-compatible test reports, no matter what language they are written in</a:t>
            </a:r>
            <a:r>
              <a:rPr lang="en-US" sz="1400" dirty="0" smtClean="0">
                <a:solidFill>
                  <a:srgbClr val="333333"/>
                </a:solidFill>
                <a:latin typeface="Georgia" panose="02040502050405020303" pitchFamily="18" charset="0"/>
              </a:rPr>
              <a:t>.</a:t>
            </a:r>
          </a:p>
          <a:p>
            <a:pPr lvl="1"/>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	</a:t>
            </a:r>
          </a:p>
          <a:p>
            <a:pPr lvl="1"/>
            <a:endParaRPr lang="en-US" sz="1400" dirty="0" smtClean="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3398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5" y="246726"/>
            <a:ext cx="11324951" cy="3970318"/>
          </a:xfrm>
          <a:prstGeom prst="rect">
            <a:avLst/>
          </a:prstGeom>
        </p:spPr>
        <p:txBody>
          <a:bodyPr wrap="square">
            <a:spAutoFit/>
          </a:bodyPr>
          <a:lstStyle/>
          <a:p>
            <a:pPr marL="742950" lvl="1" indent="-285750">
              <a:buFont typeface="Arial" panose="020B0604020202020204" pitchFamily="34" charset="0"/>
              <a:buChar char="•"/>
            </a:pPr>
            <a:r>
              <a:rPr lang="en-US" sz="1400" b="1" dirty="0" smtClean="0">
                <a:latin typeface="Arial" panose="020B0604020202020204" pitchFamily="34" charset="0"/>
                <a:cs typeface="Arial" panose="020B0604020202020204" pitchFamily="34" charset="0"/>
              </a:rPr>
              <a:t>Notifications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Build Notifications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You can configure per job to get notifications for finished or started builds (optional). Notifications can be send to chatrooms or individual users (aka. private messages in IRC).</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You can choose from a number of strategies for which build outcomes notification will be send:</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all</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failure - notifications for failed and unstable builds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failure and fixed - notifications for failed, unstable builds and the first fixed build after that</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change - sends notification every time the build outcome changes (e.g. from stable to unstable)</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Notify culprits and fixers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If your job is build from a SCM,  you can choose to notify:</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users who broke the build i.e. </a:t>
            </a:r>
            <a:r>
              <a:rPr lang="en-US" sz="1400" dirty="0" err="1">
                <a:latin typeface="Arial" panose="020B0604020202020204" pitchFamily="34" charset="0"/>
                <a:cs typeface="Arial" panose="020B0604020202020204" pitchFamily="34" charset="0"/>
              </a:rPr>
              <a:t>commiters</a:t>
            </a:r>
            <a:r>
              <a:rPr lang="en-US" sz="1400" dirty="0">
                <a:latin typeface="Arial" panose="020B0604020202020204" pitchFamily="34" charset="0"/>
                <a:cs typeface="Arial" panose="020B0604020202020204" pitchFamily="34" charset="0"/>
              </a:rPr>
              <a:t> to the first failed or unstable build</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culprits from a previous build i.e. </a:t>
            </a:r>
            <a:r>
              <a:rPr lang="en-US" sz="1400" dirty="0" err="1">
                <a:latin typeface="Arial" panose="020B0604020202020204" pitchFamily="34" charset="0"/>
                <a:cs typeface="Arial" panose="020B0604020202020204" pitchFamily="34" charset="0"/>
              </a:rPr>
              <a:t>commiters</a:t>
            </a:r>
            <a:r>
              <a:rPr lang="en-US" sz="1400" dirty="0">
                <a:latin typeface="Arial" panose="020B0604020202020204" pitchFamily="34" charset="0"/>
                <a:cs typeface="Arial" panose="020B0604020202020204" pitchFamily="34" charset="0"/>
              </a:rPr>
              <a:t> to a previous failed/unstable build and the current build is still failing/unstable</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fixers i.e. </a:t>
            </a:r>
            <a:r>
              <a:rPr lang="en-US" sz="1400" dirty="0" err="1">
                <a:latin typeface="Arial" panose="020B0604020202020204" pitchFamily="34" charset="0"/>
                <a:cs typeface="Arial" panose="020B0604020202020204" pitchFamily="34" charset="0"/>
              </a:rPr>
              <a:t>commiters</a:t>
            </a:r>
            <a:r>
              <a:rPr lang="en-US" sz="1400" dirty="0">
                <a:latin typeface="Arial" panose="020B0604020202020204" pitchFamily="34" charset="0"/>
                <a:cs typeface="Arial" panose="020B0604020202020204" pitchFamily="34" charset="0"/>
              </a:rPr>
              <a:t> to the first stable build after a failed/unstable build</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upstream committers: see below</a:t>
            </a:r>
          </a:p>
        </p:txBody>
      </p:sp>
    </p:spTree>
    <p:extLst>
      <p:ext uri="{BB962C8B-B14F-4D97-AF65-F5344CB8AC3E}">
        <p14:creationId xmlns:p14="http://schemas.microsoft.com/office/powerpoint/2010/main" val="2843219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5" y="246726"/>
            <a:ext cx="11324951" cy="2031325"/>
          </a:xfrm>
          <a:prstGeom prst="rect">
            <a:avLst/>
          </a:prstGeom>
        </p:spPr>
        <p:txBody>
          <a:bodyPr wrap="square">
            <a:spAutoFit/>
          </a:bodyPr>
          <a:lstStyle/>
          <a:p>
            <a:pPr marL="742950" lvl="1" indent="-285750">
              <a:buFont typeface="Arial" panose="020B0604020202020204" pitchFamily="34" charset="0"/>
              <a:buChar char="•"/>
            </a:pPr>
            <a:r>
              <a:rPr lang="en-US" sz="1400" b="1" dirty="0" smtClean="0">
                <a:latin typeface="Arial" panose="020B0604020202020204" pitchFamily="34" charset="0"/>
                <a:cs typeface="Arial" panose="020B0604020202020204" pitchFamily="34" charset="0"/>
              </a:rPr>
              <a:t>Distributed Builds</a:t>
            </a:r>
          </a:p>
          <a:p>
            <a:pPr lvl="1"/>
            <a:r>
              <a:rPr lang="en-US" sz="1400" b="1"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This method of build will have Servers as agents to run the jobs</a:t>
            </a:r>
          </a:p>
          <a:p>
            <a:pPr lvl="1"/>
            <a:r>
              <a:rPr lang="en-US" sz="1400" dirty="0">
                <a:solidFill>
                  <a:srgbClr val="172B4D"/>
                </a:solidFill>
                <a:latin typeface="-apple-system"/>
              </a:rPr>
              <a:t>Jenkins architecture is fundamentally "</a:t>
            </a:r>
            <a:r>
              <a:rPr lang="en-US" sz="1400" dirty="0" err="1">
                <a:solidFill>
                  <a:srgbClr val="172B4D"/>
                </a:solidFill>
                <a:latin typeface="-apple-system"/>
              </a:rPr>
              <a:t>Master+Agent</a:t>
            </a:r>
            <a:r>
              <a:rPr lang="en-US" sz="1400" dirty="0">
                <a:solidFill>
                  <a:srgbClr val="172B4D"/>
                </a:solidFill>
                <a:latin typeface="-apple-system"/>
              </a:rPr>
              <a:t>". The master is designed to do co-ordination and provide the GUI and API endpoints, and the Agents are designed to perform the work. The reason being that workloads are often best "farmed out" to distributed servers. This may be for scale, or to provide different tools, or build on different target platforms. Another common reason for remote agents is to enact deployments into secured environments </a:t>
            </a:r>
            <a:endParaRPr lang="en-US" sz="1400" dirty="0" smtClean="0">
              <a:solidFill>
                <a:srgbClr val="172B4D"/>
              </a:solidFill>
              <a:latin typeface="-apple-system"/>
            </a:endParaRPr>
          </a:p>
          <a:p>
            <a:pPr lvl="1"/>
            <a:endParaRPr lang="en-US" sz="1400" dirty="0" smtClean="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hlinkClick r:id="rId2"/>
              </a:rPr>
              <a:t>https://</a:t>
            </a:r>
            <a:r>
              <a:rPr lang="en-US" sz="1400" dirty="0" smtClean="0">
                <a:latin typeface="Arial" panose="020B0604020202020204" pitchFamily="34" charset="0"/>
                <a:cs typeface="Arial" panose="020B0604020202020204" pitchFamily="34" charset="0"/>
                <a:hlinkClick r:id="rId2"/>
              </a:rPr>
              <a:t>wiki.jenkins.io/display/JENKINS/Distributed+builds</a:t>
            </a:r>
            <a:endParaRPr lang="en-US" sz="1400" dirty="0" smtClean="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9180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QUICK REFERENCES</a:t>
            </a:r>
            <a:endParaRPr lang="en-US" dirty="0"/>
          </a:p>
        </p:txBody>
      </p:sp>
    </p:spTree>
    <p:extLst>
      <p:ext uri="{BB962C8B-B14F-4D97-AF65-F5344CB8AC3E}">
        <p14:creationId xmlns:p14="http://schemas.microsoft.com/office/powerpoint/2010/main" val="9134493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174" y="701380"/>
            <a:ext cx="7677150" cy="2905125"/>
          </a:xfrm>
          <a:prstGeom prst="rect">
            <a:avLst/>
          </a:prstGeom>
        </p:spPr>
      </p:pic>
      <p:sp>
        <p:nvSpPr>
          <p:cNvPr id="5" name="TextBox 4"/>
          <p:cNvSpPr txBox="1"/>
          <p:nvPr/>
        </p:nvSpPr>
        <p:spPr>
          <a:xfrm>
            <a:off x="914400" y="334851"/>
            <a:ext cx="2769669" cy="369332"/>
          </a:xfrm>
          <a:prstGeom prst="rect">
            <a:avLst/>
          </a:prstGeom>
          <a:noFill/>
        </p:spPr>
        <p:txBody>
          <a:bodyPr wrap="none" rtlCol="0">
            <a:spAutoFit/>
          </a:bodyPr>
          <a:lstStyle/>
          <a:p>
            <a:r>
              <a:rPr lang="en-US" dirty="0" smtClean="0"/>
              <a:t>Jenkins Directory Structure</a:t>
            </a:r>
            <a:endParaRPr lang="en-US" dirty="0"/>
          </a:p>
        </p:txBody>
      </p:sp>
      <p:sp>
        <p:nvSpPr>
          <p:cNvPr id="6" name="Rectangle 5"/>
          <p:cNvSpPr/>
          <p:nvPr/>
        </p:nvSpPr>
        <p:spPr>
          <a:xfrm>
            <a:off x="102174" y="4044258"/>
            <a:ext cx="3467616" cy="369332"/>
          </a:xfrm>
          <a:prstGeom prst="rect">
            <a:avLst/>
          </a:prstGeom>
        </p:spPr>
        <p:txBody>
          <a:bodyPr wrap="none">
            <a:spAutoFit/>
          </a:bodyPr>
          <a:lstStyle/>
          <a:p>
            <a:r>
              <a:rPr lang="en-US" dirty="0">
                <a:solidFill>
                  <a:srgbClr val="333333"/>
                </a:solidFill>
                <a:latin typeface="Inconsolata"/>
              </a:rPr>
              <a:t>http://(jenkins_url)/env-vars.html</a:t>
            </a:r>
            <a:endParaRPr lang="en-US" dirty="0"/>
          </a:p>
        </p:txBody>
      </p:sp>
      <p:sp>
        <p:nvSpPr>
          <p:cNvPr id="7" name="TextBox 6"/>
          <p:cNvSpPr txBox="1"/>
          <p:nvPr/>
        </p:nvSpPr>
        <p:spPr>
          <a:xfrm>
            <a:off x="102174" y="3722755"/>
            <a:ext cx="4033476" cy="369332"/>
          </a:xfrm>
          <a:prstGeom prst="rect">
            <a:avLst/>
          </a:prstGeom>
          <a:noFill/>
        </p:spPr>
        <p:txBody>
          <a:bodyPr wrap="none" rtlCol="0">
            <a:spAutoFit/>
          </a:bodyPr>
          <a:lstStyle/>
          <a:p>
            <a:r>
              <a:rPr lang="en-US" dirty="0" smtClean="0"/>
              <a:t>TO See All Jenkins Environment Variables</a:t>
            </a:r>
            <a:endParaRPr lang="en-US" dirty="0"/>
          </a:p>
        </p:txBody>
      </p:sp>
      <p:sp>
        <p:nvSpPr>
          <p:cNvPr id="9" name="Rectangle 1"/>
          <p:cNvSpPr>
            <a:spLocks noChangeArrowheads="1"/>
          </p:cNvSpPr>
          <p:nvPr/>
        </p:nvSpPr>
        <p:spPr bwMode="auto">
          <a:xfrm>
            <a:off x="0" y="4776467"/>
            <a:ext cx="6016487"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rgbClr val="333333"/>
                </a:solidFill>
                <a:effectLst/>
                <a:latin typeface="Inconsolata"/>
              </a:rPr>
              <a:t>Start/Stop via REST API(URL):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rgbClr val="333333"/>
                </a:solidFill>
                <a:effectLst/>
                <a:latin typeface="Inconsolata"/>
              </a:rPr>
              <a:t>http://(jenkins_url)/safeRestart</a:t>
            </a:r>
            <a:r>
              <a:rPr kumimoji="0" lang="en-US" altLang="en-US" sz="1400" b="0" i="0" u="none" strike="noStrike" cap="none" normalizeH="0" baseline="0" dirty="0" smtClean="0">
                <a:ln>
                  <a:noFill/>
                </a:ln>
                <a:solidFill>
                  <a:srgbClr val="333333"/>
                </a:solidFill>
                <a:effectLst/>
                <a:latin typeface="Noto Serif"/>
              </a:rPr>
              <a:t> – Allows all running jobs to complete. New jobs will remain in the queue to run after the restart is complete.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00" b="0" i="0" u="none" strike="noStrike" cap="none" normalizeH="0" baseline="0" dirty="0" smtClean="0">
              <a:ln>
                <a:noFill/>
              </a:ln>
              <a:solidFill>
                <a:srgbClr val="333333"/>
              </a:solidFill>
              <a:effectLst/>
              <a:latin typeface="Inconsolata"/>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smtClean="0">
                <a:ln>
                  <a:noFill/>
                </a:ln>
                <a:solidFill>
                  <a:srgbClr val="333333"/>
                </a:solidFill>
                <a:effectLst/>
                <a:latin typeface="Inconsolata"/>
              </a:rPr>
              <a:t>http://(jenkins_url)/restart</a:t>
            </a:r>
            <a:r>
              <a:rPr kumimoji="0" lang="en-US" altLang="en-US" sz="1400" b="0" i="0" u="none" strike="noStrike" cap="none" normalizeH="0" baseline="0" dirty="0" smtClean="0">
                <a:ln>
                  <a:noFill/>
                </a:ln>
                <a:solidFill>
                  <a:srgbClr val="333333"/>
                </a:solidFill>
                <a:effectLst/>
                <a:latin typeface="Noto Serif"/>
              </a:rPr>
              <a:t> – Forces a restart without waiting for builds to complete.</a:t>
            </a:r>
          </a:p>
          <a:p>
            <a:pPr marL="342900" lvl="0" indent="-342900" defTabSz="914400">
              <a:buFont typeface="+mj-lt"/>
              <a:buAutoNum type="arabicPeriod"/>
            </a:pPr>
            <a:r>
              <a:rPr lang="en-US" altLang="en-US" sz="1400" dirty="0">
                <a:solidFill>
                  <a:srgbClr val="333333"/>
                </a:solidFill>
                <a:latin typeface="Noto Serif"/>
                <a:hlinkClick r:id="rId3"/>
              </a:rPr>
              <a:t>http://(jenkins_url)/exit</a:t>
            </a:r>
            <a:r>
              <a:rPr lang="en-US" altLang="en-US" sz="1400" dirty="0">
                <a:solidFill>
                  <a:srgbClr val="333333"/>
                </a:solidFill>
                <a:latin typeface="Noto Serif"/>
              </a:rPr>
              <a:t> - </a:t>
            </a:r>
            <a:r>
              <a:rPr lang="en-US" altLang="en-US" sz="1400" dirty="0" err="1">
                <a:solidFill>
                  <a:srgbClr val="333333"/>
                </a:solidFill>
                <a:latin typeface="Noto Serif"/>
              </a:rPr>
              <a:t>Shutsdown</a:t>
            </a:r>
            <a:r>
              <a:rPr lang="en-US" altLang="en-US" sz="1400" dirty="0">
                <a:solidFill>
                  <a:srgbClr val="333333"/>
                </a:solidFill>
                <a:latin typeface="Noto Serif"/>
              </a:rPr>
              <a:t> Jenkins</a:t>
            </a:r>
          </a:p>
          <a:p>
            <a:pPr marL="342900" lvl="0" indent="-342900" defTabSz="914400">
              <a:buFont typeface="+mj-lt"/>
              <a:buAutoNum type="arabicPeriod"/>
            </a:pPr>
            <a:r>
              <a:rPr lang="en-US" altLang="en-US" sz="1400" dirty="0">
                <a:solidFill>
                  <a:srgbClr val="333333"/>
                </a:solidFill>
                <a:latin typeface="Noto Serif"/>
                <a:hlinkClick r:id="rId4"/>
              </a:rPr>
              <a:t>http://(jenkins_url)/reload</a:t>
            </a:r>
            <a:r>
              <a:rPr lang="en-US" altLang="en-US" sz="1400" dirty="0">
                <a:solidFill>
                  <a:srgbClr val="333333"/>
                </a:solidFill>
                <a:latin typeface="Noto Serif"/>
              </a:rPr>
              <a:t> - Reload Jenkins </a:t>
            </a:r>
            <a:r>
              <a:rPr lang="en-US" altLang="en-US" sz="1400" dirty="0" err="1">
                <a:solidFill>
                  <a:srgbClr val="333333"/>
                </a:solidFill>
                <a:latin typeface="Noto Serif"/>
              </a:rPr>
              <a:t>Config</a:t>
            </a:r>
            <a:r>
              <a:rPr lang="en-US" altLang="en-US" sz="1400" dirty="0">
                <a:solidFill>
                  <a:srgbClr val="333333"/>
                </a:solidFill>
                <a:latin typeface="Noto Serif"/>
              </a:rPr>
              <a:t>(forceful reload)</a:t>
            </a:r>
          </a:p>
        </p:txBody>
      </p:sp>
      <p:sp>
        <p:nvSpPr>
          <p:cNvPr id="14" name="Rectangle 6"/>
          <p:cNvSpPr>
            <a:spLocks noChangeArrowheads="1"/>
          </p:cNvSpPr>
          <p:nvPr/>
        </p:nvSpPr>
        <p:spPr bwMode="auto">
          <a:xfrm>
            <a:off x="6149008" y="5099632"/>
            <a:ext cx="5085226"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33333"/>
                </a:solidFill>
                <a:effectLst/>
                <a:latin typeface="Noto Serif"/>
              </a:rPr>
              <a:t>Start/Stop via CLI:</a:t>
            </a:r>
            <a:endParaRPr kumimoji="0" lang="en-US" altLang="en-US" sz="11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smtClean="0">
                <a:ln>
                  <a:noFill/>
                </a:ln>
                <a:solidFill>
                  <a:srgbClr val="333333"/>
                </a:solidFill>
                <a:effectLst/>
                <a:latin typeface="Inconsolata"/>
              </a:rPr>
              <a:t>sudo</a:t>
            </a:r>
            <a:r>
              <a:rPr kumimoji="0" lang="en-US" altLang="en-US" sz="1400" b="0" i="0" u="none" strike="noStrike" cap="none" normalizeH="0" baseline="0" dirty="0" smtClean="0">
                <a:ln>
                  <a:noFill/>
                </a:ln>
                <a:solidFill>
                  <a:srgbClr val="333333"/>
                </a:solidFill>
                <a:effectLst/>
                <a:latin typeface="Inconsolata"/>
              </a:rPr>
              <a:t> service </a:t>
            </a:r>
            <a:r>
              <a:rPr kumimoji="0" lang="en-US" altLang="en-US" sz="1400" b="0" i="0" u="none" strike="noStrike" cap="none" normalizeH="0" baseline="0" dirty="0" err="1" smtClean="0">
                <a:ln>
                  <a:noFill/>
                </a:ln>
                <a:solidFill>
                  <a:srgbClr val="333333"/>
                </a:solidFill>
                <a:effectLst/>
                <a:latin typeface="Inconsolata"/>
              </a:rPr>
              <a:t>jenkins</a:t>
            </a:r>
            <a:r>
              <a:rPr kumimoji="0" lang="en-US" altLang="en-US" sz="1400" b="0" i="0" u="none" strike="noStrike" cap="none" normalizeH="0" baseline="0" dirty="0" smtClean="0">
                <a:ln>
                  <a:noFill/>
                </a:ln>
                <a:solidFill>
                  <a:srgbClr val="333333"/>
                </a:solidFill>
                <a:effectLst/>
                <a:latin typeface="Inconsolata"/>
              </a:rPr>
              <a:t> start</a:t>
            </a:r>
            <a:r>
              <a:rPr kumimoji="0" lang="en-US" altLang="en-US" sz="1400" b="0" i="0" u="none" strike="noStrike" cap="none" normalizeH="0" baseline="0" dirty="0" smtClean="0">
                <a:ln>
                  <a:noFill/>
                </a:ln>
                <a:solidFill>
                  <a:srgbClr val="333333"/>
                </a:solidFill>
                <a:effectLst/>
                <a:latin typeface="inherit"/>
              </a:rPr>
              <a:t> – To start the Jenkins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smtClean="0">
                <a:ln>
                  <a:noFill/>
                </a:ln>
                <a:solidFill>
                  <a:srgbClr val="333333"/>
                </a:solidFill>
                <a:effectLst/>
                <a:latin typeface="Inconsolata"/>
              </a:rPr>
              <a:t>sudo</a:t>
            </a:r>
            <a:r>
              <a:rPr kumimoji="0" lang="en-US" altLang="en-US" sz="1400" b="0" i="0" u="none" strike="noStrike" cap="none" normalizeH="0" baseline="0" dirty="0" smtClean="0">
                <a:ln>
                  <a:noFill/>
                </a:ln>
                <a:solidFill>
                  <a:srgbClr val="333333"/>
                </a:solidFill>
                <a:effectLst/>
                <a:latin typeface="Inconsolata"/>
              </a:rPr>
              <a:t> service </a:t>
            </a:r>
            <a:r>
              <a:rPr kumimoji="0" lang="en-US" altLang="en-US" sz="1400" b="0" i="0" u="none" strike="noStrike" cap="none" normalizeH="0" baseline="0" dirty="0" err="1" smtClean="0">
                <a:ln>
                  <a:noFill/>
                </a:ln>
                <a:solidFill>
                  <a:srgbClr val="333333"/>
                </a:solidFill>
                <a:effectLst/>
                <a:latin typeface="Inconsolata"/>
              </a:rPr>
              <a:t>jenkins</a:t>
            </a:r>
            <a:r>
              <a:rPr kumimoji="0" lang="en-US" altLang="en-US" sz="1400" b="0" i="0" u="none" strike="noStrike" cap="none" normalizeH="0" baseline="0" dirty="0" smtClean="0">
                <a:ln>
                  <a:noFill/>
                </a:ln>
                <a:solidFill>
                  <a:srgbClr val="333333"/>
                </a:solidFill>
                <a:effectLst/>
                <a:latin typeface="Inconsolata"/>
              </a:rPr>
              <a:t> stop</a:t>
            </a:r>
            <a:r>
              <a:rPr kumimoji="0" lang="en-US" altLang="en-US" sz="1400" b="0" i="0" u="none" strike="noStrike" cap="none" normalizeH="0" baseline="0" dirty="0" smtClean="0">
                <a:ln>
                  <a:noFill/>
                </a:ln>
                <a:solidFill>
                  <a:srgbClr val="333333"/>
                </a:solidFill>
                <a:effectLst/>
                <a:latin typeface="inherit"/>
              </a:rPr>
              <a:t> – To stop the Jenkins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smtClean="0">
                <a:ln>
                  <a:noFill/>
                </a:ln>
                <a:solidFill>
                  <a:srgbClr val="333333"/>
                </a:solidFill>
                <a:effectLst/>
                <a:latin typeface="Inconsolata"/>
              </a:rPr>
              <a:t>sudo</a:t>
            </a:r>
            <a:r>
              <a:rPr kumimoji="0" lang="en-US" altLang="en-US" sz="1400" b="0" i="0" u="none" strike="noStrike" cap="none" normalizeH="0" baseline="0" dirty="0" smtClean="0">
                <a:ln>
                  <a:noFill/>
                </a:ln>
                <a:solidFill>
                  <a:srgbClr val="333333"/>
                </a:solidFill>
                <a:effectLst/>
                <a:latin typeface="Inconsolata"/>
              </a:rPr>
              <a:t> service </a:t>
            </a:r>
            <a:r>
              <a:rPr kumimoji="0" lang="en-US" altLang="en-US" sz="1400" b="0" i="0" u="none" strike="noStrike" cap="none" normalizeH="0" baseline="0" dirty="0" err="1" smtClean="0">
                <a:ln>
                  <a:noFill/>
                </a:ln>
                <a:solidFill>
                  <a:srgbClr val="333333"/>
                </a:solidFill>
                <a:effectLst/>
                <a:latin typeface="Inconsolata"/>
              </a:rPr>
              <a:t>jenkins</a:t>
            </a:r>
            <a:r>
              <a:rPr kumimoji="0" lang="en-US" altLang="en-US" sz="1400" b="0" i="0" u="none" strike="noStrike" cap="none" normalizeH="0" baseline="0" dirty="0" smtClean="0">
                <a:ln>
                  <a:noFill/>
                </a:ln>
                <a:solidFill>
                  <a:srgbClr val="333333"/>
                </a:solidFill>
                <a:effectLst/>
                <a:latin typeface="Inconsolata"/>
              </a:rPr>
              <a:t> restart</a:t>
            </a:r>
            <a:r>
              <a:rPr kumimoji="0" lang="en-US" altLang="en-US" sz="1400" b="0" i="0" u="none" strike="noStrike" cap="none" normalizeH="0" baseline="0" dirty="0" smtClean="0">
                <a:ln>
                  <a:noFill/>
                </a:ln>
                <a:solidFill>
                  <a:srgbClr val="333333"/>
                </a:solidFill>
                <a:effectLst/>
                <a:latin typeface="inherit"/>
              </a:rPr>
              <a:t> – To restart the Jenkins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smtClean="0">
                <a:ln>
                  <a:noFill/>
                </a:ln>
                <a:solidFill>
                  <a:srgbClr val="333333"/>
                </a:solidFill>
                <a:effectLst/>
                <a:latin typeface="Inconsolata"/>
              </a:rPr>
              <a:t>sudo</a:t>
            </a:r>
            <a:r>
              <a:rPr kumimoji="0" lang="en-US" altLang="en-US" sz="1400" b="0" i="0" u="none" strike="noStrike" cap="none" normalizeH="0" baseline="0" dirty="0" smtClean="0">
                <a:ln>
                  <a:noFill/>
                </a:ln>
                <a:solidFill>
                  <a:srgbClr val="333333"/>
                </a:solidFill>
                <a:effectLst/>
                <a:latin typeface="Inconsolata"/>
              </a:rPr>
              <a:t> service </a:t>
            </a:r>
            <a:r>
              <a:rPr kumimoji="0" lang="en-US" altLang="en-US" sz="1400" b="0" i="0" u="none" strike="noStrike" cap="none" normalizeH="0" baseline="0" dirty="0" err="1" smtClean="0">
                <a:ln>
                  <a:noFill/>
                </a:ln>
                <a:solidFill>
                  <a:srgbClr val="333333"/>
                </a:solidFill>
                <a:effectLst/>
                <a:latin typeface="Inconsolata"/>
              </a:rPr>
              <a:t>jenkins</a:t>
            </a:r>
            <a:r>
              <a:rPr kumimoji="0" lang="en-US" altLang="en-US" sz="1400" b="0" i="0" u="none" strike="noStrike" cap="none" normalizeH="0" baseline="0" dirty="0" smtClean="0">
                <a:ln>
                  <a:noFill/>
                </a:ln>
                <a:solidFill>
                  <a:srgbClr val="333333"/>
                </a:solidFill>
                <a:effectLst/>
                <a:latin typeface="Inconsolata"/>
              </a:rPr>
              <a:t> status</a:t>
            </a:r>
            <a:r>
              <a:rPr kumimoji="0" lang="en-US" altLang="en-US" sz="1400" b="0" i="0" u="none" strike="noStrike" cap="none" normalizeH="0" baseline="0" dirty="0" smtClean="0">
                <a:ln>
                  <a:noFill/>
                </a:ln>
                <a:solidFill>
                  <a:srgbClr val="333333"/>
                </a:solidFill>
                <a:effectLst/>
                <a:latin typeface="inherit"/>
              </a:rPr>
              <a:t> – To know the status of Jenkins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7"/>
          <p:cNvSpPr>
            <a:spLocks noChangeArrowheads="1"/>
          </p:cNvSpPr>
          <p:nvPr/>
        </p:nvSpPr>
        <p:spPr bwMode="auto">
          <a:xfrm>
            <a:off x="7978422" y="0"/>
            <a:ext cx="3697058" cy="17517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sng" strike="noStrike" cap="none" normalizeH="0" baseline="0" dirty="0" smtClean="0">
                <a:ln>
                  <a:noFill/>
                </a:ln>
                <a:solidFill>
                  <a:srgbClr val="333333"/>
                </a:solidFill>
                <a:effectLst/>
                <a:latin typeface="Arial" panose="020B0604020202020204" pitchFamily="34" charset="0"/>
                <a:cs typeface="Arial" panose="020B0604020202020204" pitchFamily="34" charset="0"/>
              </a:rPr>
              <a:t>Jenkins Home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sng"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By default, this is set to </a:t>
            </a:r>
            <a:r>
              <a:rPr kumimoji="0" lang="en-US" altLang="en-US"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jenkins</a:t>
            </a:r>
            <a:r>
              <a:rPr kumimoji="0" lang="en-US" altLang="en-US"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but you can change this in one of the following ways: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Set "JENKINS_HOME" environment variable to the new home directory before launching the servlet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Set "JENKINS_HOME" system property to the servlet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Set JNDI environment entry "JENKINS_HOME" to the new directory.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p:nvPr/>
        </p:nvSpPr>
        <p:spPr>
          <a:xfrm>
            <a:off x="4135651" y="3599016"/>
            <a:ext cx="7300976"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1400" b="1" dirty="0">
                <a:solidFill>
                  <a:srgbClr val="333333"/>
                </a:solidFill>
                <a:latin typeface="Noto Serif"/>
              </a:rPr>
              <a:t>Back up and restore</a:t>
            </a:r>
          </a:p>
          <a:p>
            <a:pPr marL="285750" indent="-285750" defTabSz="914400" eaLnBrk="0" fontAlgn="base" hangingPunct="0">
              <a:spcBef>
                <a:spcPct val="0"/>
              </a:spcBef>
              <a:spcAft>
                <a:spcPct val="0"/>
              </a:spcAft>
              <a:buFont typeface="Arial" panose="020B0604020202020204" pitchFamily="34" charset="0"/>
              <a:buChar char="•"/>
            </a:pPr>
            <a:r>
              <a:rPr lang="en-US" sz="1400" dirty="0">
                <a:solidFill>
                  <a:srgbClr val="333333"/>
                </a:solidFill>
                <a:latin typeface="Noto Serif"/>
              </a:rPr>
              <a:t>All the settings, build logs, artifact archives are stored under the JENKINS_HOME directory. Simply archive this directory to make a back up. Similarly, restoring the data is just replacing the contents of the JENKINS_HOME directory from a back up.</a:t>
            </a:r>
          </a:p>
          <a:p>
            <a:pPr marL="285750" indent="-285750" defTabSz="914400" eaLnBrk="0" fontAlgn="base" hangingPunct="0">
              <a:spcBef>
                <a:spcPct val="0"/>
              </a:spcBef>
              <a:spcAft>
                <a:spcPct val="0"/>
              </a:spcAft>
              <a:buFont typeface="Arial" panose="020B0604020202020204" pitchFamily="34" charset="0"/>
              <a:buChar char="•"/>
            </a:pPr>
            <a:r>
              <a:rPr lang="en-US" sz="1400" dirty="0">
                <a:solidFill>
                  <a:srgbClr val="333333"/>
                </a:solidFill>
                <a:latin typeface="Noto Serif"/>
              </a:rPr>
              <a:t>Back ups </a:t>
            </a:r>
            <a:r>
              <a:rPr lang="en-US" sz="1400" b="1" dirty="0">
                <a:solidFill>
                  <a:srgbClr val="333333"/>
                </a:solidFill>
                <a:latin typeface="Noto Serif"/>
              </a:rPr>
              <a:t>can be taken without stopping the server</a:t>
            </a:r>
            <a:r>
              <a:rPr lang="en-US" sz="1400" dirty="0">
                <a:solidFill>
                  <a:srgbClr val="333333"/>
                </a:solidFill>
                <a:latin typeface="Noto Serif"/>
              </a:rPr>
              <a:t>, but when y</a:t>
            </a:r>
            <a:r>
              <a:rPr lang="en-US" sz="1400" b="1" dirty="0">
                <a:solidFill>
                  <a:srgbClr val="333333"/>
                </a:solidFill>
                <a:latin typeface="Noto Serif"/>
              </a:rPr>
              <a:t>ou restore, please do stop </a:t>
            </a:r>
            <a:r>
              <a:rPr lang="en-US" sz="1400" dirty="0">
                <a:solidFill>
                  <a:srgbClr val="333333"/>
                </a:solidFill>
                <a:latin typeface="Noto Serif"/>
              </a:rPr>
              <a:t>the server.</a:t>
            </a:r>
          </a:p>
        </p:txBody>
      </p:sp>
    </p:spTree>
    <p:extLst>
      <p:ext uri="{BB962C8B-B14F-4D97-AF65-F5344CB8AC3E}">
        <p14:creationId xmlns:p14="http://schemas.microsoft.com/office/powerpoint/2010/main" val="6448603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48236" y="2063750"/>
            <a:ext cx="6270077" cy="3311525"/>
          </a:xfrm>
        </p:spPr>
      </p:pic>
    </p:spTree>
    <p:extLst>
      <p:ext uri="{BB962C8B-B14F-4D97-AF65-F5344CB8AC3E}">
        <p14:creationId xmlns:p14="http://schemas.microsoft.com/office/powerpoint/2010/main" val="12936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8812" y="0"/>
            <a:ext cx="3191899" cy="369332"/>
          </a:xfrm>
          <a:prstGeom prst="rect">
            <a:avLst/>
          </a:prstGeom>
          <a:noFill/>
        </p:spPr>
        <p:txBody>
          <a:bodyPr wrap="none" rtlCol="0">
            <a:spAutoFit/>
          </a:bodyPr>
          <a:lstStyle/>
          <a:p>
            <a:r>
              <a:rPr lang="en-US" dirty="0" smtClean="0"/>
              <a:t>Deployment Pipeline - Concepts</a:t>
            </a:r>
            <a:endParaRPr lang="en-US" dirty="0"/>
          </a:p>
        </p:txBody>
      </p:sp>
      <p:sp>
        <p:nvSpPr>
          <p:cNvPr id="3" name="Rectangle 2"/>
          <p:cNvSpPr/>
          <p:nvPr/>
        </p:nvSpPr>
        <p:spPr>
          <a:xfrm>
            <a:off x="0" y="430653"/>
            <a:ext cx="11414976" cy="2062103"/>
          </a:xfrm>
          <a:prstGeom prst="rect">
            <a:avLst/>
          </a:prstGeom>
        </p:spPr>
        <p:txBody>
          <a:bodyPr wrap="square">
            <a:spAutoFit/>
          </a:bodyPr>
          <a:lstStyle/>
          <a:p>
            <a:pPr marL="285750" indent="-285750">
              <a:buFont typeface="Arial" panose="020B0604020202020204" pitchFamily="34" charset="0"/>
              <a:buChar char="•"/>
            </a:pPr>
            <a:r>
              <a:rPr lang="en-US" sz="1600" dirty="0">
                <a:latin typeface="Cambria" panose="02040503050406030204" pitchFamily="18" charset="0"/>
                <a:ea typeface="MS Mincho" panose="02020609040205080304" pitchFamily="49" charset="-128"/>
                <a:cs typeface="Times New Roman" panose="02020603050405020304" pitchFamily="18" charset="0"/>
              </a:rPr>
              <a:t>At an abstract level, a deployment pipeline is an automated manifestation of your process for getting software from version control into the hands of your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users</a:t>
            </a:r>
          </a:p>
          <a:p>
            <a:pPr marL="285750" indent="-285750">
              <a:buFont typeface="Arial" panose="020B0604020202020204" pitchFamily="34" charset="0"/>
              <a:buChar char="•"/>
            </a:pPr>
            <a:r>
              <a:rPr lang="en-US" sz="1600" dirty="0">
                <a:latin typeface="Cambria" panose="02040503050406030204" pitchFamily="18" charset="0"/>
                <a:ea typeface="MS Mincho" panose="02020609040205080304" pitchFamily="49" charset="-128"/>
                <a:cs typeface="Times New Roman" panose="02020603050405020304" pitchFamily="18" charset="0"/>
              </a:rPr>
              <a:t>Every change to your software goes through a complex process on its way to being released. That process involves building the software, followed by the progress of these builds through multiple stages of testing and deployment. This, in turn, requires collaboration between many individuals, and perhaps several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teams</a:t>
            </a:r>
          </a:p>
          <a:p>
            <a:pPr marL="285750" indent="-285750">
              <a:buFont typeface="Arial" panose="020B0604020202020204" pitchFamily="34" charset="0"/>
              <a:buChar char="•"/>
            </a:pPr>
            <a:r>
              <a:rPr lang="en-US" sz="1600" dirty="0">
                <a:latin typeface="Cambria" panose="02040503050406030204" pitchFamily="18" charset="0"/>
                <a:ea typeface="MS Mincho" panose="02020609040205080304" pitchFamily="49" charset="-128"/>
                <a:cs typeface="Times New Roman" panose="02020603050405020304" pitchFamily="18" charset="0"/>
              </a:rPr>
              <a:t>The deployment pipeline models this process, and its incarnation in a continuous integration and release management tool is what allows you to see and control the progress of each change as it moves from version control through various sets of tests and deployments to release to users</a:t>
            </a:r>
          </a:p>
        </p:txBody>
      </p:sp>
      <p:sp>
        <p:nvSpPr>
          <p:cNvPr id="4" name="Rectangle 3"/>
          <p:cNvSpPr/>
          <p:nvPr/>
        </p:nvSpPr>
        <p:spPr>
          <a:xfrm>
            <a:off x="6911662" y="46166"/>
            <a:ext cx="4692203" cy="276999"/>
          </a:xfrm>
          <a:prstGeom prst="rect">
            <a:avLst/>
          </a:prstGeom>
        </p:spPr>
        <p:txBody>
          <a:bodyPr wrap="square">
            <a:spAutoFit/>
          </a:bodyPr>
          <a:lstStyle/>
          <a:p>
            <a:r>
              <a:rPr lang="en-US" sz="1200" dirty="0"/>
              <a:t>http://www.informit.com/articles/article.aspx?p=1621865&amp;seqNum=2</a:t>
            </a:r>
          </a:p>
        </p:txBody>
      </p:sp>
      <p:sp>
        <p:nvSpPr>
          <p:cNvPr id="6" name="TextBox 5"/>
          <p:cNvSpPr txBox="1"/>
          <p:nvPr/>
        </p:nvSpPr>
        <p:spPr>
          <a:xfrm>
            <a:off x="1180646" y="2424252"/>
            <a:ext cx="1991251" cy="276999"/>
          </a:xfrm>
          <a:prstGeom prst="rect">
            <a:avLst/>
          </a:prstGeom>
          <a:noFill/>
        </p:spPr>
        <p:txBody>
          <a:bodyPr wrap="none" rtlCol="0">
            <a:spAutoFit/>
          </a:bodyPr>
          <a:lstStyle/>
          <a:p>
            <a:r>
              <a:rPr lang="en-US" sz="1200" dirty="0" smtClean="0"/>
              <a:t>Sample Deployment Pipeline</a:t>
            </a:r>
            <a:endParaRPr lang="en-US" sz="1200" dirty="0"/>
          </a:p>
        </p:txBody>
      </p:sp>
      <p:sp>
        <p:nvSpPr>
          <p:cNvPr id="7" name="Rectangle 6"/>
          <p:cNvSpPr/>
          <p:nvPr/>
        </p:nvSpPr>
        <p:spPr>
          <a:xfrm>
            <a:off x="4762500" y="2492756"/>
            <a:ext cx="6841365" cy="3785652"/>
          </a:xfrm>
          <a:prstGeom prst="rect">
            <a:avLst/>
          </a:prstGeom>
        </p:spPr>
        <p:txBody>
          <a:bodyPr wrap="square">
            <a:spAutoFit/>
          </a:bodyPr>
          <a:lstStyle/>
          <a:p>
            <a:pPr>
              <a:buFont typeface="Arial" panose="020B0604020202020204" pitchFamily="34" charset="0"/>
              <a:buChar char="•"/>
            </a:pPr>
            <a:r>
              <a:rPr lang="en-US" sz="1600" dirty="0">
                <a:latin typeface="Cambria" panose="02040503050406030204" pitchFamily="18" charset="0"/>
                <a:ea typeface="MS Mincho" panose="02020609040205080304" pitchFamily="49" charset="-128"/>
                <a:cs typeface="Times New Roman" panose="02020603050405020304" pitchFamily="18" charset="0"/>
              </a:rPr>
              <a:t>The </a:t>
            </a:r>
            <a:r>
              <a:rPr lang="en-US" sz="1600" b="1" dirty="0">
                <a:latin typeface="Cambria" panose="02040503050406030204" pitchFamily="18" charset="0"/>
                <a:ea typeface="MS Mincho" panose="02020609040205080304" pitchFamily="49" charset="-128"/>
                <a:cs typeface="Times New Roman" panose="02020603050405020304" pitchFamily="18" charset="0"/>
              </a:rPr>
              <a:t>commit stage </a:t>
            </a:r>
            <a:r>
              <a:rPr lang="en-US" sz="1600" dirty="0">
                <a:latin typeface="Cambria" panose="02040503050406030204" pitchFamily="18" charset="0"/>
                <a:ea typeface="MS Mincho" panose="02020609040205080304" pitchFamily="49" charset="-128"/>
                <a:cs typeface="Times New Roman" panose="02020603050405020304" pitchFamily="18" charset="0"/>
              </a:rPr>
              <a:t>asserts that the system works at the technical level. It compiles, passes a suite of (primarily unit-level) automated tests, and runs code analysis.</a:t>
            </a:r>
          </a:p>
          <a:p>
            <a:pPr>
              <a:buFont typeface="Arial" panose="020B0604020202020204" pitchFamily="34" charset="0"/>
              <a:buChar char="•"/>
            </a:pPr>
            <a:r>
              <a:rPr lang="en-US" sz="1600" dirty="0">
                <a:latin typeface="Cambria" panose="02040503050406030204" pitchFamily="18" charset="0"/>
                <a:ea typeface="MS Mincho" panose="02020609040205080304" pitchFamily="49" charset="-128"/>
                <a:cs typeface="Times New Roman" panose="02020603050405020304" pitchFamily="18" charset="0"/>
              </a:rPr>
              <a:t>Automated </a:t>
            </a:r>
            <a:r>
              <a:rPr lang="en-US" sz="1600" b="1" dirty="0">
                <a:latin typeface="Cambria" panose="02040503050406030204" pitchFamily="18" charset="0"/>
                <a:ea typeface="MS Mincho" panose="02020609040205080304" pitchFamily="49" charset="-128"/>
                <a:cs typeface="Times New Roman" panose="02020603050405020304" pitchFamily="18" charset="0"/>
              </a:rPr>
              <a:t>acceptance test stages </a:t>
            </a:r>
            <a:r>
              <a:rPr lang="en-US" sz="1600" dirty="0">
                <a:latin typeface="Cambria" panose="02040503050406030204" pitchFamily="18" charset="0"/>
                <a:ea typeface="MS Mincho" panose="02020609040205080304" pitchFamily="49" charset="-128"/>
                <a:cs typeface="Times New Roman" panose="02020603050405020304" pitchFamily="18" charset="0"/>
              </a:rPr>
              <a:t>assert that the system works at the functional and nonfunctional level, that behaviorally it meets the needs of its users and the specifications of the customer.</a:t>
            </a:r>
          </a:p>
          <a:p>
            <a:pPr>
              <a:buFont typeface="Arial" panose="020B0604020202020204" pitchFamily="34" charset="0"/>
              <a:buChar char="•"/>
            </a:pPr>
            <a:r>
              <a:rPr lang="en-US" sz="1600" b="1" dirty="0">
                <a:latin typeface="Cambria" panose="02040503050406030204" pitchFamily="18" charset="0"/>
                <a:ea typeface="MS Mincho" panose="02020609040205080304" pitchFamily="49" charset="-128"/>
                <a:cs typeface="Times New Roman" panose="02020603050405020304" pitchFamily="18" charset="0"/>
              </a:rPr>
              <a:t>Manual test </a:t>
            </a:r>
            <a:r>
              <a:rPr lang="en-US" sz="1600" dirty="0">
                <a:latin typeface="Cambria" panose="02040503050406030204" pitchFamily="18" charset="0"/>
                <a:ea typeface="MS Mincho" panose="02020609040205080304" pitchFamily="49" charset="-128"/>
                <a:cs typeface="Times New Roman" panose="02020603050405020304" pitchFamily="18" charset="0"/>
              </a:rPr>
              <a:t>stages assert that the system is usable and fulfills its requirements, detect any defects not caught by automated tests, and verify that it provides value to its users. These stages might typically include exploratory testing environments, integration environments, and UAT (user acceptance testing).</a:t>
            </a:r>
          </a:p>
          <a:p>
            <a:pPr>
              <a:buFont typeface="Arial" panose="020B0604020202020204" pitchFamily="34" charset="0"/>
              <a:buChar char="•"/>
            </a:pPr>
            <a:r>
              <a:rPr lang="en-US" sz="1600" b="1" dirty="0">
                <a:latin typeface="Cambria" panose="02040503050406030204" pitchFamily="18" charset="0"/>
                <a:ea typeface="MS Mincho" panose="02020609040205080304" pitchFamily="49" charset="-128"/>
                <a:cs typeface="Times New Roman" panose="02020603050405020304" pitchFamily="18" charset="0"/>
              </a:rPr>
              <a:t>Release stage </a:t>
            </a:r>
            <a:r>
              <a:rPr lang="en-US" sz="1600" dirty="0">
                <a:latin typeface="Cambria" panose="02040503050406030204" pitchFamily="18" charset="0"/>
                <a:ea typeface="MS Mincho" panose="02020609040205080304" pitchFamily="49" charset="-128"/>
                <a:cs typeface="Times New Roman" panose="02020603050405020304" pitchFamily="18" charset="0"/>
              </a:rPr>
              <a:t>delivers the system to users, either as packaged software or by deploying it into a production or staging environment (a staging environment is a testing environment identical to the production environment).</a:t>
            </a:r>
          </a:p>
        </p:txBody>
      </p:sp>
      <p:sp>
        <p:nvSpPr>
          <p:cNvPr id="8" name="TextBox 7"/>
          <p:cNvSpPr txBox="1"/>
          <p:nvPr/>
        </p:nvSpPr>
        <p:spPr>
          <a:xfrm>
            <a:off x="5952455" y="2241990"/>
            <a:ext cx="2021707" cy="276999"/>
          </a:xfrm>
          <a:prstGeom prst="rect">
            <a:avLst/>
          </a:prstGeom>
          <a:noFill/>
        </p:spPr>
        <p:txBody>
          <a:bodyPr wrap="none" rtlCol="0">
            <a:spAutoFit/>
          </a:bodyPr>
          <a:lstStyle/>
          <a:p>
            <a:r>
              <a:rPr lang="en-US" sz="1200" dirty="0" smtClean="0"/>
              <a:t>Deployment Pipeline - Stages</a:t>
            </a:r>
            <a:endParaRPr lang="en-US" sz="1200" dirty="0"/>
          </a:p>
        </p:txBody>
      </p:sp>
      <p:pic>
        <p:nvPicPr>
          <p:cNvPr id="9" name="Picture 8"/>
          <p:cNvPicPr>
            <a:picLocks noChangeAspect="1"/>
          </p:cNvPicPr>
          <p:nvPr/>
        </p:nvPicPr>
        <p:blipFill>
          <a:blip r:embed="rId2"/>
          <a:stretch>
            <a:fillRect/>
          </a:stretch>
        </p:blipFill>
        <p:spPr>
          <a:xfrm>
            <a:off x="0" y="2733755"/>
            <a:ext cx="4762500" cy="3505200"/>
          </a:xfrm>
          <a:prstGeom prst="rect">
            <a:avLst/>
          </a:prstGeom>
        </p:spPr>
      </p:pic>
    </p:spTree>
    <p:extLst>
      <p:ext uri="{BB962C8B-B14F-4D97-AF65-F5344CB8AC3E}">
        <p14:creationId xmlns:p14="http://schemas.microsoft.com/office/powerpoint/2010/main" val="18427860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33130" y="2063750"/>
            <a:ext cx="6300289" cy="3311525"/>
          </a:xfrm>
        </p:spPr>
      </p:pic>
    </p:spTree>
    <p:extLst>
      <p:ext uri="{BB962C8B-B14F-4D97-AF65-F5344CB8AC3E}">
        <p14:creationId xmlns:p14="http://schemas.microsoft.com/office/powerpoint/2010/main" val="30553125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38260" y="2063750"/>
            <a:ext cx="5890030" cy="3311525"/>
          </a:xfrm>
        </p:spPr>
      </p:pic>
    </p:spTree>
    <p:extLst>
      <p:ext uri="{BB962C8B-B14F-4D97-AF65-F5344CB8AC3E}">
        <p14:creationId xmlns:p14="http://schemas.microsoft.com/office/powerpoint/2010/main" val="9192716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Jenkins Pipeline</a:t>
            </a:r>
            <a:r>
              <a:rPr lang="en-US" dirty="0" smtClean="0"/>
              <a:t>?</a:t>
            </a:r>
            <a:endParaRPr lang="en-US" dirty="0"/>
          </a:p>
        </p:txBody>
      </p:sp>
      <p:sp>
        <p:nvSpPr>
          <p:cNvPr id="3" name="Content Placeholder 2"/>
          <p:cNvSpPr>
            <a:spLocks noGrp="1"/>
          </p:cNvSpPr>
          <p:nvPr>
            <p:ph sz="quarter" idx="13"/>
          </p:nvPr>
        </p:nvSpPr>
        <p:spPr>
          <a:xfrm>
            <a:off x="104504" y="1972491"/>
            <a:ext cx="10976004" cy="3905794"/>
          </a:xfrm>
        </p:spPr>
        <p:txBody>
          <a:bodyPr>
            <a:normAutofit fontScale="85000" lnSpcReduction="20000"/>
          </a:bodyPr>
          <a:lstStyle/>
          <a:p>
            <a:r>
              <a:rPr lang="en-US" sz="1900" cap="none" dirty="0" err="1" smtClean="0">
                <a:latin typeface="lato"/>
              </a:rPr>
              <a:t>jenkins</a:t>
            </a:r>
            <a:r>
              <a:rPr lang="en-US" sz="1900" cap="none" dirty="0" smtClean="0">
                <a:latin typeface="lato"/>
              </a:rPr>
              <a:t> pipeline is a suite of plugins which supports implementing and integrating </a:t>
            </a:r>
            <a:r>
              <a:rPr lang="en-US" sz="1900" b="1" i="1" cap="none" dirty="0" smtClean="0">
                <a:latin typeface="lato"/>
              </a:rPr>
              <a:t>continuous delivery pipelines </a:t>
            </a:r>
            <a:r>
              <a:rPr lang="en-US" sz="1900" cap="none" dirty="0" smtClean="0">
                <a:latin typeface="lato"/>
              </a:rPr>
              <a:t>into </a:t>
            </a:r>
            <a:r>
              <a:rPr lang="en-US" sz="1900" cap="none" dirty="0" err="1" smtClean="0">
                <a:latin typeface="lato"/>
              </a:rPr>
              <a:t>jenkins</a:t>
            </a:r>
            <a:r>
              <a:rPr lang="en-US" sz="1900" cap="none" dirty="0" smtClean="0">
                <a:latin typeface="lato"/>
              </a:rPr>
              <a:t>.</a:t>
            </a:r>
          </a:p>
          <a:p>
            <a:pPr eaLnBrk="0" fontAlgn="base" hangingPunct="0">
              <a:lnSpc>
                <a:spcPct val="100000"/>
              </a:lnSpc>
              <a:spcBef>
                <a:spcPct val="0"/>
              </a:spcBef>
              <a:spcAft>
                <a:spcPct val="0"/>
              </a:spcAft>
              <a:buClrTx/>
              <a:buSzTx/>
            </a:pPr>
            <a:r>
              <a:rPr lang="en-US" altLang="en-US" sz="1900" cap="none" dirty="0" smtClean="0">
                <a:solidFill>
                  <a:srgbClr val="212529"/>
                </a:solidFill>
                <a:latin typeface="lato"/>
              </a:rPr>
              <a:t>pipeline </a:t>
            </a:r>
            <a:r>
              <a:rPr lang="en-US" altLang="en-US" sz="1900" cap="none" dirty="0">
                <a:solidFill>
                  <a:srgbClr val="212529"/>
                </a:solidFill>
                <a:latin typeface="lato"/>
              </a:rPr>
              <a:t>provides an extensible set of tools for modeling simple-to-complex delivery pipelines "as code" via the </a:t>
            </a:r>
            <a:r>
              <a:rPr lang="en-US" altLang="en-US" sz="1900" cap="none" dirty="0">
                <a:solidFill>
                  <a:srgbClr val="006699"/>
                </a:solidFill>
                <a:latin typeface="lato"/>
                <a:hlinkClick r:id="rId2"/>
              </a:rPr>
              <a:t>Pipeline domain-specific language (DSL) syntax</a:t>
            </a:r>
            <a:r>
              <a:rPr lang="en-US" altLang="en-US" sz="1900" cap="none" dirty="0">
                <a:solidFill>
                  <a:srgbClr val="212529"/>
                </a:solidFill>
                <a:latin typeface="lato"/>
              </a:rPr>
              <a:t>. </a:t>
            </a:r>
            <a:r>
              <a:rPr lang="en-US" altLang="en-US" sz="1900" cap="none" baseline="30000" dirty="0">
                <a:solidFill>
                  <a:srgbClr val="212529"/>
                </a:solidFill>
                <a:latin typeface="lato"/>
              </a:rPr>
              <a:t>[</a:t>
            </a:r>
            <a:r>
              <a:rPr lang="en-US" altLang="en-US" sz="1900" cap="none" baseline="30000" dirty="0">
                <a:solidFill>
                  <a:srgbClr val="006699"/>
                </a:solidFill>
                <a:latin typeface="lato"/>
                <a:hlinkClick r:id="rId3" tooltip="View footnote."/>
              </a:rPr>
              <a:t>1</a:t>
            </a:r>
            <a:r>
              <a:rPr lang="en-US" altLang="en-US" sz="1900" cap="none" baseline="30000" dirty="0">
                <a:solidFill>
                  <a:srgbClr val="212529"/>
                </a:solidFill>
                <a:latin typeface="lato"/>
              </a:rPr>
              <a:t>]</a:t>
            </a:r>
            <a:endParaRPr lang="en-US" altLang="en-US" sz="1900" cap="none" dirty="0">
              <a:latin typeface="lato"/>
            </a:endParaRPr>
          </a:p>
          <a:p>
            <a:pPr eaLnBrk="0" fontAlgn="base" hangingPunct="0">
              <a:lnSpc>
                <a:spcPct val="100000"/>
              </a:lnSpc>
              <a:spcBef>
                <a:spcPct val="0"/>
              </a:spcBef>
              <a:spcAft>
                <a:spcPct val="0"/>
              </a:spcAft>
              <a:buClrTx/>
              <a:buSzTx/>
            </a:pPr>
            <a:r>
              <a:rPr lang="en-US" altLang="en-US" sz="1900" cap="none" dirty="0">
                <a:solidFill>
                  <a:srgbClr val="212529"/>
                </a:solidFill>
                <a:latin typeface="lato"/>
              </a:rPr>
              <a:t>The definition of a Jenkins Pipeline is written into a text file (called a </a:t>
            </a:r>
            <a:r>
              <a:rPr lang="en-US" altLang="en-US" sz="1900" cap="none" dirty="0" err="1">
                <a:solidFill>
                  <a:srgbClr val="006699"/>
                </a:solidFill>
                <a:latin typeface="lato"/>
                <a:hlinkClick r:id="rId4"/>
              </a:rPr>
              <a:t>Jenkinsfile</a:t>
            </a:r>
            <a:r>
              <a:rPr lang="en-US" altLang="en-US" sz="1900" cap="none" dirty="0">
                <a:solidFill>
                  <a:srgbClr val="212529"/>
                </a:solidFill>
                <a:latin typeface="lato"/>
              </a:rPr>
              <a:t>) which in turn can be committed to a project’s source control repository</a:t>
            </a:r>
            <a:r>
              <a:rPr lang="en-US" altLang="en-US" sz="1900" cap="none" dirty="0" smtClean="0">
                <a:solidFill>
                  <a:srgbClr val="212529"/>
                </a:solidFill>
                <a:latin typeface="lato"/>
              </a:rPr>
              <a:t>.</a:t>
            </a:r>
          </a:p>
          <a:p>
            <a:pPr eaLnBrk="0" fontAlgn="base" hangingPunct="0">
              <a:lnSpc>
                <a:spcPct val="100000"/>
              </a:lnSpc>
              <a:spcBef>
                <a:spcPct val="0"/>
              </a:spcBef>
              <a:spcAft>
                <a:spcPct val="0"/>
              </a:spcAft>
              <a:buClrTx/>
              <a:buSzTx/>
            </a:pPr>
            <a:r>
              <a:rPr lang="en-US" altLang="en-US" sz="1900" cap="none" dirty="0">
                <a:solidFill>
                  <a:srgbClr val="212529"/>
                </a:solidFill>
                <a:latin typeface="lato"/>
              </a:rPr>
              <a:t>A </a:t>
            </a:r>
            <a:r>
              <a:rPr lang="en-US" altLang="en-US" sz="1900" cap="none" dirty="0" err="1">
                <a:solidFill>
                  <a:srgbClr val="E83E8C"/>
                </a:solidFill>
                <a:latin typeface="lato"/>
              </a:rPr>
              <a:t>Jenkinsfile</a:t>
            </a:r>
            <a:r>
              <a:rPr lang="en-US" altLang="en-US" sz="1900" cap="none" dirty="0">
                <a:solidFill>
                  <a:srgbClr val="212529"/>
                </a:solidFill>
                <a:latin typeface="lato"/>
              </a:rPr>
              <a:t> can be written using two types of syntax - Declarative and Scripted</a:t>
            </a:r>
            <a:r>
              <a:rPr lang="en-US" altLang="en-US" sz="1900" cap="none" dirty="0">
                <a:latin typeface="lato"/>
              </a:rPr>
              <a:t> </a:t>
            </a:r>
          </a:p>
          <a:p>
            <a:pPr marL="0" indent="0" eaLnBrk="0" fontAlgn="base" hangingPunct="0">
              <a:lnSpc>
                <a:spcPct val="100000"/>
              </a:lnSpc>
              <a:spcBef>
                <a:spcPct val="0"/>
              </a:spcBef>
              <a:spcAft>
                <a:spcPct val="0"/>
              </a:spcAft>
              <a:buClrTx/>
              <a:buSzTx/>
              <a:buNone/>
            </a:pPr>
            <a:endParaRPr lang="en-US" altLang="en-US" cap="none" dirty="0" smtClean="0">
              <a:solidFill>
                <a:srgbClr val="212529"/>
              </a:solidFill>
              <a:latin typeface="lato"/>
            </a:endParaRPr>
          </a:p>
          <a:p>
            <a:r>
              <a:rPr lang="en-US" b="1" dirty="0"/>
              <a:t>Gates within a CD pipeline </a:t>
            </a:r>
            <a:endParaRPr lang="en-US" b="1" cap="none" dirty="0" smtClean="0"/>
          </a:p>
          <a:p>
            <a:pPr lvl="1"/>
            <a:r>
              <a:rPr lang="en-US" cap="none" dirty="0" smtClean="0">
                <a:latin typeface="lato"/>
              </a:rPr>
              <a:t>provide a point for approval before continuing.</a:t>
            </a:r>
            <a:endParaRPr lang="en-US" dirty="0" smtClean="0">
              <a:latin typeface="lato"/>
            </a:endParaRPr>
          </a:p>
          <a:p>
            <a:r>
              <a:rPr lang="en-US" b="1" dirty="0"/>
              <a:t>Definition of binary reuse, automated deployment, multiple environments </a:t>
            </a:r>
          </a:p>
          <a:p>
            <a:pPr lvl="1"/>
            <a:r>
              <a:rPr lang="en-US" cap="none" dirty="0" smtClean="0">
                <a:latin typeface="lato"/>
              </a:rPr>
              <a:t>binary reuse – use other components as packaged, artifacts that have passed success criteria</a:t>
            </a:r>
          </a:p>
          <a:p>
            <a:pPr lvl="1"/>
            <a:r>
              <a:rPr lang="en-US" cap="none" dirty="0" smtClean="0">
                <a:latin typeface="lato"/>
              </a:rPr>
              <a:t>automated deployment – using the same script to deploy to every environment</a:t>
            </a:r>
          </a:p>
          <a:p>
            <a:pPr lvl="1"/>
            <a:r>
              <a:rPr lang="en-US" cap="none" dirty="0" smtClean="0">
                <a:latin typeface="lato"/>
              </a:rPr>
              <a:t>multiple environments – resources/configuration needed to work: ex: test, </a:t>
            </a:r>
            <a:r>
              <a:rPr lang="en-US" cap="none" dirty="0" err="1" smtClean="0">
                <a:latin typeface="lato"/>
              </a:rPr>
              <a:t>qa</a:t>
            </a:r>
            <a:r>
              <a:rPr lang="en-US" cap="none" dirty="0" smtClean="0">
                <a:latin typeface="lato"/>
              </a:rPr>
              <a:t>, prod</a:t>
            </a:r>
          </a:p>
          <a:p>
            <a:pPr eaLnBrk="0" fontAlgn="base" hangingPunct="0">
              <a:lnSpc>
                <a:spcPct val="100000"/>
              </a:lnSpc>
              <a:spcBef>
                <a:spcPct val="0"/>
              </a:spcBef>
              <a:spcAft>
                <a:spcPct val="0"/>
              </a:spcAft>
              <a:buClrTx/>
              <a:buSzTx/>
            </a:pPr>
            <a:endParaRPr lang="en-US" altLang="en-US" sz="4400" cap="none" dirty="0">
              <a:latin typeface="Arial" panose="020B0604020202020204" pitchFamily="34" charset="0"/>
            </a:endParaRPr>
          </a:p>
          <a:p>
            <a:endParaRPr lang="en-US" dirty="0"/>
          </a:p>
        </p:txBody>
      </p:sp>
    </p:spTree>
    <p:extLst>
      <p:ext uri="{BB962C8B-B14F-4D97-AF65-F5344CB8AC3E}">
        <p14:creationId xmlns:p14="http://schemas.microsoft.com/office/powerpoint/2010/main" val="16643779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Upstreams</a:t>
            </a:r>
            <a:r>
              <a:rPr lang="en-US" b="1" dirty="0"/>
              <a:t> and </a:t>
            </a:r>
            <a:r>
              <a:rPr lang="en-US" b="1" dirty="0" err="1"/>
              <a:t>downstreams</a:t>
            </a:r>
            <a:r>
              <a:rPr lang="en-US" b="1" dirty="0"/>
              <a:t> </a:t>
            </a:r>
            <a:br>
              <a:rPr lang="en-US" b="1" dirty="0"/>
            </a:br>
            <a:endParaRPr lang="en-US" dirty="0"/>
          </a:p>
        </p:txBody>
      </p:sp>
      <p:sp>
        <p:nvSpPr>
          <p:cNvPr id="3" name="Content Placeholder 2"/>
          <p:cNvSpPr>
            <a:spLocks noGrp="1"/>
          </p:cNvSpPr>
          <p:nvPr>
            <p:ph sz="quarter" idx="13"/>
          </p:nvPr>
        </p:nvSpPr>
        <p:spPr>
          <a:xfrm>
            <a:off x="326572" y="1254034"/>
            <a:ext cx="10753936" cy="4415246"/>
          </a:xfrm>
        </p:spPr>
        <p:txBody>
          <a:bodyPr>
            <a:normAutofit fontScale="62500" lnSpcReduction="20000"/>
          </a:bodyPr>
          <a:lstStyle/>
          <a:p>
            <a:r>
              <a:rPr lang="en-US" b="1" dirty="0" smtClean="0"/>
              <a:t>Triggering </a:t>
            </a:r>
            <a:r>
              <a:rPr lang="en-US" b="1" dirty="0"/>
              <a:t>jobs from other jobs </a:t>
            </a:r>
          </a:p>
          <a:p>
            <a:pPr lvl="0"/>
            <a:r>
              <a:rPr lang="en-US" dirty="0"/>
              <a:t>Build other projects </a:t>
            </a:r>
          </a:p>
          <a:p>
            <a:pPr lvl="1"/>
            <a:r>
              <a:rPr lang="en-US" cap="none" dirty="0" smtClean="0">
                <a:latin typeface="lato"/>
              </a:rPr>
              <a:t>comma separated list of jobs</a:t>
            </a:r>
          </a:p>
          <a:p>
            <a:pPr lvl="1"/>
            <a:r>
              <a:rPr lang="en-US" cap="none" dirty="0" smtClean="0">
                <a:latin typeface="lato"/>
              </a:rPr>
              <a:t>can specify to trigger only on good builds, good builds + unstable builds and always (even on failure)</a:t>
            </a:r>
          </a:p>
          <a:p>
            <a:pPr lvl="1"/>
            <a:r>
              <a:rPr lang="en-US" cap="none" dirty="0" smtClean="0">
                <a:latin typeface="lato"/>
              </a:rPr>
              <a:t>all jobs share same trigger</a:t>
            </a:r>
          </a:p>
          <a:p>
            <a:pPr lvl="0"/>
            <a:r>
              <a:rPr lang="en-US" dirty="0" smtClean="0"/>
              <a:t>Trigger </a:t>
            </a:r>
            <a:r>
              <a:rPr lang="en-US" dirty="0"/>
              <a:t>parameterized build on other projects</a:t>
            </a:r>
          </a:p>
          <a:p>
            <a:pPr lvl="1"/>
            <a:r>
              <a:rPr lang="en-US" cap="none" dirty="0" smtClean="0">
                <a:latin typeface="lato"/>
              </a:rPr>
              <a:t>comma separated list of jobs</a:t>
            </a:r>
          </a:p>
          <a:p>
            <a:pPr lvl="1"/>
            <a:r>
              <a:rPr lang="en-US" cap="none" dirty="0" smtClean="0">
                <a:latin typeface="lato"/>
              </a:rPr>
              <a:t>can control based on success, unstable, failure only, aborted, </a:t>
            </a:r>
            <a:r>
              <a:rPr lang="en-US" cap="none" dirty="0" err="1" smtClean="0">
                <a:latin typeface="lato"/>
              </a:rPr>
              <a:t>etc</a:t>
            </a:r>
            <a:endParaRPr lang="en-US" cap="none" dirty="0" smtClean="0">
              <a:latin typeface="lato"/>
            </a:endParaRPr>
          </a:p>
          <a:p>
            <a:pPr lvl="1"/>
            <a:r>
              <a:rPr lang="en-US" cap="none" dirty="0" smtClean="0">
                <a:latin typeface="lato"/>
              </a:rPr>
              <a:t>can set up multiple triggers so each set has different rules on when to run</a:t>
            </a:r>
          </a:p>
          <a:p>
            <a:pPr lvl="1"/>
            <a:r>
              <a:rPr lang="en-US" cap="none" dirty="0" smtClean="0">
                <a:latin typeface="lato"/>
              </a:rPr>
              <a:t>parameter types include </a:t>
            </a:r>
            <a:r>
              <a:rPr lang="en-US" cap="none" dirty="0" err="1" smtClean="0">
                <a:latin typeface="lato"/>
              </a:rPr>
              <a:t>boolean</a:t>
            </a:r>
            <a:r>
              <a:rPr lang="en-US" cap="none" dirty="0" smtClean="0">
                <a:latin typeface="lato"/>
              </a:rPr>
              <a:t>, string, from a property file, current build parameters, </a:t>
            </a:r>
            <a:r>
              <a:rPr lang="en-US" cap="none" dirty="0" err="1" smtClean="0">
                <a:latin typeface="lato"/>
              </a:rPr>
              <a:t>etc</a:t>
            </a:r>
            <a:endParaRPr lang="en-US" cap="none" dirty="0" smtClean="0">
              <a:latin typeface="lato"/>
            </a:endParaRPr>
          </a:p>
          <a:p>
            <a:pPr lvl="1"/>
            <a:r>
              <a:rPr lang="en-US" cap="none" dirty="0" smtClean="0">
                <a:latin typeface="lato"/>
              </a:rPr>
              <a:t>can pass through information like slave or </a:t>
            </a:r>
            <a:r>
              <a:rPr lang="en-US" cap="none" dirty="0" err="1" smtClean="0">
                <a:latin typeface="lato"/>
              </a:rPr>
              <a:t>git</a:t>
            </a:r>
            <a:r>
              <a:rPr lang="en-US" cap="none" dirty="0" smtClean="0">
                <a:latin typeface="lato"/>
              </a:rPr>
              <a:t>/</a:t>
            </a:r>
            <a:r>
              <a:rPr lang="en-US" cap="none" dirty="0" err="1" smtClean="0">
                <a:latin typeface="lato"/>
              </a:rPr>
              <a:t>svn</a:t>
            </a:r>
            <a:r>
              <a:rPr lang="en-US" cap="none" dirty="0" smtClean="0">
                <a:latin typeface="lato"/>
              </a:rPr>
              <a:t> trigger info</a:t>
            </a:r>
          </a:p>
          <a:p>
            <a:r>
              <a:rPr lang="en-US" b="1" dirty="0" smtClean="0"/>
              <a:t>Setting </a:t>
            </a:r>
            <a:r>
              <a:rPr lang="en-US" b="1" dirty="0"/>
              <a:t>up the Parameterized Trigger plugin </a:t>
            </a:r>
          </a:p>
          <a:p>
            <a:pPr lvl="1"/>
            <a:r>
              <a:rPr lang="en-US" cap="none" dirty="0" smtClean="0">
                <a:latin typeface="lato"/>
              </a:rPr>
              <a:t>check “this build is parameterized” and setup parameters</a:t>
            </a:r>
          </a:p>
          <a:p>
            <a:pPr lvl="1"/>
            <a:r>
              <a:rPr lang="en-US" cap="none" dirty="0" smtClean="0">
                <a:latin typeface="lato"/>
              </a:rPr>
              <a:t>can use node to specify slave by name from select list or label to specify slave’s build label</a:t>
            </a:r>
          </a:p>
          <a:p>
            <a:r>
              <a:rPr lang="en-US" b="1" dirty="0" smtClean="0"/>
              <a:t>Upstream/downstream </a:t>
            </a:r>
            <a:r>
              <a:rPr lang="en-US" b="1" dirty="0"/>
              <a:t>jobs </a:t>
            </a:r>
          </a:p>
          <a:p>
            <a:pPr lvl="1"/>
            <a:r>
              <a:rPr lang="en-US" cap="none" dirty="0" smtClean="0">
                <a:latin typeface="lato"/>
              </a:rPr>
              <a:t>if a depends on b, b is the upstream job</a:t>
            </a:r>
            <a:endParaRPr lang="en-US" cap="none" dirty="0">
              <a:latin typeface="lato"/>
            </a:endParaRPr>
          </a:p>
        </p:txBody>
      </p:sp>
    </p:spTree>
    <p:extLst>
      <p:ext uri="{BB962C8B-B14F-4D97-AF65-F5344CB8AC3E}">
        <p14:creationId xmlns:p14="http://schemas.microsoft.com/office/powerpoint/2010/main" val="27535391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Triggering </a:t>
            </a:r>
            <a:br>
              <a:rPr lang="en-US" b="1" dirty="0"/>
            </a:br>
            <a:endParaRPr lang="en-US" dirty="0"/>
          </a:p>
        </p:txBody>
      </p:sp>
      <p:sp>
        <p:nvSpPr>
          <p:cNvPr id="3" name="Content Placeholder 2"/>
          <p:cNvSpPr>
            <a:spLocks noGrp="1"/>
          </p:cNvSpPr>
          <p:nvPr>
            <p:ph sz="quarter" idx="13"/>
          </p:nvPr>
        </p:nvSpPr>
        <p:spPr>
          <a:xfrm>
            <a:off x="685800" y="1319350"/>
            <a:ext cx="10394707" cy="4140924"/>
          </a:xfrm>
        </p:spPr>
        <p:txBody>
          <a:bodyPr>
            <a:normAutofit/>
          </a:bodyPr>
          <a:lstStyle/>
          <a:p>
            <a:r>
              <a:rPr lang="en-US" b="1" dirty="0" smtClean="0"/>
              <a:t>Triggering </a:t>
            </a:r>
            <a:r>
              <a:rPr lang="en-US" b="1" dirty="0"/>
              <a:t>Jenkins on code changes </a:t>
            </a:r>
          </a:p>
          <a:p>
            <a:pPr lvl="0"/>
            <a:r>
              <a:rPr lang="en-US" cap="none" dirty="0" smtClean="0">
                <a:latin typeface="lato"/>
              </a:rPr>
              <a:t>for a commit build</a:t>
            </a:r>
          </a:p>
          <a:p>
            <a:r>
              <a:rPr lang="en-US" b="1" dirty="0" smtClean="0"/>
              <a:t>Difference </a:t>
            </a:r>
            <a:r>
              <a:rPr lang="en-US" b="1" dirty="0"/>
              <a:t>between push and pull </a:t>
            </a:r>
          </a:p>
          <a:p>
            <a:pPr lvl="0"/>
            <a:r>
              <a:rPr lang="en-US" cap="none" dirty="0" smtClean="0">
                <a:latin typeface="lato"/>
              </a:rPr>
              <a:t>pull - set up a </a:t>
            </a:r>
            <a:r>
              <a:rPr lang="en-US" cap="none" dirty="0" err="1" smtClean="0">
                <a:latin typeface="lato"/>
              </a:rPr>
              <a:t>scm</a:t>
            </a:r>
            <a:r>
              <a:rPr lang="en-US" cap="none" dirty="0" smtClean="0">
                <a:latin typeface="lato"/>
              </a:rPr>
              <a:t> polling trigger </a:t>
            </a:r>
          </a:p>
          <a:p>
            <a:pPr lvl="0"/>
            <a:r>
              <a:rPr lang="en-US" cap="none" dirty="0" smtClean="0">
                <a:latin typeface="lato"/>
              </a:rPr>
              <a:t>push – set up a hook from the repository to trigger job</a:t>
            </a:r>
          </a:p>
          <a:p>
            <a:r>
              <a:rPr lang="en-US" b="1" dirty="0" smtClean="0"/>
              <a:t>When </a:t>
            </a:r>
            <a:r>
              <a:rPr lang="en-US" b="1" dirty="0"/>
              <a:t>to use push vs pull </a:t>
            </a:r>
          </a:p>
          <a:p>
            <a:pPr lvl="0"/>
            <a:r>
              <a:rPr lang="en-US" cap="none" dirty="0" smtClean="0">
                <a:latin typeface="lato"/>
              </a:rPr>
              <a:t>pull for when you don’t control the repository or polling is ok</a:t>
            </a:r>
          </a:p>
          <a:p>
            <a:pPr lvl="0"/>
            <a:r>
              <a:rPr lang="en-US" cap="none" dirty="0" smtClean="0">
                <a:latin typeface="lato"/>
              </a:rPr>
              <a:t>push for when you need an immediate build or don’t want to waste resources on polling</a:t>
            </a:r>
          </a:p>
          <a:p>
            <a:endParaRPr lang="en-US" dirty="0"/>
          </a:p>
        </p:txBody>
      </p:sp>
    </p:spTree>
    <p:extLst>
      <p:ext uri="{BB962C8B-B14F-4D97-AF65-F5344CB8AC3E}">
        <p14:creationId xmlns:p14="http://schemas.microsoft.com/office/powerpoint/2010/main" val="1517637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Declarative Vs Scripted</a:t>
            </a:r>
            <a:endParaRPr lang="en-US" cap="none" dirty="0"/>
          </a:p>
        </p:txBody>
      </p:sp>
      <p:sp>
        <p:nvSpPr>
          <p:cNvPr id="3" name="Content Placeholder 2"/>
          <p:cNvSpPr>
            <a:spLocks noGrp="1"/>
          </p:cNvSpPr>
          <p:nvPr>
            <p:ph sz="quarter" idx="13"/>
          </p:nvPr>
        </p:nvSpPr>
        <p:spPr>
          <a:xfrm>
            <a:off x="685800" y="2063396"/>
            <a:ext cx="5088714" cy="1581141"/>
          </a:xfrm>
        </p:spPr>
        <p:txBody>
          <a:bodyPr>
            <a:normAutofit/>
          </a:bodyPr>
          <a:lstStyle/>
          <a:p>
            <a:r>
              <a:rPr lang="en-US" cap="none" dirty="0" err="1" smtClean="0">
                <a:latin typeface="lato"/>
              </a:rPr>
              <a:t>jenkinsfile</a:t>
            </a:r>
            <a:r>
              <a:rPr lang="en-US" cap="none" dirty="0" smtClean="0">
                <a:latin typeface="lato"/>
              </a:rPr>
              <a:t> (declarative pipeline) </a:t>
            </a:r>
            <a:r>
              <a:rPr lang="en-US" altLang="en-US" cap="none" dirty="0" smtClean="0">
                <a:solidFill>
                  <a:srgbClr val="212529"/>
                </a:solidFill>
                <a:latin typeface="lato"/>
              </a:rPr>
              <a:t>the</a:t>
            </a:r>
            <a:r>
              <a:rPr lang="en-US" altLang="en-US" cap="none" dirty="0">
                <a:solidFill>
                  <a:srgbClr val="212529"/>
                </a:solidFill>
                <a:latin typeface="lato"/>
              </a:rPr>
              <a:t> </a:t>
            </a:r>
            <a:r>
              <a:rPr lang="en-US" altLang="en-US" sz="1800" cap="none" dirty="0">
                <a:solidFill>
                  <a:srgbClr val="E83E8C"/>
                </a:solidFill>
                <a:latin typeface="SFMono-Regular"/>
              </a:rPr>
              <a:t>pipeline</a:t>
            </a:r>
            <a:r>
              <a:rPr lang="en-US" altLang="en-US" cap="none" dirty="0">
                <a:solidFill>
                  <a:srgbClr val="212529"/>
                </a:solidFill>
                <a:latin typeface="lato"/>
              </a:rPr>
              <a:t> block defines all the work done throughout your entire Pipeline.</a:t>
            </a:r>
            <a:r>
              <a:rPr lang="en-US" altLang="en-US" sz="2800" cap="none" dirty="0"/>
              <a:t> </a:t>
            </a:r>
            <a:endParaRPr lang="en-US" altLang="en-US" cap="none" dirty="0" smtClean="0"/>
          </a:p>
          <a:p>
            <a:endParaRPr lang="en-US" dirty="0"/>
          </a:p>
        </p:txBody>
      </p:sp>
      <p:sp>
        <p:nvSpPr>
          <p:cNvPr id="4" name="Content Placeholder 3"/>
          <p:cNvSpPr>
            <a:spLocks noGrp="1"/>
          </p:cNvSpPr>
          <p:nvPr>
            <p:ph sz="quarter" idx="14"/>
          </p:nvPr>
        </p:nvSpPr>
        <p:spPr>
          <a:xfrm>
            <a:off x="5993971" y="2063396"/>
            <a:ext cx="5086538" cy="1424387"/>
          </a:xfrm>
        </p:spPr>
        <p:txBody>
          <a:bodyPr/>
          <a:lstStyle/>
          <a:p>
            <a:r>
              <a:rPr lang="en-US" cap="none" dirty="0" smtClean="0">
                <a:latin typeface="lato"/>
              </a:rPr>
              <a:t>in scripted pipeline syntax, one or more node blocks do the core work throughout the entire pipeline</a:t>
            </a:r>
            <a:endParaRPr lang="en-US" cap="none" dirty="0">
              <a:latin typeface="lato"/>
            </a:endParaRPr>
          </a:p>
        </p:txBody>
      </p:sp>
      <p:sp>
        <p:nvSpPr>
          <p:cNvPr id="9" name="TextBox 8"/>
          <p:cNvSpPr txBox="1"/>
          <p:nvPr/>
        </p:nvSpPr>
        <p:spPr>
          <a:xfrm>
            <a:off x="352697" y="4010297"/>
            <a:ext cx="1131243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	</a:t>
            </a:r>
            <a:r>
              <a:rPr lang="en-US" sz="2000" b="1" dirty="0" smtClean="0">
                <a:latin typeface="lato"/>
              </a:rPr>
              <a:t>steps</a:t>
            </a:r>
            <a:r>
              <a:rPr lang="en-US" sz="2000" dirty="0" smtClean="0">
                <a:latin typeface="lato"/>
              </a:rPr>
              <a:t> </a:t>
            </a:r>
            <a:r>
              <a:rPr lang="en-US" sz="2000" dirty="0">
                <a:latin typeface="lato"/>
              </a:rPr>
              <a:t>is Declarative Pipeline-specific syntax that describes the steps to be run in this stage.</a:t>
            </a:r>
          </a:p>
          <a:p>
            <a:pPr marL="171450" indent="-171450">
              <a:buFont typeface="Arial" panose="020B0604020202020204" pitchFamily="34" charset="0"/>
              <a:buChar char="•"/>
            </a:pPr>
            <a:r>
              <a:rPr lang="en-US" sz="2000" dirty="0" smtClean="0">
                <a:latin typeface="lato"/>
              </a:rPr>
              <a:t>	</a:t>
            </a:r>
            <a:r>
              <a:rPr lang="en-US" sz="2000" b="1" dirty="0" smtClean="0">
                <a:latin typeface="lato"/>
              </a:rPr>
              <a:t>node</a:t>
            </a:r>
            <a:r>
              <a:rPr lang="en-US" sz="2000" dirty="0" smtClean="0">
                <a:latin typeface="lato"/>
              </a:rPr>
              <a:t> </a:t>
            </a:r>
            <a:r>
              <a:rPr lang="en-US" sz="2000" dirty="0">
                <a:latin typeface="lato"/>
              </a:rPr>
              <a:t>is Scripted Pipeline-specific syntax that instructs Jenkins to execute this Pipeline (and any stages contained within it), on any available agent/node. This i</a:t>
            </a:r>
            <a:r>
              <a:rPr lang="en-US" sz="2000" dirty="0" smtClean="0">
                <a:latin typeface="lato"/>
              </a:rPr>
              <a:t>s </a:t>
            </a:r>
            <a:r>
              <a:rPr lang="en-US" sz="2000" dirty="0">
                <a:latin typeface="lato"/>
              </a:rPr>
              <a:t>effectively equivalent to agent in Declarative Pipeline-specific syntax.</a:t>
            </a:r>
          </a:p>
        </p:txBody>
      </p:sp>
    </p:spTree>
    <p:extLst>
      <p:ext uri="{BB962C8B-B14F-4D97-AF65-F5344CB8AC3E}">
        <p14:creationId xmlns:p14="http://schemas.microsoft.com/office/powerpoint/2010/main" val="1247540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222070"/>
            <a:ext cx="10394707" cy="5152516"/>
          </a:xfrm>
        </p:spPr>
        <p:txBody>
          <a:bodyPr/>
          <a:lstStyle/>
          <a:p>
            <a:r>
              <a:rPr lang="en-US" dirty="0" smtClean="0">
                <a:latin typeface="lato"/>
              </a:rPr>
              <a:t>stage </a:t>
            </a:r>
            <a:r>
              <a:rPr lang="en-US" cap="none" dirty="0" smtClean="0">
                <a:latin typeface="lato"/>
              </a:rPr>
              <a:t>- the stage step remains but is now focused on grouping steps and providing boundaries for pipeline segments.</a:t>
            </a:r>
          </a:p>
          <a:p>
            <a:r>
              <a:rPr lang="en-US" dirty="0" smtClean="0">
                <a:latin typeface="lato"/>
              </a:rPr>
              <a:t>lock </a:t>
            </a:r>
            <a:r>
              <a:rPr lang="en-US" dirty="0">
                <a:latin typeface="lato"/>
              </a:rPr>
              <a:t>- </a:t>
            </a:r>
            <a:r>
              <a:rPr lang="en-US" cap="none" dirty="0" smtClean="0">
                <a:latin typeface="lato"/>
              </a:rPr>
              <a:t>the lock step throttles the number of concurrent builds in a defined section of the pipeline.</a:t>
            </a:r>
            <a:endParaRPr lang="en-US" dirty="0">
              <a:latin typeface="lato"/>
            </a:endParaRPr>
          </a:p>
          <a:p>
            <a:r>
              <a:rPr lang="en-US" dirty="0" smtClean="0">
                <a:latin typeface="lato"/>
              </a:rPr>
              <a:t>milestone </a:t>
            </a:r>
            <a:r>
              <a:rPr lang="en-US" dirty="0">
                <a:latin typeface="lato"/>
              </a:rPr>
              <a:t>- </a:t>
            </a:r>
            <a:r>
              <a:rPr lang="en-US" cap="none" dirty="0" smtClean="0">
                <a:latin typeface="lato"/>
              </a:rPr>
              <a:t>the milestone step automatically discards builds that will finish out of order and become stale</a:t>
            </a:r>
            <a:r>
              <a:rPr lang="en-US" dirty="0" smtClean="0">
                <a:latin typeface="lato"/>
              </a:rPr>
              <a:t>.</a:t>
            </a:r>
          </a:p>
          <a:p>
            <a:pPr marL="171450" indent="-171450"/>
            <a:r>
              <a:rPr lang="en-US" dirty="0" err="1">
                <a:latin typeface="lato"/>
              </a:rPr>
              <a:t>sh</a:t>
            </a:r>
            <a:r>
              <a:rPr lang="en-US" dirty="0">
                <a:latin typeface="lato"/>
              </a:rPr>
              <a:t> </a:t>
            </a:r>
            <a:r>
              <a:rPr lang="en-US" cap="none" dirty="0" smtClean="0">
                <a:latin typeface="lato"/>
              </a:rPr>
              <a:t>-a pipeline step (provided by the pipeline: nodes and processes plugin) that executes the given shell command.</a:t>
            </a:r>
          </a:p>
          <a:p>
            <a:pPr marL="171450" indent="-171450"/>
            <a:r>
              <a:rPr lang="en-US" dirty="0" err="1" smtClean="0">
                <a:latin typeface="lato"/>
              </a:rPr>
              <a:t>junit</a:t>
            </a:r>
            <a:r>
              <a:rPr lang="en-US" dirty="0" smtClean="0">
                <a:latin typeface="lato"/>
              </a:rPr>
              <a:t> </a:t>
            </a:r>
            <a:r>
              <a:rPr lang="en-US" cap="none" dirty="0">
                <a:latin typeface="lato"/>
              </a:rPr>
              <a:t>-</a:t>
            </a:r>
            <a:r>
              <a:rPr lang="en-US" cap="none" dirty="0" smtClean="0">
                <a:latin typeface="lato"/>
              </a:rPr>
              <a:t> another a pipeline step (provided by the </a:t>
            </a:r>
            <a:r>
              <a:rPr lang="en-US" cap="none" dirty="0" err="1" smtClean="0">
                <a:latin typeface="lato"/>
              </a:rPr>
              <a:t>junit</a:t>
            </a:r>
            <a:r>
              <a:rPr lang="en-US" cap="none" dirty="0" smtClean="0">
                <a:latin typeface="lato"/>
              </a:rPr>
              <a:t> plugin) for aggregating test reports</a:t>
            </a:r>
            <a:r>
              <a:rPr lang="en-US" dirty="0" smtClean="0">
                <a:latin typeface="lato"/>
              </a:rPr>
              <a:t>.</a:t>
            </a:r>
            <a:endParaRPr lang="en-US" dirty="0">
              <a:latin typeface="lato"/>
            </a:endParaRPr>
          </a:p>
          <a:p>
            <a:endParaRPr lang="en-US" dirty="0">
              <a:latin typeface="lato"/>
            </a:endParaRPr>
          </a:p>
          <a:p>
            <a:endParaRPr lang="en-US" dirty="0"/>
          </a:p>
        </p:txBody>
      </p:sp>
    </p:spTree>
    <p:extLst>
      <p:ext uri="{BB962C8B-B14F-4D97-AF65-F5344CB8AC3E}">
        <p14:creationId xmlns:p14="http://schemas.microsoft.com/office/powerpoint/2010/main" val="586198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7" y="437606"/>
            <a:ext cx="10396882" cy="1151965"/>
          </a:xfrm>
        </p:spPr>
        <p:txBody>
          <a:bodyPr>
            <a:normAutofit fontScale="90000"/>
          </a:bodyPr>
          <a:lstStyle/>
          <a:p>
            <a:r>
              <a:rPr lang="en-US" b="1" dirty="0"/>
              <a:t>Visualization</a:t>
            </a:r>
            <a:br>
              <a:rPr lang="en-US" b="1" dirty="0"/>
            </a:br>
            <a:endParaRPr lang="en-US" dirty="0"/>
          </a:p>
        </p:txBody>
      </p:sp>
      <p:sp>
        <p:nvSpPr>
          <p:cNvPr id="3" name="Content Placeholder 2"/>
          <p:cNvSpPr>
            <a:spLocks noGrp="1"/>
          </p:cNvSpPr>
          <p:nvPr>
            <p:ph sz="quarter" idx="13"/>
          </p:nvPr>
        </p:nvSpPr>
        <p:spPr>
          <a:xfrm>
            <a:off x="209007" y="1261782"/>
            <a:ext cx="10871502" cy="4525064"/>
          </a:xfrm>
        </p:spPr>
        <p:txBody>
          <a:bodyPr>
            <a:normAutofit fontScale="62500" lnSpcReduction="20000"/>
          </a:bodyPr>
          <a:lstStyle/>
          <a:p>
            <a:r>
              <a:rPr lang="en-US" b="1" dirty="0" smtClean="0"/>
              <a:t>Options </a:t>
            </a:r>
            <a:r>
              <a:rPr lang="en-US" b="1" dirty="0"/>
              <a:t>to visualize jobs’ relationships </a:t>
            </a:r>
          </a:p>
          <a:p>
            <a:pPr lvl="0"/>
            <a:r>
              <a:rPr lang="en-US" cap="none" dirty="0" smtClean="0">
                <a:latin typeface="lato"/>
              </a:rPr>
              <a:t>build pipeline view – shows upstream/downstream dependencies for one job</a:t>
            </a:r>
          </a:p>
          <a:p>
            <a:pPr lvl="0"/>
            <a:r>
              <a:rPr lang="en-US" cap="none" dirty="0" smtClean="0">
                <a:latin typeface="lato"/>
              </a:rPr>
              <a:t>a pipeline automatically creates a stage view – can click to see “full stage view”</a:t>
            </a:r>
          </a:p>
          <a:p>
            <a:pPr lvl="0"/>
            <a:r>
              <a:rPr lang="en-US" cap="none" dirty="0" smtClean="0">
                <a:latin typeface="lato"/>
              </a:rPr>
              <a:t>delivery pipeline view – not on exam? – shows more details about stages</a:t>
            </a:r>
          </a:p>
          <a:p>
            <a:r>
              <a:rPr lang="en-US" b="1" dirty="0" smtClean="0"/>
              <a:t>When </a:t>
            </a:r>
            <a:r>
              <a:rPr lang="en-US" b="1" dirty="0"/>
              <a:t>to use various options for visualizing jobs’ relationships </a:t>
            </a:r>
          </a:p>
          <a:p>
            <a:pPr lvl="0"/>
            <a:r>
              <a:rPr lang="en-US" cap="none" dirty="0" smtClean="0">
                <a:latin typeface="lato"/>
              </a:rPr>
              <a:t>can restrict to only include successful builds</a:t>
            </a:r>
          </a:p>
          <a:p>
            <a:r>
              <a:rPr lang="en-US" b="1" dirty="0" smtClean="0"/>
              <a:t>Information </a:t>
            </a:r>
            <a:r>
              <a:rPr lang="en-US" b="1" dirty="0"/>
              <a:t>offered by a build pipeline view </a:t>
            </a:r>
          </a:p>
          <a:p>
            <a:pPr lvl="0"/>
            <a:r>
              <a:rPr lang="en-US" cap="none" dirty="0" smtClean="0">
                <a:latin typeface="lato"/>
              </a:rPr>
              <a:t>dependencies</a:t>
            </a:r>
          </a:p>
          <a:p>
            <a:pPr lvl="0"/>
            <a:r>
              <a:rPr lang="en-US" cap="none" dirty="0" smtClean="0">
                <a:latin typeface="lato"/>
              </a:rPr>
              <a:t>status</a:t>
            </a:r>
          </a:p>
          <a:p>
            <a:pPr lvl="0"/>
            <a:r>
              <a:rPr lang="en-US" cap="none" dirty="0" smtClean="0">
                <a:latin typeface="lato"/>
              </a:rPr>
              <a:t>when run</a:t>
            </a:r>
          </a:p>
          <a:p>
            <a:r>
              <a:rPr lang="en-US" b="1" dirty="0" smtClean="0"/>
              <a:t>How </a:t>
            </a:r>
            <a:r>
              <a:rPr lang="en-US" b="1" dirty="0"/>
              <a:t>to set up build pipeline visualization </a:t>
            </a:r>
          </a:p>
          <a:p>
            <a:pPr lvl="0"/>
            <a:r>
              <a:rPr lang="en-US" cap="none" dirty="0" smtClean="0">
                <a:latin typeface="lato"/>
              </a:rPr>
              <a:t>create a new view</a:t>
            </a:r>
          </a:p>
          <a:p>
            <a:pPr lvl="0"/>
            <a:r>
              <a:rPr lang="en-US" cap="none" dirty="0" smtClean="0">
                <a:latin typeface="lato"/>
              </a:rPr>
              <a:t>choose job to start from</a:t>
            </a:r>
          </a:p>
          <a:p>
            <a:pPr lvl="0"/>
            <a:r>
              <a:rPr lang="en-US" cap="none" dirty="0" smtClean="0">
                <a:latin typeface="lato"/>
              </a:rPr>
              <a:t>can also include in a dashboard view so have more than one per page</a:t>
            </a:r>
          </a:p>
          <a:p>
            <a:endParaRPr lang="en-US" dirty="0"/>
          </a:p>
        </p:txBody>
      </p:sp>
    </p:spTree>
    <p:extLst>
      <p:ext uri="{BB962C8B-B14F-4D97-AF65-F5344CB8AC3E}">
        <p14:creationId xmlns:p14="http://schemas.microsoft.com/office/powerpoint/2010/main" val="13799580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Promotions </a:t>
            </a:r>
            <a:br>
              <a:rPr lang="en-US" b="1" dirty="0"/>
            </a:br>
            <a:endParaRPr lang="en-US" dirty="0"/>
          </a:p>
        </p:txBody>
      </p:sp>
      <p:sp>
        <p:nvSpPr>
          <p:cNvPr id="3" name="Content Placeholder 2"/>
          <p:cNvSpPr>
            <a:spLocks noGrp="1"/>
          </p:cNvSpPr>
          <p:nvPr>
            <p:ph sz="quarter" idx="13"/>
          </p:nvPr>
        </p:nvSpPr>
        <p:spPr>
          <a:xfrm>
            <a:off x="431074" y="1384663"/>
            <a:ext cx="10649433" cy="4637314"/>
          </a:xfrm>
        </p:spPr>
        <p:txBody>
          <a:bodyPr>
            <a:normAutofit fontScale="70000" lnSpcReduction="20000"/>
          </a:bodyPr>
          <a:lstStyle/>
          <a:p>
            <a:r>
              <a:rPr lang="en-US" b="1" dirty="0" smtClean="0"/>
              <a:t>Promotion </a:t>
            </a:r>
            <a:r>
              <a:rPr lang="en-US" b="1" dirty="0"/>
              <a:t>of a job </a:t>
            </a:r>
          </a:p>
          <a:p>
            <a:pPr lvl="0"/>
            <a:r>
              <a:rPr lang="en-US" cap="none" dirty="0" smtClean="0">
                <a:latin typeface="lato"/>
              </a:rPr>
              <a:t>can run steps after a gate</a:t>
            </a:r>
          </a:p>
          <a:p>
            <a:pPr lvl="0"/>
            <a:r>
              <a:rPr lang="en-US" cap="none" dirty="0" smtClean="0">
                <a:latin typeface="lato"/>
              </a:rPr>
              <a:t>ex: archive artifacts, deploy, </a:t>
            </a:r>
            <a:r>
              <a:rPr lang="en-US" cap="none" dirty="0" err="1" smtClean="0">
                <a:latin typeface="lato"/>
              </a:rPr>
              <a:t>etc</a:t>
            </a:r>
            <a:endParaRPr lang="en-US" cap="none" dirty="0" smtClean="0">
              <a:latin typeface="lato"/>
            </a:endParaRPr>
          </a:p>
          <a:p>
            <a:r>
              <a:rPr lang="en-US" b="1" dirty="0" smtClean="0"/>
              <a:t>Why </a:t>
            </a:r>
            <a:r>
              <a:rPr lang="en-US" b="1" dirty="0"/>
              <a:t>promote jobs? </a:t>
            </a:r>
          </a:p>
          <a:p>
            <a:pPr lvl="0"/>
            <a:r>
              <a:rPr lang="en-US" cap="none" dirty="0" smtClean="0">
                <a:latin typeface="lato"/>
              </a:rPr>
              <a:t>way of communicating a build is good</a:t>
            </a:r>
          </a:p>
          <a:p>
            <a:r>
              <a:rPr lang="en-US" b="1" dirty="0" smtClean="0"/>
              <a:t>How </a:t>
            </a:r>
            <a:r>
              <a:rPr lang="en-US" b="1" dirty="0"/>
              <a:t>to use the Promoted Builds plugin </a:t>
            </a:r>
          </a:p>
          <a:p>
            <a:pPr lvl="0"/>
            <a:r>
              <a:rPr lang="en-US" cap="none" dirty="0" smtClean="0">
                <a:latin typeface="lato"/>
              </a:rPr>
              <a:t>promote builds plugins lets you specify actions that require approval</a:t>
            </a:r>
          </a:p>
          <a:p>
            <a:pPr lvl="0"/>
            <a:r>
              <a:rPr lang="en-US" cap="none" dirty="0" smtClean="0">
                <a:latin typeface="lato"/>
              </a:rPr>
              <a:t>adds promotion status link when check “promote builds when…”</a:t>
            </a:r>
          </a:p>
          <a:p>
            <a:pPr lvl="0"/>
            <a:r>
              <a:rPr lang="en-US" cap="none" dirty="0" smtClean="0">
                <a:latin typeface="lato"/>
              </a:rPr>
              <a:t>approvals include manually, automatically, based on downstream/upstream builds</a:t>
            </a:r>
          </a:p>
          <a:p>
            <a:pPr lvl="0"/>
            <a:r>
              <a:rPr lang="en-US" cap="none" dirty="0" smtClean="0">
                <a:latin typeface="lato"/>
              </a:rPr>
              <a:t>can run multiple build steps (or post build actions) to run after approval – retry-able independently. like a separate build.</a:t>
            </a:r>
          </a:p>
          <a:p>
            <a:pPr lvl="0"/>
            <a:r>
              <a:rPr lang="en-US" cap="none" dirty="0" smtClean="0">
                <a:latin typeface="lato"/>
              </a:rPr>
              <a:t>see icon once approved or if steps after approval fail</a:t>
            </a:r>
          </a:p>
          <a:p>
            <a:pPr lvl="0"/>
            <a:r>
              <a:rPr lang="en-US" cap="none" dirty="0" smtClean="0">
                <a:latin typeface="lato"/>
              </a:rPr>
              <a:t>can have multiple promotion processes</a:t>
            </a:r>
          </a:p>
          <a:p>
            <a:endParaRPr lang="en-US" cap="none" dirty="0">
              <a:latin typeface="lato"/>
            </a:endParaRPr>
          </a:p>
        </p:txBody>
      </p:sp>
    </p:spTree>
    <p:extLst>
      <p:ext uri="{BB962C8B-B14F-4D97-AF65-F5344CB8AC3E}">
        <p14:creationId xmlns:p14="http://schemas.microsoft.com/office/powerpoint/2010/main" val="2566779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Folders</a:t>
            </a:r>
            <a:br>
              <a:rPr lang="en-US" b="1" dirty="0"/>
            </a:br>
            <a:endParaRPr lang="en-US" dirty="0"/>
          </a:p>
        </p:txBody>
      </p:sp>
      <p:sp>
        <p:nvSpPr>
          <p:cNvPr id="3" name="Content Placeholder 2"/>
          <p:cNvSpPr>
            <a:spLocks noGrp="1"/>
          </p:cNvSpPr>
          <p:nvPr>
            <p:ph sz="quarter" idx="13"/>
          </p:nvPr>
        </p:nvSpPr>
        <p:spPr/>
        <p:txBody>
          <a:bodyPr>
            <a:normAutofit/>
          </a:bodyPr>
          <a:lstStyle/>
          <a:p>
            <a:r>
              <a:rPr lang="en-US" b="1" dirty="0" smtClean="0"/>
              <a:t>How </a:t>
            </a:r>
            <a:r>
              <a:rPr lang="en-US" b="1" dirty="0"/>
              <a:t>to control access to items in Jenkins with folders </a:t>
            </a:r>
          </a:p>
          <a:p>
            <a:pPr lvl="0"/>
            <a:r>
              <a:rPr lang="en-US" cap="none" dirty="0" smtClean="0">
                <a:latin typeface="lato"/>
              </a:rPr>
              <a:t>role based access control can control folder</a:t>
            </a:r>
          </a:p>
          <a:p>
            <a:pPr lvl="0"/>
            <a:r>
              <a:rPr lang="en-US" cap="none" dirty="0" smtClean="0">
                <a:latin typeface="lato"/>
              </a:rPr>
              <a:t>can control level as current/child/grandchild</a:t>
            </a:r>
          </a:p>
          <a:p>
            <a:r>
              <a:rPr lang="en-US" b="1" dirty="0" smtClean="0"/>
              <a:t>Referencing </a:t>
            </a:r>
            <a:r>
              <a:rPr lang="en-US" b="1" dirty="0"/>
              <a:t>jobs in folders </a:t>
            </a:r>
          </a:p>
          <a:p>
            <a:pPr lvl="0"/>
            <a:r>
              <a:rPr lang="en-US" cap="none" dirty="0" smtClean="0">
                <a:latin typeface="lato"/>
              </a:rPr>
              <a:t>&lt;</a:t>
            </a:r>
            <a:r>
              <a:rPr lang="en-US" cap="none" dirty="0" err="1" smtClean="0">
                <a:latin typeface="lato"/>
              </a:rPr>
              <a:t>jenkinshome</a:t>
            </a:r>
            <a:r>
              <a:rPr lang="en-US" cap="none" dirty="0" smtClean="0">
                <a:latin typeface="lato"/>
              </a:rPr>
              <a:t>&gt;/job/folder/job/name</a:t>
            </a:r>
          </a:p>
          <a:p>
            <a:endParaRPr lang="en-US" dirty="0"/>
          </a:p>
        </p:txBody>
      </p:sp>
    </p:spTree>
    <p:extLst>
      <p:ext uri="{BB962C8B-B14F-4D97-AF65-F5344CB8AC3E}">
        <p14:creationId xmlns:p14="http://schemas.microsoft.com/office/powerpoint/2010/main" val="368900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050073" cy="6247864"/>
          </a:xfrm>
          <a:prstGeom prst="rect">
            <a:avLst/>
          </a:prstGeom>
        </p:spPr>
        <p:txBody>
          <a:bodyPr wrap="square">
            <a:spAutoFit/>
          </a:bodyPr>
          <a:lstStyle/>
          <a:p>
            <a:r>
              <a:rPr lang="en-US" sz="1600" b="1" dirty="0">
                <a:latin typeface="Cambria" panose="02040503050406030204" pitchFamily="18" charset="0"/>
                <a:ea typeface="MS Mincho" panose="02020609040205080304" pitchFamily="49" charset="-128"/>
                <a:cs typeface="Times New Roman" panose="02020603050405020304" pitchFamily="18" charset="0"/>
              </a:rPr>
              <a:t>Orchestrating a </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process (Pipeline Jobs – Orchestration)</a:t>
            </a:r>
            <a:endParaRPr lang="en-US" sz="1600" b="1" dirty="0">
              <a:latin typeface="Cambria" panose="02040503050406030204" pitchFamily="18" charset="0"/>
              <a:ea typeface="MS Mincho" panose="02020609040205080304" pitchFamily="49" charset="-128"/>
              <a:cs typeface="Times New Roman" panose="02020603050405020304" pitchFamily="18" charset="0"/>
            </a:endParaRPr>
          </a:p>
          <a:p>
            <a:r>
              <a:rPr lang="en-US" sz="1600" dirty="0">
                <a:latin typeface="Cambria" panose="02040503050406030204" pitchFamily="18" charset="0"/>
                <a:ea typeface="MS Mincho" panose="02020609040205080304" pitchFamily="49" charset="-128"/>
                <a:cs typeface="Times New Roman" panose="02020603050405020304" pitchFamily="18" charset="0"/>
              </a:rPr>
              <a:t>You’ve </a:t>
            </a:r>
            <a:r>
              <a:rPr lang="en-US" sz="1600" b="1" dirty="0">
                <a:latin typeface="Cambria" panose="02040503050406030204" pitchFamily="18" charset="0"/>
                <a:ea typeface="MS Mincho" panose="02020609040205080304" pitchFamily="49" charset="-128"/>
                <a:cs typeface="Times New Roman" panose="02020603050405020304" pitchFamily="18" charset="0"/>
              </a:rPr>
              <a:t>defined your pipeline</a:t>
            </a:r>
            <a:r>
              <a:rPr lang="en-US" sz="1600" dirty="0">
                <a:latin typeface="Cambria" panose="02040503050406030204" pitchFamily="18" charset="0"/>
                <a:ea typeface="MS Mincho" panose="02020609040205080304" pitchFamily="49" charset="-128"/>
                <a:cs typeface="Times New Roman" panose="02020603050405020304" pitchFamily="18" charset="0"/>
              </a:rPr>
              <a:t>; now you need to orchestrate it. This is a long process, but here are a few steps you’ll want to take – as </a:t>
            </a:r>
            <a:r>
              <a:rPr lang="en-US" sz="1600" dirty="0">
                <a:latin typeface="Cambria" panose="02040503050406030204" pitchFamily="18" charset="0"/>
                <a:ea typeface="MS Mincho" panose="02020609040205080304" pitchFamily="49" charset="-128"/>
                <a:cs typeface="Times New Roman" panose="02020603050405020304" pitchFamily="18" charset="0"/>
                <a:hlinkClick r:id="rId3"/>
              </a:rPr>
              <a:t>outlined in a whitepaper</a:t>
            </a:r>
            <a:r>
              <a:rPr lang="en-US" sz="1600" dirty="0">
                <a:latin typeface="Cambria" panose="02040503050406030204" pitchFamily="18" charset="0"/>
                <a:ea typeface="MS Mincho" panose="02020609040205080304" pitchFamily="49" charset="-128"/>
                <a:cs typeface="Times New Roman" panose="02020603050405020304" pitchFamily="18" charset="0"/>
              </a:rPr>
              <a:t> by </a:t>
            </a:r>
            <a:r>
              <a:rPr lang="en-US" sz="1600" dirty="0" err="1">
                <a:latin typeface="Cambria" panose="02040503050406030204" pitchFamily="18" charset="0"/>
                <a:ea typeface="MS Mincho" panose="02020609040205080304" pitchFamily="49" charset="-128"/>
                <a:cs typeface="Times New Roman" panose="02020603050405020304" pitchFamily="18" charset="0"/>
              </a:rPr>
              <a:t>Xebia</a:t>
            </a:r>
            <a:r>
              <a:rPr lang="en-US" sz="1600" dirty="0">
                <a:latin typeface="Cambria" panose="02040503050406030204" pitchFamily="18" charset="0"/>
                <a:ea typeface="MS Mincho" panose="02020609040205080304" pitchFamily="49" charset="-128"/>
                <a:cs typeface="Times New Roman" panose="02020603050405020304" pitchFamily="18" charset="0"/>
              </a:rPr>
              <a:t> Labs’ Andrew Phillips and </a:t>
            </a:r>
            <a:r>
              <a:rPr lang="en-US" sz="1600" dirty="0" err="1">
                <a:latin typeface="Cambria" panose="02040503050406030204" pitchFamily="18" charset="0"/>
                <a:ea typeface="MS Mincho" panose="02020609040205080304" pitchFamily="49" charset="-128"/>
                <a:cs typeface="Times New Roman" panose="02020603050405020304" pitchFamily="18" charset="0"/>
              </a:rPr>
              <a:t>CloudBees</a:t>
            </a:r>
            <a:r>
              <a:rPr lang="en-US" sz="1600" dirty="0">
                <a:latin typeface="Cambria" panose="02040503050406030204" pitchFamily="18" charset="0"/>
                <a:ea typeface="MS Mincho" panose="02020609040205080304" pitchFamily="49" charset="-128"/>
                <a:cs typeface="Times New Roman" panose="02020603050405020304" pitchFamily="18" charset="0"/>
              </a:rPr>
              <a:t>’ </a:t>
            </a:r>
            <a:r>
              <a:rPr lang="en-US" sz="1600" dirty="0" err="1">
                <a:latin typeface="Cambria" panose="02040503050406030204" pitchFamily="18" charset="0"/>
                <a:ea typeface="MS Mincho" panose="02020609040205080304" pitchFamily="49" charset="-128"/>
                <a:cs typeface="Times New Roman" panose="02020603050405020304" pitchFamily="18" charset="0"/>
              </a:rPr>
              <a:t>Kohsuke</a:t>
            </a:r>
            <a:r>
              <a:rPr lang="en-US" sz="1600" dirty="0">
                <a:latin typeface="Cambria" panose="02040503050406030204" pitchFamily="18" charset="0"/>
                <a:ea typeface="MS Mincho" panose="02020609040205080304" pitchFamily="49" charset="-128"/>
                <a:cs typeface="Times New Roman" panose="02020603050405020304" pitchFamily="18" charset="0"/>
              </a:rPr>
              <a:t> Kawaguchi.</a:t>
            </a:r>
          </a:p>
          <a:p>
            <a:pPr marL="285750" indent="-285750">
              <a:buFont typeface="Wingdings" panose="05000000000000000000" pitchFamily="2" charset="2"/>
              <a:buChar char="§"/>
            </a:pPr>
            <a:r>
              <a:rPr lang="en-US" sz="1600" b="1" dirty="0">
                <a:solidFill>
                  <a:srgbClr val="FF0000"/>
                </a:solidFill>
                <a:latin typeface="Cambria" panose="02040503050406030204" pitchFamily="18" charset="0"/>
                <a:ea typeface="MS Mincho" panose="02020609040205080304" pitchFamily="49" charset="-128"/>
                <a:cs typeface="Times New Roman" panose="02020603050405020304" pitchFamily="18" charset="0"/>
              </a:rPr>
              <a:t>Ensure reproducible builds </a:t>
            </a:r>
            <a:r>
              <a:rPr lang="en-US" sz="1600" dirty="0">
                <a:latin typeface="Cambria" panose="02040503050406030204" pitchFamily="18" charset="0"/>
                <a:ea typeface="MS Mincho" panose="02020609040205080304" pitchFamily="49" charset="-128"/>
                <a:cs typeface="Times New Roman" panose="02020603050405020304" pitchFamily="18" charset="0"/>
              </a:rPr>
              <a:t>– Configure the build system to use a clean repository connected to the build job’s workspace and use a central shared repository for build dependencies.</a:t>
            </a:r>
          </a:p>
          <a:p>
            <a:pPr marL="285750" indent="-285750">
              <a:buFont typeface="Wingdings" panose="05000000000000000000" pitchFamily="2" charset="2"/>
              <a:buChar char="§"/>
            </a:pPr>
            <a:r>
              <a:rPr lang="en-US" sz="1600" b="1" dirty="0">
                <a:solidFill>
                  <a:srgbClr val="FF0000"/>
                </a:solidFill>
                <a:latin typeface="Cambria" panose="02040503050406030204" pitchFamily="18" charset="0"/>
                <a:ea typeface="MS Mincho" panose="02020609040205080304" pitchFamily="49" charset="-128"/>
                <a:cs typeface="Times New Roman" panose="02020603050405020304" pitchFamily="18" charset="0"/>
              </a:rPr>
              <a:t>Share build artefacts through the pipeline </a:t>
            </a:r>
            <a:r>
              <a:rPr lang="en-US" sz="1600" dirty="0">
                <a:latin typeface="Cambria" panose="02040503050406030204" pitchFamily="18" charset="0"/>
                <a:ea typeface="MS Mincho" panose="02020609040205080304" pitchFamily="49" charset="-128"/>
                <a:cs typeface="Times New Roman" panose="02020603050405020304" pitchFamily="18" charset="0"/>
              </a:rPr>
              <a:t>– Ensure the candidate artefact is used by all subsequent builds in your pipeline.</a:t>
            </a:r>
          </a:p>
          <a:p>
            <a:pPr marL="285750" indent="-285750">
              <a:buFont typeface="Wingdings" panose="05000000000000000000" pitchFamily="2" charset="2"/>
              <a:buChar char="§"/>
            </a:pPr>
            <a:r>
              <a:rPr lang="en-US" sz="1600" b="1" dirty="0">
                <a:solidFill>
                  <a:srgbClr val="FF0000"/>
                </a:solidFill>
                <a:latin typeface="Cambria" panose="02040503050406030204" pitchFamily="18" charset="0"/>
                <a:ea typeface="MS Mincho" panose="02020609040205080304" pitchFamily="49" charset="-128"/>
                <a:cs typeface="Times New Roman" panose="02020603050405020304" pitchFamily="18" charset="0"/>
              </a:rPr>
              <a:t>Choose the right granularity for each job </a:t>
            </a:r>
            <a:r>
              <a:rPr lang="en-US" sz="1600" dirty="0">
                <a:latin typeface="Cambria" panose="02040503050406030204" pitchFamily="18" charset="0"/>
                <a:ea typeface="MS Mincho" panose="02020609040205080304" pitchFamily="49" charset="-128"/>
                <a:cs typeface="Times New Roman" panose="02020603050405020304" pitchFamily="18" charset="0"/>
              </a:rPr>
              <a:t>– Distribute all steps in the pipeline across multiple jobs, allowing you to identify bottlenecks more easily</a:t>
            </a:r>
            <a:r>
              <a:rPr lang="en-US" sz="1600" dirty="0" smtClean="0">
                <a:latin typeface="Cambria" panose="02040503050406030204" pitchFamily="18" charset="0"/>
                <a:ea typeface="MS Mincho" panose="02020609040205080304" pitchFamily="49" charset="-128"/>
                <a:cs typeface="Times New Roman" panose="02020603050405020304" pitchFamily="18" charset="0"/>
              </a:rPr>
              <a:t>.</a:t>
            </a:r>
          </a:p>
          <a:p>
            <a:pPr marL="285750" indent="-285750">
              <a:buFont typeface="Wingdings" panose="05000000000000000000" pitchFamily="2" charset="2"/>
              <a:buChar char="§"/>
            </a:pPr>
            <a:r>
              <a:rPr lang="en-US" sz="1600" b="1" dirty="0">
                <a:solidFill>
                  <a:srgbClr val="FF0000"/>
                </a:solidFill>
                <a:latin typeface="Cambria" panose="02040503050406030204" pitchFamily="18" charset="0"/>
                <a:ea typeface="MS Mincho" panose="02020609040205080304" pitchFamily="49" charset="-128"/>
                <a:cs typeface="Times New Roman" panose="02020603050405020304" pitchFamily="18" charset="0"/>
              </a:rPr>
              <a:t>Parallelizing &amp; Joining </a:t>
            </a:r>
            <a:r>
              <a:rPr lang="en-US" sz="1600" b="1" dirty="0" smtClean="0">
                <a:solidFill>
                  <a:srgbClr val="FF0000"/>
                </a:solidFill>
                <a:latin typeface="Cambria" panose="02040503050406030204" pitchFamily="18" charset="0"/>
                <a:ea typeface="MS Mincho" panose="02020609040205080304" pitchFamily="49" charset="-128"/>
                <a:cs typeface="Times New Roman" panose="02020603050405020304" pitchFamily="18" charset="0"/>
              </a:rPr>
              <a:t>Jobs -  </a:t>
            </a:r>
            <a:r>
              <a:rPr lang="en-US" sz="1600" dirty="0">
                <a:latin typeface="Cambria" panose="02040503050406030204" pitchFamily="18" charset="0"/>
                <a:ea typeface="MS Mincho" panose="02020609040205080304" pitchFamily="49" charset="-128"/>
                <a:cs typeface="Times New Roman" panose="02020603050405020304" pitchFamily="18" charset="0"/>
              </a:rPr>
              <a:t>Especially when running multi-platform tests, but also if we are building artifacts for different target platforms, we want to make our pipeline as efficient as possible by running builds in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parallel</a:t>
            </a:r>
          </a:p>
          <a:p>
            <a:pPr marL="285750" indent="-285750">
              <a:buFont typeface="Wingdings" panose="05000000000000000000" pitchFamily="2" charset="2"/>
              <a:buChar char="§"/>
            </a:pPr>
            <a:r>
              <a:rPr lang="en-US" sz="1600" b="1" dirty="0">
                <a:solidFill>
                  <a:srgbClr val="FF0000"/>
                </a:solidFill>
                <a:latin typeface="Cambria" panose="02040503050406030204" pitchFamily="18" charset="0"/>
                <a:ea typeface="MS Mincho" panose="02020609040205080304" pitchFamily="49" charset="-128"/>
                <a:cs typeface="Times New Roman" panose="02020603050405020304" pitchFamily="18" charset="0"/>
              </a:rPr>
              <a:t>Gates &amp; </a:t>
            </a:r>
            <a:r>
              <a:rPr lang="en-US" sz="1600" b="1" dirty="0" smtClean="0">
                <a:solidFill>
                  <a:srgbClr val="FF0000"/>
                </a:solidFill>
                <a:latin typeface="Cambria" panose="02040503050406030204" pitchFamily="18" charset="0"/>
                <a:ea typeface="MS Mincho" panose="02020609040205080304" pitchFamily="49" charset="-128"/>
                <a:cs typeface="Times New Roman" panose="02020603050405020304" pitchFamily="18" charset="0"/>
              </a:rPr>
              <a:t>Approval - </a:t>
            </a:r>
            <a:r>
              <a:rPr lang="en-US" sz="1600" dirty="0">
                <a:latin typeface="Cambria" panose="02040503050406030204" pitchFamily="18" charset="0"/>
                <a:ea typeface="MS Mincho" panose="02020609040205080304" pitchFamily="49" charset="-128"/>
                <a:cs typeface="Times New Roman" panose="02020603050405020304" pitchFamily="18" charset="0"/>
              </a:rPr>
              <a:t>As the pipeline stages get closer to the QA and Production environments, many organizations require some form of sign-off or approval before tasks can be carried out</a:t>
            </a:r>
          </a:p>
          <a:p>
            <a:pPr marL="285750" indent="-285750">
              <a:buFont typeface="Wingdings" panose="05000000000000000000" pitchFamily="2" charset="2"/>
              <a:buChar char="§"/>
            </a:pPr>
            <a:r>
              <a:rPr lang="en-US" sz="1600" b="1" dirty="0">
                <a:solidFill>
                  <a:srgbClr val="FF0000"/>
                </a:solidFill>
                <a:latin typeface="Cambria" panose="02040503050406030204" pitchFamily="18" charset="0"/>
                <a:ea typeface="MS Mincho" panose="02020609040205080304" pitchFamily="49" charset="-128"/>
                <a:cs typeface="Times New Roman" panose="02020603050405020304" pitchFamily="18" charset="0"/>
              </a:rPr>
              <a:t>Visualize the pipeline </a:t>
            </a:r>
            <a:r>
              <a:rPr lang="en-US" sz="1600" dirty="0">
                <a:latin typeface="Cambria" panose="02040503050406030204" pitchFamily="18" charset="0"/>
                <a:ea typeface="MS Mincho" panose="02020609040205080304" pitchFamily="49" charset="-128"/>
                <a:cs typeface="Times New Roman" panose="02020603050405020304" pitchFamily="18" charset="0"/>
              </a:rPr>
              <a:t>– Create a clear, accessible view of the build pipeline to allow for smooth status communications and transparency of the process to the business managers and other stakeholders</a:t>
            </a:r>
            <a:r>
              <a:rPr lang="en-US" sz="1600" dirty="0" smtClean="0">
                <a:latin typeface="Cambria" panose="02040503050406030204" pitchFamily="18" charset="0"/>
                <a:ea typeface="MS Mincho" panose="02020609040205080304" pitchFamily="49" charset="-128"/>
                <a:cs typeface="Times New Roman" panose="02020603050405020304" pitchFamily="18" charset="0"/>
              </a:rPr>
              <a:t>.</a:t>
            </a:r>
          </a:p>
          <a:p>
            <a:pPr marL="285750" indent="-285750">
              <a:buFont typeface="Wingdings" panose="05000000000000000000" pitchFamily="2" charset="2"/>
              <a:buChar char="§"/>
            </a:pPr>
            <a:r>
              <a:rPr lang="en-US" sz="1600" b="1" dirty="0">
                <a:solidFill>
                  <a:srgbClr val="FF0000"/>
                </a:solidFill>
                <a:latin typeface="Cambria" panose="02040503050406030204" pitchFamily="18" charset="0"/>
                <a:ea typeface="MS Mincho" panose="02020609040205080304" pitchFamily="49" charset="-128"/>
                <a:cs typeface="Times New Roman" panose="02020603050405020304" pitchFamily="18" charset="0"/>
              </a:rPr>
              <a:t>Organizing &amp; Securing </a:t>
            </a:r>
            <a:r>
              <a:rPr lang="en-US" sz="1600" b="1" dirty="0" smtClean="0">
                <a:solidFill>
                  <a:srgbClr val="FF0000"/>
                </a:solidFill>
                <a:latin typeface="Cambria" panose="02040503050406030204" pitchFamily="18" charset="0"/>
                <a:ea typeface="MS Mincho" panose="02020609040205080304" pitchFamily="49" charset="-128"/>
                <a:cs typeface="Times New Roman" panose="02020603050405020304" pitchFamily="18" charset="0"/>
              </a:rPr>
              <a:t>Jobs – </a:t>
            </a:r>
          </a:p>
          <a:p>
            <a:pPr marL="742950" lvl="1" indent="-285750">
              <a:buFont typeface="Wingdings" panose="05000000000000000000" pitchFamily="2" charset="2"/>
              <a:buChar char="q"/>
            </a:pPr>
            <a:r>
              <a:rPr lang="en-US" sz="1600" b="1" dirty="0">
                <a:solidFill>
                  <a:srgbClr val="FF0000"/>
                </a:solidFill>
                <a:latin typeface="Cambria" panose="02040503050406030204" pitchFamily="18" charset="0"/>
                <a:ea typeface="MS Mincho" panose="02020609040205080304" pitchFamily="49" charset="-128"/>
                <a:cs typeface="Times New Roman" panose="02020603050405020304" pitchFamily="18" charset="0"/>
              </a:rPr>
              <a:t> </a:t>
            </a:r>
            <a:r>
              <a:rPr lang="en-US" sz="1600" b="1" dirty="0" smtClean="0">
                <a:solidFill>
                  <a:srgbClr val="FF0000"/>
                </a:solidFill>
                <a:latin typeface="Cambria" panose="02040503050406030204" pitchFamily="18" charset="0"/>
                <a:ea typeface="MS Mincho" panose="02020609040205080304" pitchFamily="49" charset="-128"/>
                <a:cs typeface="Times New Roman" panose="02020603050405020304" pitchFamily="18" charset="0"/>
              </a:rPr>
              <a:t> </a:t>
            </a:r>
            <a:r>
              <a:rPr lang="en-US" sz="1600" dirty="0">
                <a:latin typeface="Cambria" panose="02040503050406030204" pitchFamily="18" charset="0"/>
                <a:ea typeface="MS Mincho" panose="02020609040205080304" pitchFamily="49" charset="-128"/>
                <a:cs typeface="Times New Roman" panose="02020603050405020304" pitchFamily="18" charset="0"/>
              </a:rPr>
              <a:t>It generally also requires us to adopt job naming conventions along the lines of </a:t>
            </a:r>
            <a:r>
              <a:rPr lang="en-US" sz="1600" dirty="0" err="1">
                <a:latin typeface="Cambria" panose="02040503050406030204" pitchFamily="18" charset="0"/>
                <a:ea typeface="MS Mincho" panose="02020609040205080304" pitchFamily="49" charset="-128"/>
                <a:cs typeface="Times New Roman" panose="02020603050405020304" pitchFamily="18" charset="0"/>
              </a:rPr>
              <a:t>myProject-myVersion-pipelinePhase</a:t>
            </a:r>
            <a:r>
              <a:rPr lang="en-US" sz="1600" dirty="0">
                <a:latin typeface="Cambria" panose="02040503050406030204" pitchFamily="18" charset="0"/>
                <a:ea typeface="MS Mincho" panose="02020609040205080304" pitchFamily="49" charset="-128"/>
                <a:cs typeface="Times New Roman" panose="02020603050405020304" pitchFamily="18" charset="0"/>
              </a:rPr>
              <a:t>, so that all jobs for a pipeline are listed together, and so that we can use regular expressions when defining views, rather than having to select pipeline jobs for a view individually</a:t>
            </a:r>
            <a:r>
              <a:rPr lang="en-US" sz="1600" dirty="0" smtClean="0">
                <a:latin typeface="Cambria" panose="02040503050406030204" pitchFamily="18" charset="0"/>
                <a:ea typeface="MS Mincho" panose="02020609040205080304" pitchFamily="49" charset="-128"/>
                <a:cs typeface="Times New Roman" panose="02020603050405020304" pitchFamily="18" charset="0"/>
              </a:rPr>
              <a:t>.</a:t>
            </a:r>
          </a:p>
          <a:p>
            <a:pPr marL="742950" lvl="1" indent="-285750">
              <a:buFont typeface="Wingdings" panose="05000000000000000000" pitchFamily="2" charset="2"/>
              <a:buChar char="q"/>
            </a:pPr>
            <a:r>
              <a:rPr lang="en-US" sz="1600" dirty="0">
                <a:latin typeface="Cambria" panose="02040503050406030204" pitchFamily="18" charset="0"/>
                <a:ea typeface="MS Mincho" panose="02020609040205080304" pitchFamily="49" charset="-128"/>
                <a:cs typeface="Times New Roman" panose="02020603050405020304" pitchFamily="18" charset="0"/>
              </a:rPr>
              <a:t>We need to ensure that different phases of the pipeline have different access control policies (in our example, developers are not authorized to trigger the QA jobs or the deployment to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production)</a:t>
            </a:r>
          </a:p>
          <a:p>
            <a:pPr marL="285750" indent="-285750">
              <a:buFont typeface="Wingdings" panose="05000000000000000000" pitchFamily="2" charset="2"/>
              <a:buChar char="§"/>
            </a:pPr>
            <a:r>
              <a:rPr lang="en-US" sz="1600" b="1" dirty="0" smtClean="0">
                <a:solidFill>
                  <a:srgbClr val="FF0000"/>
                </a:solidFill>
                <a:latin typeface="Cambria" panose="02040503050406030204" pitchFamily="18" charset="0"/>
                <a:ea typeface="MS Mincho" panose="02020609040205080304" pitchFamily="49" charset="-128"/>
                <a:cs typeface="Times New Roman" panose="02020603050405020304" pitchFamily="18" charset="0"/>
              </a:rPr>
              <a:t>Miscellaneous Best Practices</a:t>
            </a:r>
          </a:p>
          <a:p>
            <a:pPr marL="742950" lvl="1" indent="-285750">
              <a:buFont typeface="Wingdings" panose="05000000000000000000" pitchFamily="2" charset="2"/>
              <a:buChar char="q"/>
            </a:pPr>
            <a:r>
              <a:rPr lang="en-US" sz="1600" dirty="0" smtClean="0">
                <a:latin typeface="Cambria" panose="02040503050406030204" pitchFamily="18" charset="0"/>
                <a:ea typeface="MS Mincho" panose="02020609040205080304" pitchFamily="49" charset="-128"/>
                <a:cs typeface="Times New Roman" panose="02020603050405020304" pitchFamily="18" charset="0"/>
              </a:rPr>
              <a:t>Versioning </a:t>
            </a:r>
            <a:r>
              <a:rPr lang="en-US" sz="1600" dirty="0">
                <a:latin typeface="Cambria" panose="02040503050406030204" pitchFamily="18" charset="0"/>
                <a:ea typeface="MS Mincho" panose="02020609040205080304" pitchFamily="49" charset="-128"/>
                <a:cs typeface="Times New Roman" panose="02020603050405020304" pitchFamily="18" charset="0"/>
              </a:rPr>
              <a:t>your Jenkins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configuration</a:t>
            </a:r>
          </a:p>
          <a:p>
            <a:pPr marL="742950" lvl="1" indent="-285750">
              <a:buFont typeface="Wingdings" panose="05000000000000000000" pitchFamily="2" charset="2"/>
              <a:buChar char="q"/>
            </a:pPr>
            <a:r>
              <a:rPr lang="en-US" sz="1600" dirty="0" smtClean="0">
                <a:latin typeface="Cambria" panose="02040503050406030204" pitchFamily="18" charset="0"/>
                <a:ea typeface="MS Mincho" panose="02020609040205080304" pitchFamily="49" charset="-128"/>
                <a:cs typeface="Times New Roman" panose="02020603050405020304" pitchFamily="18" charset="0"/>
              </a:rPr>
              <a:t>Using Plugins to manage Access Control</a:t>
            </a:r>
          </a:p>
          <a:p>
            <a:pPr marL="742950" lvl="1" indent="-285750">
              <a:buFont typeface="Wingdings" panose="05000000000000000000" pitchFamily="2" charset="2"/>
              <a:buChar char="q"/>
            </a:pPr>
            <a:r>
              <a:rPr lang="en-US" sz="1600" dirty="0" smtClean="0">
                <a:latin typeface="Cambria" panose="02040503050406030204" pitchFamily="18" charset="0"/>
                <a:ea typeface="MS Mincho" panose="02020609040205080304" pitchFamily="49" charset="-128"/>
                <a:cs typeface="Times New Roman" panose="02020603050405020304" pitchFamily="18" charset="0"/>
              </a:rPr>
              <a:t>Use Proper Naming Conventions for the Jobs &amp; proper folder structure.</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3" name="Rectangle 2"/>
          <p:cNvSpPr/>
          <p:nvPr/>
        </p:nvSpPr>
        <p:spPr>
          <a:xfrm>
            <a:off x="5392115" y="0"/>
            <a:ext cx="4146841" cy="276999"/>
          </a:xfrm>
          <a:prstGeom prst="rect">
            <a:avLst/>
          </a:prstGeom>
        </p:spPr>
        <p:txBody>
          <a:bodyPr wrap="none">
            <a:spAutoFit/>
          </a:bodyPr>
          <a:lstStyle/>
          <a:p>
            <a:r>
              <a:rPr lang="en-US" sz="1200" dirty="0"/>
              <a:t>https://www.infoq.com/articles/orch-pipelines-jenkins#_Toc7</a:t>
            </a:r>
          </a:p>
        </p:txBody>
      </p:sp>
      <p:graphicFrame>
        <p:nvGraphicFramePr>
          <p:cNvPr id="4" name="Object 3"/>
          <p:cNvGraphicFramePr>
            <a:graphicFrameLocks noChangeAspect="1"/>
          </p:cNvGraphicFramePr>
          <p:nvPr>
            <p:extLst>
              <p:ext uri="{D42A27DB-BD31-4B8C-83A1-F6EECF244321}">
                <p14:modId xmlns:p14="http://schemas.microsoft.com/office/powerpoint/2010/main" val="3992321473"/>
              </p:ext>
            </p:extLst>
          </p:nvPr>
        </p:nvGraphicFramePr>
        <p:xfrm>
          <a:off x="10120648" y="4404574"/>
          <a:ext cx="1603924" cy="1353311"/>
        </p:xfrm>
        <a:graphic>
          <a:graphicData uri="http://schemas.openxmlformats.org/presentationml/2006/ole">
            <mc:AlternateContent xmlns:mc="http://schemas.openxmlformats.org/markup-compatibility/2006">
              <mc:Choice xmlns:v="urn:schemas-microsoft-com:vml" Requires="v">
                <p:oleObj spid="_x0000_s1123" name="Document" showAsIcon="1" r:id="rId4" imgW="914400" imgH="771480" progId="Word.Document.12">
                  <p:link updateAutomatic="1"/>
                </p:oleObj>
              </mc:Choice>
              <mc:Fallback>
                <p:oleObj name="Document" showAsIcon="1" r:id="rId4" imgW="914400" imgH="771480" progId="Word.Document.12">
                  <p:link updateAutomatic="1"/>
                  <p:pic>
                    <p:nvPicPr>
                      <p:cNvPr id="0" name=""/>
                      <p:cNvPicPr/>
                      <p:nvPr/>
                    </p:nvPicPr>
                    <p:blipFill>
                      <a:blip r:embed="rId5"/>
                      <a:stretch>
                        <a:fillRect/>
                      </a:stretch>
                    </p:blipFill>
                    <p:spPr>
                      <a:xfrm>
                        <a:off x="10120648" y="4404574"/>
                        <a:ext cx="1603924" cy="1353311"/>
                      </a:xfrm>
                      <a:prstGeom prst="rect">
                        <a:avLst/>
                      </a:prstGeom>
                    </p:spPr>
                  </p:pic>
                </p:oleObj>
              </mc:Fallback>
            </mc:AlternateContent>
          </a:graphicData>
        </a:graphic>
      </p:graphicFrame>
    </p:spTree>
    <p:extLst>
      <p:ext uri="{BB962C8B-B14F-4D97-AF65-F5344CB8AC3E}">
        <p14:creationId xmlns:p14="http://schemas.microsoft.com/office/powerpoint/2010/main" val="41349388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Parameters </a:t>
            </a:r>
            <a:br>
              <a:rPr lang="en-US" b="1" dirty="0"/>
            </a:br>
            <a:endParaRPr lang="en-US" dirty="0"/>
          </a:p>
        </p:txBody>
      </p:sp>
      <p:sp>
        <p:nvSpPr>
          <p:cNvPr id="3" name="Content Placeholder 2"/>
          <p:cNvSpPr>
            <a:spLocks noGrp="1"/>
          </p:cNvSpPr>
          <p:nvPr>
            <p:ph sz="quarter" idx="13"/>
          </p:nvPr>
        </p:nvSpPr>
        <p:spPr>
          <a:xfrm>
            <a:off x="685800" y="1316182"/>
            <a:ext cx="10394707" cy="4058403"/>
          </a:xfrm>
        </p:spPr>
        <p:txBody>
          <a:bodyPr>
            <a:normAutofit fontScale="70000" lnSpcReduction="20000"/>
          </a:bodyPr>
          <a:lstStyle/>
          <a:p>
            <a:r>
              <a:rPr lang="en-US" b="1" dirty="0" smtClean="0"/>
              <a:t>Setting </a:t>
            </a:r>
            <a:r>
              <a:rPr lang="en-US" b="1" dirty="0"/>
              <a:t>up test automation in Jenkins against an uploaded executable </a:t>
            </a:r>
          </a:p>
          <a:p>
            <a:pPr lvl="0"/>
            <a:r>
              <a:rPr lang="en-US" cap="none" dirty="0" smtClean="0">
                <a:latin typeface="lato"/>
              </a:rPr>
              <a:t>file parameter in parameterized job</a:t>
            </a:r>
          </a:p>
          <a:p>
            <a:pPr lvl="0"/>
            <a:r>
              <a:rPr lang="en-US" cap="none" dirty="0" smtClean="0">
                <a:latin typeface="lato"/>
              </a:rPr>
              <a:t>prompted to upload it when running manually</a:t>
            </a:r>
            <a:endParaRPr lang="en-US" dirty="0">
              <a:latin typeface="lato"/>
            </a:endParaRPr>
          </a:p>
          <a:p>
            <a:r>
              <a:rPr lang="en-US" b="1" dirty="0"/>
              <a:t>Passing parameters between jobs </a:t>
            </a:r>
          </a:p>
          <a:p>
            <a:pPr lvl="0"/>
            <a:r>
              <a:rPr lang="en-US" cap="none" dirty="0" smtClean="0">
                <a:latin typeface="lato"/>
              </a:rPr>
              <a:t>can type parameters, use property file, </a:t>
            </a:r>
            <a:r>
              <a:rPr lang="en-US" cap="none" dirty="0" err="1" smtClean="0">
                <a:latin typeface="lato"/>
              </a:rPr>
              <a:t>etc</a:t>
            </a:r>
            <a:endParaRPr lang="en-US" cap="none" dirty="0" smtClean="0">
              <a:latin typeface="lato"/>
            </a:endParaRPr>
          </a:p>
          <a:p>
            <a:r>
              <a:rPr lang="en-US" b="1" dirty="0" smtClean="0"/>
              <a:t>Identifying </a:t>
            </a:r>
            <a:r>
              <a:rPr lang="en-US" b="1" dirty="0"/>
              <a:t>parameters and how to use them: file parameter, string parameter </a:t>
            </a:r>
          </a:p>
          <a:p>
            <a:pPr lvl="0"/>
            <a:r>
              <a:rPr lang="en-US" cap="none" dirty="0" smtClean="0">
                <a:latin typeface="lato"/>
              </a:rPr>
              <a:t>string parameter referred to by variable name ${test}</a:t>
            </a:r>
          </a:p>
          <a:p>
            <a:pPr lvl="0"/>
            <a:r>
              <a:rPr lang="en-US" cap="none" dirty="0" smtClean="0">
                <a:latin typeface="lato"/>
              </a:rPr>
              <a:t>file parameter placed in the workspace in the parameter name</a:t>
            </a:r>
          </a:p>
          <a:p>
            <a:r>
              <a:rPr lang="en-US" b="1" dirty="0" smtClean="0"/>
              <a:t>Jenkins </a:t>
            </a:r>
            <a:r>
              <a:rPr lang="en-US" b="1" dirty="0"/>
              <a:t>CLI parameters </a:t>
            </a:r>
          </a:p>
          <a:p>
            <a:pPr lvl="0"/>
            <a:r>
              <a:rPr lang="en-US" cap="none" dirty="0" smtClean="0">
                <a:latin typeface="lato"/>
              </a:rPr>
              <a:t>download jar from &lt;</a:t>
            </a:r>
            <a:r>
              <a:rPr lang="en-US" cap="none" dirty="0" err="1" smtClean="0">
                <a:latin typeface="lato"/>
              </a:rPr>
              <a:t>jenkins</a:t>
            </a:r>
            <a:r>
              <a:rPr lang="en-US" cap="none" dirty="0" smtClean="0">
                <a:latin typeface="lato"/>
              </a:rPr>
              <a:t>&gt;/</a:t>
            </a:r>
            <a:r>
              <a:rPr lang="en-US" cap="none" dirty="0" err="1" smtClean="0">
                <a:latin typeface="lato"/>
              </a:rPr>
              <a:t>jnlpjars</a:t>
            </a:r>
            <a:r>
              <a:rPr lang="en-US" cap="none" dirty="0" smtClean="0">
                <a:latin typeface="lato"/>
              </a:rPr>
              <a:t>/jenkins-cli.jar</a:t>
            </a:r>
          </a:p>
          <a:p>
            <a:pPr lvl="0"/>
            <a:r>
              <a:rPr lang="en-US" cap="none" dirty="0" smtClean="0">
                <a:latin typeface="lato"/>
              </a:rPr>
              <a:t>run as java –jar jenkins-cli.jar –s &lt;</a:t>
            </a:r>
            <a:r>
              <a:rPr lang="en-US" cap="none" dirty="0" err="1" smtClean="0">
                <a:latin typeface="lato"/>
              </a:rPr>
              <a:t>jenkinsurl</a:t>
            </a:r>
            <a:r>
              <a:rPr lang="en-US" cap="none" dirty="0" smtClean="0">
                <a:latin typeface="lato"/>
              </a:rPr>
              <a:t>&gt; help</a:t>
            </a:r>
          </a:p>
          <a:p>
            <a:pPr lvl="0"/>
            <a:r>
              <a:rPr lang="en-US" cap="none" dirty="0" smtClean="0">
                <a:latin typeface="lato"/>
              </a:rPr>
              <a:t>add –</a:t>
            </a:r>
            <a:r>
              <a:rPr lang="en-US" cap="none" dirty="0" err="1" smtClean="0">
                <a:latin typeface="lato"/>
              </a:rPr>
              <a:t>nokeyauth</a:t>
            </a:r>
            <a:r>
              <a:rPr lang="en-US" cap="none" dirty="0" smtClean="0">
                <a:latin typeface="lato"/>
              </a:rPr>
              <a:t> if don’t want to use </a:t>
            </a:r>
            <a:r>
              <a:rPr lang="en-US" cap="none" dirty="0" err="1" smtClean="0">
                <a:latin typeface="lato"/>
              </a:rPr>
              <a:t>ssh</a:t>
            </a:r>
            <a:r>
              <a:rPr lang="en-US" cap="none" dirty="0" smtClean="0">
                <a:latin typeface="lato"/>
              </a:rPr>
              <a:t> key</a:t>
            </a:r>
          </a:p>
          <a:p>
            <a:endParaRPr lang="en-US" dirty="0"/>
          </a:p>
        </p:txBody>
      </p:sp>
    </p:spTree>
    <p:extLst>
      <p:ext uri="{BB962C8B-B14F-4D97-AF65-F5344CB8AC3E}">
        <p14:creationId xmlns:p14="http://schemas.microsoft.com/office/powerpoint/2010/main" val="37471890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Global Libraries</a:t>
            </a:r>
            <a:endParaRPr lang="en-US" dirty="0"/>
          </a:p>
        </p:txBody>
      </p:sp>
      <p:sp>
        <p:nvSpPr>
          <p:cNvPr id="6" name="Content Placeholder 5"/>
          <p:cNvSpPr>
            <a:spLocks noGrp="1"/>
          </p:cNvSpPr>
          <p:nvPr>
            <p:ph sz="quarter" idx="13"/>
          </p:nvPr>
        </p:nvSpPr>
        <p:spPr/>
        <p:txBody>
          <a:bodyPr>
            <a:normAutofit fontScale="25000" lnSpcReduction="20000"/>
          </a:bodyPr>
          <a:lstStyle/>
          <a:p>
            <a:r>
              <a:rPr lang="en-US" sz="5600" cap="none" dirty="0" smtClean="0">
                <a:latin typeface="lato"/>
              </a:rPr>
              <a:t>pipeline has support for creating "shared libraries" which can be defined in external source control repositories and loaded into existing pipelines.</a:t>
            </a:r>
          </a:p>
          <a:p>
            <a:r>
              <a:rPr lang="en-US" sz="5600" cap="none" dirty="0" smtClean="0">
                <a:latin typeface="lato"/>
              </a:rPr>
              <a:t>a shared library is defined with a name, a source code retrieval method such as by </a:t>
            </a:r>
            <a:r>
              <a:rPr lang="en-US" sz="5600" cap="none" dirty="0" err="1" smtClean="0">
                <a:latin typeface="lato"/>
              </a:rPr>
              <a:t>scm</a:t>
            </a:r>
            <a:r>
              <a:rPr lang="en-US" sz="5600" cap="none" dirty="0" smtClean="0">
                <a:latin typeface="lato"/>
              </a:rPr>
              <a:t>, and optionally a default version. the name should be a short identifier as it will be used in scripts.</a:t>
            </a:r>
          </a:p>
          <a:p>
            <a:r>
              <a:rPr lang="en-US" altLang="en-US" sz="5600" cap="none" dirty="0">
                <a:solidFill>
                  <a:srgbClr val="212529"/>
                </a:solidFill>
                <a:latin typeface="lato"/>
              </a:rPr>
              <a:t>Shared Libraries, may still be used via the </a:t>
            </a:r>
            <a:r>
              <a:rPr lang="en-US" altLang="en-US" sz="5600" b="1" cap="none" dirty="0">
                <a:solidFill>
                  <a:srgbClr val="212529"/>
                </a:solidFill>
                <a:latin typeface="lato"/>
              </a:rPr>
              <a:t>Legacy </a:t>
            </a:r>
            <a:r>
              <a:rPr lang="en-US" altLang="en-US" sz="5600" b="1" cap="none" dirty="0" err="1">
                <a:solidFill>
                  <a:srgbClr val="212529"/>
                </a:solidFill>
                <a:latin typeface="lato"/>
              </a:rPr>
              <a:t>SCM</a:t>
            </a:r>
            <a:r>
              <a:rPr lang="en-US" altLang="en-US" sz="5600" cap="none" dirty="0" err="1">
                <a:solidFill>
                  <a:srgbClr val="212529"/>
                </a:solidFill>
                <a:latin typeface="lato"/>
              </a:rPr>
              <a:t>option</a:t>
            </a:r>
            <a:r>
              <a:rPr lang="en-US" altLang="en-US" sz="5600" cap="none" dirty="0">
                <a:solidFill>
                  <a:srgbClr val="212529"/>
                </a:solidFill>
                <a:latin typeface="lato"/>
              </a:rPr>
              <a:t>. In this case, include </a:t>
            </a:r>
            <a:r>
              <a:rPr lang="en-US" altLang="en-US" sz="5600" cap="none" dirty="0">
                <a:solidFill>
                  <a:srgbClr val="E83E8C"/>
                </a:solidFill>
                <a:latin typeface="lato"/>
              </a:rPr>
              <a:t>${</a:t>
            </a:r>
            <a:r>
              <a:rPr lang="en-US" altLang="en-US" sz="5600" cap="none" dirty="0" err="1">
                <a:solidFill>
                  <a:srgbClr val="E83E8C"/>
                </a:solidFill>
                <a:latin typeface="lato"/>
              </a:rPr>
              <a:t>library.yourlibrarynamehere.version</a:t>
            </a:r>
            <a:r>
              <a:rPr lang="en-US" altLang="en-US" sz="5600" cap="none" dirty="0">
                <a:solidFill>
                  <a:srgbClr val="E83E8C"/>
                </a:solidFill>
                <a:latin typeface="lato"/>
              </a:rPr>
              <a:t>}</a:t>
            </a:r>
            <a:r>
              <a:rPr lang="en-US" altLang="en-US" sz="5600" cap="none" dirty="0">
                <a:latin typeface="lato"/>
              </a:rPr>
              <a:t> </a:t>
            </a:r>
          </a:p>
          <a:p>
            <a:r>
              <a:rPr lang="en-US" sz="5600" cap="none" dirty="0" smtClean="0">
                <a:latin typeface="lato"/>
              </a:rPr>
              <a:t>the best way to specify the </a:t>
            </a:r>
            <a:r>
              <a:rPr lang="en-US" sz="5600" cap="none" dirty="0" err="1" smtClean="0">
                <a:latin typeface="lato"/>
              </a:rPr>
              <a:t>scm</a:t>
            </a:r>
            <a:r>
              <a:rPr lang="en-US" sz="5600" cap="none" dirty="0" smtClean="0">
                <a:latin typeface="lato"/>
              </a:rPr>
              <a:t> is using an </a:t>
            </a:r>
            <a:r>
              <a:rPr lang="en-US" sz="5600" cap="none" dirty="0" err="1" smtClean="0">
                <a:latin typeface="lato"/>
              </a:rPr>
              <a:t>scm</a:t>
            </a:r>
            <a:r>
              <a:rPr lang="en-US" sz="5600" cap="none" dirty="0" smtClean="0">
                <a:latin typeface="lato"/>
              </a:rPr>
              <a:t> plugin which has been specifically updated to support a new </a:t>
            </a:r>
            <a:r>
              <a:rPr lang="en-US" sz="5600" cap="none" dirty="0" err="1" smtClean="0">
                <a:latin typeface="lato"/>
              </a:rPr>
              <a:t>api</a:t>
            </a:r>
            <a:r>
              <a:rPr lang="en-US" sz="5600" cap="none" dirty="0" smtClean="0">
                <a:latin typeface="lato"/>
              </a:rPr>
              <a:t> for checking out an arbitrary named version (</a:t>
            </a:r>
            <a:r>
              <a:rPr lang="en-US" sz="5600" b="1" cap="none" dirty="0" smtClean="0">
                <a:latin typeface="lato"/>
              </a:rPr>
              <a:t>modern </a:t>
            </a:r>
            <a:r>
              <a:rPr lang="en-US" sz="5600" b="1" cap="none" dirty="0" err="1" smtClean="0">
                <a:latin typeface="lato"/>
              </a:rPr>
              <a:t>scm</a:t>
            </a:r>
            <a:r>
              <a:rPr lang="en-US" sz="5600" cap="none" dirty="0" smtClean="0">
                <a:latin typeface="lato"/>
              </a:rPr>
              <a:t> option). </a:t>
            </a:r>
          </a:p>
          <a:p>
            <a:r>
              <a:rPr lang="en-US" altLang="en-US" sz="5600" cap="none" dirty="0">
                <a:solidFill>
                  <a:srgbClr val="212529"/>
                </a:solidFill>
                <a:latin typeface="lato"/>
              </a:rPr>
              <a:t>Only entire </a:t>
            </a:r>
            <a:r>
              <a:rPr lang="en-US" altLang="en-US" sz="5600" cap="none" dirty="0">
                <a:solidFill>
                  <a:srgbClr val="E83E8C"/>
                </a:solidFill>
                <a:latin typeface="lato"/>
              </a:rPr>
              <a:t>pipeline`s can be defined in shared libraries as of this time. This can only be done in `</a:t>
            </a:r>
            <a:r>
              <a:rPr lang="en-US" altLang="en-US" sz="5600" cap="none" dirty="0" err="1">
                <a:solidFill>
                  <a:srgbClr val="E83E8C"/>
                </a:solidFill>
                <a:latin typeface="lato"/>
              </a:rPr>
              <a:t>vars</a:t>
            </a:r>
            <a:r>
              <a:rPr lang="en-US" altLang="en-US" sz="5600" cap="none" dirty="0">
                <a:solidFill>
                  <a:srgbClr val="E83E8C"/>
                </a:solidFill>
                <a:latin typeface="lato"/>
              </a:rPr>
              <a:t>/*.groovy</a:t>
            </a:r>
            <a:r>
              <a:rPr lang="en-US" altLang="en-US" sz="5600" cap="none" dirty="0">
                <a:solidFill>
                  <a:srgbClr val="212529"/>
                </a:solidFill>
                <a:latin typeface="lato"/>
              </a:rPr>
              <a:t>, and only in a </a:t>
            </a:r>
            <a:r>
              <a:rPr lang="en-US" altLang="en-US" sz="5600" cap="none" dirty="0">
                <a:solidFill>
                  <a:srgbClr val="E83E8C"/>
                </a:solidFill>
                <a:latin typeface="lato"/>
              </a:rPr>
              <a:t>call</a:t>
            </a:r>
            <a:r>
              <a:rPr lang="en-US" altLang="en-US" sz="5600" cap="none" dirty="0">
                <a:solidFill>
                  <a:srgbClr val="212529"/>
                </a:solidFill>
                <a:latin typeface="lato"/>
              </a:rPr>
              <a:t> method. Only one Declarative Pipeline can be executed in a single build, and if you attempt to execute a second one, your build will fail as a result.</a:t>
            </a:r>
            <a:r>
              <a:rPr lang="en-US" altLang="en-US" sz="5600" cap="none" dirty="0">
                <a:latin typeface="lato"/>
              </a:rPr>
              <a:t> </a:t>
            </a:r>
            <a:endParaRPr lang="en-US" sz="5600" cap="none" dirty="0" smtClean="0">
              <a:latin typeface="lato"/>
            </a:endParaRPr>
          </a:p>
          <a:p>
            <a:r>
              <a:rPr lang="en-US" sz="5600" cap="none" dirty="0" smtClean="0">
                <a:latin typeface="lato"/>
              </a:rPr>
              <a:t>global shared libraries</a:t>
            </a:r>
          </a:p>
          <a:p>
            <a:r>
              <a:rPr lang="en-US" sz="5600" cap="none" dirty="0" smtClean="0">
                <a:latin typeface="lato"/>
              </a:rPr>
              <a:t>folder-level shared libraries</a:t>
            </a:r>
          </a:p>
          <a:p>
            <a:r>
              <a:rPr lang="en-US" sz="5600" cap="none" dirty="0" smtClean="0">
                <a:latin typeface="lato"/>
              </a:rPr>
              <a:t>automatic shared libraries</a:t>
            </a:r>
          </a:p>
          <a:p>
            <a:endParaRPr lang="en-US" cap="none" dirty="0" smtClean="0">
              <a:latin typeface="lato"/>
            </a:endParaRPr>
          </a:p>
          <a:p>
            <a:endParaRPr lang="en-US" dirty="0"/>
          </a:p>
        </p:txBody>
      </p:sp>
    </p:spTree>
    <p:extLst>
      <p:ext uri="{BB962C8B-B14F-4D97-AF65-F5344CB8AC3E}">
        <p14:creationId xmlns:p14="http://schemas.microsoft.com/office/powerpoint/2010/main" val="24061310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a:t>
            </a:r>
            <a:endParaRPr lang="en-US" dirty="0"/>
          </a:p>
        </p:txBody>
      </p:sp>
      <p:pic>
        <p:nvPicPr>
          <p:cNvPr id="4" name="Content Placeholder 3"/>
          <p:cNvPicPr>
            <a:picLocks noGrp="1" noChangeAspect="1"/>
          </p:cNvPicPr>
          <p:nvPr>
            <p:ph sz="quarter" idx="13"/>
          </p:nvPr>
        </p:nvPicPr>
        <p:blipFill>
          <a:blip r:embed="rId2"/>
          <a:stretch>
            <a:fillRect/>
          </a:stretch>
        </p:blipFill>
        <p:spPr>
          <a:xfrm>
            <a:off x="2100379" y="2192332"/>
            <a:ext cx="7565792" cy="3054361"/>
          </a:xfrm>
          <a:prstGeom prst="rect">
            <a:avLst/>
          </a:prstGeom>
        </p:spPr>
      </p:pic>
    </p:spTree>
    <p:extLst>
      <p:ext uri="{BB962C8B-B14F-4D97-AF65-F5344CB8AC3E}">
        <p14:creationId xmlns:p14="http://schemas.microsoft.com/office/powerpoint/2010/main" val="42674326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builds architecture </a:t>
            </a:r>
            <a:br>
              <a:rPr lang="en-US" b="1" dirty="0"/>
            </a:br>
            <a:endParaRPr lang="en-US" dirty="0"/>
          </a:p>
        </p:txBody>
      </p:sp>
      <p:sp>
        <p:nvSpPr>
          <p:cNvPr id="3" name="Content Placeholder 2"/>
          <p:cNvSpPr>
            <a:spLocks noGrp="1"/>
          </p:cNvSpPr>
          <p:nvPr>
            <p:ph sz="quarter" idx="13"/>
          </p:nvPr>
        </p:nvSpPr>
        <p:spPr/>
        <p:txBody>
          <a:bodyPr>
            <a:normAutofit/>
          </a:bodyPr>
          <a:lstStyle/>
          <a:p>
            <a:pPr lvl="0"/>
            <a:r>
              <a:rPr lang="en-US" cap="none" dirty="0" smtClean="0">
                <a:latin typeface="lato"/>
              </a:rPr>
              <a:t>run jobs on slave</a:t>
            </a:r>
          </a:p>
          <a:p>
            <a:pPr lvl="0"/>
            <a:r>
              <a:rPr lang="en-US" cap="none" dirty="0" smtClean="0">
                <a:latin typeface="lato"/>
              </a:rPr>
              <a:t>more secure because jobs run on slave</a:t>
            </a:r>
          </a:p>
          <a:p>
            <a:pPr lvl="0"/>
            <a:r>
              <a:rPr lang="en-US" cap="none" dirty="0" smtClean="0">
                <a:latin typeface="lato"/>
              </a:rPr>
              <a:t>more scalable because can add slaves</a:t>
            </a:r>
          </a:p>
          <a:p>
            <a:pPr lvl="0"/>
            <a:r>
              <a:rPr lang="en-US" cap="none" dirty="0" smtClean="0">
                <a:latin typeface="lato"/>
              </a:rPr>
              <a:t>vertical growth – master is responsible for more jobs</a:t>
            </a:r>
          </a:p>
          <a:p>
            <a:pPr lvl="0"/>
            <a:r>
              <a:rPr lang="en-US" cap="none" dirty="0" smtClean="0">
                <a:latin typeface="lato"/>
              </a:rPr>
              <a:t>horizontal growth – creation of more masters</a:t>
            </a:r>
          </a:p>
          <a:p>
            <a:r>
              <a:rPr lang="en-US" cap="none" dirty="0" smtClean="0">
                <a:latin typeface="lato"/>
              </a:rPr>
              <a:t>recommend to virtualize slaves, but not master for performance</a:t>
            </a:r>
            <a:endParaRPr lang="en-US" cap="none" dirty="0">
              <a:latin typeface="lato"/>
            </a:endParaRPr>
          </a:p>
        </p:txBody>
      </p:sp>
    </p:spTree>
    <p:extLst>
      <p:ext uri="{BB962C8B-B14F-4D97-AF65-F5344CB8AC3E}">
        <p14:creationId xmlns:p14="http://schemas.microsoft.com/office/powerpoint/2010/main" val="2324629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751114"/>
          </a:xfrm>
        </p:spPr>
        <p:txBody>
          <a:bodyPr>
            <a:normAutofit fontScale="90000"/>
          </a:bodyPr>
          <a:lstStyle/>
          <a:p>
            <a:r>
              <a:rPr lang="en-US" sz="3600" b="1" cap="none" dirty="0" smtClean="0"/>
              <a:t>fungible (replaceable) slaves &amp; master-slave connectors and protocol </a:t>
            </a:r>
            <a:r>
              <a:rPr lang="en-US" b="1" dirty="0"/>
              <a:t/>
            </a:r>
            <a:br>
              <a:rPr lang="en-US" b="1" dirty="0"/>
            </a:br>
            <a:endParaRPr lang="en-US" dirty="0"/>
          </a:p>
        </p:txBody>
      </p:sp>
      <p:sp>
        <p:nvSpPr>
          <p:cNvPr id="3" name="Content Placeholder 2"/>
          <p:cNvSpPr>
            <a:spLocks noGrp="1"/>
          </p:cNvSpPr>
          <p:nvPr>
            <p:ph sz="quarter" idx="13"/>
          </p:nvPr>
        </p:nvSpPr>
        <p:spPr>
          <a:xfrm>
            <a:off x="685800" y="1201784"/>
            <a:ext cx="10394707" cy="4676502"/>
          </a:xfrm>
        </p:spPr>
        <p:txBody>
          <a:bodyPr>
            <a:normAutofit/>
          </a:bodyPr>
          <a:lstStyle/>
          <a:p>
            <a:r>
              <a:rPr lang="en-US" b="1" dirty="0"/>
              <a:t>Fungible (replaceable) slaves </a:t>
            </a:r>
          </a:p>
          <a:p>
            <a:pPr lvl="0"/>
            <a:r>
              <a:rPr lang="en-US" cap="none" dirty="0" smtClean="0">
                <a:latin typeface="lato"/>
              </a:rPr>
              <a:t>can configure third party tools to automatically install on slaves</a:t>
            </a:r>
          </a:p>
          <a:p>
            <a:pPr lvl="0"/>
            <a:r>
              <a:rPr lang="en-US" cap="none" dirty="0" smtClean="0">
                <a:latin typeface="lato"/>
              </a:rPr>
              <a:t>best practice is to make slaves interchangeable, but can tie jobs to slaves</a:t>
            </a:r>
          </a:p>
          <a:p>
            <a:r>
              <a:rPr lang="en-US" b="1" dirty="0" smtClean="0"/>
              <a:t>Master-slave </a:t>
            </a:r>
            <a:r>
              <a:rPr lang="en-US" b="1" dirty="0"/>
              <a:t>connectors and protocol </a:t>
            </a:r>
          </a:p>
          <a:p>
            <a:pPr lvl="0"/>
            <a:r>
              <a:rPr lang="en-US" cap="none" dirty="0" err="1" smtClean="0">
                <a:latin typeface="lato"/>
              </a:rPr>
              <a:t>ssh</a:t>
            </a:r>
            <a:r>
              <a:rPr lang="en-US" cap="none" dirty="0" smtClean="0">
                <a:latin typeface="lato"/>
              </a:rPr>
              <a:t> connector – preferred option. slaves need </a:t>
            </a:r>
            <a:r>
              <a:rPr lang="en-US" cap="none" dirty="0" err="1" smtClean="0">
                <a:latin typeface="lato"/>
              </a:rPr>
              <a:t>sshd</a:t>
            </a:r>
            <a:r>
              <a:rPr lang="en-US" cap="none" dirty="0" smtClean="0">
                <a:latin typeface="lato"/>
              </a:rPr>
              <a:t> server and public/private key</a:t>
            </a:r>
          </a:p>
          <a:p>
            <a:pPr lvl="0"/>
            <a:r>
              <a:rPr lang="en-US" cap="none" dirty="0" err="1" smtClean="0">
                <a:latin typeface="lato"/>
              </a:rPr>
              <a:t>jnlp</a:t>
            </a:r>
            <a:r>
              <a:rPr lang="en-US" cap="none" dirty="0" smtClean="0">
                <a:latin typeface="lato"/>
              </a:rPr>
              <a:t>/</a:t>
            </a:r>
            <a:r>
              <a:rPr lang="en-US" cap="none" dirty="0" err="1" smtClean="0">
                <a:latin typeface="lato"/>
              </a:rPr>
              <a:t>tcp</a:t>
            </a:r>
            <a:r>
              <a:rPr lang="en-US" cap="none" dirty="0" smtClean="0">
                <a:latin typeface="lato"/>
              </a:rPr>
              <a:t> connector – java network launch protocol start web agent on slave through </a:t>
            </a:r>
            <a:r>
              <a:rPr lang="en-US" cap="none" dirty="0" err="1" smtClean="0">
                <a:latin typeface="lato"/>
              </a:rPr>
              <a:t>jws</a:t>
            </a:r>
            <a:r>
              <a:rPr lang="en-US" cap="none" dirty="0" smtClean="0">
                <a:latin typeface="lato"/>
              </a:rPr>
              <a:t> (java web start). can start via browser or </a:t>
            </a:r>
            <a:r>
              <a:rPr lang="en-US" cap="none" dirty="0" err="1" smtClean="0">
                <a:latin typeface="lato"/>
              </a:rPr>
              <a:t>os</a:t>
            </a:r>
            <a:r>
              <a:rPr lang="en-US" cap="none" dirty="0" smtClean="0">
                <a:latin typeface="lato"/>
              </a:rPr>
              <a:t> service</a:t>
            </a:r>
          </a:p>
          <a:p>
            <a:pPr lvl="0"/>
            <a:r>
              <a:rPr lang="en-US" cap="none" dirty="0" err="1" smtClean="0">
                <a:latin typeface="lato"/>
              </a:rPr>
              <a:t>jnlp</a:t>
            </a:r>
            <a:r>
              <a:rPr lang="en-US" cap="none" dirty="0" smtClean="0">
                <a:latin typeface="lato"/>
              </a:rPr>
              <a:t>/http connector – like </a:t>
            </a:r>
            <a:r>
              <a:rPr lang="en-US" cap="none" dirty="0" err="1" smtClean="0">
                <a:latin typeface="lato"/>
              </a:rPr>
              <a:t>jnlp</a:t>
            </a:r>
            <a:r>
              <a:rPr lang="en-US" cap="none" dirty="0" smtClean="0">
                <a:latin typeface="lato"/>
              </a:rPr>
              <a:t>/</a:t>
            </a:r>
            <a:r>
              <a:rPr lang="en-US" cap="none" dirty="0" err="1" smtClean="0">
                <a:latin typeface="lato"/>
              </a:rPr>
              <a:t>tcp</a:t>
            </a:r>
            <a:r>
              <a:rPr lang="en-US" cap="none" dirty="0" smtClean="0">
                <a:latin typeface="lato"/>
              </a:rPr>
              <a:t> except headless and over http</a:t>
            </a:r>
          </a:p>
          <a:p>
            <a:pPr lvl="0"/>
            <a:r>
              <a:rPr lang="en-US" cap="none" dirty="0" smtClean="0">
                <a:latin typeface="lato"/>
              </a:rPr>
              <a:t>custom script – launch via command line</a:t>
            </a:r>
          </a:p>
          <a:p>
            <a:endParaRPr lang="en-US" dirty="0"/>
          </a:p>
        </p:txBody>
      </p:sp>
    </p:spTree>
    <p:extLst>
      <p:ext uri="{BB962C8B-B14F-4D97-AF65-F5344CB8AC3E}">
        <p14:creationId xmlns:p14="http://schemas.microsoft.com/office/powerpoint/2010/main" val="958608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222070"/>
            <a:ext cx="10394707" cy="5152516"/>
          </a:xfrm>
        </p:spPr>
        <p:txBody>
          <a:bodyPr>
            <a:normAutofit fontScale="92500" lnSpcReduction="20000"/>
          </a:bodyPr>
          <a:lstStyle/>
          <a:p>
            <a:r>
              <a:rPr lang="en-US" b="1" dirty="0"/>
              <a:t>Cloud slaves </a:t>
            </a:r>
          </a:p>
          <a:p>
            <a:pPr lvl="0"/>
            <a:r>
              <a:rPr lang="en-US" cap="none" dirty="0" smtClean="0">
                <a:latin typeface="lato"/>
              </a:rPr>
              <a:t>ec2 for amazon cloud</a:t>
            </a:r>
          </a:p>
          <a:p>
            <a:pPr lvl="0"/>
            <a:r>
              <a:rPr lang="en-US" cap="none" dirty="0" err="1" smtClean="0">
                <a:latin typeface="lato"/>
              </a:rPr>
              <a:t>jcloud</a:t>
            </a:r>
            <a:r>
              <a:rPr lang="en-US" cap="none" dirty="0" smtClean="0">
                <a:latin typeface="lato"/>
              </a:rPr>
              <a:t> – for other clouds</a:t>
            </a:r>
            <a:endParaRPr lang="en-US" dirty="0">
              <a:latin typeface="lato"/>
            </a:endParaRPr>
          </a:p>
          <a:p>
            <a:r>
              <a:rPr lang="en-US" b="1" dirty="0"/>
              <a:t>Containerization </a:t>
            </a:r>
          </a:p>
          <a:p>
            <a:pPr lvl="0"/>
            <a:r>
              <a:rPr lang="en-US" cap="none" dirty="0" err="1" smtClean="0">
                <a:latin typeface="lato"/>
              </a:rPr>
              <a:t>docker</a:t>
            </a:r>
            <a:r>
              <a:rPr lang="en-US" cap="none" dirty="0" smtClean="0">
                <a:latin typeface="lato"/>
              </a:rPr>
              <a:t> image to deploy/run application</a:t>
            </a:r>
          </a:p>
          <a:p>
            <a:pPr lvl="0"/>
            <a:r>
              <a:rPr lang="en-US" cap="none" dirty="0" smtClean="0">
                <a:latin typeface="lato"/>
              </a:rPr>
              <a:t>“build inside a </a:t>
            </a:r>
            <a:r>
              <a:rPr lang="en-US" cap="none" dirty="0" err="1" smtClean="0">
                <a:latin typeface="lato"/>
              </a:rPr>
              <a:t>docker</a:t>
            </a:r>
            <a:r>
              <a:rPr lang="en-US" cap="none" dirty="0" smtClean="0">
                <a:latin typeface="lato"/>
              </a:rPr>
              <a:t> container” option</a:t>
            </a:r>
          </a:p>
          <a:p>
            <a:r>
              <a:rPr lang="en-US" b="1" dirty="0" smtClean="0"/>
              <a:t>Traceability </a:t>
            </a:r>
            <a:endParaRPr lang="en-US" b="1" dirty="0"/>
          </a:p>
          <a:p>
            <a:pPr lvl="0"/>
            <a:r>
              <a:rPr lang="en-US" cap="none" dirty="0" err="1" smtClean="0">
                <a:latin typeface="lato"/>
              </a:rPr>
              <a:t>docker</a:t>
            </a:r>
            <a:r>
              <a:rPr lang="en-US" cap="none" dirty="0" smtClean="0">
                <a:latin typeface="lato"/>
              </a:rPr>
              <a:t> traceability plugin uses fingerprints for images</a:t>
            </a:r>
          </a:p>
          <a:p>
            <a:r>
              <a:rPr lang="en-US" b="1" dirty="0" smtClean="0"/>
              <a:t>High </a:t>
            </a:r>
            <a:r>
              <a:rPr lang="en-US" b="1" dirty="0"/>
              <a:t>availability </a:t>
            </a:r>
          </a:p>
          <a:p>
            <a:pPr lvl="0"/>
            <a:r>
              <a:rPr lang="en-US" cap="none" dirty="0" smtClean="0">
                <a:latin typeface="lato"/>
              </a:rPr>
              <a:t>master must be on network attached storage device</a:t>
            </a:r>
          </a:p>
          <a:p>
            <a:pPr lvl="0"/>
            <a:r>
              <a:rPr lang="en-US" cap="none" dirty="0" smtClean="0">
                <a:latin typeface="lato"/>
              </a:rPr>
              <a:t>don’t do builds on master or at least not with workspace under </a:t>
            </a:r>
            <a:r>
              <a:rPr lang="en-US" cap="none" dirty="0" err="1" smtClean="0">
                <a:latin typeface="lato"/>
              </a:rPr>
              <a:t>jenkins_home</a:t>
            </a:r>
            <a:endParaRPr lang="en-US" cap="none" dirty="0" smtClean="0">
              <a:latin typeface="lato"/>
            </a:endParaRPr>
          </a:p>
          <a:p>
            <a:pPr lvl="0"/>
            <a:r>
              <a:rPr lang="en-US" cap="none" dirty="0" err="1" smtClean="0">
                <a:latin typeface="lato"/>
              </a:rPr>
              <a:t>haproxy</a:t>
            </a:r>
            <a:r>
              <a:rPr lang="en-US" cap="none" dirty="0" smtClean="0">
                <a:latin typeface="lato"/>
              </a:rPr>
              <a:t> serves as the reverse proxy</a:t>
            </a:r>
          </a:p>
          <a:p>
            <a:endParaRPr lang="en-US" dirty="0"/>
          </a:p>
        </p:txBody>
      </p:sp>
    </p:spTree>
    <p:extLst>
      <p:ext uri="{BB962C8B-B14F-4D97-AF65-F5344CB8AC3E}">
        <p14:creationId xmlns:p14="http://schemas.microsoft.com/office/powerpoint/2010/main" val="200088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062" y="141668"/>
            <a:ext cx="2771913" cy="369332"/>
          </a:xfrm>
          <a:prstGeom prst="rect">
            <a:avLst/>
          </a:prstGeom>
          <a:noFill/>
        </p:spPr>
        <p:txBody>
          <a:bodyPr wrap="none" rtlCol="0">
            <a:spAutoFit/>
          </a:bodyPr>
          <a:lstStyle/>
          <a:p>
            <a:r>
              <a:rPr lang="en-US" dirty="0" smtClean="0"/>
              <a:t>TOOLS Used for CI / CD / CDY</a:t>
            </a:r>
            <a:endParaRPr lang="en-US" dirty="0"/>
          </a:p>
        </p:txBody>
      </p:sp>
      <p:sp>
        <p:nvSpPr>
          <p:cNvPr id="3" name="Rectangle 2"/>
          <p:cNvSpPr/>
          <p:nvPr/>
        </p:nvSpPr>
        <p:spPr>
          <a:xfrm>
            <a:off x="206062" y="511000"/>
            <a:ext cx="11423561" cy="2062103"/>
          </a:xfrm>
          <a:prstGeom prst="rect">
            <a:avLst/>
          </a:prstGeom>
        </p:spPr>
        <p:txBody>
          <a:bodyPr wrap="square">
            <a:spAutoFit/>
          </a:bodyPr>
          <a:lstStyle/>
          <a:p>
            <a:pPr marL="285750" indent="-285750">
              <a:buFont typeface="Arial" panose="020B0604020202020204" pitchFamily="34" charset="0"/>
              <a:buChar char="•"/>
            </a:pPr>
            <a:r>
              <a:rPr lang="en-US" sz="1600" b="1" dirty="0" smtClean="0">
                <a:latin typeface="Cambria" panose="02040503050406030204" pitchFamily="18" charset="0"/>
                <a:ea typeface="MS Mincho" panose="02020609040205080304" pitchFamily="49" charset="-128"/>
                <a:cs typeface="Times New Roman" panose="02020603050405020304" pitchFamily="18" charset="0"/>
              </a:rPr>
              <a:t>Source Code Repository Management Tools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(to Manage Code base development, Version, Branching/Merging/Tagging) -  </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SVN, CVS, GitHub </a:t>
            </a:r>
            <a:r>
              <a:rPr lang="en-US" sz="1600" b="1" dirty="0" err="1" smtClean="0">
                <a:latin typeface="Cambria" panose="02040503050406030204" pitchFamily="18" charset="0"/>
                <a:ea typeface="MS Mincho" panose="02020609040205080304" pitchFamily="49" charset="-128"/>
                <a:cs typeface="Times New Roman" panose="02020603050405020304" pitchFamily="18" charset="0"/>
              </a:rPr>
              <a:t>etc</a:t>
            </a:r>
            <a:endParaRPr lang="en-US" sz="1600" b="1" dirty="0" smtClean="0">
              <a:latin typeface="Cambria" panose="02040503050406030204" pitchFamily="18" charset="0"/>
              <a:ea typeface="MS Mincho" panose="02020609040205080304" pitchFamily="49" charset="-128"/>
              <a:cs typeface="Times New Roman" panose="02020603050405020304" pitchFamily="18" charset="0"/>
            </a:endParaRPr>
          </a:p>
          <a:p>
            <a:pPr marL="285750" indent="-285750">
              <a:buFont typeface="Arial" panose="020B0604020202020204" pitchFamily="34" charset="0"/>
              <a:buChar char="•"/>
            </a:pPr>
            <a:endParaRPr lang="en-US" sz="1600" dirty="0" smtClean="0">
              <a:latin typeface="Cambria" panose="02040503050406030204" pitchFamily="18" charset="0"/>
              <a:ea typeface="MS Mincho" panose="02020609040205080304" pitchFamily="49" charset="-128"/>
              <a:cs typeface="Times New Roman" panose="02020603050405020304" pitchFamily="18" charset="0"/>
            </a:endParaRPr>
          </a:p>
          <a:p>
            <a:pPr marL="285750" indent="-285750">
              <a:buFont typeface="Arial" panose="020B0604020202020204" pitchFamily="34" charset="0"/>
              <a:buChar char="•"/>
            </a:pPr>
            <a:r>
              <a:rPr lang="en-US" sz="1600" dirty="0" smtClean="0">
                <a:latin typeface="Cambria" panose="02040503050406030204" pitchFamily="18" charset="0"/>
                <a:ea typeface="MS Mincho" panose="02020609040205080304" pitchFamily="49" charset="-128"/>
                <a:cs typeface="Times New Roman" panose="02020603050405020304" pitchFamily="18" charset="0"/>
              </a:rPr>
              <a:t>Some </a:t>
            </a:r>
            <a:r>
              <a:rPr lang="en-US" sz="1600" dirty="0">
                <a:latin typeface="Cambria" panose="02040503050406030204" pitchFamily="18" charset="0"/>
                <a:ea typeface="MS Mincho" panose="02020609040205080304" pitchFamily="49" charset="-128"/>
                <a:cs typeface="Times New Roman" panose="02020603050405020304" pitchFamily="18" charset="0"/>
              </a:rPr>
              <a:t>of the commonly used </a:t>
            </a:r>
            <a:r>
              <a:rPr lang="en-US" sz="1600" b="1" dirty="0">
                <a:latin typeface="Cambria" panose="02040503050406030204" pitchFamily="18" charset="0"/>
                <a:ea typeface="MS Mincho" panose="02020609040205080304" pitchFamily="49" charset="-128"/>
                <a:cs typeface="Times New Roman" panose="02020603050405020304" pitchFamily="18" charset="0"/>
              </a:rPr>
              <a:t>CI </a:t>
            </a:r>
            <a:r>
              <a:rPr lang="en-US" sz="1600" dirty="0">
                <a:latin typeface="Cambria" panose="02040503050406030204" pitchFamily="18" charset="0"/>
                <a:ea typeface="MS Mincho" panose="02020609040205080304" pitchFamily="49" charset="-128"/>
                <a:cs typeface="Times New Roman" panose="02020603050405020304" pitchFamily="18" charset="0"/>
              </a:rPr>
              <a:t>tools are </a:t>
            </a:r>
            <a:r>
              <a:rPr lang="en-US" sz="1600" b="1" dirty="0">
                <a:latin typeface="Cambria" panose="02040503050406030204" pitchFamily="18" charset="0"/>
                <a:ea typeface="MS Mincho" panose="02020609040205080304" pitchFamily="49" charset="-128"/>
                <a:cs typeface="Times New Roman" panose="02020603050405020304" pitchFamily="18" charset="0"/>
              </a:rPr>
              <a:t>Jenkins, Hudson, Travis and Bamboo</a:t>
            </a:r>
            <a:r>
              <a:rPr lang="en-US" sz="1600" dirty="0">
                <a:latin typeface="Cambria" panose="02040503050406030204" pitchFamily="18" charset="0"/>
                <a:ea typeface="MS Mincho" panose="02020609040205080304" pitchFamily="49" charset="-128"/>
                <a:cs typeface="Times New Roman" panose="02020603050405020304" pitchFamily="18" charset="0"/>
              </a:rPr>
              <a:t>. Basic principle behind all of them is the detection of changes in the code repository and triggering a set of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jobs(build) </a:t>
            </a:r>
            <a:r>
              <a:rPr lang="en-US" sz="1600" dirty="0">
                <a:latin typeface="Cambria" panose="02040503050406030204" pitchFamily="18" charset="0"/>
                <a:ea typeface="MS Mincho" panose="02020609040205080304" pitchFamily="49" charset="-128"/>
                <a:cs typeface="Times New Roman" panose="02020603050405020304" pitchFamily="18" charset="0"/>
              </a:rPr>
              <a:t>or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tasks</a:t>
            </a:r>
          </a:p>
          <a:p>
            <a:pPr marL="285750" indent="-285750">
              <a:buFont typeface="Arial" panose="020B0604020202020204" pitchFamily="34" charset="0"/>
              <a:buChar char="•"/>
            </a:pPr>
            <a:endParaRPr lang="en-US" sz="1600" dirty="0" smtClean="0">
              <a:latin typeface="Cambria" panose="02040503050406030204" pitchFamily="18" charset="0"/>
              <a:ea typeface="MS Mincho" panose="02020609040205080304" pitchFamily="49" charset="-128"/>
              <a:cs typeface="Times New Roman" panose="02020603050405020304" pitchFamily="18" charset="0"/>
            </a:endParaRPr>
          </a:p>
          <a:p>
            <a:pPr marL="285750" indent="-285750">
              <a:buFont typeface="Arial" panose="020B0604020202020204" pitchFamily="34" charset="0"/>
              <a:buChar char="•"/>
            </a:pPr>
            <a:r>
              <a:rPr lang="en-US" sz="1600" dirty="0" smtClean="0">
                <a:latin typeface="Cambria" panose="02040503050406030204" pitchFamily="18" charset="0"/>
                <a:ea typeface="MS Mincho" panose="02020609040205080304" pitchFamily="49" charset="-128"/>
                <a:cs typeface="Times New Roman" panose="02020603050405020304" pitchFamily="18" charset="0"/>
              </a:rPr>
              <a:t>Some of the commonly used tools for </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Storing Build Artifacts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are </a:t>
            </a:r>
            <a:r>
              <a:rPr lang="en-US" sz="1600" b="1" dirty="0" err="1" smtClean="0">
                <a:latin typeface="Cambria" panose="02040503050406030204" pitchFamily="18" charset="0"/>
                <a:ea typeface="MS Mincho" panose="02020609040205080304" pitchFamily="49" charset="-128"/>
                <a:cs typeface="Times New Roman" panose="02020603050405020304" pitchFamily="18" charset="0"/>
              </a:rPr>
              <a:t>Artifactory</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 </a:t>
            </a:r>
            <a:r>
              <a:rPr lang="en-US" sz="1600" b="1" dirty="0" err="1" smtClean="0">
                <a:latin typeface="Cambria" panose="02040503050406030204" pitchFamily="18" charset="0"/>
                <a:ea typeface="MS Mincho" panose="02020609040205080304" pitchFamily="49" charset="-128"/>
                <a:cs typeface="Times New Roman" panose="02020603050405020304" pitchFamily="18" charset="0"/>
              </a:rPr>
              <a:t>Sonatype</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 Nexus, Maven Artifact Repository, Apache </a:t>
            </a:r>
            <a:r>
              <a:rPr lang="en-US" sz="1600" b="1" dirty="0" err="1" smtClean="0">
                <a:latin typeface="Cambria" panose="02040503050406030204" pitchFamily="18" charset="0"/>
                <a:ea typeface="MS Mincho" panose="02020609040205080304" pitchFamily="49" charset="-128"/>
                <a:cs typeface="Times New Roman" panose="02020603050405020304" pitchFamily="18" charset="0"/>
              </a:rPr>
              <a:t>Archiva</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 </a:t>
            </a:r>
            <a:r>
              <a:rPr lang="en-US" sz="1600" b="1" dirty="0" err="1" smtClean="0">
                <a:latin typeface="Cambria" panose="02040503050406030204" pitchFamily="18" charset="0"/>
                <a:ea typeface="MS Mincho" panose="02020609040205080304" pitchFamily="49" charset="-128"/>
                <a:cs typeface="Times New Roman" panose="02020603050405020304" pitchFamily="18" charset="0"/>
              </a:rPr>
              <a:t>etc</a:t>
            </a:r>
            <a:endParaRPr lang="en-US" sz="1600" b="1"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910107" y="2551139"/>
            <a:ext cx="10719516" cy="1569660"/>
          </a:xfrm>
          <a:prstGeom prst="rect">
            <a:avLst/>
          </a:prstGeom>
        </p:spPr>
        <p:txBody>
          <a:bodyPr wrap="square">
            <a:spAutoFit/>
          </a:bodyPr>
          <a:lstStyle/>
          <a:p>
            <a:r>
              <a:rPr lang="en-US" sz="1600" dirty="0">
                <a:latin typeface="Cambria" panose="02040503050406030204" pitchFamily="18" charset="0"/>
                <a:ea typeface="MS Mincho" panose="02020609040205080304" pitchFamily="49" charset="-128"/>
                <a:cs typeface="Times New Roman" panose="02020603050405020304" pitchFamily="18" charset="0"/>
                <a:hlinkClick r:id="rId2"/>
              </a:rPr>
              <a:t>What's the purpose of an artifact repository</a:t>
            </a:r>
            <a:r>
              <a:rPr lang="en-US" sz="1600" dirty="0" smtClean="0">
                <a:latin typeface="Cambria" panose="02040503050406030204" pitchFamily="18" charset="0"/>
                <a:ea typeface="MS Mincho" panose="02020609040205080304" pitchFamily="49" charset="-128"/>
                <a:cs typeface="Times New Roman" panose="02020603050405020304" pitchFamily="18" charset="0"/>
                <a:hlinkClick r:id="rId2"/>
              </a:rPr>
              <a:t>?</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a:p>
            <a:pPr marL="285750" indent="-285750">
              <a:buFont typeface="Wingdings" panose="05000000000000000000" pitchFamily="2" charset="2"/>
              <a:buChar char="§"/>
            </a:pPr>
            <a:r>
              <a:rPr lang="en-US" sz="1600" dirty="0" smtClean="0">
                <a:latin typeface="Cambria" panose="02040503050406030204" pitchFamily="18" charset="0"/>
                <a:ea typeface="MS Mincho" panose="02020609040205080304" pitchFamily="49" charset="-128"/>
                <a:cs typeface="Times New Roman" panose="02020603050405020304" pitchFamily="18" charset="0"/>
              </a:rPr>
              <a:t>Jenkins </a:t>
            </a:r>
            <a:r>
              <a:rPr lang="en-US" sz="1600" dirty="0">
                <a:latin typeface="Cambria" panose="02040503050406030204" pitchFamily="18" charset="0"/>
                <a:ea typeface="MS Mincho" panose="02020609040205080304" pitchFamily="49" charset="-128"/>
                <a:cs typeface="Times New Roman" panose="02020603050405020304" pitchFamily="18" charset="0"/>
              </a:rPr>
              <a:t>stores the artifacts as plain files without versioning while artifacts in an artifact repository can be version controlled. So you have a lot more flexibility in retrieving artifacts and governing them. Read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very </a:t>
            </a:r>
            <a:r>
              <a:rPr lang="en-US" sz="1600" dirty="0">
                <a:latin typeface="Cambria" panose="02040503050406030204" pitchFamily="18" charset="0"/>
                <a:ea typeface="MS Mincho" panose="02020609040205080304" pitchFamily="49" charset="-128"/>
                <a:cs typeface="Times New Roman" panose="02020603050405020304" pitchFamily="18" charset="0"/>
              </a:rPr>
              <a:t>good article on why we need them. Surely not all of those things are supported by continuous integration tools like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Jenkins</a:t>
            </a:r>
          </a:p>
          <a:p>
            <a:pPr marL="285750" indent="-285750">
              <a:buFont typeface="Wingdings" panose="05000000000000000000" pitchFamily="2" charset="2"/>
              <a:buChar char="§"/>
            </a:pPr>
            <a:r>
              <a:rPr lang="en-US" sz="1600" dirty="0"/>
              <a:t>"</a:t>
            </a:r>
            <a:r>
              <a:rPr lang="en-US" sz="1600" dirty="0">
                <a:latin typeface="Cambria" panose="02040503050406030204" pitchFamily="18" charset="0"/>
                <a:ea typeface="MS Mincho" panose="02020609040205080304" pitchFamily="49" charset="-128"/>
                <a:cs typeface="Times New Roman" panose="02020603050405020304" pitchFamily="18" charset="0"/>
              </a:rPr>
              <a:t>Moreover, you can also look at the </a:t>
            </a:r>
            <a:r>
              <a:rPr lang="en-US" sz="1600" dirty="0" err="1">
                <a:latin typeface="Cambria" panose="02040503050406030204" pitchFamily="18" charset="0"/>
                <a:ea typeface="MS Mincho" panose="02020609040205080304" pitchFamily="49" charset="-128"/>
                <a:cs typeface="Times New Roman" panose="02020603050405020304" pitchFamily="18" charset="0"/>
              </a:rPr>
              <a:t>Artifactory</a:t>
            </a:r>
            <a:r>
              <a:rPr lang="en-US" sz="1600" dirty="0">
                <a:latin typeface="Cambria" panose="02040503050406030204" pitchFamily="18" charset="0"/>
                <a:ea typeface="MS Mincho" panose="02020609040205080304" pitchFamily="49" charset="-128"/>
                <a:cs typeface="Times New Roman" panose="02020603050405020304" pitchFamily="18" charset="0"/>
              </a:rPr>
              <a:t> plugin for Jenkins which integrates the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two</a:t>
            </a:r>
          </a:p>
          <a:p>
            <a:pPr marL="285750" indent="-285750">
              <a:buFont typeface="Wingdings" panose="05000000000000000000" pitchFamily="2" charset="2"/>
              <a:buChar char="§"/>
            </a:pPr>
            <a:endParaRPr lang="en-US" sz="16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6" name="Rectangle 5"/>
          <p:cNvSpPr/>
          <p:nvPr/>
        </p:nvSpPr>
        <p:spPr>
          <a:xfrm>
            <a:off x="206062" y="3833308"/>
            <a:ext cx="11337702" cy="1569660"/>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Cambria" panose="02040503050406030204" pitchFamily="18" charset="0"/>
                <a:ea typeface="MS Mincho" panose="02020609040205080304" pitchFamily="49" charset="-128"/>
                <a:cs typeface="Times New Roman" panose="02020603050405020304" pitchFamily="18" charset="0"/>
              </a:rPr>
              <a:t>Some of the commonly used </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Unit Testing Tools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Junit, SOAP(</a:t>
            </a:r>
            <a:r>
              <a:rPr lang="en-US" sz="1600" dirty="0" err="1" smtClean="0">
                <a:latin typeface="Cambria" panose="02040503050406030204" pitchFamily="18" charset="0"/>
                <a:ea typeface="MS Mincho" panose="02020609040205080304" pitchFamily="49" charset="-128"/>
                <a:cs typeface="Times New Roman" panose="02020603050405020304" pitchFamily="18" charset="0"/>
              </a:rPr>
              <a:t>WebServices</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a:t>
            </a:r>
            <a:r>
              <a:rPr lang="en-US" sz="1600" dirty="0" err="1" smtClean="0">
                <a:latin typeface="Cambria" panose="02040503050406030204" pitchFamily="18" charset="0"/>
                <a:ea typeface="MS Mincho" panose="02020609040205080304" pitchFamily="49" charset="-128"/>
                <a:cs typeface="Times New Roman" panose="02020603050405020304" pitchFamily="18" charset="0"/>
              </a:rPr>
              <a:t>Jmeter</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Mock Frameworks </a:t>
            </a:r>
            <a:r>
              <a:rPr lang="en-US" sz="1600" dirty="0" err="1" smtClean="0">
                <a:latin typeface="Cambria" panose="02040503050406030204" pitchFamily="18" charset="0"/>
                <a:ea typeface="MS Mincho" panose="02020609040205080304" pitchFamily="49" charset="-128"/>
                <a:cs typeface="Times New Roman" panose="02020603050405020304" pitchFamily="18" charset="0"/>
              </a:rPr>
              <a:t>etc</a:t>
            </a:r>
            <a:endParaRPr lang="en-US" sz="1600" dirty="0" smtClean="0">
              <a:latin typeface="Cambria" panose="02040503050406030204" pitchFamily="18" charset="0"/>
              <a:ea typeface="MS Mincho" panose="02020609040205080304" pitchFamily="49" charset="-128"/>
              <a:cs typeface="Times New Roman" panose="02020603050405020304" pitchFamily="18" charset="0"/>
            </a:endParaRPr>
          </a:p>
          <a:p>
            <a:pPr marL="285750" indent="-285750">
              <a:buFont typeface="Arial" panose="020B0604020202020204" pitchFamily="34" charset="0"/>
              <a:buChar char="•"/>
            </a:pPr>
            <a:r>
              <a:rPr lang="en-US" sz="1600" dirty="0" smtClean="0">
                <a:latin typeface="Cambria" panose="02040503050406030204" pitchFamily="18" charset="0"/>
                <a:ea typeface="MS Mincho" panose="02020609040205080304" pitchFamily="49" charset="-128"/>
                <a:cs typeface="Times New Roman" panose="02020603050405020304" pitchFamily="18" charset="0"/>
              </a:rPr>
              <a:t>Some of the commonly used </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Functional Testing Tools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Selenium(Web based), IBM RFT, UI Path </a:t>
            </a:r>
            <a:r>
              <a:rPr lang="en-US" sz="1600" dirty="0" err="1" smtClean="0">
                <a:latin typeface="Cambria" panose="02040503050406030204" pitchFamily="18" charset="0"/>
                <a:ea typeface="MS Mincho" panose="02020609040205080304" pitchFamily="49" charset="-128"/>
                <a:cs typeface="Times New Roman" panose="02020603050405020304" pitchFamily="18" charset="0"/>
              </a:rPr>
              <a:t>etc</a:t>
            </a:r>
            <a:endParaRPr lang="en-US" sz="1600" dirty="0" smtClean="0">
              <a:latin typeface="Cambria" panose="02040503050406030204" pitchFamily="18" charset="0"/>
              <a:ea typeface="MS Mincho" panose="02020609040205080304" pitchFamily="49" charset="-128"/>
              <a:cs typeface="Times New Roman" panose="02020603050405020304" pitchFamily="18" charset="0"/>
            </a:endParaRPr>
          </a:p>
          <a:p>
            <a:pPr marL="285750" indent="-285750">
              <a:buFont typeface="Arial" panose="020B0604020202020204" pitchFamily="34" charset="0"/>
              <a:buChar char="•"/>
            </a:pPr>
            <a:r>
              <a:rPr lang="en-US" sz="1600" dirty="0" smtClean="0">
                <a:latin typeface="Cambria" panose="02040503050406030204" pitchFamily="18" charset="0"/>
                <a:ea typeface="MS Mincho" panose="02020609040205080304" pitchFamily="49" charset="-128"/>
                <a:cs typeface="Times New Roman" panose="02020603050405020304" pitchFamily="18" charset="0"/>
              </a:rPr>
              <a:t>Some of the commonly used </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Performance Testing Tools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a:t>
            </a:r>
            <a:r>
              <a:rPr lang="en-US" sz="1600" dirty="0" err="1" smtClean="0">
                <a:latin typeface="Cambria" panose="02040503050406030204" pitchFamily="18" charset="0"/>
                <a:ea typeface="MS Mincho" panose="02020609040205080304" pitchFamily="49" charset="-128"/>
                <a:cs typeface="Times New Roman" panose="02020603050405020304" pitchFamily="18" charset="0"/>
              </a:rPr>
              <a:t>Jmeter</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a:t>
            </a:r>
            <a:r>
              <a:rPr lang="en-US" sz="1600" dirty="0" err="1" smtClean="0">
                <a:latin typeface="Cambria" panose="02040503050406030204" pitchFamily="18" charset="0"/>
                <a:ea typeface="MS Mincho" panose="02020609040205080304" pitchFamily="49" charset="-128"/>
                <a:cs typeface="Times New Roman" panose="02020603050405020304" pitchFamily="18" charset="0"/>
              </a:rPr>
              <a:t>Jprofiler</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Fiddler </a:t>
            </a:r>
            <a:r>
              <a:rPr lang="en-US" sz="1600" dirty="0" err="1" smtClean="0">
                <a:latin typeface="Cambria" panose="02040503050406030204" pitchFamily="18" charset="0"/>
                <a:ea typeface="MS Mincho" panose="02020609040205080304" pitchFamily="49" charset="-128"/>
                <a:cs typeface="Times New Roman" panose="02020603050405020304" pitchFamily="18" charset="0"/>
              </a:rPr>
              <a:t>etc</a:t>
            </a:r>
            <a:endParaRPr lang="en-US" sz="1600" dirty="0" smtClean="0">
              <a:latin typeface="Cambria" panose="02040503050406030204" pitchFamily="18" charset="0"/>
              <a:ea typeface="MS Mincho" panose="02020609040205080304" pitchFamily="49" charset="-128"/>
              <a:cs typeface="Times New Roman" panose="02020603050405020304" pitchFamily="18" charset="0"/>
            </a:endParaRPr>
          </a:p>
          <a:p>
            <a:pPr marL="285750" indent="-285750">
              <a:buFont typeface="Arial" panose="020B0604020202020204" pitchFamily="34" charset="0"/>
              <a:buChar char="•"/>
            </a:pPr>
            <a:r>
              <a:rPr lang="en-US" sz="1600" dirty="0" smtClean="0">
                <a:latin typeface="Cambria" panose="02040503050406030204" pitchFamily="18" charset="0"/>
                <a:ea typeface="MS Mincho" panose="02020609040205080304" pitchFamily="49" charset="-128"/>
                <a:cs typeface="Times New Roman" panose="02020603050405020304" pitchFamily="18" charset="0"/>
              </a:rPr>
              <a:t>Some </a:t>
            </a:r>
            <a:r>
              <a:rPr lang="en-US" sz="1600" dirty="0">
                <a:latin typeface="Cambria" panose="02040503050406030204" pitchFamily="18" charset="0"/>
                <a:ea typeface="MS Mincho" panose="02020609040205080304" pitchFamily="49" charset="-128"/>
                <a:cs typeface="Times New Roman" panose="02020603050405020304" pitchFamily="18" charset="0"/>
              </a:rPr>
              <a:t>of the commonly used tools for </a:t>
            </a:r>
            <a:r>
              <a:rPr lang="en-US" sz="1600" b="1" dirty="0">
                <a:latin typeface="Cambria" panose="02040503050406030204" pitchFamily="18" charset="0"/>
                <a:ea typeface="MS Mincho" panose="02020609040205080304" pitchFamily="49" charset="-128"/>
                <a:cs typeface="Times New Roman" panose="02020603050405020304" pitchFamily="18" charset="0"/>
              </a:rPr>
              <a:t>Configuration Management</a:t>
            </a:r>
            <a:r>
              <a:rPr lang="en-US" sz="1600" dirty="0">
                <a:latin typeface="Cambria" panose="02040503050406030204" pitchFamily="18" charset="0"/>
                <a:ea typeface="MS Mincho" panose="02020609040205080304" pitchFamily="49" charset="-128"/>
                <a:cs typeface="Times New Roman" panose="02020603050405020304" pitchFamily="18" charset="0"/>
              </a:rPr>
              <a:t> –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[Managing/Deploying </a:t>
            </a:r>
            <a:r>
              <a:rPr lang="en-US" sz="1600" dirty="0">
                <a:latin typeface="Cambria" panose="02040503050406030204" pitchFamily="18" charset="0"/>
                <a:ea typeface="MS Mincho" panose="02020609040205080304" pitchFamily="49" charset="-128"/>
                <a:cs typeface="Times New Roman" panose="02020603050405020304" pitchFamily="18" charset="0"/>
              </a:rPr>
              <a:t>into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Environments - </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IAAS</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a:t>
            </a:r>
            <a:r>
              <a:rPr lang="en-US" sz="1600" dirty="0">
                <a:latin typeface="Cambria" panose="02040503050406030204" pitchFamily="18" charset="0"/>
                <a:ea typeface="MS Mincho" panose="02020609040205080304" pitchFamily="49" charset="-128"/>
                <a:cs typeface="Times New Roman" panose="02020603050405020304" pitchFamily="18" charset="0"/>
              </a:rPr>
              <a:t>– </a:t>
            </a:r>
            <a:r>
              <a:rPr lang="en-US" sz="1600" b="1" dirty="0">
                <a:latin typeface="Cambria" panose="02040503050406030204" pitchFamily="18" charset="0"/>
                <a:ea typeface="MS Mincho" panose="02020609040205080304" pitchFamily="49" charset="-128"/>
                <a:cs typeface="Times New Roman" panose="02020603050405020304" pitchFamily="18" charset="0"/>
              </a:rPr>
              <a:t>Chef, Puppet, </a:t>
            </a:r>
            <a:r>
              <a:rPr lang="en-US" sz="1600" b="1" dirty="0" err="1">
                <a:latin typeface="Cambria" panose="02040503050406030204" pitchFamily="18" charset="0"/>
                <a:ea typeface="MS Mincho" panose="02020609040205080304" pitchFamily="49" charset="-128"/>
                <a:cs typeface="Times New Roman" panose="02020603050405020304" pitchFamily="18" charset="0"/>
              </a:rPr>
              <a:t>Ansible</a:t>
            </a:r>
            <a:r>
              <a:rPr lang="en-US" sz="1600" b="1" dirty="0">
                <a:latin typeface="Cambria" panose="02040503050406030204" pitchFamily="18" charset="0"/>
                <a:ea typeface="MS Mincho" panose="02020609040205080304" pitchFamily="49" charset="-128"/>
                <a:cs typeface="Times New Roman" panose="02020603050405020304" pitchFamily="18" charset="0"/>
              </a:rPr>
              <a:t>, </a:t>
            </a:r>
            <a:r>
              <a:rPr lang="en-US" sz="1600" b="1" dirty="0" err="1" smtClean="0">
                <a:latin typeface="Cambria" panose="02040503050406030204" pitchFamily="18" charset="0"/>
                <a:ea typeface="MS Mincho" panose="02020609040205080304" pitchFamily="49" charset="-128"/>
                <a:cs typeface="Times New Roman" panose="02020603050405020304" pitchFamily="18" charset="0"/>
              </a:rPr>
              <a:t>SaltStack</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 </a:t>
            </a:r>
            <a:r>
              <a:rPr lang="en-US" sz="1600" b="1" dirty="0" err="1" smtClean="0">
                <a:latin typeface="Cambria" panose="02040503050406030204" pitchFamily="18" charset="0"/>
                <a:ea typeface="MS Mincho" panose="02020609040205080304" pitchFamily="49" charset="-128"/>
                <a:cs typeface="Times New Roman" panose="02020603050405020304" pitchFamily="18" charset="0"/>
              </a:rPr>
              <a:t>etc</a:t>
            </a:r>
            <a:endParaRPr lang="en-US" sz="1600" b="1" dirty="0" smtClean="0">
              <a:latin typeface="Cambria" panose="02040503050406030204" pitchFamily="18" charset="0"/>
              <a:ea typeface="MS Mincho" panose="02020609040205080304" pitchFamily="49" charset="-128"/>
              <a:cs typeface="Times New Roman" panose="02020603050405020304" pitchFamily="18" charset="0"/>
            </a:endParaRPr>
          </a:p>
          <a:p>
            <a:pPr marL="285750" indent="-285750">
              <a:buFont typeface="Arial" panose="020B0604020202020204" pitchFamily="34" charset="0"/>
              <a:buChar char="•"/>
            </a:pPr>
            <a:r>
              <a:rPr lang="en-US" sz="1600" dirty="0" smtClean="0">
                <a:latin typeface="Cambria" panose="02040503050406030204" pitchFamily="18" charset="0"/>
                <a:ea typeface="MS Mincho" panose="02020609040205080304" pitchFamily="49" charset="-128"/>
                <a:cs typeface="Times New Roman" panose="02020603050405020304" pitchFamily="18" charset="0"/>
              </a:rPr>
              <a:t>Some of the commonly used tool to </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Provision an Consistent pre-set environment </a:t>
            </a:r>
            <a:r>
              <a:rPr lang="en-US" sz="1600" dirty="0" smtClean="0">
                <a:latin typeface="Cambria" panose="02040503050406030204" pitchFamily="18" charset="0"/>
                <a:ea typeface="MS Mincho" panose="02020609040205080304" pitchFamily="49" charset="-128"/>
                <a:cs typeface="Times New Roman" panose="02020603050405020304" pitchFamily="18" charset="0"/>
              </a:rPr>
              <a:t>-  Container Service </a:t>
            </a:r>
            <a:r>
              <a:rPr lang="en-US" sz="1600" b="1" dirty="0" smtClean="0">
                <a:latin typeface="Cambria" panose="02040503050406030204" pitchFamily="18" charset="0"/>
                <a:ea typeface="MS Mincho" panose="02020609040205080304" pitchFamily="49" charset="-128"/>
                <a:cs typeface="Times New Roman" panose="02020603050405020304" pitchFamily="18" charset="0"/>
              </a:rPr>
              <a:t>- </a:t>
            </a:r>
            <a:r>
              <a:rPr lang="en-US" sz="1600" b="1" dirty="0" err="1" smtClean="0">
                <a:latin typeface="Cambria" panose="02040503050406030204" pitchFamily="18" charset="0"/>
                <a:ea typeface="MS Mincho" panose="02020609040205080304" pitchFamily="49" charset="-128"/>
                <a:cs typeface="Times New Roman" panose="02020603050405020304" pitchFamily="18" charset="0"/>
              </a:rPr>
              <a:t>Docker</a:t>
            </a:r>
            <a:endParaRPr lang="en-US" sz="1600" b="1"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7" name="Rectangle 6"/>
          <p:cNvSpPr/>
          <p:nvPr/>
        </p:nvSpPr>
        <p:spPr>
          <a:xfrm>
            <a:off x="5018467" y="2480770"/>
            <a:ext cx="6611156" cy="461665"/>
          </a:xfrm>
          <a:prstGeom prst="rect">
            <a:avLst/>
          </a:prstGeom>
        </p:spPr>
        <p:txBody>
          <a:bodyPr wrap="square">
            <a:spAutoFit/>
          </a:bodyPr>
          <a:lstStyle/>
          <a:p>
            <a:r>
              <a:rPr lang="en-US" sz="1200" dirty="0"/>
              <a:t>http://blogs.collab.net/subversion/why-you-should-be-using-an-artifact-repository-part-1#.WWxiwGBPrIU</a:t>
            </a:r>
          </a:p>
        </p:txBody>
      </p:sp>
    </p:spTree>
    <p:extLst>
      <p:ext uri="{BB962C8B-B14F-4D97-AF65-F5344CB8AC3E}">
        <p14:creationId xmlns:p14="http://schemas.microsoft.com/office/powerpoint/2010/main" val="340884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Job/Project</a:t>
            </a:r>
            <a:endParaRPr lang="en-US" dirty="0"/>
          </a:p>
        </p:txBody>
      </p:sp>
      <p:sp>
        <p:nvSpPr>
          <p:cNvPr id="3" name="Text Placeholder 2"/>
          <p:cNvSpPr>
            <a:spLocks noGrp="1"/>
          </p:cNvSpPr>
          <p:nvPr>
            <p:ph type="body" idx="1"/>
          </p:nvPr>
        </p:nvSpPr>
        <p:spPr>
          <a:xfrm>
            <a:off x="685801" y="3879287"/>
            <a:ext cx="10394707" cy="1639614"/>
          </a:xfrm>
        </p:spPr>
        <p:txBody>
          <a:bodyPr/>
          <a:lstStyle/>
          <a:p>
            <a:r>
              <a:rPr lang="en-US" dirty="0" smtClean="0"/>
              <a:t>Jobs or Projects </a:t>
            </a:r>
            <a:endParaRPr lang="en-US" dirty="0"/>
          </a:p>
        </p:txBody>
      </p:sp>
    </p:spTree>
    <p:extLst>
      <p:ext uri="{BB962C8B-B14F-4D97-AF65-F5344CB8AC3E}">
        <p14:creationId xmlns:p14="http://schemas.microsoft.com/office/powerpoint/2010/main" val="21107910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10820</TotalTime>
  <Words>7982</Words>
  <Application>Microsoft Office PowerPoint</Application>
  <PresentationFormat>Widescreen</PresentationFormat>
  <Paragraphs>764</Paragraphs>
  <Slides>75</Slides>
  <Notes>0</Notes>
  <HiddenSlides>0</HiddenSlides>
  <MMClips>0</MMClips>
  <ScaleCrop>false</ScaleCrop>
  <HeadingPairs>
    <vt:vector size="10" baseType="variant">
      <vt:variant>
        <vt:lpstr>Fonts Used</vt:lpstr>
      </vt:variant>
      <vt:variant>
        <vt:i4>23</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75</vt:i4>
      </vt:variant>
    </vt:vector>
  </HeadingPairs>
  <TitlesOfParts>
    <vt:vector size="101" baseType="lpstr">
      <vt:lpstr>Arial Unicode MS</vt:lpstr>
      <vt:lpstr>MS Gothic</vt:lpstr>
      <vt:lpstr>-apple-system</vt:lpstr>
      <vt:lpstr>Arial</vt:lpstr>
      <vt:lpstr>Arial-BoldMT</vt:lpstr>
      <vt:lpstr>Calibri</vt:lpstr>
      <vt:lpstr>Cambria</vt:lpstr>
      <vt:lpstr>Courier New</vt:lpstr>
      <vt:lpstr>Georgia</vt:lpstr>
      <vt:lpstr>Impact</vt:lpstr>
      <vt:lpstr>Inconsolata</vt:lpstr>
      <vt:lpstr>inherit</vt:lpstr>
      <vt:lpstr>Lato</vt:lpstr>
      <vt:lpstr>Lato</vt:lpstr>
      <vt:lpstr>MS Mincho</vt:lpstr>
      <vt:lpstr>myriad-pro</vt:lpstr>
      <vt:lpstr>Noto Serif</vt:lpstr>
      <vt:lpstr>SFMono-Regular</vt:lpstr>
      <vt:lpstr>Symbol</vt:lpstr>
      <vt:lpstr>Times New Roman</vt:lpstr>
      <vt:lpstr>TimesNewRomanPSMT</vt:lpstr>
      <vt:lpstr>Ubuntu</vt:lpstr>
      <vt:lpstr>Wingdings</vt:lpstr>
      <vt:lpstr>Main Event</vt:lpstr>
      <vt:lpstr>file:///D:\CJE\Orchestrating%20Your%20Delivery%20Pipelines%20with%20Jenkins.docx</vt:lpstr>
      <vt:lpstr>Document</vt:lpstr>
      <vt:lpstr>CERTIFIED JENKINS ENGINEER 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Job/Project</vt:lpstr>
      <vt:lpstr>PowerPoint Presentation</vt:lpstr>
      <vt:lpstr>PowerPoint Presentation</vt:lpstr>
      <vt:lpstr>PowerPoint Presentation</vt:lpstr>
      <vt:lpstr>PowerPoint Presentation</vt:lpstr>
      <vt:lpstr>SCCM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Notifications</vt:lpstr>
      <vt:lpstr>PowerPoint Presentation</vt:lpstr>
      <vt:lpstr>PowerPoint Presentation</vt:lpstr>
      <vt:lpstr>Distributed Builds</vt:lpstr>
      <vt:lpstr>PowerPoint Presentation</vt:lpstr>
      <vt:lpstr>PowerPoint Presentation</vt:lpstr>
      <vt:lpstr>PowerPoint Presentation</vt:lpstr>
      <vt:lpstr>Plugins</vt:lpstr>
      <vt:lpstr>PowerPoint Presentation</vt:lpstr>
      <vt:lpstr>PowerPoint Presentation</vt:lpstr>
      <vt:lpstr>PowerPoint Presentation</vt:lpstr>
      <vt:lpstr>PowerPoint Presentation</vt:lpstr>
      <vt:lpstr>PowerPoint Presentation</vt:lpstr>
      <vt:lpstr>PowerPoint Presentation</vt:lpstr>
      <vt:lpstr>FingerPrints</vt:lpstr>
      <vt:lpstr>PowerPoint Presentation</vt:lpstr>
      <vt:lpstr>Artifacts</vt:lpstr>
      <vt:lpstr>PowerPoint Presentation</vt:lpstr>
      <vt:lpstr>Using 3rd Party Tools</vt:lpstr>
      <vt:lpstr>PowerPoint Presentation</vt:lpstr>
      <vt:lpstr>PowerPoint Presentation</vt:lpstr>
      <vt:lpstr>PowerPoint Presentation</vt:lpstr>
      <vt:lpstr>Jenkins Usage</vt:lpstr>
      <vt:lpstr>PowerPoint Presentation</vt:lpstr>
      <vt:lpstr>PowerPoint Presentation</vt:lpstr>
      <vt:lpstr>PowerPoint Presentation</vt:lpstr>
      <vt:lpstr>PowerPoint Presentation</vt:lpstr>
      <vt:lpstr>PowerPoint Presentation</vt:lpstr>
      <vt:lpstr>QUICK REFERENCES</vt:lpstr>
      <vt:lpstr>PowerPoint Presentation</vt:lpstr>
      <vt:lpstr>PowerPoint Presentation</vt:lpstr>
      <vt:lpstr>PowerPoint Presentation</vt:lpstr>
      <vt:lpstr>PowerPoint Presentation</vt:lpstr>
      <vt:lpstr>What is Jenkins Pipeline?</vt:lpstr>
      <vt:lpstr>Upstreams and downstreams  </vt:lpstr>
      <vt:lpstr>Triggering  </vt:lpstr>
      <vt:lpstr>Declarative Vs Scripted</vt:lpstr>
      <vt:lpstr>PowerPoint Presentation</vt:lpstr>
      <vt:lpstr>Visualization </vt:lpstr>
      <vt:lpstr>Promotions  </vt:lpstr>
      <vt:lpstr>Folders </vt:lpstr>
      <vt:lpstr>Parameters  </vt:lpstr>
      <vt:lpstr>Pipeline Global Libraries</vt:lpstr>
      <vt:lpstr>Directory structure</vt:lpstr>
      <vt:lpstr>Distributed builds architecture  </vt:lpstr>
      <vt:lpstr>fungible (replaceable) slaves &amp; master-slave connectors and protocol  </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JENKINS ENGNEER 2017</dc:title>
  <dc:creator>Ramasubramanian, Dinesh babu (Cognizant)</dc:creator>
  <cp:lastModifiedBy>Sundararaj, Govarthini (Cognizant)</cp:lastModifiedBy>
  <cp:revision>145</cp:revision>
  <dcterms:created xsi:type="dcterms:W3CDTF">2017-07-11T12:29:53Z</dcterms:created>
  <dcterms:modified xsi:type="dcterms:W3CDTF">2018-10-15T10:49:27Z</dcterms:modified>
</cp:coreProperties>
</file>