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5" r:id="rId6"/>
    <p:sldId id="261" r:id="rId7"/>
    <p:sldId id="263" r:id="rId8"/>
    <p:sldId id="264" r:id="rId9"/>
    <p:sldId id="262"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EF9696"/>
    <a:srgbClr val="E7E761"/>
    <a:srgbClr val="D1A9CD"/>
    <a:srgbClr val="B3CBB6"/>
    <a:srgbClr val="E4B59C"/>
    <a:srgbClr val="8DC3DB"/>
    <a:srgbClr val="8AAF90"/>
    <a:srgbClr val="8BAF9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0" d="100"/>
          <a:sy n="70" d="100"/>
        </p:scale>
        <p:origin x="442"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5C8D5-546B-F479-486B-138500D4B0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7EA65B-CCA1-8E2A-EBC1-024CD71B62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13C4E4-2710-0FFD-6018-593B68068BBA}"/>
              </a:ext>
            </a:extLst>
          </p:cNvPr>
          <p:cNvSpPr>
            <a:spLocks noGrp="1"/>
          </p:cNvSpPr>
          <p:nvPr>
            <p:ph type="dt" sz="half" idx="10"/>
          </p:nvPr>
        </p:nvSpPr>
        <p:spPr/>
        <p:txBody>
          <a:bodyPr/>
          <a:lstStyle/>
          <a:p>
            <a:fld id="{E0565017-23A0-4506-8739-BA674D1B2BD6}" type="datetimeFigureOut">
              <a:rPr lang="en-IN" smtClean="0"/>
              <a:t>10-07-2025</a:t>
            </a:fld>
            <a:endParaRPr lang="en-IN"/>
          </a:p>
        </p:txBody>
      </p:sp>
      <p:sp>
        <p:nvSpPr>
          <p:cNvPr id="5" name="Footer Placeholder 4">
            <a:extLst>
              <a:ext uri="{FF2B5EF4-FFF2-40B4-BE49-F238E27FC236}">
                <a16:creationId xmlns:a16="http://schemas.microsoft.com/office/drawing/2014/main" id="{8777BF0F-C523-8576-AB61-E15272130D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CB7B2E-FB0A-7B7D-51FD-70325AFFD841}"/>
              </a:ext>
            </a:extLst>
          </p:cNvPr>
          <p:cNvSpPr>
            <a:spLocks noGrp="1"/>
          </p:cNvSpPr>
          <p:nvPr>
            <p:ph type="sldNum" sz="quarter" idx="12"/>
          </p:nvPr>
        </p:nvSpPr>
        <p:spPr/>
        <p:txBody>
          <a:bodyPr/>
          <a:lstStyle/>
          <a:p>
            <a:fld id="{F01C0DA8-E67E-48A2-A8AC-37C6E3060A94}" type="slidenum">
              <a:rPr lang="en-IN" smtClean="0"/>
              <a:t>‹#›</a:t>
            </a:fld>
            <a:endParaRPr lang="en-IN"/>
          </a:p>
        </p:txBody>
      </p:sp>
    </p:spTree>
    <p:extLst>
      <p:ext uri="{BB962C8B-B14F-4D97-AF65-F5344CB8AC3E}">
        <p14:creationId xmlns:p14="http://schemas.microsoft.com/office/powerpoint/2010/main" val="4232326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220A-7ADF-A3BC-A4F5-81AE46C1F7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BEC0F6-BC25-650B-5297-E92A6E0161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965073-9F1E-8631-85D6-00F6B387E964}"/>
              </a:ext>
            </a:extLst>
          </p:cNvPr>
          <p:cNvSpPr>
            <a:spLocks noGrp="1"/>
          </p:cNvSpPr>
          <p:nvPr>
            <p:ph type="dt" sz="half" idx="10"/>
          </p:nvPr>
        </p:nvSpPr>
        <p:spPr/>
        <p:txBody>
          <a:bodyPr/>
          <a:lstStyle/>
          <a:p>
            <a:fld id="{E0565017-23A0-4506-8739-BA674D1B2BD6}" type="datetimeFigureOut">
              <a:rPr lang="en-IN" smtClean="0"/>
              <a:t>10-07-2025</a:t>
            </a:fld>
            <a:endParaRPr lang="en-IN"/>
          </a:p>
        </p:txBody>
      </p:sp>
      <p:sp>
        <p:nvSpPr>
          <p:cNvPr id="5" name="Footer Placeholder 4">
            <a:extLst>
              <a:ext uri="{FF2B5EF4-FFF2-40B4-BE49-F238E27FC236}">
                <a16:creationId xmlns:a16="http://schemas.microsoft.com/office/drawing/2014/main" id="{46F11D21-F9A0-1451-68F7-1EEE469023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CB7EE1-E5A7-1B47-D560-C96C773BD3A9}"/>
              </a:ext>
            </a:extLst>
          </p:cNvPr>
          <p:cNvSpPr>
            <a:spLocks noGrp="1"/>
          </p:cNvSpPr>
          <p:nvPr>
            <p:ph type="sldNum" sz="quarter" idx="12"/>
          </p:nvPr>
        </p:nvSpPr>
        <p:spPr/>
        <p:txBody>
          <a:bodyPr/>
          <a:lstStyle/>
          <a:p>
            <a:fld id="{F01C0DA8-E67E-48A2-A8AC-37C6E3060A94}" type="slidenum">
              <a:rPr lang="en-IN" smtClean="0"/>
              <a:t>‹#›</a:t>
            </a:fld>
            <a:endParaRPr lang="en-IN"/>
          </a:p>
        </p:txBody>
      </p:sp>
    </p:spTree>
    <p:extLst>
      <p:ext uri="{BB962C8B-B14F-4D97-AF65-F5344CB8AC3E}">
        <p14:creationId xmlns:p14="http://schemas.microsoft.com/office/powerpoint/2010/main" val="2483590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82B84C-81D7-8787-5EC6-4281FA35B7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96ED6C-D8E0-AFC0-DAF7-E1F5CA0E0A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B944EE-EFBF-B25D-2341-A1497E96939C}"/>
              </a:ext>
            </a:extLst>
          </p:cNvPr>
          <p:cNvSpPr>
            <a:spLocks noGrp="1"/>
          </p:cNvSpPr>
          <p:nvPr>
            <p:ph type="dt" sz="half" idx="10"/>
          </p:nvPr>
        </p:nvSpPr>
        <p:spPr/>
        <p:txBody>
          <a:bodyPr/>
          <a:lstStyle/>
          <a:p>
            <a:fld id="{E0565017-23A0-4506-8739-BA674D1B2BD6}" type="datetimeFigureOut">
              <a:rPr lang="en-IN" smtClean="0"/>
              <a:t>10-07-2025</a:t>
            </a:fld>
            <a:endParaRPr lang="en-IN"/>
          </a:p>
        </p:txBody>
      </p:sp>
      <p:sp>
        <p:nvSpPr>
          <p:cNvPr id="5" name="Footer Placeholder 4">
            <a:extLst>
              <a:ext uri="{FF2B5EF4-FFF2-40B4-BE49-F238E27FC236}">
                <a16:creationId xmlns:a16="http://schemas.microsoft.com/office/drawing/2014/main" id="{2860754D-41FF-DE28-83A0-5652BA3C4A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1E18AD-1984-2261-6F16-385616582474}"/>
              </a:ext>
            </a:extLst>
          </p:cNvPr>
          <p:cNvSpPr>
            <a:spLocks noGrp="1"/>
          </p:cNvSpPr>
          <p:nvPr>
            <p:ph type="sldNum" sz="quarter" idx="12"/>
          </p:nvPr>
        </p:nvSpPr>
        <p:spPr/>
        <p:txBody>
          <a:bodyPr/>
          <a:lstStyle/>
          <a:p>
            <a:fld id="{F01C0DA8-E67E-48A2-A8AC-37C6E3060A94}" type="slidenum">
              <a:rPr lang="en-IN" smtClean="0"/>
              <a:t>‹#›</a:t>
            </a:fld>
            <a:endParaRPr lang="en-IN"/>
          </a:p>
        </p:txBody>
      </p:sp>
    </p:spTree>
    <p:extLst>
      <p:ext uri="{BB962C8B-B14F-4D97-AF65-F5344CB8AC3E}">
        <p14:creationId xmlns:p14="http://schemas.microsoft.com/office/powerpoint/2010/main" val="3607989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18AE-1B07-69CB-3638-91770C9260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213C7F-AB3C-7F23-C119-FCD5632C05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D01ED9-1F7B-F927-6043-13C34942BAF6}"/>
              </a:ext>
            </a:extLst>
          </p:cNvPr>
          <p:cNvSpPr>
            <a:spLocks noGrp="1"/>
          </p:cNvSpPr>
          <p:nvPr>
            <p:ph type="dt" sz="half" idx="10"/>
          </p:nvPr>
        </p:nvSpPr>
        <p:spPr/>
        <p:txBody>
          <a:bodyPr/>
          <a:lstStyle/>
          <a:p>
            <a:fld id="{E0565017-23A0-4506-8739-BA674D1B2BD6}" type="datetimeFigureOut">
              <a:rPr lang="en-IN" smtClean="0"/>
              <a:t>10-07-2025</a:t>
            </a:fld>
            <a:endParaRPr lang="en-IN"/>
          </a:p>
        </p:txBody>
      </p:sp>
      <p:sp>
        <p:nvSpPr>
          <p:cNvPr id="5" name="Footer Placeholder 4">
            <a:extLst>
              <a:ext uri="{FF2B5EF4-FFF2-40B4-BE49-F238E27FC236}">
                <a16:creationId xmlns:a16="http://schemas.microsoft.com/office/drawing/2014/main" id="{0950F73A-7BB4-E983-2231-0246C74D39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AA281E-6D16-4F9C-12E4-C49ED11D5100}"/>
              </a:ext>
            </a:extLst>
          </p:cNvPr>
          <p:cNvSpPr>
            <a:spLocks noGrp="1"/>
          </p:cNvSpPr>
          <p:nvPr>
            <p:ph type="sldNum" sz="quarter" idx="12"/>
          </p:nvPr>
        </p:nvSpPr>
        <p:spPr/>
        <p:txBody>
          <a:bodyPr/>
          <a:lstStyle/>
          <a:p>
            <a:fld id="{F01C0DA8-E67E-48A2-A8AC-37C6E3060A94}" type="slidenum">
              <a:rPr lang="en-IN" smtClean="0"/>
              <a:t>‹#›</a:t>
            </a:fld>
            <a:endParaRPr lang="en-IN"/>
          </a:p>
        </p:txBody>
      </p:sp>
    </p:spTree>
    <p:extLst>
      <p:ext uri="{BB962C8B-B14F-4D97-AF65-F5344CB8AC3E}">
        <p14:creationId xmlns:p14="http://schemas.microsoft.com/office/powerpoint/2010/main" val="3265271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3DBB-FB2B-F4A7-A86E-1C770E7981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D0AEA0-85CA-F75F-AEE5-3FECD371AF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1A75BD-430D-B54F-9FD7-E263FE4E926D}"/>
              </a:ext>
            </a:extLst>
          </p:cNvPr>
          <p:cNvSpPr>
            <a:spLocks noGrp="1"/>
          </p:cNvSpPr>
          <p:nvPr>
            <p:ph type="dt" sz="half" idx="10"/>
          </p:nvPr>
        </p:nvSpPr>
        <p:spPr/>
        <p:txBody>
          <a:bodyPr/>
          <a:lstStyle/>
          <a:p>
            <a:fld id="{E0565017-23A0-4506-8739-BA674D1B2BD6}" type="datetimeFigureOut">
              <a:rPr lang="en-IN" smtClean="0"/>
              <a:t>10-07-2025</a:t>
            </a:fld>
            <a:endParaRPr lang="en-IN"/>
          </a:p>
        </p:txBody>
      </p:sp>
      <p:sp>
        <p:nvSpPr>
          <p:cNvPr id="5" name="Footer Placeholder 4">
            <a:extLst>
              <a:ext uri="{FF2B5EF4-FFF2-40B4-BE49-F238E27FC236}">
                <a16:creationId xmlns:a16="http://schemas.microsoft.com/office/drawing/2014/main" id="{D179DA05-AFBD-1CD0-9E10-43000779DD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3D435D-C6B1-CC2F-332D-E70683A40A04}"/>
              </a:ext>
            </a:extLst>
          </p:cNvPr>
          <p:cNvSpPr>
            <a:spLocks noGrp="1"/>
          </p:cNvSpPr>
          <p:nvPr>
            <p:ph type="sldNum" sz="quarter" idx="12"/>
          </p:nvPr>
        </p:nvSpPr>
        <p:spPr/>
        <p:txBody>
          <a:bodyPr/>
          <a:lstStyle/>
          <a:p>
            <a:fld id="{F01C0DA8-E67E-48A2-A8AC-37C6E3060A94}" type="slidenum">
              <a:rPr lang="en-IN" smtClean="0"/>
              <a:t>‹#›</a:t>
            </a:fld>
            <a:endParaRPr lang="en-IN"/>
          </a:p>
        </p:txBody>
      </p:sp>
    </p:spTree>
    <p:extLst>
      <p:ext uri="{BB962C8B-B14F-4D97-AF65-F5344CB8AC3E}">
        <p14:creationId xmlns:p14="http://schemas.microsoft.com/office/powerpoint/2010/main" val="3506844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B5738-EBC5-ED65-3F3B-60A882EE38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AB7A51-675F-80CB-A9A3-5EEB7FD840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43540-A7B0-2AFA-6872-0BD69E983B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FF548B-748D-FC59-0DF3-4F849B2F2910}"/>
              </a:ext>
            </a:extLst>
          </p:cNvPr>
          <p:cNvSpPr>
            <a:spLocks noGrp="1"/>
          </p:cNvSpPr>
          <p:nvPr>
            <p:ph type="dt" sz="half" idx="10"/>
          </p:nvPr>
        </p:nvSpPr>
        <p:spPr/>
        <p:txBody>
          <a:bodyPr/>
          <a:lstStyle/>
          <a:p>
            <a:fld id="{E0565017-23A0-4506-8739-BA674D1B2BD6}" type="datetimeFigureOut">
              <a:rPr lang="en-IN" smtClean="0"/>
              <a:t>10-07-2025</a:t>
            </a:fld>
            <a:endParaRPr lang="en-IN"/>
          </a:p>
        </p:txBody>
      </p:sp>
      <p:sp>
        <p:nvSpPr>
          <p:cNvPr id="6" name="Footer Placeholder 5">
            <a:extLst>
              <a:ext uri="{FF2B5EF4-FFF2-40B4-BE49-F238E27FC236}">
                <a16:creationId xmlns:a16="http://schemas.microsoft.com/office/drawing/2014/main" id="{2A6419ED-72BB-EC24-6B1D-2AE8E7186B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A030C4-6244-90BE-EC8D-E651FD13E440}"/>
              </a:ext>
            </a:extLst>
          </p:cNvPr>
          <p:cNvSpPr>
            <a:spLocks noGrp="1"/>
          </p:cNvSpPr>
          <p:nvPr>
            <p:ph type="sldNum" sz="quarter" idx="12"/>
          </p:nvPr>
        </p:nvSpPr>
        <p:spPr/>
        <p:txBody>
          <a:bodyPr/>
          <a:lstStyle/>
          <a:p>
            <a:fld id="{F01C0DA8-E67E-48A2-A8AC-37C6E3060A94}" type="slidenum">
              <a:rPr lang="en-IN" smtClean="0"/>
              <a:t>‹#›</a:t>
            </a:fld>
            <a:endParaRPr lang="en-IN"/>
          </a:p>
        </p:txBody>
      </p:sp>
    </p:spTree>
    <p:extLst>
      <p:ext uri="{BB962C8B-B14F-4D97-AF65-F5344CB8AC3E}">
        <p14:creationId xmlns:p14="http://schemas.microsoft.com/office/powerpoint/2010/main" val="97657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41CB-6986-01A3-12F9-F0EDFCDA17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15E957-6C6B-C74E-C4EF-79BE34F212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55A352-E1CD-5DB8-EDBF-A34535AF59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299C23-CF24-CE27-C1CF-19E11FAF32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5838F8-E1E9-4DF7-5932-2D4849FB52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5F49CB-CAEE-BBDB-AC08-ACDF4CC3C3EC}"/>
              </a:ext>
            </a:extLst>
          </p:cNvPr>
          <p:cNvSpPr>
            <a:spLocks noGrp="1"/>
          </p:cNvSpPr>
          <p:nvPr>
            <p:ph type="dt" sz="half" idx="10"/>
          </p:nvPr>
        </p:nvSpPr>
        <p:spPr/>
        <p:txBody>
          <a:bodyPr/>
          <a:lstStyle/>
          <a:p>
            <a:fld id="{E0565017-23A0-4506-8739-BA674D1B2BD6}" type="datetimeFigureOut">
              <a:rPr lang="en-IN" smtClean="0"/>
              <a:t>10-07-2025</a:t>
            </a:fld>
            <a:endParaRPr lang="en-IN"/>
          </a:p>
        </p:txBody>
      </p:sp>
      <p:sp>
        <p:nvSpPr>
          <p:cNvPr id="8" name="Footer Placeholder 7">
            <a:extLst>
              <a:ext uri="{FF2B5EF4-FFF2-40B4-BE49-F238E27FC236}">
                <a16:creationId xmlns:a16="http://schemas.microsoft.com/office/drawing/2014/main" id="{87FB645A-D97D-C6B0-3144-8943E65A6B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5F04ED-8229-F7F9-ABF0-6EC0B294311A}"/>
              </a:ext>
            </a:extLst>
          </p:cNvPr>
          <p:cNvSpPr>
            <a:spLocks noGrp="1"/>
          </p:cNvSpPr>
          <p:nvPr>
            <p:ph type="sldNum" sz="quarter" idx="12"/>
          </p:nvPr>
        </p:nvSpPr>
        <p:spPr/>
        <p:txBody>
          <a:bodyPr/>
          <a:lstStyle/>
          <a:p>
            <a:fld id="{F01C0DA8-E67E-48A2-A8AC-37C6E3060A94}" type="slidenum">
              <a:rPr lang="en-IN" smtClean="0"/>
              <a:t>‹#›</a:t>
            </a:fld>
            <a:endParaRPr lang="en-IN"/>
          </a:p>
        </p:txBody>
      </p:sp>
    </p:spTree>
    <p:extLst>
      <p:ext uri="{BB962C8B-B14F-4D97-AF65-F5344CB8AC3E}">
        <p14:creationId xmlns:p14="http://schemas.microsoft.com/office/powerpoint/2010/main" val="1360115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53EF-D72E-0872-05F1-C60051EBE8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BAF801-7523-0FAF-00FF-43B8CB2AE12C}"/>
              </a:ext>
            </a:extLst>
          </p:cNvPr>
          <p:cNvSpPr>
            <a:spLocks noGrp="1"/>
          </p:cNvSpPr>
          <p:nvPr>
            <p:ph type="dt" sz="half" idx="10"/>
          </p:nvPr>
        </p:nvSpPr>
        <p:spPr/>
        <p:txBody>
          <a:bodyPr/>
          <a:lstStyle/>
          <a:p>
            <a:fld id="{E0565017-23A0-4506-8739-BA674D1B2BD6}" type="datetimeFigureOut">
              <a:rPr lang="en-IN" smtClean="0"/>
              <a:t>10-07-2025</a:t>
            </a:fld>
            <a:endParaRPr lang="en-IN"/>
          </a:p>
        </p:txBody>
      </p:sp>
      <p:sp>
        <p:nvSpPr>
          <p:cNvPr id="4" name="Footer Placeholder 3">
            <a:extLst>
              <a:ext uri="{FF2B5EF4-FFF2-40B4-BE49-F238E27FC236}">
                <a16:creationId xmlns:a16="http://schemas.microsoft.com/office/drawing/2014/main" id="{D3E12CE2-C9C1-3F81-4C81-1B56654B06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DDF6DD-C056-7307-3EE3-6BEF39835906}"/>
              </a:ext>
            </a:extLst>
          </p:cNvPr>
          <p:cNvSpPr>
            <a:spLocks noGrp="1"/>
          </p:cNvSpPr>
          <p:nvPr>
            <p:ph type="sldNum" sz="quarter" idx="12"/>
          </p:nvPr>
        </p:nvSpPr>
        <p:spPr/>
        <p:txBody>
          <a:bodyPr/>
          <a:lstStyle/>
          <a:p>
            <a:fld id="{F01C0DA8-E67E-48A2-A8AC-37C6E3060A94}" type="slidenum">
              <a:rPr lang="en-IN" smtClean="0"/>
              <a:t>‹#›</a:t>
            </a:fld>
            <a:endParaRPr lang="en-IN"/>
          </a:p>
        </p:txBody>
      </p:sp>
    </p:spTree>
    <p:extLst>
      <p:ext uri="{BB962C8B-B14F-4D97-AF65-F5344CB8AC3E}">
        <p14:creationId xmlns:p14="http://schemas.microsoft.com/office/powerpoint/2010/main" val="77740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C1749-B41F-0E76-1156-6F1D6F8C583A}"/>
              </a:ext>
            </a:extLst>
          </p:cNvPr>
          <p:cNvSpPr>
            <a:spLocks noGrp="1"/>
          </p:cNvSpPr>
          <p:nvPr>
            <p:ph type="dt" sz="half" idx="10"/>
          </p:nvPr>
        </p:nvSpPr>
        <p:spPr/>
        <p:txBody>
          <a:bodyPr/>
          <a:lstStyle/>
          <a:p>
            <a:fld id="{E0565017-23A0-4506-8739-BA674D1B2BD6}" type="datetimeFigureOut">
              <a:rPr lang="en-IN" smtClean="0"/>
              <a:t>10-07-2025</a:t>
            </a:fld>
            <a:endParaRPr lang="en-IN"/>
          </a:p>
        </p:txBody>
      </p:sp>
      <p:sp>
        <p:nvSpPr>
          <p:cNvPr id="3" name="Footer Placeholder 2">
            <a:extLst>
              <a:ext uri="{FF2B5EF4-FFF2-40B4-BE49-F238E27FC236}">
                <a16:creationId xmlns:a16="http://schemas.microsoft.com/office/drawing/2014/main" id="{23D307CB-CB27-EA52-E95D-CCAD7594E68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8B01C0-666A-2314-7025-6BDD97FA2B43}"/>
              </a:ext>
            </a:extLst>
          </p:cNvPr>
          <p:cNvSpPr>
            <a:spLocks noGrp="1"/>
          </p:cNvSpPr>
          <p:nvPr>
            <p:ph type="sldNum" sz="quarter" idx="12"/>
          </p:nvPr>
        </p:nvSpPr>
        <p:spPr/>
        <p:txBody>
          <a:bodyPr/>
          <a:lstStyle/>
          <a:p>
            <a:fld id="{F01C0DA8-E67E-48A2-A8AC-37C6E3060A94}" type="slidenum">
              <a:rPr lang="en-IN" smtClean="0"/>
              <a:t>‹#›</a:t>
            </a:fld>
            <a:endParaRPr lang="en-IN"/>
          </a:p>
        </p:txBody>
      </p:sp>
    </p:spTree>
    <p:extLst>
      <p:ext uri="{BB962C8B-B14F-4D97-AF65-F5344CB8AC3E}">
        <p14:creationId xmlns:p14="http://schemas.microsoft.com/office/powerpoint/2010/main" val="3309973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83057-AFF2-7CC7-0D59-560586617B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E9CB7C-FB49-F86B-93CA-3A4F128A42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B2CE3F-F7AF-6390-58E3-74941402E4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E3E25-917F-661A-FE36-4EDDAF8EEEBA}"/>
              </a:ext>
            </a:extLst>
          </p:cNvPr>
          <p:cNvSpPr>
            <a:spLocks noGrp="1"/>
          </p:cNvSpPr>
          <p:nvPr>
            <p:ph type="dt" sz="half" idx="10"/>
          </p:nvPr>
        </p:nvSpPr>
        <p:spPr/>
        <p:txBody>
          <a:bodyPr/>
          <a:lstStyle/>
          <a:p>
            <a:fld id="{E0565017-23A0-4506-8739-BA674D1B2BD6}" type="datetimeFigureOut">
              <a:rPr lang="en-IN" smtClean="0"/>
              <a:t>10-07-2025</a:t>
            </a:fld>
            <a:endParaRPr lang="en-IN"/>
          </a:p>
        </p:txBody>
      </p:sp>
      <p:sp>
        <p:nvSpPr>
          <p:cNvPr id="6" name="Footer Placeholder 5">
            <a:extLst>
              <a:ext uri="{FF2B5EF4-FFF2-40B4-BE49-F238E27FC236}">
                <a16:creationId xmlns:a16="http://schemas.microsoft.com/office/drawing/2014/main" id="{31F99C35-5699-FD38-76E5-1B0363C1D7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6894DE-98D6-53EF-BF50-206AB747E3A1}"/>
              </a:ext>
            </a:extLst>
          </p:cNvPr>
          <p:cNvSpPr>
            <a:spLocks noGrp="1"/>
          </p:cNvSpPr>
          <p:nvPr>
            <p:ph type="sldNum" sz="quarter" idx="12"/>
          </p:nvPr>
        </p:nvSpPr>
        <p:spPr/>
        <p:txBody>
          <a:bodyPr/>
          <a:lstStyle/>
          <a:p>
            <a:fld id="{F01C0DA8-E67E-48A2-A8AC-37C6E3060A94}" type="slidenum">
              <a:rPr lang="en-IN" smtClean="0"/>
              <a:t>‹#›</a:t>
            </a:fld>
            <a:endParaRPr lang="en-IN"/>
          </a:p>
        </p:txBody>
      </p:sp>
    </p:spTree>
    <p:extLst>
      <p:ext uri="{BB962C8B-B14F-4D97-AF65-F5344CB8AC3E}">
        <p14:creationId xmlns:p14="http://schemas.microsoft.com/office/powerpoint/2010/main" val="318524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6F89-23C2-60AD-1584-039B325060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391894-EFA5-4A1A-B2ED-8E3059E80E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971C30-0170-EE0C-7539-2993FE703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F6A57-E042-A1DB-C44E-FEFF62388A2C}"/>
              </a:ext>
            </a:extLst>
          </p:cNvPr>
          <p:cNvSpPr>
            <a:spLocks noGrp="1"/>
          </p:cNvSpPr>
          <p:nvPr>
            <p:ph type="dt" sz="half" idx="10"/>
          </p:nvPr>
        </p:nvSpPr>
        <p:spPr/>
        <p:txBody>
          <a:bodyPr/>
          <a:lstStyle/>
          <a:p>
            <a:fld id="{E0565017-23A0-4506-8739-BA674D1B2BD6}" type="datetimeFigureOut">
              <a:rPr lang="en-IN" smtClean="0"/>
              <a:t>10-07-2025</a:t>
            </a:fld>
            <a:endParaRPr lang="en-IN"/>
          </a:p>
        </p:txBody>
      </p:sp>
      <p:sp>
        <p:nvSpPr>
          <p:cNvPr id="6" name="Footer Placeholder 5">
            <a:extLst>
              <a:ext uri="{FF2B5EF4-FFF2-40B4-BE49-F238E27FC236}">
                <a16:creationId xmlns:a16="http://schemas.microsoft.com/office/drawing/2014/main" id="{BEDBD1E5-9C3D-C716-9D78-96603E046B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C363BF-364A-9814-199F-A0E3246E32E6}"/>
              </a:ext>
            </a:extLst>
          </p:cNvPr>
          <p:cNvSpPr>
            <a:spLocks noGrp="1"/>
          </p:cNvSpPr>
          <p:nvPr>
            <p:ph type="sldNum" sz="quarter" idx="12"/>
          </p:nvPr>
        </p:nvSpPr>
        <p:spPr/>
        <p:txBody>
          <a:bodyPr/>
          <a:lstStyle/>
          <a:p>
            <a:fld id="{F01C0DA8-E67E-48A2-A8AC-37C6E3060A94}" type="slidenum">
              <a:rPr lang="en-IN" smtClean="0"/>
              <a:t>‹#›</a:t>
            </a:fld>
            <a:endParaRPr lang="en-IN"/>
          </a:p>
        </p:txBody>
      </p:sp>
    </p:spTree>
    <p:extLst>
      <p:ext uri="{BB962C8B-B14F-4D97-AF65-F5344CB8AC3E}">
        <p14:creationId xmlns:p14="http://schemas.microsoft.com/office/powerpoint/2010/main" val="136007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AFD91D-F8D3-ABCA-3F37-285CEA4DAE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0143BF-66F3-5FDF-05DC-96FFE5494A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44BD40-307D-9A48-FAFD-5B53D3A4B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0565017-23A0-4506-8739-BA674D1B2BD6}" type="datetimeFigureOut">
              <a:rPr lang="en-IN" smtClean="0"/>
              <a:t>10-07-2025</a:t>
            </a:fld>
            <a:endParaRPr lang="en-IN"/>
          </a:p>
        </p:txBody>
      </p:sp>
      <p:sp>
        <p:nvSpPr>
          <p:cNvPr id="5" name="Footer Placeholder 4">
            <a:extLst>
              <a:ext uri="{FF2B5EF4-FFF2-40B4-BE49-F238E27FC236}">
                <a16:creationId xmlns:a16="http://schemas.microsoft.com/office/drawing/2014/main" id="{F8D31763-4852-9C17-5BEA-845F9E66A3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2C25812-4302-E0FD-0C15-A32535FED9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1C0DA8-E67E-48A2-A8AC-37C6E3060A94}" type="slidenum">
              <a:rPr lang="en-IN" smtClean="0"/>
              <a:t>‹#›</a:t>
            </a:fld>
            <a:endParaRPr lang="en-IN"/>
          </a:p>
        </p:txBody>
      </p:sp>
    </p:spTree>
    <p:extLst>
      <p:ext uri="{BB962C8B-B14F-4D97-AF65-F5344CB8AC3E}">
        <p14:creationId xmlns:p14="http://schemas.microsoft.com/office/powerpoint/2010/main" val="231958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33.png"/><Relationship Id="rId26" Type="http://schemas.openxmlformats.org/officeDocument/2006/relationships/image" Target="../media/image41.png"/><Relationship Id="rId3" Type="http://schemas.openxmlformats.org/officeDocument/2006/relationships/image" Target="../media/image18.png"/><Relationship Id="rId21" Type="http://schemas.openxmlformats.org/officeDocument/2006/relationships/image" Target="../media/image36.png"/><Relationship Id="rId34" Type="http://schemas.openxmlformats.org/officeDocument/2006/relationships/image" Target="../media/image49.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33" Type="http://schemas.openxmlformats.org/officeDocument/2006/relationships/image" Target="../media/image48.png"/><Relationship Id="rId2" Type="http://schemas.openxmlformats.org/officeDocument/2006/relationships/image" Target="../media/image17.png"/><Relationship Id="rId16" Type="http://schemas.openxmlformats.org/officeDocument/2006/relationships/image" Target="../media/image31.png"/><Relationship Id="rId20" Type="http://schemas.openxmlformats.org/officeDocument/2006/relationships/image" Target="../media/image35.png"/><Relationship Id="rId29" Type="http://schemas.openxmlformats.org/officeDocument/2006/relationships/image" Target="../media/image44.png"/><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39.png"/><Relationship Id="rId32" Type="http://schemas.openxmlformats.org/officeDocument/2006/relationships/image" Target="../media/image47.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28" Type="http://schemas.openxmlformats.org/officeDocument/2006/relationships/image" Target="../media/image43.png"/><Relationship Id="rId10" Type="http://schemas.openxmlformats.org/officeDocument/2006/relationships/image" Target="../media/image25.png"/><Relationship Id="rId19" Type="http://schemas.openxmlformats.org/officeDocument/2006/relationships/image" Target="../media/image34.png"/><Relationship Id="rId31" Type="http://schemas.openxmlformats.org/officeDocument/2006/relationships/image" Target="../media/image46.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png"/><Relationship Id="rId30" Type="http://schemas.openxmlformats.org/officeDocument/2006/relationships/image" Target="../media/image45.png"/><Relationship Id="rId8" Type="http://schemas.openxmlformats.org/officeDocument/2006/relationships/image" Target="../media/image23.png"/></Relationships>
</file>

<file path=ppt/slides/_rels/slide3.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33.png"/><Relationship Id="rId26" Type="http://schemas.openxmlformats.org/officeDocument/2006/relationships/image" Target="../media/image41.png"/><Relationship Id="rId3" Type="http://schemas.openxmlformats.org/officeDocument/2006/relationships/image" Target="../media/image18.png"/><Relationship Id="rId21" Type="http://schemas.openxmlformats.org/officeDocument/2006/relationships/image" Target="../media/image36.png"/><Relationship Id="rId34" Type="http://schemas.openxmlformats.org/officeDocument/2006/relationships/image" Target="../media/image49.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33" Type="http://schemas.openxmlformats.org/officeDocument/2006/relationships/image" Target="../media/image48.png"/><Relationship Id="rId2" Type="http://schemas.openxmlformats.org/officeDocument/2006/relationships/image" Target="../media/image17.png"/><Relationship Id="rId16" Type="http://schemas.openxmlformats.org/officeDocument/2006/relationships/image" Target="../media/image31.png"/><Relationship Id="rId20" Type="http://schemas.openxmlformats.org/officeDocument/2006/relationships/image" Target="../media/image35.png"/><Relationship Id="rId29" Type="http://schemas.openxmlformats.org/officeDocument/2006/relationships/image" Target="../media/image44.png"/><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39.png"/><Relationship Id="rId32" Type="http://schemas.openxmlformats.org/officeDocument/2006/relationships/image" Target="../media/image47.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28" Type="http://schemas.openxmlformats.org/officeDocument/2006/relationships/image" Target="../media/image43.png"/><Relationship Id="rId10" Type="http://schemas.openxmlformats.org/officeDocument/2006/relationships/image" Target="../media/image25.png"/><Relationship Id="rId19" Type="http://schemas.openxmlformats.org/officeDocument/2006/relationships/image" Target="../media/image34.png"/><Relationship Id="rId31" Type="http://schemas.openxmlformats.org/officeDocument/2006/relationships/image" Target="../media/image46.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png"/><Relationship Id="rId30" Type="http://schemas.openxmlformats.org/officeDocument/2006/relationships/image" Target="../media/image45.png"/><Relationship Id="rId8" Type="http://schemas.openxmlformats.org/officeDocument/2006/relationships/image" Target="../media/image23.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50.png"/><Relationship Id="rId7" Type="http://schemas.openxmlformats.org/officeDocument/2006/relationships/image" Target="../media/image29.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23.png"/><Relationship Id="rId4" Type="http://schemas.openxmlformats.org/officeDocument/2006/relationships/image" Target="../media/image24.png"/><Relationship Id="rId9" Type="http://schemas.openxmlformats.org/officeDocument/2006/relationships/image" Target="../media/image47.png"/></Relationships>
</file>

<file path=ppt/slides/_rels/slide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9.png"/><Relationship Id="rId18" Type="http://schemas.openxmlformats.org/officeDocument/2006/relationships/image" Target="../media/image64.png"/><Relationship Id="rId3" Type="http://schemas.openxmlformats.org/officeDocument/2006/relationships/image" Target="../media/image22.png"/><Relationship Id="rId7" Type="http://schemas.openxmlformats.org/officeDocument/2006/relationships/image" Target="../media/image54.png"/><Relationship Id="rId12" Type="http://schemas.openxmlformats.org/officeDocument/2006/relationships/image" Target="../media/image58.png"/><Relationship Id="rId17" Type="http://schemas.openxmlformats.org/officeDocument/2006/relationships/image" Target="../media/image63.png"/><Relationship Id="rId2" Type="http://schemas.openxmlformats.org/officeDocument/2006/relationships/image" Target="../media/image21.png"/><Relationship Id="rId16"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57.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56.png"/><Relationship Id="rId19" Type="http://schemas.openxmlformats.org/officeDocument/2006/relationships/image" Target="../media/image65.png"/><Relationship Id="rId4" Type="http://schemas.openxmlformats.org/officeDocument/2006/relationships/image" Target="../media/image52.png"/><Relationship Id="rId9" Type="http://schemas.openxmlformats.org/officeDocument/2006/relationships/image" Target="../media/image23.png"/><Relationship Id="rId14" Type="http://schemas.openxmlformats.org/officeDocument/2006/relationships/image" Target="../media/image60.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69.png"/><Relationship Id="rId18" Type="http://schemas.openxmlformats.org/officeDocument/2006/relationships/image" Target="../media/image63.png"/><Relationship Id="rId3" Type="http://schemas.openxmlformats.org/officeDocument/2006/relationships/image" Target="../media/image55.png"/><Relationship Id="rId7" Type="http://schemas.openxmlformats.org/officeDocument/2006/relationships/image" Target="../media/image68.png"/><Relationship Id="rId12" Type="http://schemas.openxmlformats.org/officeDocument/2006/relationships/image" Target="../media/image64.png"/><Relationship Id="rId17" Type="http://schemas.openxmlformats.org/officeDocument/2006/relationships/image" Target="../media/image62.png"/><Relationship Id="rId2" Type="http://schemas.openxmlformats.org/officeDocument/2006/relationships/image" Target="../media/image31.png"/><Relationship Id="rId16"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61.png"/><Relationship Id="rId5" Type="http://schemas.openxmlformats.org/officeDocument/2006/relationships/image" Target="../media/image66.png"/><Relationship Id="rId15" Type="http://schemas.openxmlformats.org/officeDocument/2006/relationships/image" Target="../media/image71.png"/><Relationship Id="rId10" Type="http://schemas.openxmlformats.org/officeDocument/2006/relationships/image" Target="../media/image60.png"/><Relationship Id="rId4" Type="http://schemas.openxmlformats.org/officeDocument/2006/relationships/image" Target="../media/image23.png"/><Relationship Id="rId9" Type="http://schemas.openxmlformats.org/officeDocument/2006/relationships/image" Target="../media/image59.png"/><Relationship Id="rId14" Type="http://schemas.openxmlformats.org/officeDocument/2006/relationships/image" Target="../media/image70.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69.png"/><Relationship Id="rId18" Type="http://schemas.openxmlformats.org/officeDocument/2006/relationships/image" Target="../media/image63.png"/><Relationship Id="rId3" Type="http://schemas.openxmlformats.org/officeDocument/2006/relationships/image" Target="../media/image55.png"/><Relationship Id="rId7" Type="http://schemas.openxmlformats.org/officeDocument/2006/relationships/image" Target="../media/image68.png"/><Relationship Id="rId12" Type="http://schemas.openxmlformats.org/officeDocument/2006/relationships/image" Target="../media/image64.png"/><Relationship Id="rId17" Type="http://schemas.openxmlformats.org/officeDocument/2006/relationships/image" Target="../media/image62.png"/><Relationship Id="rId2" Type="http://schemas.openxmlformats.org/officeDocument/2006/relationships/image" Target="../media/image31.png"/><Relationship Id="rId16"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61.png"/><Relationship Id="rId5" Type="http://schemas.openxmlformats.org/officeDocument/2006/relationships/image" Target="../media/image66.png"/><Relationship Id="rId15" Type="http://schemas.openxmlformats.org/officeDocument/2006/relationships/image" Target="../media/image71.png"/><Relationship Id="rId10" Type="http://schemas.openxmlformats.org/officeDocument/2006/relationships/image" Target="../media/image60.png"/><Relationship Id="rId4" Type="http://schemas.openxmlformats.org/officeDocument/2006/relationships/image" Target="../media/image23.png"/><Relationship Id="rId9" Type="http://schemas.openxmlformats.org/officeDocument/2006/relationships/image" Target="../media/image59.png"/><Relationship Id="rId14" Type="http://schemas.openxmlformats.org/officeDocument/2006/relationships/image" Target="../media/image70.png"/></Relationships>
</file>

<file path=ppt/slides/_rels/slide9.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9.png"/><Relationship Id="rId18" Type="http://schemas.openxmlformats.org/officeDocument/2006/relationships/image" Target="../media/image64.png"/><Relationship Id="rId3" Type="http://schemas.openxmlformats.org/officeDocument/2006/relationships/image" Target="../media/image22.png"/><Relationship Id="rId7" Type="http://schemas.openxmlformats.org/officeDocument/2006/relationships/image" Target="../media/image54.png"/><Relationship Id="rId12" Type="http://schemas.openxmlformats.org/officeDocument/2006/relationships/image" Target="../media/image58.png"/><Relationship Id="rId17" Type="http://schemas.openxmlformats.org/officeDocument/2006/relationships/image" Target="../media/image63.png"/><Relationship Id="rId2" Type="http://schemas.openxmlformats.org/officeDocument/2006/relationships/image" Target="../media/image21.png"/><Relationship Id="rId16"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57.png"/><Relationship Id="rId5" Type="http://schemas.openxmlformats.org/officeDocument/2006/relationships/image" Target="../media/image53.png"/><Relationship Id="rId15" Type="http://schemas.openxmlformats.org/officeDocument/2006/relationships/image" Target="../media/image61.png"/><Relationship Id="rId10" Type="http://schemas.openxmlformats.org/officeDocument/2006/relationships/image" Target="../media/image56.png"/><Relationship Id="rId19" Type="http://schemas.openxmlformats.org/officeDocument/2006/relationships/image" Target="../media/image65.png"/><Relationship Id="rId4" Type="http://schemas.openxmlformats.org/officeDocument/2006/relationships/image" Target="../media/image52.png"/><Relationship Id="rId9" Type="http://schemas.openxmlformats.org/officeDocument/2006/relationships/image" Target="../media/image23.png"/><Relationship Id="rId1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B66E776A-A26B-8698-0549-48A213BCE440}"/>
              </a:ext>
            </a:extLst>
          </p:cNvPr>
          <p:cNvGrpSpPr/>
          <p:nvPr/>
        </p:nvGrpSpPr>
        <p:grpSpPr>
          <a:xfrm>
            <a:off x="490008" y="1237752"/>
            <a:ext cx="11340000" cy="1620000"/>
            <a:chOff x="94505" y="2079000"/>
            <a:chExt cx="11340000" cy="1620000"/>
          </a:xfrm>
        </p:grpSpPr>
        <p:sp>
          <p:nvSpPr>
            <p:cNvPr id="5" name="Oval 4">
              <a:extLst>
                <a:ext uri="{FF2B5EF4-FFF2-40B4-BE49-F238E27FC236}">
                  <a16:creationId xmlns:a16="http://schemas.microsoft.com/office/drawing/2014/main" id="{5EFB875B-DBD3-F49F-1047-4495A1BF2594}"/>
                </a:ext>
              </a:extLst>
            </p:cNvPr>
            <p:cNvSpPr/>
            <p:nvPr/>
          </p:nvSpPr>
          <p:spPr>
            <a:xfrm>
              <a:off x="1984505" y="2349000"/>
              <a:ext cx="1080000" cy="1080000"/>
            </a:xfrm>
            <a:prstGeom prst="ellipse">
              <a:avLst/>
            </a:prstGeom>
            <a:solidFill>
              <a:schemeClr val="bg1">
                <a:lumMod val="95000"/>
              </a:schemeClr>
            </a:solidFill>
            <a:ln>
              <a:solidFill>
                <a:srgbClr val="CC24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Oval 3">
              <a:extLst>
                <a:ext uri="{FF2B5EF4-FFF2-40B4-BE49-F238E27FC236}">
                  <a16:creationId xmlns:a16="http://schemas.microsoft.com/office/drawing/2014/main" id="{E4E9116E-0CD2-F792-ED2E-345C481375AA}"/>
                </a:ext>
              </a:extLst>
            </p:cNvPr>
            <p:cNvSpPr/>
            <p:nvPr/>
          </p:nvSpPr>
          <p:spPr>
            <a:xfrm>
              <a:off x="364505" y="2349000"/>
              <a:ext cx="1080000" cy="1080000"/>
            </a:xfrm>
            <a:prstGeom prst="ellipse">
              <a:avLst/>
            </a:prstGeom>
            <a:solidFill>
              <a:srgbClr val="003A58"/>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40785FF6-DEBB-B475-8B80-B6A340B3A545}"/>
                </a:ext>
              </a:extLst>
            </p:cNvPr>
            <p:cNvSpPr/>
            <p:nvPr/>
          </p:nvSpPr>
          <p:spPr>
            <a:xfrm>
              <a:off x="3604505" y="2349000"/>
              <a:ext cx="1080000" cy="1080000"/>
            </a:xfrm>
            <a:prstGeom prst="ellipse">
              <a:avLst/>
            </a:prstGeom>
            <a:solidFill>
              <a:srgbClr val="003A5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E682919A-BABE-03FE-03F3-33D2F53022B8}"/>
                </a:ext>
              </a:extLst>
            </p:cNvPr>
            <p:cNvSpPr/>
            <p:nvPr/>
          </p:nvSpPr>
          <p:spPr>
            <a:xfrm>
              <a:off x="5224505" y="2349000"/>
              <a:ext cx="1080000" cy="1080000"/>
            </a:xfrm>
            <a:prstGeom prst="ellipse">
              <a:avLst/>
            </a:prstGeom>
            <a:solidFill>
              <a:schemeClr val="bg1">
                <a:lumMod val="95000"/>
              </a:schemeClr>
            </a:solidFill>
            <a:ln>
              <a:solidFill>
                <a:srgbClr val="CC24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67D8C49D-53ED-F6B2-9B0B-05925DEAA38C}"/>
                </a:ext>
              </a:extLst>
            </p:cNvPr>
            <p:cNvSpPr/>
            <p:nvPr/>
          </p:nvSpPr>
          <p:spPr>
            <a:xfrm>
              <a:off x="10084505" y="2349000"/>
              <a:ext cx="1080000" cy="1080000"/>
            </a:xfrm>
            <a:prstGeom prst="ellipse">
              <a:avLst/>
            </a:prstGeom>
            <a:solidFill>
              <a:srgbClr val="003A5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4F9B18EF-4D97-1521-CA78-32C5403DF71E}"/>
                </a:ext>
              </a:extLst>
            </p:cNvPr>
            <p:cNvSpPr/>
            <p:nvPr/>
          </p:nvSpPr>
          <p:spPr>
            <a:xfrm>
              <a:off x="8464505" y="2349000"/>
              <a:ext cx="1080000" cy="1080000"/>
            </a:xfrm>
            <a:prstGeom prst="ellipse">
              <a:avLst/>
            </a:prstGeom>
            <a:solidFill>
              <a:schemeClr val="bg1">
                <a:lumMod val="95000"/>
              </a:schemeClr>
            </a:solidFill>
            <a:ln>
              <a:solidFill>
                <a:srgbClr val="CC24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CCF226A-3559-EBD3-3DF5-699A760C7811}"/>
                </a:ext>
              </a:extLst>
            </p:cNvPr>
            <p:cNvSpPr/>
            <p:nvPr/>
          </p:nvSpPr>
          <p:spPr>
            <a:xfrm>
              <a:off x="6844505" y="2349000"/>
              <a:ext cx="1080000" cy="1080000"/>
            </a:xfrm>
            <a:prstGeom prst="ellipse">
              <a:avLst/>
            </a:prstGeom>
            <a:solidFill>
              <a:srgbClr val="003A5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c 21">
              <a:extLst>
                <a:ext uri="{FF2B5EF4-FFF2-40B4-BE49-F238E27FC236}">
                  <a16:creationId xmlns:a16="http://schemas.microsoft.com/office/drawing/2014/main" id="{FB46209D-2E81-F4BF-B975-1AA1610D79AD}"/>
                </a:ext>
              </a:extLst>
            </p:cNvPr>
            <p:cNvSpPr/>
            <p:nvPr/>
          </p:nvSpPr>
          <p:spPr>
            <a:xfrm>
              <a:off x="94505" y="2079000"/>
              <a:ext cx="1620000" cy="1620000"/>
            </a:xfrm>
            <a:prstGeom prst="arc">
              <a:avLst>
                <a:gd name="adj1" fmla="val 10750064"/>
                <a:gd name="adj2" fmla="val 32876"/>
              </a:avLst>
            </a:prstGeom>
            <a:ln>
              <a:solidFill>
                <a:schemeClr val="bg2">
                  <a:lumMod val="7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30" name="Arc 29">
              <a:extLst>
                <a:ext uri="{FF2B5EF4-FFF2-40B4-BE49-F238E27FC236}">
                  <a16:creationId xmlns:a16="http://schemas.microsoft.com/office/drawing/2014/main" id="{8E1959D4-2C2C-E899-EACC-EE4EA66789A8}"/>
                </a:ext>
              </a:extLst>
            </p:cNvPr>
            <p:cNvSpPr/>
            <p:nvPr/>
          </p:nvSpPr>
          <p:spPr>
            <a:xfrm flipV="1">
              <a:off x="1714505" y="2079000"/>
              <a:ext cx="1620000" cy="1620000"/>
            </a:xfrm>
            <a:prstGeom prst="arc">
              <a:avLst>
                <a:gd name="adj1" fmla="val 10750064"/>
                <a:gd name="adj2" fmla="val 32876"/>
              </a:avLst>
            </a:prstGeom>
            <a:ln>
              <a:solidFill>
                <a:schemeClr val="bg2">
                  <a:lumMod val="7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31" name="Arc 30">
              <a:extLst>
                <a:ext uri="{FF2B5EF4-FFF2-40B4-BE49-F238E27FC236}">
                  <a16:creationId xmlns:a16="http://schemas.microsoft.com/office/drawing/2014/main" id="{90405314-4318-362D-E2EA-ED23E45ECAB8}"/>
                </a:ext>
              </a:extLst>
            </p:cNvPr>
            <p:cNvSpPr/>
            <p:nvPr/>
          </p:nvSpPr>
          <p:spPr>
            <a:xfrm>
              <a:off x="3334505" y="2079000"/>
              <a:ext cx="1620000" cy="1620000"/>
            </a:xfrm>
            <a:prstGeom prst="arc">
              <a:avLst>
                <a:gd name="adj1" fmla="val 10750064"/>
                <a:gd name="adj2" fmla="val 32876"/>
              </a:avLst>
            </a:prstGeom>
            <a:ln>
              <a:solidFill>
                <a:schemeClr val="bg2">
                  <a:lumMod val="7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32" name="Arc 31">
              <a:extLst>
                <a:ext uri="{FF2B5EF4-FFF2-40B4-BE49-F238E27FC236}">
                  <a16:creationId xmlns:a16="http://schemas.microsoft.com/office/drawing/2014/main" id="{619D1C37-15DB-D16B-033C-225A6674159A}"/>
                </a:ext>
              </a:extLst>
            </p:cNvPr>
            <p:cNvSpPr/>
            <p:nvPr/>
          </p:nvSpPr>
          <p:spPr>
            <a:xfrm flipV="1">
              <a:off x="4954505" y="2079000"/>
              <a:ext cx="1620000" cy="1620000"/>
            </a:xfrm>
            <a:prstGeom prst="arc">
              <a:avLst>
                <a:gd name="adj1" fmla="val 10750064"/>
                <a:gd name="adj2" fmla="val 32876"/>
              </a:avLst>
            </a:prstGeom>
            <a:ln>
              <a:solidFill>
                <a:schemeClr val="bg2">
                  <a:lumMod val="7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33" name="Arc 32">
              <a:extLst>
                <a:ext uri="{FF2B5EF4-FFF2-40B4-BE49-F238E27FC236}">
                  <a16:creationId xmlns:a16="http://schemas.microsoft.com/office/drawing/2014/main" id="{386F6AE4-9305-0BA8-157F-DEEB72226C22}"/>
                </a:ext>
              </a:extLst>
            </p:cNvPr>
            <p:cNvSpPr/>
            <p:nvPr/>
          </p:nvSpPr>
          <p:spPr>
            <a:xfrm>
              <a:off x="6574505" y="2079000"/>
              <a:ext cx="1620000" cy="1620000"/>
            </a:xfrm>
            <a:prstGeom prst="arc">
              <a:avLst>
                <a:gd name="adj1" fmla="val 10750064"/>
                <a:gd name="adj2" fmla="val 32876"/>
              </a:avLst>
            </a:prstGeom>
            <a:ln>
              <a:solidFill>
                <a:schemeClr val="bg2">
                  <a:lumMod val="7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34" name="Arc 33">
              <a:extLst>
                <a:ext uri="{FF2B5EF4-FFF2-40B4-BE49-F238E27FC236}">
                  <a16:creationId xmlns:a16="http://schemas.microsoft.com/office/drawing/2014/main" id="{E9401672-C81D-4AF3-9C50-088A9A25D274}"/>
                </a:ext>
              </a:extLst>
            </p:cNvPr>
            <p:cNvSpPr/>
            <p:nvPr/>
          </p:nvSpPr>
          <p:spPr>
            <a:xfrm flipV="1">
              <a:off x="8194505" y="2079000"/>
              <a:ext cx="1620000" cy="1620000"/>
            </a:xfrm>
            <a:prstGeom prst="arc">
              <a:avLst>
                <a:gd name="adj1" fmla="val 10750064"/>
                <a:gd name="adj2" fmla="val 32876"/>
              </a:avLst>
            </a:prstGeom>
            <a:ln>
              <a:solidFill>
                <a:schemeClr val="bg2">
                  <a:lumMod val="7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35" name="Arc 34">
              <a:extLst>
                <a:ext uri="{FF2B5EF4-FFF2-40B4-BE49-F238E27FC236}">
                  <a16:creationId xmlns:a16="http://schemas.microsoft.com/office/drawing/2014/main" id="{EB5F5F29-36EE-49DE-3407-6234F76D39E2}"/>
                </a:ext>
              </a:extLst>
            </p:cNvPr>
            <p:cNvSpPr/>
            <p:nvPr/>
          </p:nvSpPr>
          <p:spPr>
            <a:xfrm>
              <a:off x="9814505" y="2079000"/>
              <a:ext cx="1620000" cy="1620000"/>
            </a:xfrm>
            <a:prstGeom prst="arc">
              <a:avLst>
                <a:gd name="adj1" fmla="val 10750064"/>
                <a:gd name="adj2" fmla="val 32876"/>
              </a:avLst>
            </a:prstGeom>
            <a:ln>
              <a:solidFill>
                <a:schemeClr val="bg2">
                  <a:lumMod val="7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grpSp>
      <p:grpSp>
        <p:nvGrpSpPr>
          <p:cNvPr id="72" name="Group 71">
            <a:extLst>
              <a:ext uri="{FF2B5EF4-FFF2-40B4-BE49-F238E27FC236}">
                <a16:creationId xmlns:a16="http://schemas.microsoft.com/office/drawing/2014/main" id="{FE05AB67-77BB-6D1E-D1CE-BDA724A752B5}"/>
              </a:ext>
            </a:extLst>
          </p:cNvPr>
          <p:cNvGrpSpPr/>
          <p:nvPr/>
        </p:nvGrpSpPr>
        <p:grpSpPr>
          <a:xfrm>
            <a:off x="641640" y="3126324"/>
            <a:ext cx="11045856" cy="2659403"/>
            <a:chOff x="641640" y="4095588"/>
            <a:chExt cx="11045856" cy="2659403"/>
          </a:xfrm>
        </p:grpSpPr>
        <p:sp>
          <p:nvSpPr>
            <p:cNvPr id="37" name="Flowchart: Terminator 36">
              <a:extLst>
                <a:ext uri="{FF2B5EF4-FFF2-40B4-BE49-F238E27FC236}">
                  <a16:creationId xmlns:a16="http://schemas.microsoft.com/office/drawing/2014/main" id="{694FA534-9DCC-95E9-7196-D5B50D19C616}"/>
                </a:ext>
              </a:extLst>
            </p:cNvPr>
            <p:cNvSpPr/>
            <p:nvPr/>
          </p:nvSpPr>
          <p:spPr>
            <a:xfrm>
              <a:off x="641640" y="4979244"/>
              <a:ext cx="1316736" cy="338328"/>
            </a:xfrm>
            <a:prstGeom prst="flowChartTerminator">
              <a:avLst/>
            </a:prstGeom>
            <a:ln w="6350">
              <a:solidFill>
                <a:srgbClr val="1560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Online Ads</a:t>
              </a:r>
              <a:endParaRPr lang="en-IN" sz="1100" b="1" dirty="0"/>
            </a:p>
          </p:txBody>
        </p:sp>
        <p:sp>
          <p:nvSpPr>
            <p:cNvPr id="38" name="TextBox 37">
              <a:extLst>
                <a:ext uri="{FF2B5EF4-FFF2-40B4-BE49-F238E27FC236}">
                  <a16:creationId xmlns:a16="http://schemas.microsoft.com/office/drawing/2014/main" id="{34A1A3E1-B0B5-DCC7-EDEF-0543D5F88745}"/>
                </a:ext>
              </a:extLst>
            </p:cNvPr>
            <p:cNvSpPr txBox="1"/>
            <p:nvPr/>
          </p:nvSpPr>
          <p:spPr>
            <a:xfrm>
              <a:off x="792654" y="4095589"/>
              <a:ext cx="1014708" cy="646331"/>
            </a:xfrm>
            <a:prstGeom prst="rect">
              <a:avLst/>
            </a:prstGeom>
            <a:noFill/>
          </p:spPr>
          <p:txBody>
            <a:bodyPr wrap="square" rtlCol="0">
              <a:spAutoFit/>
            </a:bodyPr>
            <a:lstStyle/>
            <a:p>
              <a:pPr algn="ctr"/>
              <a:r>
                <a:rPr lang="en-US" sz="1200" b="1" dirty="0">
                  <a:solidFill>
                    <a:schemeClr val="accent2">
                      <a:lumMod val="60000"/>
                      <a:lumOff val="40000"/>
                    </a:schemeClr>
                  </a:solidFill>
                </a:rPr>
                <a:t>Awareness &amp; Acquisition</a:t>
              </a:r>
              <a:endParaRPr lang="en-IN" sz="1200" b="1" dirty="0">
                <a:solidFill>
                  <a:schemeClr val="accent2">
                    <a:lumMod val="60000"/>
                    <a:lumOff val="40000"/>
                  </a:schemeClr>
                </a:solidFill>
              </a:endParaRPr>
            </a:p>
          </p:txBody>
        </p:sp>
        <p:sp>
          <p:nvSpPr>
            <p:cNvPr id="39" name="TextBox 38">
              <a:extLst>
                <a:ext uri="{FF2B5EF4-FFF2-40B4-BE49-F238E27FC236}">
                  <a16:creationId xmlns:a16="http://schemas.microsoft.com/office/drawing/2014/main" id="{92386638-0F61-0A98-3BCD-CBF21BFAF371}"/>
                </a:ext>
              </a:extLst>
            </p:cNvPr>
            <p:cNvSpPr txBox="1"/>
            <p:nvPr/>
          </p:nvSpPr>
          <p:spPr>
            <a:xfrm>
              <a:off x="2412654" y="4097015"/>
              <a:ext cx="1014708" cy="276999"/>
            </a:xfrm>
            <a:prstGeom prst="rect">
              <a:avLst/>
            </a:prstGeom>
            <a:noFill/>
          </p:spPr>
          <p:txBody>
            <a:bodyPr wrap="square" rtlCol="0">
              <a:spAutoFit/>
            </a:bodyPr>
            <a:lstStyle/>
            <a:p>
              <a:r>
                <a:rPr lang="en-US" sz="1200" b="1" dirty="0">
                  <a:solidFill>
                    <a:schemeClr val="accent2">
                      <a:lumMod val="60000"/>
                      <a:lumOff val="40000"/>
                    </a:schemeClr>
                  </a:solidFill>
                </a:rPr>
                <a:t>Onboarding</a:t>
              </a:r>
              <a:endParaRPr lang="en-IN" sz="1200" b="1" dirty="0">
                <a:solidFill>
                  <a:schemeClr val="accent2">
                    <a:lumMod val="60000"/>
                    <a:lumOff val="40000"/>
                  </a:schemeClr>
                </a:solidFill>
              </a:endParaRPr>
            </a:p>
          </p:txBody>
        </p:sp>
        <p:sp>
          <p:nvSpPr>
            <p:cNvPr id="40" name="TextBox 39">
              <a:extLst>
                <a:ext uri="{FF2B5EF4-FFF2-40B4-BE49-F238E27FC236}">
                  <a16:creationId xmlns:a16="http://schemas.microsoft.com/office/drawing/2014/main" id="{EDD757D0-7431-E18B-BB0E-F6C1331F157D}"/>
                </a:ext>
              </a:extLst>
            </p:cNvPr>
            <p:cNvSpPr txBox="1"/>
            <p:nvPr/>
          </p:nvSpPr>
          <p:spPr>
            <a:xfrm>
              <a:off x="3781131" y="4095588"/>
              <a:ext cx="1517754" cy="646331"/>
            </a:xfrm>
            <a:prstGeom prst="rect">
              <a:avLst/>
            </a:prstGeom>
            <a:noFill/>
          </p:spPr>
          <p:txBody>
            <a:bodyPr wrap="square" rtlCol="0">
              <a:spAutoFit/>
            </a:bodyPr>
            <a:lstStyle/>
            <a:p>
              <a:pPr algn="ctr"/>
              <a:r>
                <a:rPr lang="en-US" sz="1200" b="1" dirty="0">
                  <a:solidFill>
                    <a:schemeClr val="accent2">
                      <a:lumMod val="60000"/>
                      <a:lumOff val="40000"/>
                    </a:schemeClr>
                  </a:solidFill>
                </a:rPr>
                <a:t>Account Setup </a:t>
              </a:r>
            </a:p>
            <a:p>
              <a:pPr algn="ctr"/>
              <a:r>
                <a:rPr lang="en-US" sz="1200" b="1" dirty="0">
                  <a:solidFill>
                    <a:schemeClr val="accent2">
                      <a:lumMod val="60000"/>
                      <a:lumOff val="40000"/>
                    </a:schemeClr>
                  </a:solidFill>
                </a:rPr>
                <a:t>&amp;</a:t>
              </a:r>
            </a:p>
            <a:p>
              <a:pPr algn="ctr"/>
              <a:r>
                <a:rPr lang="en-US" sz="1200" b="1" dirty="0">
                  <a:solidFill>
                    <a:schemeClr val="accent2">
                      <a:lumMod val="60000"/>
                      <a:lumOff val="40000"/>
                    </a:schemeClr>
                  </a:solidFill>
                </a:rPr>
                <a:t> Activation</a:t>
              </a:r>
              <a:endParaRPr lang="en-IN" sz="1200" b="1" dirty="0">
                <a:solidFill>
                  <a:schemeClr val="accent2">
                    <a:lumMod val="60000"/>
                    <a:lumOff val="40000"/>
                  </a:schemeClr>
                </a:solidFill>
              </a:endParaRPr>
            </a:p>
          </p:txBody>
        </p:sp>
        <p:sp>
          <p:nvSpPr>
            <p:cNvPr id="41" name="TextBox 40">
              <a:extLst>
                <a:ext uri="{FF2B5EF4-FFF2-40B4-BE49-F238E27FC236}">
                  <a16:creationId xmlns:a16="http://schemas.microsoft.com/office/drawing/2014/main" id="{DC69D115-A532-E162-7BCB-A91E7CB1336F}"/>
                </a:ext>
              </a:extLst>
            </p:cNvPr>
            <p:cNvSpPr txBox="1"/>
            <p:nvPr/>
          </p:nvSpPr>
          <p:spPr>
            <a:xfrm>
              <a:off x="5593911" y="4095588"/>
              <a:ext cx="1132194" cy="646331"/>
            </a:xfrm>
            <a:prstGeom prst="rect">
              <a:avLst/>
            </a:prstGeom>
            <a:noFill/>
          </p:spPr>
          <p:txBody>
            <a:bodyPr wrap="square" rtlCol="0">
              <a:spAutoFit/>
            </a:bodyPr>
            <a:lstStyle/>
            <a:p>
              <a:pPr algn="ctr"/>
              <a:r>
                <a:rPr lang="en-US" sz="1200" b="1" dirty="0">
                  <a:solidFill>
                    <a:schemeClr val="accent2">
                      <a:lumMod val="60000"/>
                      <a:lumOff val="40000"/>
                    </a:schemeClr>
                  </a:solidFill>
                </a:rPr>
                <a:t>Banking </a:t>
              </a:r>
            </a:p>
            <a:p>
              <a:pPr algn="ctr"/>
              <a:r>
                <a:rPr lang="en-US" sz="1200" b="1" dirty="0">
                  <a:solidFill>
                    <a:schemeClr val="accent2">
                      <a:lumMod val="60000"/>
                      <a:lumOff val="40000"/>
                    </a:schemeClr>
                  </a:solidFill>
                </a:rPr>
                <a:t>&amp; Engagement</a:t>
              </a:r>
              <a:endParaRPr lang="en-IN" sz="1200" b="1" dirty="0">
                <a:solidFill>
                  <a:schemeClr val="accent2">
                    <a:lumMod val="60000"/>
                    <a:lumOff val="40000"/>
                  </a:schemeClr>
                </a:solidFill>
              </a:endParaRPr>
            </a:p>
          </p:txBody>
        </p:sp>
        <p:sp>
          <p:nvSpPr>
            <p:cNvPr id="42" name="TextBox 41">
              <a:extLst>
                <a:ext uri="{FF2B5EF4-FFF2-40B4-BE49-F238E27FC236}">
                  <a16:creationId xmlns:a16="http://schemas.microsoft.com/office/drawing/2014/main" id="{74D14A7E-38D5-A97F-6786-B63EBFC582EC}"/>
                </a:ext>
              </a:extLst>
            </p:cNvPr>
            <p:cNvSpPr txBox="1"/>
            <p:nvPr/>
          </p:nvSpPr>
          <p:spPr>
            <a:xfrm>
              <a:off x="7272654" y="4097015"/>
              <a:ext cx="1014708" cy="646331"/>
            </a:xfrm>
            <a:prstGeom prst="rect">
              <a:avLst/>
            </a:prstGeom>
            <a:noFill/>
          </p:spPr>
          <p:txBody>
            <a:bodyPr wrap="square" rtlCol="0">
              <a:spAutoFit/>
            </a:bodyPr>
            <a:lstStyle/>
            <a:p>
              <a:pPr algn="ctr"/>
              <a:r>
                <a:rPr lang="en-US" sz="1200" b="1" dirty="0">
                  <a:solidFill>
                    <a:schemeClr val="accent2">
                      <a:lumMod val="60000"/>
                      <a:lumOff val="40000"/>
                    </a:schemeClr>
                  </a:solidFill>
                </a:rPr>
                <a:t>Resolution &amp; </a:t>
              </a:r>
            </a:p>
            <a:p>
              <a:pPr algn="ctr"/>
              <a:r>
                <a:rPr lang="en-US" sz="1200" b="1" dirty="0">
                  <a:solidFill>
                    <a:schemeClr val="accent2">
                      <a:lumMod val="60000"/>
                      <a:lumOff val="40000"/>
                    </a:schemeClr>
                  </a:solidFill>
                </a:rPr>
                <a:t>Servicing</a:t>
              </a:r>
              <a:endParaRPr lang="en-IN" sz="1200" b="1" dirty="0">
                <a:solidFill>
                  <a:schemeClr val="accent2">
                    <a:lumMod val="60000"/>
                    <a:lumOff val="40000"/>
                  </a:schemeClr>
                </a:solidFill>
              </a:endParaRPr>
            </a:p>
          </p:txBody>
        </p:sp>
        <p:sp>
          <p:nvSpPr>
            <p:cNvPr id="43" name="TextBox 42">
              <a:extLst>
                <a:ext uri="{FF2B5EF4-FFF2-40B4-BE49-F238E27FC236}">
                  <a16:creationId xmlns:a16="http://schemas.microsoft.com/office/drawing/2014/main" id="{DDB8B958-4EE0-9BD2-30A9-4AA251E1FD9E}"/>
                </a:ext>
              </a:extLst>
            </p:cNvPr>
            <p:cNvSpPr txBox="1"/>
            <p:nvPr/>
          </p:nvSpPr>
          <p:spPr>
            <a:xfrm>
              <a:off x="8892654" y="4095588"/>
              <a:ext cx="1014708" cy="461665"/>
            </a:xfrm>
            <a:prstGeom prst="rect">
              <a:avLst/>
            </a:prstGeom>
            <a:noFill/>
          </p:spPr>
          <p:txBody>
            <a:bodyPr wrap="square" rtlCol="0">
              <a:spAutoFit/>
            </a:bodyPr>
            <a:lstStyle/>
            <a:p>
              <a:pPr algn="ctr"/>
              <a:r>
                <a:rPr lang="en-US" sz="1200" b="1" dirty="0">
                  <a:solidFill>
                    <a:schemeClr val="accent2">
                      <a:lumMod val="60000"/>
                      <a:lumOff val="40000"/>
                    </a:schemeClr>
                  </a:solidFill>
                </a:rPr>
                <a:t>Cross-Sell Products</a:t>
              </a:r>
              <a:endParaRPr lang="en-IN" sz="1200" b="1" dirty="0">
                <a:solidFill>
                  <a:schemeClr val="accent2">
                    <a:lumMod val="60000"/>
                    <a:lumOff val="40000"/>
                  </a:schemeClr>
                </a:solidFill>
              </a:endParaRPr>
            </a:p>
          </p:txBody>
        </p:sp>
        <p:sp>
          <p:nvSpPr>
            <p:cNvPr id="44" name="TextBox 43">
              <a:extLst>
                <a:ext uri="{FF2B5EF4-FFF2-40B4-BE49-F238E27FC236}">
                  <a16:creationId xmlns:a16="http://schemas.microsoft.com/office/drawing/2014/main" id="{A0B0B1D1-7942-98E4-221B-B97CF5FC008B}"/>
                </a:ext>
              </a:extLst>
            </p:cNvPr>
            <p:cNvSpPr txBox="1"/>
            <p:nvPr/>
          </p:nvSpPr>
          <p:spPr>
            <a:xfrm>
              <a:off x="10396743" y="4095588"/>
              <a:ext cx="1246530" cy="646331"/>
            </a:xfrm>
            <a:prstGeom prst="rect">
              <a:avLst/>
            </a:prstGeom>
            <a:noFill/>
          </p:spPr>
          <p:txBody>
            <a:bodyPr wrap="square" rtlCol="0">
              <a:spAutoFit/>
            </a:bodyPr>
            <a:lstStyle/>
            <a:p>
              <a:pPr algn="ctr"/>
              <a:r>
                <a:rPr lang="en-US" sz="1200" b="1" dirty="0">
                  <a:solidFill>
                    <a:schemeClr val="accent2">
                      <a:lumMod val="60000"/>
                      <a:lumOff val="40000"/>
                    </a:schemeClr>
                  </a:solidFill>
                </a:rPr>
                <a:t>Reengagement </a:t>
              </a:r>
            </a:p>
            <a:p>
              <a:pPr algn="ctr"/>
              <a:r>
                <a:rPr lang="en-US" sz="1200" b="1" dirty="0">
                  <a:solidFill>
                    <a:schemeClr val="accent2">
                      <a:lumMod val="60000"/>
                      <a:lumOff val="40000"/>
                    </a:schemeClr>
                  </a:solidFill>
                </a:rPr>
                <a:t>or </a:t>
              </a:r>
            </a:p>
            <a:p>
              <a:pPr algn="ctr"/>
              <a:r>
                <a:rPr lang="en-US" sz="1200" b="1" dirty="0">
                  <a:solidFill>
                    <a:schemeClr val="accent2">
                      <a:lumMod val="60000"/>
                      <a:lumOff val="40000"/>
                    </a:schemeClr>
                  </a:solidFill>
                </a:rPr>
                <a:t>Churn</a:t>
              </a:r>
              <a:endParaRPr lang="en-IN" sz="1200" b="1" dirty="0">
                <a:solidFill>
                  <a:schemeClr val="accent2">
                    <a:lumMod val="60000"/>
                    <a:lumOff val="40000"/>
                  </a:schemeClr>
                </a:solidFill>
              </a:endParaRPr>
            </a:p>
          </p:txBody>
        </p:sp>
        <p:sp>
          <p:nvSpPr>
            <p:cNvPr id="45" name="Flowchart: Terminator 44">
              <a:extLst>
                <a:ext uri="{FF2B5EF4-FFF2-40B4-BE49-F238E27FC236}">
                  <a16:creationId xmlns:a16="http://schemas.microsoft.com/office/drawing/2014/main" id="{4A46E985-8196-B483-303D-0D351AD6D01D}"/>
                </a:ext>
              </a:extLst>
            </p:cNvPr>
            <p:cNvSpPr/>
            <p:nvPr/>
          </p:nvSpPr>
          <p:spPr>
            <a:xfrm>
              <a:off x="2261640" y="4968660"/>
              <a:ext cx="1316736" cy="338328"/>
            </a:xfrm>
            <a:prstGeom prst="flowChartTerminator">
              <a:avLst/>
            </a:prstGeom>
            <a:ln w="6350">
              <a:solidFill>
                <a:srgbClr val="1560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KYC Docs</a:t>
              </a:r>
              <a:endParaRPr lang="en-IN" sz="1100" b="1" dirty="0"/>
            </a:p>
          </p:txBody>
        </p:sp>
        <p:sp>
          <p:nvSpPr>
            <p:cNvPr id="46" name="Flowchart: Terminator 45">
              <a:extLst>
                <a:ext uri="{FF2B5EF4-FFF2-40B4-BE49-F238E27FC236}">
                  <a16:creationId xmlns:a16="http://schemas.microsoft.com/office/drawing/2014/main" id="{1E9A1620-E747-F2A5-64EA-D6477EB92F6E}"/>
                </a:ext>
              </a:extLst>
            </p:cNvPr>
            <p:cNvSpPr/>
            <p:nvPr/>
          </p:nvSpPr>
          <p:spPr>
            <a:xfrm>
              <a:off x="3881640" y="4968660"/>
              <a:ext cx="1316736" cy="338328"/>
            </a:xfrm>
            <a:prstGeom prst="flowChartTerminator">
              <a:avLst/>
            </a:prstGeom>
            <a:ln w="6350">
              <a:solidFill>
                <a:srgbClr val="1560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Application Install</a:t>
              </a:r>
              <a:endParaRPr lang="en-IN" sz="1100" b="1" dirty="0"/>
            </a:p>
          </p:txBody>
        </p:sp>
        <p:sp>
          <p:nvSpPr>
            <p:cNvPr id="47" name="Flowchart: Terminator 46">
              <a:extLst>
                <a:ext uri="{FF2B5EF4-FFF2-40B4-BE49-F238E27FC236}">
                  <a16:creationId xmlns:a16="http://schemas.microsoft.com/office/drawing/2014/main" id="{4E67278E-513B-B46C-79C3-FE7CF80E5CC5}"/>
                </a:ext>
              </a:extLst>
            </p:cNvPr>
            <p:cNvSpPr/>
            <p:nvPr/>
          </p:nvSpPr>
          <p:spPr>
            <a:xfrm>
              <a:off x="5501640" y="4968660"/>
              <a:ext cx="1316736" cy="338328"/>
            </a:xfrm>
            <a:prstGeom prst="flowChartTerminator">
              <a:avLst/>
            </a:prstGeom>
            <a:ln w="6350">
              <a:solidFill>
                <a:srgbClr val="1560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Flowchart: Terminator 47">
              <a:extLst>
                <a:ext uri="{FF2B5EF4-FFF2-40B4-BE49-F238E27FC236}">
                  <a16:creationId xmlns:a16="http://schemas.microsoft.com/office/drawing/2014/main" id="{043B68D8-8E11-ACEF-3470-9CE56E8AF18D}"/>
                </a:ext>
              </a:extLst>
            </p:cNvPr>
            <p:cNvSpPr/>
            <p:nvPr/>
          </p:nvSpPr>
          <p:spPr>
            <a:xfrm>
              <a:off x="10361640" y="4967472"/>
              <a:ext cx="1316736" cy="338328"/>
            </a:xfrm>
            <a:prstGeom prst="flowChartTerminator">
              <a:avLst/>
            </a:prstGeom>
            <a:ln w="6350">
              <a:solidFill>
                <a:srgbClr val="1560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Flowchart: Terminator 48">
              <a:extLst>
                <a:ext uri="{FF2B5EF4-FFF2-40B4-BE49-F238E27FC236}">
                  <a16:creationId xmlns:a16="http://schemas.microsoft.com/office/drawing/2014/main" id="{97E887C9-C3B5-C51B-1977-7E960FD01A1E}"/>
                </a:ext>
              </a:extLst>
            </p:cNvPr>
            <p:cNvSpPr/>
            <p:nvPr/>
          </p:nvSpPr>
          <p:spPr>
            <a:xfrm>
              <a:off x="8741640" y="4967472"/>
              <a:ext cx="1316736" cy="338328"/>
            </a:xfrm>
            <a:prstGeom prst="flowChartTerminator">
              <a:avLst/>
            </a:prstGeom>
            <a:ln w="6350">
              <a:solidFill>
                <a:srgbClr val="1560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Flowchart: Terminator 49">
              <a:extLst>
                <a:ext uri="{FF2B5EF4-FFF2-40B4-BE49-F238E27FC236}">
                  <a16:creationId xmlns:a16="http://schemas.microsoft.com/office/drawing/2014/main" id="{54C03057-9630-B26C-936B-6D8E66A567F6}"/>
                </a:ext>
              </a:extLst>
            </p:cNvPr>
            <p:cNvSpPr/>
            <p:nvPr/>
          </p:nvSpPr>
          <p:spPr>
            <a:xfrm>
              <a:off x="7121640" y="4967472"/>
              <a:ext cx="1316736" cy="338328"/>
            </a:xfrm>
            <a:prstGeom prst="flowChartTerminator">
              <a:avLst/>
            </a:prstGeom>
            <a:ln w="6350">
              <a:solidFill>
                <a:srgbClr val="1560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Flowchart: Terminator 50">
              <a:extLst>
                <a:ext uri="{FF2B5EF4-FFF2-40B4-BE49-F238E27FC236}">
                  <a16:creationId xmlns:a16="http://schemas.microsoft.com/office/drawing/2014/main" id="{9FFFD647-0B29-FEFA-DDDD-A72217F7661E}"/>
                </a:ext>
              </a:extLst>
            </p:cNvPr>
            <p:cNvSpPr/>
            <p:nvPr/>
          </p:nvSpPr>
          <p:spPr>
            <a:xfrm>
              <a:off x="642120" y="5397504"/>
              <a:ext cx="1316736" cy="432000"/>
            </a:xfrm>
            <a:prstGeom prst="flowChartTerminator">
              <a:avLst/>
            </a:prstGeom>
            <a:solidFill>
              <a:srgbClr val="BDBDBD"/>
            </a:solidFill>
            <a:ln w="6350">
              <a:solidFill>
                <a:srgbClr val="BDBD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Direct Mail</a:t>
              </a:r>
              <a:endParaRPr lang="en-IN" sz="1100" b="1" dirty="0"/>
            </a:p>
          </p:txBody>
        </p:sp>
        <p:sp>
          <p:nvSpPr>
            <p:cNvPr id="52" name="Flowchart: Terminator 51">
              <a:extLst>
                <a:ext uri="{FF2B5EF4-FFF2-40B4-BE49-F238E27FC236}">
                  <a16:creationId xmlns:a16="http://schemas.microsoft.com/office/drawing/2014/main" id="{60CE63ED-FEE7-C2A5-3A88-183F385451D7}"/>
                </a:ext>
              </a:extLst>
            </p:cNvPr>
            <p:cNvSpPr/>
            <p:nvPr/>
          </p:nvSpPr>
          <p:spPr>
            <a:xfrm>
              <a:off x="2262120" y="5386920"/>
              <a:ext cx="1316736" cy="432000"/>
            </a:xfrm>
            <a:prstGeom prst="flowChartTerminator">
              <a:avLst/>
            </a:prstGeom>
            <a:solidFill>
              <a:srgbClr val="BDBDBD"/>
            </a:solidFill>
            <a:ln w="6350">
              <a:solidFill>
                <a:srgbClr val="BDBD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Account Center</a:t>
              </a:r>
              <a:endParaRPr lang="en-IN" sz="1100" b="1" dirty="0"/>
            </a:p>
          </p:txBody>
        </p:sp>
        <p:sp>
          <p:nvSpPr>
            <p:cNvPr id="53" name="Flowchart: Terminator 52">
              <a:extLst>
                <a:ext uri="{FF2B5EF4-FFF2-40B4-BE49-F238E27FC236}">
                  <a16:creationId xmlns:a16="http://schemas.microsoft.com/office/drawing/2014/main" id="{04C6718A-4E75-08D1-C545-C9705D3659B8}"/>
                </a:ext>
              </a:extLst>
            </p:cNvPr>
            <p:cNvSpPr/>
            <p:nvPr/>
          </p:nvSpPr>
          <p:spPr>
            <a:xfrm>
              <a:off x="3882120" y="5386920"/>
              <a:ext cx="1316736" cy="432000"/>
            </a:xfrm>
            <a:prstGeom prst="flowChartTerminator">
              <a:avLst/>
            </a:prstGeom>
            <a:solidFill>
              <a:srgbClr val="BDBDBD"/>
            </a:solidFill>
            <a:ln w="6350">
              <a:solidFill>
                <a:srgbClr val="BDBD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First Fund / Transaction</a:t>
              </a:r>
              <a:endParaRPr lang="en-IN" sz="1100" b="1" dirty="0"/>
            </a:p>
          </p:txBody>
        </p:sp>
        <p:sp>
          <p:nvSpPr>
            <p:cNvPr id="54" name="Flowchart: Terminator 53">
              <a:extLst>
                <a:ext uri="{FF2B5EF4-FFF2-40B4-BE49-F238E27FC236}">
                  <a16:creationId xmlns:a16="http://schemas.microsoft.com/office/drawing/2014/main" id="{E32D5AD4-54C0-F0CA-7C90-210DDF63F5B9}"/>
                </a:ext>
              </a:extLst>
            </p:cNvPr>
            <p:cNvSpPr/>
            <p:nvPr/>
          </p:nvSpPr>
          <p:spPr>
            <a:xfrm>
              <a:off x="5502120" y="5386920"/>
              <a:ext cx="1316736" cy="432000"/>
            </a:xfrm>
            <a:prstGeom prst="flowChartTerminator">
              <a:avLst/>
            </a:prstGeom>
            <a:solidFill>
              <a:srgbClr val="BDBDBD"/>
            </a:solidFill>
            <a:ln w="6350">
              <a:solidFill>
                <a:srgbClr val="BDBD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Flowchart: Terminator 54">
              <a:extLst>
                <a:ext uri="{FF2B5EF4-FFF2-40B4-BE49-F238E27FC236}">
                  <a16:creationId xmlns:a16="http://schemas.microsoft.com/office/drawing/2014/main" id="{5EA5CEC5-FF14-310D-B0AC-6287AC499172}"/>
                </a:ext>
              </a:extLst>
            </p:cNvPr>
            <p:cNvSpPr/>
            <p:nvPr/>
          </p:nvSpPr>
          <p:spPr>
            <a:xfrm>
              <a:off x="10362120" y="5385732"/>
              <a:ext cx="1316736" cy="432000"/>
            </a:xfrm>
            <a:prstGeom prst="flowChartTerminator">
              <a:avLst/>
            </a:prstGeom>
            <a:solidFill>
              <a:srgbClr val="BDBDBD"/>
            </a:solidFill>
            <a:ln w="6350">
              <a:solidFill>
                <a:srgbClr val="BDBD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Flowchart: Terminator 55">
              <a:extLst>
                <a:ext uri="{FF2B5EF4-FFF2-40B4-BE49-F238E27FC236}">
                  <a16:creationId xmlns:a16="http://schemas.microsoft.com/office/drawing/2014/main" id="{E638A986-8F3F-7C2B-4638-13EE559D34A3}"/>
                </a:ext>
              </a:extLst>
            </p:cNvPr>
            <p:cNvSpPr/>
            <p:nvPr/>
          </p:nvSpPr>
          <p:spPr>
            <a:xfrm>
              <a:off x="8742120" y="5385732"/>
              <a:ext cx="1316736" cy="432000"/>
            </a:xfrm>
            <a:prstGeom prst="flowChartTerminator">
              <a:avLst/>
            </a:prstGeom>
            <a:solidFill>
              <a:srgbClr val="BDBDBD"/>
            </a:solidFill>
            <a:ln w="6350">
              <a:solidFill>
                <a:srgbClr val="BDBD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Flowchart: Terminator 56">
              <a:extLst>
                <a:ext uri="{FF2B5EF4-FFF2-40B4-BE49-F238E27FC236}">
                  <a16:creationId xmlns:a16="http://schemas.microsoft.com/office/drawing/2014/main" id="{EFE470E2-309C-61C2-8A24-18227217E4D6}"/>
                </a:ext>
              </a:extLst>
            </p:cNvPr>
            <p:cNvSpPr/>
            <p:nvPr/>
          </p:nvSpPr>
          <p:spPr>
            <a:xfrm>
              <a:off x="7122120" y="5385732"/>
              <a:ext cx="1316736" cy="432000"/>
            </a:xfrm>
            <a:prstGeom prst="flowChartTerminator">
              <a:avLst/>
            </a:prstGeom>
            <a:solidFill>
              <a:srgbClr val="BDBDBD"/>
            </a:solidFill>
            <a:ln w="6350">
              <a:solidFill>
                <a:srgbClr val="BDBD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Flowchart: Terminator 57">
              <a:extLst>
                <a:ext uri="{FF2B5EF4-FFF2-40B4-BE49-F238E27FC236}">
                  <a16:creationId xmlns:a16="http://schemas.microsoft.com/office/drawing/2014/main" id="{D095BF5B-205F-702A-4F51-9AE50BD7E703}"/>
                </a:ext>
              </a:extLst>
            </p:cNvPr>
            <p:cNvSpPr/>
            <p:nvPr/>
          </p:nvSpPr>
          <p:spPr>
            <a:xfrm>
              <a:off x="650760" y="5909832"/>
              <a:ext cx="1316736" cy="338328"/>
            </a:xfrm>
            <a:prstGeom prst="flowChartTerminator">
              <a:avLst/>
            </a:prstGeom>
            <a:solidFill>
              <a:schemeClr val="accent2">
                <a:lumMod val="40000"/>
                <a:lumOff val="60000"/>
              </a:schemeClr>
            </a:solidFill>
            <a:ln w="6350">
              <a:solidFill>
                <a:srgbClr val="F6C6A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lumMod val="75000"/>
                      <a:lumOff val="25000"/>
                    </a:schemeClr>
                  </a:solidFill>
                </a:rPr>
                <a:t>Email offers</a:t>
              </a:r>
              <a:endParaRPr lang="en-IN" sz="1100" b="1" dirty="0">
                <a:solidFill>
                  <a:schemeClr val="tx1">
                    <a:lumMod val="75000"/>
                    <a:lumOff val="25000"/>
                  </a:schemeClr>
                </a:solidFill>
              </a:endParaRPr>
            </a:p>
          </p:txBody>
        </p:sp>
        <p:sp>
          <p:nvSpPr>
            <p:cNvPr id="59" name="Flowchart: Terminator 58">
              <a:extLst>
                <a:ext uri="{FF2B5EF4-FFF2-40B4-BE49-F238E27FC236}">
                  <a16:creationId xmlns:a16="http://schemas.microsoft.com/office/drawing/2014/main" id="{D6F3F251-D657-0C9B-18E1-A6D7E2BF4AFC}"/>
                </a:ext>
              </a:extLst>
            </p:cNvPr>
            <p:cNvSpPr/>
            <p:nvPr/>
          </p:nvSpPr>
          <p:spPr>
            <a:xfrm>
              <a:off x="2270760" y="5899248"/>
              <a:ext cx="1316736" cy="338328"/>
            </a:xfrm>
            <a:prstGeom prst="flowChartTerminator">
              <a:avLst/>
            </a:prstGeom>
            <a:solidFill>
              <a:schemeClr val="accent2">
                <a:lumMod val="40000"/>
                <a:lumOff val="60000"/>
              </a:schemeClr>
            </a:solidFill>
            <a:ln w="6350">
              <a:solidFill>
                <a:srgbClr val="F6C6A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60000"/>
                    <a:lumOff val="40000"/>
                  </a:schemeClr>
                </a:solidFill>
              </a:endParaRPr>
            </a:p>
          </p:txBody>
        </p:sp>
        <p:sp>
          <p:nvSpPr>
            <p:cNvPr id="60" name="Flowchart: Terminator 59">
              <a:extLst>
                <a:ext uri="{FF2B5EF4-FFF2-40B4-BE49-F238E27FC236}">
                  <a16:creationId xmlns:a16="http://schemas.microsoft.com/office/drawing/2014/main" id="{565A1282-226B-27AA-2277-A80875265D9B}"/>
                </a:ext>
              </a:extLst>
            </p:cNvPr>
            <p:cNvSpPr/>
            <p:nvPr/>
          </p:nvSpPr>
          <p:spPr>
            <a:xfrm>
              <a:off x="3890760" y="5899248"/>
              <a:ext cx="1316736" cy="338328"/>
            </a:xfrm>
            <a:prstGeom prst="flowChartTerminator">
              <a:avLst/>
            </a:prstGeom>
            <a:solidFill>
              <a:schemeClr val="accent2">
                <a:lumMod val="40000"/>
                <a:lumOff val="60000"/>
              </a:schemeClr>
            </a:solidFill>
            <a:ln w="6350">
              <a:solidFill>
                <a:srgbClr val="F6C6A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lumMod val="75000"/>
                      <a:lumOff val="25000"/>
                    </a:schemeClr>
                  </a:solidFill>
                </a:rPr>
                <a:t>Setup Alerts</a:t>
              </a:r>
              <a:endParaRPr lang="en-IN" sz="1100" b="1" dirty="0">
                <a:solidFill>
                  <a:schemeClr val="tx1">
                    <a:lumMod val="75000"/>
                    <a:lumOff val="25000"/>
                  </a:schemeClr>
                </a:solidFill>
              </a:endParaRPr>
            </a:p>
          </p:txBody>
        </p:sp>
        <p:sp>
          <p:nvSpPr>
            <p:cNvPr id="61" name="Flowchart: Terminator 60">
              <a:extLst>
                <a:ext uri="{FF2B5EF4-FFF2-40B4-BE49-F238E27FC236}">
                  <a16:creationId xmlns:a16="http://schemas.microsoft.com/office/drawing/2014/main" id="{C3A1D007-6CD6-F0BD-14B9-2F673BCCB3C4}"/>
                </a:ext>
              </a:extLst>
            </p:cNvPr>
            <p:cNvSpPr/>
            <p:nvPr/>
          </p:nvSpPr>
          <p:spPr>
            <a:xfrm>
              <a:off x="5510760" y="5899248"/>
              <a:ext cx="1316736" cy="338328"/>
            </a:xfrm>
            <a:prstGeom prst="flowChartTerminator">
              <a:avLst/>
            </a:prstGeom>
            <a:solidFill>
              <a:schemeClr val="accent2">
                <a:lumMod val="40000"/>
                <a:lumOff val="60000"/>
              </a:schemeClr>
            </a:solidFill>
            <a:ln w="6350">
              <a:solidFill>
                <a:srgbClr val="F6C6A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lumMod val="60000"/>
                    <a:lumOff val="40000"/>
                  </a:schemeClr>
                </a:solidFill>
              </a:endParaRPr>
            </a:p>
          </p:txBody>
        </p:sp>
        <p:sp>
          <p:nvSpPr>
            <p:cNvPr id="62" name="Flowchart: Terminator 61">
              <a:extLst>
                <a:ext uri="{FF2B5EF4-FFF2-40B4-BE49-F238E27FC236}">
                  <a16:creationId xmlns:a16="http://schemas.microsoft.com/office/drawing/2014/main" id="{E4FEBFCF-5D85-16ED-8126-06D1130D3409}"/>
                </a:ext>
              </a:extLst>
            </p:cNvPr>
            <p:cNvSpPr/>
            <p:nvPr/>
          </p:nvSpPr>
          <p:spPr>
            <a:xfrm>
              <a:off x="10370760" y="5898060"/>
              <a:ext cx="1316736" cy="338328"/>
            </a:xfrm>
            <a:prstGeom prst="flowChartTerminator">
              <a:avLst/>
            </a:prstGeom>
            <a:solidFill>
              <a:schemeClr val="accent2">
                <a:lumMod val="40000"/>
                <a:lumOff val="60000"/>
              </a:schemeClr>
            </a:solidFill>
            <a:ln w="6350">
              <a:solidFill>
                <a:srgbClr val="F6C6A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lumMod val="60000"/>
                    <a:lumOff val="40000"/>
                  </a:schemeClr>
                </a:solidFill>
              </a:endParaRPr>
            </a:p>
          </p:txBody>
        </p:sp>
        <p:sp>
          <p:nvSpPr>
            <p:cNvPr id="63" name="Flowchart: Terminator 62">
              <a:extLst>
                <a:ext uri="{FF2B5EF4-FFF2-40B4-BE49-F238E27FC236}">
                  <a16:creationId xmlns:a16="http://schemas.microsoft.com/office/drawing/2014/main" id="{5D634C28-F5BD-F3E9-6FAC-9B23AAC5F220}"/>
                </a:ext>
              </a:extLst>
            </p:cNvPr>
            <p:cNvSpPr/>
            <p:nvPr/>
          </p:nvSpPr>
          <p:spPr>
            <a:xfrm>
              <a:off x="8750760" y="5898060"/>
              <a:ext cx="1316736" cy="338328"/>
            </a:xfrm>
            <a:prstGeom prst="flowChartTerminator">
              <a:avLst/>
            </a:prstGeom>
            <a:solidFill>
              <a:schemeClr val="accent2">
                <a:lumMod val="40000"/>
                <a:lumOff val="60000"/>
              </a:schemeClr>
            </a:solidFill>
            <a:ln w="6350">
              <a:solidFill>
                <a:srgbClr val="F6C6A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lumMod val="60000"/>
                    <a:lumOff val="40000"/>
                  </a:schemeClr>
                </a:solidFill>
              </a:endParaRPr>
            </a:p>
          </p:txBody>
        </p:sp>
        <p:sp>
          <p:nvSpPr>
            <p:cNvPr id="64" name="Flowchart: Terminator 63">
              <a:extLst>
                <a:ext uri="{FF2B5EF4-FFF2-40B4-BE49-F238E27FC236}">
                  <a16:creationId xmlns:a16="http://schemas.microsoft.com/office/drawing/2014/main" id="{5027E7B1-86AE-C7D4-2C10-A2497704855D}"/>
                </a:ext>
              </a:extLst>
            </p:cNvPr>
            <p:cNvSpPr/>
            <p:nvPr/>
          </p:nvSpPr>
          <p:spPr>
            <a:xfrm>
              <a:off x="7130760" y="5898060"/>
              <a:ext cx="1316736" cy="338328"/>
            </a:xfrm>
            <a:prstGeom prst="flowChartTerminator">
              <a:avLst/>
            </a:prstGeom>
            <a:solidFill>
              <a:schemeClr val="accent2">
                <a:lumMod val="40000"/>
                <a:lumOff val="60000"/>
              </a:schemeClr>
            </a:solidFill>
            <a:ln w="6350">
              <a:solidFill>
                <a:srgbClr val="F6C6A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lumMod val="60000"/>
                    <a:lumOff val="40000"/>
                  </a:schemeClr>
                </a:solidFill>
              </a:endParaRPr>
            </a:p>
          </p:txBody>
        </p:sp>
        <p:sp>
          <p:nvSpPr>
            <p:cNvPr id="65" name="Flowchart: Terminator 64">
              <a:extLst>
                <a:ext uri="{FF2B5EF4-FFF2-40B4-BE49-F238E27FC236}">
                  <a16:creationId xmlns:a16="http://schemas.microsoft.com/office/drawing/2014/main" id="{F9B8DAF2-72BD-4DB0-4739-2B4FD0BFCE85}"/>
                </a:ext>
              </a:extLst>
            </p:cNvPr>
            <p:cNvSpPr/>
            <p:nvPr/>
          </p:nvSpPr>
          <p:spPr>
            <a:xfrm>
              <a:off x="650760" y="6322991"/>
              <a:ext cx="1316736" cy="432000"/>
            </a:xfrm>
            <a:prstGeom prst="flowChartTerminator">
              <a:avLst/>
            </a:prstGeom>
            <a:solidFill>
              <a:srgbClr val="CC2427"/>
            </a:solidFill>
            <a:ln w="6350">
              <a:solidFill>
                <a:srgbClr val="CC24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Social Media</a:t>
              </a:r>
              <a:endParaRPr lang="en-IN" sz="1100" b="1" dirty="0"/>
            </a:p>
          </p:txBody>
        </p:sp>
        <p:sp>
          <p:nvSpPr>
            <p:cNvPr id="66" name="Flowchart: Terminator 65">
              <a:extLst>
                <a:ext uri="{FF2B5EF4-FFF2-40B4-BE49-F238E27FC236}">
                  <a16:creationId xmlns:a16="http://schemas.microsoft.com/office/drawing/2014/main" id="{7CBF056C-37A1-5DDA-8012-2AC17A8AA06C}"/>
                </a:ext>
              </a:extLst>
            </p:cNvPr>
            <p:cNvSpPr/>
            <p:nvPr/>
          </p:nvSpPr>
          <p:spPr>
            <a:xfrm>
              <a:off x="2270760" y="6312407"/>
              <a:ext cx="1316736" cy="432000"/>
            </a:xfrm>
            <a:prstGeom prst="flowChartTerminator">
              <a:avLst/>
            </a:prstGeom>
            <a:solidFill>
              <a:srgbClr val="CC2427"/>
            </a:solidFill>
            <a:ln w="6350">
              <a:solidFill>
                <a:srgbClr val="CC24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Flowchart: Terminator 66">
              <a:extLst>
                <a:ext uri="{FF2B5EF4-FFF2-40B4-BE49-F238E27FC236}">
                  <a16:creationId xmlns:a16="http://schemas.microsoft.com/office/drawing/2014/main" id="{2DAA41D3-CD3A-B078-C1A0-70D9CFA32B54}"/>
                </a:ext>
              </a:extLst>
            </p:cNvPr>
            <p:cNvSpPr/>
            <p:nvPr/>
          </p:nvSpPr>
          <p:spPr>
            <a:xfrm>
              <a:off x="3890760" y="6312407"/>
              <a:ext cx="1316736" cy="432000"/>
            </a:xfrm>
            <a:prstGeom prst="flowChartTerminator">
              <a:avLst/>
            </a:prstGeom>
            <a:solidFill>
              <a:srgbClr val="CC2427"/>
            </a:solidFill>
            <a:ln w="6350">
              <a:solidFill>
                <a:srgbClr val="CC24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Email &amp; SMS Comms</a:t>
              </a:r>
              <a:endParaRPr lang="en-IN" sz="1100" b="1" dirty="0"/>
            </a:p>
          </p:txBody>
        </p:sp>
        <p:sp>
          <p:nvSpPr>
            <p:cNvPr id="68" name="Flowchart: Terminator 67">
              <a:extLst>
                <a:ext uri="{FF2B5EF4-FFF2-40B4-BE49-F238E27FC236}">
                  <a16:creationId xmlns:a16="http://schemas.microsoft.com/office/drawing/2014/main" id="{5657B51A-5256-48D8-FAE9-27FF909DF7B5}"/>
                </a:ext>
              </a:extLst>
            </p:cNvPr>
            <p:cNvSpPr/>
            <p:nvPr/>
          </p:nvSpPr>
          <p:spPr>
            <a:xfrm>
              <a:off x="5510760" y="6312407"/>
              <a:ext cx="1316736" cy="432000"/>
            </a:xfrm>
            <a:prstGeom prst="flowChartTerminator">
              <a:avLst/>
            </a:prstGeom>
            <a:solidFill>
              <a:srgbClr val="CC2427"/>
            </a:solidFill>
            <a:ln w="6350">
              <a:solidFill>
                <a:srgbClr val="CC24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Flowchart: Terminator 68">
              <a:extLst>
                <a:ext uri="{FF2B5EF4-FFF2-40B4-BE49-F238E27FC236}">
                  <a16:creationId xmlns:a16="http://schemas.microsoft.com/office/drawing/2014/main" id="{FD6F5AF6-D503-FA45-3D33-72A9B4DADC6B}"/>
                </a:ext>
              </a:extLst>
            </p:cNvPr>
            <p:cNvSpPr/>
            <p:nvPr/>
          </p:nvSpPr>
          <p:spPr>
            <a:xfrm>
              <a:off x="10370760" y="6311219"/>
              <a:ext cx="1316736" cy="432000"/>
            </a:xfrm>
            <a:prstGeom prst="flowChartTerminator">
              <a:avLst/>
            </a:prstGeom>
            <a:solidFill>
              <a:srgbClr val="CC2427"/>
            </a:solidFill>
            <a:ln w="6350">
              <a:solidFill>
                <a:srgbClr val="CC24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Flowchart: Terminator 69">
              <a:extLst>
                <a:ext uri="{FF2B5EF4-FFF2-40B4-BE49-F238E27FC236}">
                  <a16:creationId xmlns:a16="http://schemas.microsoft.com/office/drawing/2014/main" id="{D049BB3E-4E02-8920-C01F-0270408737FB}"/>
                </a:ext>
              </a:extLst>
            </p:cNvPr>
            <p:cNvSpPr/>
            <p:nvPr/>
          </p:nvSpPr>
          <p:spPr>
            <a:xfrm>
              <a:off x="8750760" y="6311219"/>
              <a:ext cx="1316736" cy="432000"/>
            </a:xfrm>
            <a:prstGeom prst="flowChartTerminator">
              <a:avLst/>
            </a:prstGeom>
            <a:solidFill>
              <a:srgbClr val="CC2427"/>
            </a:solidFill>
            <a:ln w="6350">
              <a:solidFill>
                <a:srgbClr val="CC24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Flowchart: Terminator 70">
              <a:extLst>
                <a:ext uri="{FF2B5EF4-FFF2-40B4-BE49-F238E27FC236}">
                  <a16:creationId xmlns:a16="http://schemas.microsoft.com/office/drawing/2014/main" id="{9E9A5720-1CE3-B630-07FC-A61B42A916AA}"/>
                </a:ext>
              </a:extLst>
            </p:cNvPr>
            <p:cNvSpPr/>
            <p:nvPr/>
          </p:nvSpPr>
          <p:spPr>
            <a:xfrm>
              <a:off x="7130760" y="6311219"/>
              <a:ext cx="1316736" cy="432000"/>
            </a:xfrm>
            <a:prstGeom prst="flowChartTerminator">
              <a:avLst/>
            </a:prstGeom>
            <a:solidFill>
              <a:srgbClr val="CC2427"/>
            </a:solidFill>
            <a:ln w="6350">
              <a:solidFill>
                <a:srgbClr val="CC24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74" name="Graphic 73" descr="Marketing outline">
            <a:extLst>
              <a:ext uri="{FF2B5EF4-FFF2-40B4-BE49-F238E27FC236}">
                <a16:creationId xmlns:a16="http://schemas.microsoft.com/office/drawing/2014/main" id="{4EDDD8CD-6C5E-F7B2-481A-ADC23D535E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6970" y="1670287"/>
            <a:ext cx="720000" cy="720000"/>
          </a:xfrm>
          <a:prstGeom prst="rect">
            <a:avLst/>
          </a:prstGeom>
        </p:spPr>
      </p:pic>
      <p:pic>
        <p:nvPicPr>
          <p:cNvPr id="76" name="Graphic 75" descr="Handshake outline">
            <a:extLst>
              <a:ext uri="{FF2B5EF4-FFF2-40B4-BE49-F238E27FC236}">
                <a16:creationId xmlns:a16="http://schemas.microsoft.com/office/drawing/2014/main" id="{6CEF2DBF-9062-A2E4-D9EE-C80BF7A151E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0008" y="1687752"/>
            <a:ext cx="720000" cy="720000"/>
          </a:xfrm>
          <a:prstGeom prst="rect">
            <a:avLst/>
          </a:prstGeom>
        </p:spPr>
      </p:pic>
      <p:pic>
        <p:nvPicPr>
          <p:cNvPr id="80" name="Graphic 79" descr="Fingerprint outline">
            <a:extLst>
              <a:ext uri="{FF2B5EF4-FFF2-40B4-BE49-F238E27FC236}">
                <a16:creationId xmlns:a16="http://schemas.microsoft.com/office/drawing/2014/main" id="{3D3CC921-AB1A-DC51-99F3-FE3212BB218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80008" y="1642038"/>
            <a:ext cx="720000" cy="720000"/>
          </a:xfrm>
          <a:prstGeom prst="rect">
            <a:avLst/>
          </a:prstGeom>
        </p:spPr>
      </p:pic>
      <p:pic>
        <p:nvPicPr>
          <p:cNvPr id="84" name="Graphic 83" descr="Bank outline">
            <a:extLst>
              <a:ext uri="{FF2B5EF4-FFF2-40B4-BE49-F238E27FC236}">
                <a16:creationId xmlns:a16="http://schemas.microsoft.com/office/drawing/2014/main" id="{85077C34-ACC3-48E3-2724-8520BC9F8D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09128" y="1642038"/>
            <a:ext cx="720000" cy="720000"/>
          </a:xfrm>
          <a:prstGeom prst="rect">
            <a:avLst/>
          </a:prstGeom>
        </p:spPr>
      </p:pic>
      <p:pic>
        <p:nvPicPr>
          <p:cNvPr id="86" name="Graphic 85" descr="Call center outline">
            <a:extLst>
              <a:ext uri="{FF2B5EF4-FFF2-40B4-BE49-F238E27FC236}">
                <a16:creationId xmlns:a16="http://schemas.microsoft.com/office/drawing/2014/main" id="{0A0CD88F-F543-B2E5-392B-3177F87B04A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420008" y="1619815"/>
            <a:ext cx="720000" cy="720000"/>
          </a:xfrm>
          <a:prstGeom prst="rect">
            <a:avLst/>
          </a:prstGeom>
        </p:spPr>
      </p:pic>
      <p:pic>
        <p:nvPicPr>
          <p:cNvPr id="88" name="Graphic 87" descr="Email outline">
            <a:extLst>
              <a:ext uri="{FF2B5EF4-FFF2-40B4-BE49-F238E27FC236}">
                <a16:creationId xmlns:a16="http://schemas.microsoft.com/office/drawing/2014/main" id="{07B6BC9D-6AF5-D2A8-9E0D-83E9CD862BB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25480" y="1731878"/>
            <a:ext cx="360000" cy="360000"/>
          </a:xfrm>
          <a:prstGeom prst="rect">
            <a:avLst/>
          </a:prstGeom>
        </p:spPr>
      </p:pic>
      <p:pic>
        <p:nvPicPr>
          <p:cNvPr id="90" name="Graphic 89" descr="Store outline">
            <a:extLst>
              <a:ext uri="{FF2B5EF4-FFF2-40B4-BE49-F238E27FC236}">
                <a16:creationId xmlns:a16="http://schemas.microsoft.com/office/drawing/2014/main" id="{D3A2282A-5847-A5DB-D9C0-1E94E599828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022417" y="1632703"/>
            <a:ext cx="720000" cy="720000"/>
          </a:xfrm>
          <a:prstGeom prst="rect">
            <a:avLst/>
          </a:prstGeom>
        </p:spPr>
      </p:pic>
      <p:pic>
        <p:nvPicPr>
          <p:cNvPr id="92" name="Graphic 91" descr="Run outline">
            <a:extLst>
              <a:ext uri="{FF2B5EF4-FFF2-40B4-BE49-F238E27FC236}">
                <a16:creationId xmlns:a16="http://schemas.microsoft.com/office/drawing/2014/main" id="{A26412A0-F884-0F33-D507-1D10ADB22A6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962744" y="2006749"/>
            <a:ext cx="360000" cy="360000"/>
          </a:xfrm>
          <a:prstGeom prst="rect">
            <a:avLst/>
          </a:prstGeom>
        </p:spPr>
      </p:pic>
    </p:spTree>
    <p:extLst>
      <p:ext uri="{BB962C8B-B14F-4D97-AF65-F5344CB8AC3E}">
        <p14:creationId xmlns:p14="http://schemas.microsoft.com/office/powerpoint/2010/main" val="4115369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83275DDD-3CB8-05BD-33B0-878E849DB49E}"/>
              </a:ext>
            </a:extLst>
          </p:cNvPr>
          <p:cNvSpPr txBox="1"/>
          <p:nvPr/>
        </p:nvSpPr>
        <p:spPr>
          <a:xfrm>
            <a:off x="1051560" y="1106424"/>
            <a:ext cx="7626096" cy="16435268"/>
          </a:xfrm>
          <a:prstGeom prst="rect">
            <a:avLst/>
          </a:prstGeom>
          <a:noFill/>
        </p:spPr>
        <p:txBody>
          <a:bodyPr wrap="square" rtlCol="0">
            <a:spAutoFit/>
          </a:bodyPr>
          <a:lstStyle/>
          <a:p>
            <a:r>
              <a:rPr lang="en-US"/>
              <a:t>🔹 1. Awareness &amp; AcquisitionGoal: Customer becomes aware of bank and chooses to open an account.Aspect	DetailsTouchpoints	Online ads, website, referral, in-branch signage, social mediaCustomer Actions	Browses options, compares banks, reads reviewsCustomer Goal	Find a trustworthy bank with suitable productsEmotions	Curious, cautiousBank Systems	Marketing automation, CRM, web analytics, lead scoring tools🔹 2. OnboardingGoal: Customer successfully opens an account and sets up services.Aspect	DetailsTouchpoints	Branch, mobile app, website, call centerCustomer Actions	Applies for account, verifies identity, funds accountCustomer Goal	Quick, easy account opening with minimal frictionEmotions	Optimistic, slightly anxiousBank Systems	KYC, onboarding workflow engine, eKYC, AML systems🔹 3. Account Setup &amp; Product ActivationGoal: Customer activates debit card, sets up direct deposit, and explores other services.Aspect	DetailsTouchpoints	Email, SMS, mobile app, websiteCustomer Actions	Sets PIN, links payroll, downloads mobile app, sets up alertsCustomer Goal	Get ready to use banking services confidentlyEmotions	Excited, testing trustBank Systems	Card management, digital banking, customer success tools🔹 4. Daily Banking &amp; EngagementGoal: Regular usage of bank services — transactions, payments, budgeting tools.Aspect	DetailsTouchpoints	Mobile app, ATM, email, call center, in-personCustomer Actions	Checks balances, pays bills, uses card, sets goals, chats with supportCustomer Goal	Seamless, fast access to everyday bankingEmotions	Confident, comfortableBank Systems	Core banking, mobile platform, support CRM, transaction engine🔹 5. Cross-sell &amp; ExpansionGoal: Customer adds new products (credit card, savings account, loan, insurance)Aspect	DetailsTouchpoints	App push notification, advisor meeting, website offers, emailCustomer Actions	Evaluates and applies for other productsCustomer Goal	Grow financial relationship with minimal effortEmotions	Curious, evaluating trustBank Systems	Recommendation engines, credit decisioning, campaign management🔹 6. Issue Resolution &amp; ServicingGoal: Customer encounters issues or questions and seeks resolution.Aspect	DetailsTouchpoints	Chatbot, call center, branch, app supportCustomer Actions	Disputes charge, changes address, reports lost cardCustomer Goal	Fast, empathetic, resolution of concernsEmotions	Frustrated → relieved (if handled well)Bank Systems	Case management, ticketing, IVR, knowledge base🔹 7. Retention &amp; LoyaltyGoal: Customer receives benefits, rewards, and consistent value.Aspect	DetailsTouchpoints	Loyalty program, personalized offers, feedback surveysCustomer Actions	Redeems rewards, refers friends, reviews experienceCustomer Goal	Feel valued and stick with the bankEmotions	Appreciated, loyalBank Systems	Loyalty engine, NPS/CSAT tracking, customer profiling🔹 8. Risk or ChurnGoal: Prevent customer from leaving due to poor service or competitive offers.Aspect	DetailsTouchpoints	Call from retention team, survey, app interactionCustomer Actions	Stops using account, considers switching, complainsCustomer Goal	Evaluate whether to stay or leaveEmotions	Disappointed, uncertainBank Systems	Churn prediction models, winback campaigns, exit feedback analysis🔹 9. Re-engagement or OffboardingGoal: Either win the customer back or gracefully end the relationship.Aspect	DetailsTouchpoints	App, email, survey, branch visitCustomer Actions	Closes account, provides feedback, or re-engages via winback offerCustomer Goal	Leave cleanly or restart relationship if improvedEmotions	Finality, closure, or hopefulness (if re-engaged)Bank Systems	Closure workflows, customer exit analysis, reactivation campaigns</a:t>
            </a:r>
            <a:endParaRPr lang="en-IN" dirty="0"/>
          </a:p>
        </p:txBody>
      </p:sp>
    </p:spTree>
    <p:extLst>
      <p:ext uri="{BB962C8B-B14F-4D97-AF65-F5344CB8AC3E}">
        <p14:creationId xmlns:p14="http://schemas.microsoft.com/office/powerpoint/2010/main" val="2794494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0B47C-511F-8BD1-F9EE-86B1A41D135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812E332-B6E2-87D8-EAB0-09666B6A80D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9" name="TextBox 28">
            <a:extLst>
              <a:ext uri="{FF2B5EF4-FFF2-40B4-BE49-F238E27FC236}">
                <a16:creationId xmlns:a16="http://schemas.microsoft.com/office/drawing/2014/main" id="{AF185DD4-927B-E699-3177-88F967DE7F0D}"/>
              </a:ext>
            </a:extLst>
          </p:cNvPr>
          <p:cNvSpPr txBox="1"/>
          <p:nvPr/>
        </p:nvSpPr>
        <p:spPr>
          <a:xfrm>
            <a:off x="610948" y="2135111"/>
            <a:ext cx="1173709" cy="519351"/>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PROSPECT ENCOUNTERS BRAND</a:t>
            </a:r>
          </a:p>
        </p:txBody>
      </p:sp>
      <p:pic>
        <p:nvPicPr>
          <p:cNvPr id="87" name="Picture 86" descr="A cellphone with different colored icons&#10;&#10;AI-generated content may be incorrect.">
            <a:extLst>
              <a:ext uri="{FF2B5EF4-FFF2-40B4-BE49-F238E27FC236}">
                <a16:creationId xmlns:a16="http://schemas.microsoft.com/office/drawing/2014/main" id="{B1850383-2F82-C906-6227-1E24E5A0D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041" y="3268818"/>
            <a:ext cx="360000" cy="360000"/>
          </a:xfrm>
          <a:prstGeom prst="rect">
            <a:avLst/>
          </a:prstGeom>
        </p:spPr>
      </p:pic>
      <p:pic>
        <p:nvPicPr>
          <p:cNvPr id="91" name="Picture 90" descr="A cartoon of a message&#10;&#10;AI-generated content may be incorrect.">
            <a:extLst>
              <a:ext uri="{FF2B5EF4-FFF2-40B4-BE49-F238E27FC236}">
                <a16:creationId xmlns:a16="http://schemas.microsoft.com/office/drawing/2014/main" id="{95B6B175-BD46-1E8D-E401-06B6700012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114" y="3110536"/>
            <a:ext cx="360000" cy="360000"/>
          </a:xfrm>
          <a:prstGeom prst="rect">
            <a:avLst/>
          </a:prstGeom>
        </p:spPr>
      </p:pic>
      <p:pic>
        <p:nvPicPr>
          <p:cNvPr id="99" name="Picture 98" descr="A computer screen with a exclamation mark&#10;&#10;AI-generated content may be incorrect.">
            <a:extLst>
              <a:ext uri="{FF2B5EF4-FFF2-40B4-BE49-F238E27FC236}">
                <a16:creationId xmlns:a16="http://schemas.microsoft.com/office/drawing/2014/main" id="{4B36F8E8-68D1-4560-0449-3F971F8B2D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2576" y="2286348"/>
            <a:ext cx="360000" cy="360000"/>
          </a:xfrm>
          <a:prstGeom prst="rect">
            <a:avLst/>
          </a:prstGeom>
        </p:spPr>
      </p:pic>
      <p:pic>
        <p:nvPicPr>
          <p:cNvPr id="101" name="Picture 100" descr="A colorful qr code with a person silhouette&#10;&#10;AI-generated content may be incorrect.">
            <a:extLst>
              <a:ext uri="{FF2B5EF4-FFF2-40B4-BE49-F238E27FC236}">
                <a16:creationId xmlns:a16="http://schemas.microsoft.com/office/drawing/2014/main" id="{C07A4BA8-0EDC-E99D-6391-7AE70AA77D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3681" y="1856244"/>
            <a:ext cx="360000" cy="360000"/>
          </a:xfrm>
          <a:prstGeom prst="rect">
            <a:avLst/>
          </a:prstGeom>
        </p:spPr>
      </p:pic>
      <p:pic>
        <p:nvPicPr>
          <p:cNvPr id="103" name="Picture 102" descr="A blue and yellow envelope and a paper airplane&#10;&#10;AI-generated content may be incorrect.">
            <a:extLst>
              <a:ext uri="{FF2B5EF4-FFF2-40B4-BE49-F238E27FC236}">
                <a16:creationId xmlns:a16="http://schemas.microsoft.com/office/drawing/2014/main" id="{FD8CF9E0-2988-D46E-6A3F-D0ED2CFB32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114" y="3677399"/>
            <a:ext cx="360000" cy="360000"/>
          </a:xfrm>
          <a:prstGeom prst="rect">
            <a:avLst/>
          </a:prstGeom>
        </p:spPr>
      </p:pic>
      <p:pic>
        <p:nvPicPr>
          <p:cNvPr id="105" name="Picture 104" descr="A hand pointing at a yellow envelope&#10;&#10;AI-generated content may be incorrect.">
            <a:extLst>
              <a:ext uri="{FF2B5EF4-FFF2-40B4-BE49-F238E27FC236}">
                <a16:creationId xmlns:a16="http://schemas.microsoft.com/office/drawing/2014/main" id="{432D62E8-F800-C5D1-40C0-748F27D984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7056" y="2792412"/>
            <a:ext cx="360000" cy="360000"/>
          </a:xfrm>
          <a:prstGeom prst="rect">
            <a:avLst/>
          </a:prstGeom>
        </p:spPr>
      </p:pic>
      <p:sp>
        <p:nvSpPr>
          <p:cNvPr id="106" name="TextBox 105">
            <a:extLst>
              <a:ext uri="{FF2B5EF4-FFF2-40B4-BE49-F238E27FC236}">
                <a16:creationId xmlns:a16="http://schemas.microsoft.com/office/drawing/2014/main" id="{6E06FBBD-ADCA-1A08-9B00-70D78B336373}"/>
              </a:ext>
            </a:extLst>
          </p:cNvPr>
          <p:cNvSpPr txBox="1"/>
          <p:nvPr/>
        </p:nvSpPr>
        <p:spPr>
          <a:xfrm>
            <a:off x="-283121" y="3485305"/>
            <a:ext cx="1226060" cy="519351"/>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OMNI-CHANNEL MARKETING CAMPAIGNS</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07" name="Arc 106">
            <a:extLst>
              <a:ext uri="{FF2B5EF4-FFF2-40B4-BE49-F238E27FC236}">
                <a16:creationId xmlns:a16="http://schemas.microsoft.com/office/drawing/2014/main" id="{E667797F-C718-7A7E-F72B-F595AB1D4FEF}"/>
              </a:ext>
            </a:extLst>
          </p:cNvPr>
          <p:cNvSpPr/>
          <p:nvPr/>
        </p:nvSpPr>
        <p:spPr>
          <a:xfrm rot="20956567" flipH="1">
            <a:off x="1943040" y="1808078"/>
            <a:ext cx="1635863" cy="463617"/>
          </a:xfrm>
          <a:prstGeom prst="arc">
            <a:avLst>
              <a:gd name="adj1" fmla="val 18079776"/>
              <a:gd name="adj2" fmla="val 21318752"/>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109" name="Picture 108" descr="A hand pointing at a phone&#10;&#10;AI-generated content may be incorrect.">
            <a:extLst>
              <a:ext uri="{FF2B5EF4-FFF2-40B4-BE49-F238E27FC236}">
                <a16:creationId xmlns:a16="http://schemas.microsoft.com/office/drawing/2014/main" id="{DD6638EC-6DF3-47F9-501C-A4E01E2665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42902" y="1806067"/>
            <a:ext cx="360000" cy="360000"/>
          </a:xfrm>
          <a:prstGeom prst="rect">
            <a:avLst/>
          </a:prstGeom>
        </p:spPr>
      </p:pic>
      <p:pic>
        <p:nvPicPr>
          <p:cNvPr id="111" name="Picture 110" descr="A blue and yellow browser with a globe and a search bar&#10;&#10;AI-generated content may be incorrect.">
            <a:extLst>
              <a:ext uri="{FF2B5EF4-FFF2-40B4-BE49-F238E27FC236}">
                <a16:creationId xmlns:a16="http://schemas.microsoft.com/office/drawing/2014/main" id="{E11A00AA-ACC5-AAFC-1B80-138288FA4C7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59195" y="1139913"/>
            <a:ext cx="360000" cy="360000"/>
          </a:xfrm>
          <a:prstGeom prst="rect">
            <a:avLst/>
          </a:prstGeom>
        </p:spPr>
      </p:pic>
      <p:sp>
        <p:nvSpPr>
          <p:cNvPr id="112" name="TextBox 111">
            <a:extLst>
              <a:ext uri="{FF2B5EF4-FFF2-40B4-BE49-F238E27FC236}">
                <a16:creationId xmlns:a16="http://schemas.microsoft.com/office/drawing/2014/main" id="{D1EBCDBF-9477-B186-9F33-B944C7E779C9}"/>
              </a:ext>
            </a:extLst>
          </p:cNvPr>
          <p:cNvSpPr txBox="1"/>
          <p:nvPr/>
        </p:nvSpPr>
        <p:spPr>
          <a:xfrm>
            <a:off x="2280433" y="1448905"/>
            <a:ext cx="1173709" cy="389513"/>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NAVIGATES TO WEB/APP</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pic>
        <p:nvPicPr>
          <p:cNvPr id="115" name="Picture 114" descr="A calculator and coins&#10;&#10;AI-generated content may be incorrect.">
            <a:extLst>
              <a:ext uri="{FF2B5EF4-FFF2-40B4-BE49-F238E27FC236}">
                <a16:creationId xmlns:a16="http://schemas.microsoft.com/office/drawing/2014/main" id="{A7C13C9B-3CB7-19FC-58AC-57451CEAFA1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18483" y="799837"/>
            <a:ext cx="360000" cy="360000"/>
          </a:xfrm>
          <a:prstGeom prst="rect">
            <a:avLst/>
          </a:prstGeom>
        </p:spPr>
      </p:pic>
      <p:pic>
        <p:nvPicPr>
          <p:cNvPr id="117" name="Picture 116" descr="A blue and white chat bubbles&#10;&#10;AI-generated content may be incorrect.">
            <a:extLst>
              <a:ext uri="{FF2B5EF4-FFF2-40B4-BE49-F238E27FC236}">
                <a16:creationId xmlns:a16="http://schemas.microsoft.com/office/drawing/2014/main" id="{9090466F-756F-B133-B741-970F0A3E724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45450" y="1305882"/>
            <a:ext cx="360000" cy="360000"/>
          </a:xfrm>
          <a:prstGeom prst="rect">
            <a:avLst/>
          </a:prstGeom>
        </p:spPr>
      </p:pic>
      <p:pic>
        <p:nvPicPr>
          <p:cNvPr id="119" name="Picture 118" descr="A magnifying glass and a paper with check marks&#10;&#10;AI-generated content may be incorrect.">
            <a:extLst>
              <a:ext uri="{FF2B5EF4-FFF2-40B4-BE49-F238E27FC236}">
                <a16:creationId xmlns:a16="http://schemas.microsoft.com/office/drawing/2014/main" id="{07CD8F49-07AC-6DDC-5D5C-2CFD15FAEDD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64616" y="1976208"/>
            <a:ext cx="360000" cy="360000"/>
          </a:xfrm>
          <a:prstGeom prst="rect">
            <a:avLst/>
          </a:prstGeom>
        </p:spPr>
      </p:pic>
      <p:pic>
        <p:nvPicPr>
          <p:cNvPr id="121" name="Picture 120" descr="A hand with a red dot above it&#10;&#10;AI-generated content may be incorrect.">
            <a:extLst>
              <a:ext uri="{FF2B5EF4-FFF2-40B4-BE49-F238E27FC236}">
                <a16:creationId xmlns:a16="http://schemas.microsoft.com/office/drawing/2014/main" id="{6B810BB7-3112-C118-C6DF-35A44CC7198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78618" y="1288513"/>
            <a:ext cx="360000" cy="360000"/>
          </a:xfrm>
          <a:prstGeom prst="rect">
            <a:avLst/>
          </a:prstGeom>
        </p:spPr>
      </p:pic>
      <p:sp>
        <p:nvSpPr>
          <p:cNvPr id="122" name="Arc 121">
            <a:extLst>
              <a:ext uri="{FF2B5EF4-FFF2-40B4-BE49-F238E27FC236}">
                <a16:creationId xmlns:a16="http://schemas.microsoft.com/office/drawing/2014/main" id="{3310FCDB-AB70-41C6-E5F3-BF3DEA5AFB0A}"/>
              </a:ext>
            </a:extLst>
          </p:cNvPr>
          <p:cNvSpPr/>
          <p:nvPr/>
        </p:nvSpPr>
        <p:spPr>
          <a:xfrm rot="20956567" flipH="1">
            <a:off x="4051117" y="972526"/>
            <a:ext cx="987382" cy="463617"/>
          </a:xfrm>
          <a:prstGeom prst="arc">
            <a:avLst>
              <a:gd name="adj1" fmla="val 18079776"/>
              <a:gd name="adj2" fmla="val 21329577"/>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23" name="Arc 122">
            <a:extLst>
              <a:ext uri="{FF2B5EF4-FFF2-40B4-BE49-F238E27FC236}">
                <a16:creationId xmlns:a16="http://schemas.microsoft.com/office/drawing/2014/main" id="{6D8DD4B5-B6CD-0E68-7C4B-4294B734552F}"/>
              </a:ext>
            </a:extLst>
          </p:cNvPr>
          <p:cNvSpPr/>
          <p:nvPr/>
        </p:nvSpPr>
        <p:spPr>
          <a:xfrm rot="4756567" flipH="1">
            <a:off x="4432057" y="1276232"/>
            <a:ext cx="987382" cy="463617"/>
          </a:xfrm>
          <a:prstGeom prst="arc">
            <a:avLst>
              <a:gd name="adj1" fmla="val 18079776"/>
              <a:gd name="adj2" fmla="val 21329577"/>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24" name="Arc 123">
            <a:extLst>
              <a:ext uri="{FF2B5EF4-FFF2-40B4-BE49-F238E27FC236}">
                <a16:creationId xmlns:a16="http://schemas.microsoft.com/office/drawing/2014/main" id="{4C8C373D-42A5-1DC3-366A-E181680C550C}"/>
              </a:ext>
            </a:extLst>
          </p:cNvPr>
          <p:cNvSpPr/>
          <p:nvPr/>
        </p:nvSpPr>
        <p:spPr>
          <a:xfrm rot="10156567" flipH="1">
            <a:off x="4184255" y="1569114"/>
            <a:ext cx="987382" cy="463617"/>
          </a:xfrm>
          <a:prstGeom prst="arc">
            <a:avLst>
              <a:gd name="adj1" fmla="val 18079776"/>
              <a:gd name="adj2" fmla="val 21329577"/>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25" name="Arc 124">
            <a:extLst>
              <a:ext uri="{FF2B5EF4-FFF2-40B4-BE49-F238E27FC236}">
                <a16:creationId xmlns:a16="http://schemas.microsoft.com/office/drawing/2014/main" id="{690F3E6F-4E85-AF28-40EB-8454D9E873FB}"/>
              </a:ext>
            </a:extLst>
          </p:cNvPr>
          <p:cNvSpPr/>
          <p:nvPr/>
        </p:nvSpPr>
        <p:spPr>
          <a:xfrm rot="15217578" flipH="1">
            <a:off x="3733223" y="1307061"/>
            <a:ext cx="987382" cy="463617"/>
          </a:xfrm>
          <a:prstGeom prst="arc">
            <a:avLst>
              <a:gd name="adj1" fmla="val 18079776"/>
              <a:gd name="adj2" fmla="val 21329577"/>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26" name="Arc 125">
            <a:extLst>
              <a:ext uri="{FF2B5EF4-FFF2-40B4-BE49-F238E27FC236}">
                <a16:creationId xmlns:a16="http://schemas.microsoft.com/office/drawing/2014/main" id="{6A018759-0ECF-93B1-ACF3-D972C3F5BBE4}"/>
              </a:ext>
            </a:extLst>
          </p:cNvPr>
          <p:cNvSpPr/>
          <p:nvPr/>
        </p:nvSpPr>
        <p:spPr>
          <a:xfrm flipH="1">
            <a:off x="2955869" y="1565221"/>
            <a:ext cx="1262735" cy="463617"/>
          </a:xfrm>
          <a:prstGeom prst="arc">
            <a:avLst>
              <a:gd name="adj1" fmla="val 14436860"/>
              <a:gd name="adj2" fmla="val 20223935"/>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27" name="TextBox 126">
            <a:extLst>
              <a:ext uri="{FF2B5EF4-FFF2-40B4-BE49-F238E27FC236}">
                <a16:creationId xmlns:a16="http://schemas.microsoft.com/office/drawing/2014/main" id="{86C1A041-1D30-0903-B083-5EC2A3A01BEC}"/>
              </a:ext>
            </a:extLst>
          </p:cNvPr>
          <p:cNvSpPr txBox="1"/>
          <p:nvPr/>
        </p:nvSpPr>
        <p:spPr>
          <a:xfrm>
            <a:off x="4086937" y="1088320"/>
            <a:ext cx="1015014" cy="908864"/>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VISITS PRODUCT FEATURES/FAQ/ELIGIBILITY/EMI CALCULATOR PAGES</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pic>
        <p:nvPicPr>
          <p:cNvPr id="130" name="Picture 129" descr="A person wearing a headset&#10;&#10;AI-generated content may be incorrect.">
            <a:extLst>
              <a:ext uri="{FF2B5EF4-FFF2-40B4-BE49-F238E27FC236}">
                <a16:creationId xmlns:a16="http://schemas.microsoft.com/office/drawing/2014/main" id="{77F4C222-2D5E-BD6E-3FD3-0A5EF70527A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17946" y="3321035"/>
            <a:ext cx="360000" cy="360000"/>
          </a:xfrm>
          <a:prstGeom prst="rect">
            <a:avLst/>
          </a:prstGeom>
        </p:spPr>
      </p:pic>
      <p:sp>
        <p:nvSpPr>
          <p:cNvPr id="133" name="TextBox 132">
            <a:extLst>
              <a:ext uri="{FF2B5EF4-FFF2-40B4-BE49-F238E27FC236}">
                <a16:creationId xmlns:a16="http://schemas.microsoft.com/office/drawing/2014/main" id="{0F4625B9-DB0D-5232-7B7E-DF2E1BE5FFF3}"/>
              </a:ext>
            </a:extLst>
          </p:cNvPr>
          <p:cNvSpPr txBox="1"/>
          <p:nvPr/>
        </p:nvSpPr>
        <p:spPr>
          <a:xfrm>
            <a:off x="3963007" y="3682477"/>
            <a:ext cx="1394264" cy="389513"/>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CONTACTS CUSTOMER SUPPORT / LIVE AGENT</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35" name="Arc 134">
            <a:extLst>
              <a:ext uri="{FF2B5EF4-FFF2-40B4-BE49-F238E27FC236}">
                <a16:creationId xmlns:a16="http://schemas.microsoft.com/office/drawing/2014/main" id="{0D0675F4-7FA4-2DD9-5EDA-B275A2002C49}"/>
              </a:ext>
            </a:extLst>
          </p:cNvPr>
          <p:cNvSpPr/>
          <p:nvPr/>
        </p:nvSpPr>
        <p:spPr>
          <a:xfrm rot="11882022" flipH="1">
            <a:off x="3351894" y="3347504"/>
            <a:ext cx="1410195" cy="507665"/>
          </a:xfrm>
          <a:prstGeom prst="arc">
            <a:avLst>
              <a:gd name="adj1" fmla="val 11787246"/>
              <a:gd name="adj2" fmla="val 18798018"/>
            </a:avLst>
          </a:prstGeom>
          <a:ln w="12700">
            <a:solidFill>
              <a:srgbClr val="197EA5"/>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41" name="TextBox 140">
            <a:extLst>
              <a:ext uri="{FF2B5EF4-FFF2-40B4-BE49-F238E27FC236}">
                <a16:creationId xmlns:a16="http://schemas.microsoft.com/office/drawing/2014/main" id="{7B6BE41B-45F3-B313-342F-5856AC38CEEE}"/>
              </a:ext>
            </a:extLst>
          </p:cNvPr>
          <p:cNvSpPr txBox="1"/>
          <p:nvPr/>
        </p:nvSpPr>
        <p:spPr>
          <a:xfrm>
            <a:off x="2379677" y="2860771"/>
            <a:ext cx="758362" cy="389513"/>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RESTARTS SESSION</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pic>
        <p:nvPicPr>
          <p:cNvPr id="143" name="Picture 142" descr="A black background with a black square&#10;&#10;AI-generated content may be incorrect.">
            <a:extLst>
              <a:ext uri="{FF2B5EF4-FFF2-40B4-BE49-F238E27FC236}">
                <a16:creationId xmlns:a16="http://schemas.microsoft.com/office/drawing/2014/main" id="{813A38F0-536E-4EC6-F878-BE60089A040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24679" y="3248373"/>
            <a:ext cx="360000" cy="360000"/>
          </a:xfrm>
          <a:prstGeom prst="rect">
            <a:avLst/>
          </a:prstGeom>
        </p:spPr>
      </p:pic>
      <p:sp>
        <p:nvSpPr>
          <p:cNvPr id="144" name="Arc 143">
            <a:extLst>
              <a:ext uri="{FF2B5EF4-FFF2-40B4-BE49-F238E27FC236}">
                <a16:creationId xmlns:a16="http://schemas.microsoft.com/office/drawing/2014/main" id="{913E3E9E-7908-952E-0AA5-2B88AD61F2F8}"/>
              </a:ext>
            </a:extLst>
          </p:cNvPr>
          <p:cNvSpPr/>
          <p:nvPr/>
        </p:nvSpPr>
        <p:spPr>
          <a:xfrm rot="4942650" flipV="1">
            <a:off x="2817810" y="612994"/>
            <a:ext cx="3027231" cy="2495908"/>
          </a:xfrm>
          <a:prstGeom prst="arc">
            <a:avLst>
              <a:gd name="adj1" fmla="val 16720830"/>
              <a:gd name="adj2" fmla="val 20811042"/>
            </a:avLst>
          </a:prstGeom>
          <a:ln w="12700">
            <a:solidFill>
              <a:srgbClr val="3B7D23"/>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p:sp>
        <p:nvSpPr>
          <p:cNvPr id="145" name="TextBox 144">
            <a:extLst>
              <a:ext uri="{FF2B5EF4-FFF2-40B4-BE49-F238E27FC236}">
                <a16:creationId xmlns:a16="http://schemas.microsoft.com/office/drawing/2014/main" id="{39661BC8-199B-1FD3-3CFE-E7CE8AF4FAC7}"/>
              </a:ext>
            </a:extLst>
          </p:cNvPr>
          <p:cNvSpPr txBox="1"/>
          <p:nvPr/>
        </p:nvSpPr>
        <p:spPr>
          <a:xfrm>
            <a:off x="3252517" y="2621221"/>
            <a:ext cx="758362" cy="389513"/>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RESUMES SESSION</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46" name="Arc 145">
            <a:extLst>
              <a:ext uri="{FF2B5EF4-FFF2-40B4-BE49-F238E27FC236}">
                <a16:creationId xmlns:a16="http://schemas.microsoft.com/office/drawing/2014/main" id="{DA5DC834-2B05-9377-21CD-26581DEB4FA1}"/>
              </a:ext>
            </a:extLst>
          </p:cNvPr>
          <p:cNvSpPr/>
          <p:nvPr/>
        </p:nvSpPr>
        <p:spPr>
          <a:xfrm rot="1776569" flipH="1">
            <a:off x="5284319" y="1686647"/>
            <a:ext cx="1547417" cy="558528"/>
          </a:xfrm>
          <a:prstGeom prst="arc">
            <a:avLst>
              <a:gd name="adj1" fmla="val 17609645"/>
              <a:gd name="adj2" fmla="val 20684191"/>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148" name="Picture 147" descr="A clipboard with a pen&#10;&#10;AI-generated content may be incorrect.">
            <a:extLst>
              <a:ext uri="{FF2B5EF4-FFF2-40B4-BE49-F238E27FC236}">
                <a16:creationId xmlns:a16="http://schemas.microsoft.com/office/drawing/2014/main" id="{AB75D153-A1EF-127A-0AFA-73ECC3A55AC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186845" y="1421766"/>
            <a:ext cx="360000" cy="360000"/>
          </a:xfrm>
          <a:prstGeom prst="rect">
            <a:avLst/>
          </a:prstGeom>
        </p:spPr>
      </p:pic>
      <p:sp>
        <p:nvSpPr>
          <p:cNvPr id="149" name="TextBox 148">
            <a:extLst>
              <a:ext uri="{FF2B5EF4-FFF2-40B4-BE49-F238E27FC236}">
                <a16:creationId xmlns:a16="http://schemas.microsoft.com/office/drawing/2014/main" id="{833C9845-87C3-D066-C5B2-F27920DCB399}"/>
              </a:ext>
            </a:extLst>
          </p:cNvPr>
          <p:cNvSpPr txBox="1"/>
          <p:nvPr/>
        </p:nvSpPr>
        <p:spPr>
          <a:xfrm>
            <a:off x="5876590" y="1740160"/>
            <a:ext cx="949819" cy="519351"/>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STARTS FILLING APPLICATION</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52" name="TextBox 151">
            <a:extLst>
              <a:ext uri="{FF2B5EF4-FFF2-40B4-BE49-F238E27FC236}">
                <a16:creationId xmlns:a16="http://schemas.microsoft.com/office/drawing/2014/main" id="{516CF5DB-EC16-BE0D-5AD0-0487BC75DE7D}"/>
              </a:ext>
            </a:extLst>
          </p:cNvPr>
          <p:cNvSpPr txBox="1"/>
          <p:nvPr/>
        </p:nvSpPr>
        <p:spPr>
          <a:xfrm>
            <a:off x="5258369" y="2430174"/>
            <a:ext cx="1021515" cy="519351"/>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DROPS TO CONTACT SUPPORT</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53" name="Arc 152">
            <a:extLst>
              <a:ext uri="{FF2B5EF4-FFF2-40B4-BE49-F238E27FC236}">
                <a16:creationId xmlns:a16="http://schemas.microsoft.com/office/drawing/2014/main" id="{220054E9-4C94-0871-CD32-CE582F843EC1}"/>
              </a:ext>
            </a:extLst>
          </p:cNvPr>
          <p:cNvSpPr/>
          <p:nvPr/>
        </p:nvSpPr>
        <p:spPr>
          <a:xfrm rot="11946968" flipH="1" flipV="1">
            <a:off x="5914988" y="673463"/>
            <a:ext cx="834730" cy="857970"/>
          </a:xfrm>
          <a:prstGeom prst="arc">
            <a:avLst>
              <a:gd name="adj1" fmla="val 7127702"/>
              <a:gd name="adj2" fmla="val 1381990"/>
            </a:avLst>
          </a:prstGeom>
          <a:ln w="12700">
            <a:solidFill>
              <a:schemeClr val="accent5">
                <a:lumMod val="75000"/>
              </a:schemeClr>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54" name="TextBox 153">
            <a:extLst>
              <a:ext uri="{FF2B5EF4-FFF2-40B4-BE49-F238E27FC236}">
                <a16:creationId xmlns:a16="http://schemas.microsoft.com/office/drawing/2014/main" id="{11A6425A-C9C4-CE99-35A1-65A63145238F}"/>
              </a:ext>
            </a:extLst>
          </p:cNvPr>
          <p:cNvSpPr txBox="1"/>
          <p:nvPr/>
        </p:nvSpPr>
        <p:spPr>
          <a:xfrm>
            <a:off x="5796025" y="897332"/>
            <a:ext cx="1064284" cy="389513"/>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LOGS OFF/LOGS BACK IN</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56" name="TextBox 155">
            <a:extLst>
              <a:ext uri="{FF2B5EF4-FFF2-40B4-BE49-F238E27FC236}">
                <a16:creationId xmlns:a16="http://schemas.microsoft.com/office/drawing/2014/main" id="{2FCAA812-0135-8D5C-9B1D-7B18B7DD7D9E}"/>
              </a:ext>
            </a:extLst>
          </p:cNvPr>
          <p:cNvSpPr txBox="1"/>
          <p:nvPr/>
        </p:nvSpPr>
        <p:spPr>
          <a:xfrm rot="20802475">
            <a:off x="6424935" y="1587611"/>
            <a:ext cx="1429067" cy="259675"/>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ABANDONS APP</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pic>
        <p:nvPicPr>
          <p:cNvPr id="157" name="Picture 156" descr="A black background with a black square&#10;&#10;AI-generated content may be incorrect.">
            <a:extLst>
              <a:ext uri="{FF2B5EF4-FFF2-40B4-BE49-F238E27FC236}">
                <a16:creationId xmlns:a16="http://schemas.microsoft.com/office/drawing/2014/main" id="{8943C571-4621-2B23-5303-75E9D745E72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538111" y="1168540"/>
            <a:ext cx="360000" cy="360000"/>
          </a:xfrm>
          <a:prstGeom prst="rect">
            <a:avLst/>
          </a:prstGeom>
        </p:spPr>
      </p:pic>
      <p:sp>
        <p:nvSpPr>
          <p:cNvPr id="158" name="Arc 157">
            <a:extLst>
              <a:ext uri="{FF2B5EF4-FFF2-40B4-BE49-F238E27FC236}">
                <a16:creationId xmlns:a16="http://schemas.microsoft.com/office/drawing/2014/main" id="{6DB64AAA-FEED-DE62-07B3-B0682D6D90B1}"/>
              </a:ext>
            </a:extLst>
          </p:cNvPr>
          <p:cNvSpPr/>
          <p:nvPr/>
        </p:nvSpPr>
        <p:spPr>
          <a:xfrm rot="17722046">
            <a:off x="7498245" y="909470"/>
            <a:ext cx="1097757" cy="553753"/>
          </a:xfrm>
          <a:prstGeom prst="arc">
            <a:avLst>
              <a:gd name="adj1" fmla="val 15252181"/>
              <a:gd name="adj2" fmla="val 20907204"/>
            </a:avLst>
          </a:prstGeom>
          <a:ln w="12700">
            <a:solidFill>
              <a:schemeClr val="tx2">
                <a:lumMod val="75000"/>
                <a:lumOff val="25000"/>
              </a:schemeClr>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159" name="Picture 158" descr="A blue and yellow envelope and a paper airplane&#10;&#10;AI-generated content may be incorrect.">
            <a:extLst>
              <a:ext uri="{FF2B5EF4-FFF2-40B4-BE49-F238E27FC236}">
                <a16:creationId xmlns:a16="http://schemas.microsoft.com/office/drawing/2014/main" id="{EDF551ED-80C0-B989-EFA3-71CC0DFFE5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7361" y="515821"/>
            <a:ext cx="360000" cy="360000"/>
          </a:xfrm>
          <a:prstGeom prst="rect">
            <a:avLst/>
          </a:prstGeom>
        </p:spPr>
      </p:pic>
      <p:sp>
        <p:nvSpPr>
          <p:cNvPr id="160" name="TextBox 159">
            <a:extLst>
              <a:ext uri="{FF2B5EF4-FFF2-40B4-BE49-F238E27FC236}">
                <a16:creationId xmlns:a16="http://schemas.microsoft.com/office/drawing/2014/main" id="{8C595B1C-DAD7-9ED4-D012-AA20069E86FF}"/>
              </a:ext>
            </a:extLst>
          </p:cNvPr>
          <p:cNvSpPr txBox="1"/>
          <p:nvPr/>
        </p:nvSpPr>
        <p:spPr>
          <a:xfrm>
            <a:off x="7660180" y="825458"/>
            <a:ext cx="1132420" cy="389513"/>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EMAIL REMINDER RE-TARGETING</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61" name="Arc 160">
            <a:extLst>
              <a:ext uri="{FF2B5EF4-FFF2-40B4-BE49-F238E27FC236}">
                <a16:creationId xmlns:a16="http://schemas.microsoft.com/office/drawing/2014/main" id="{CFF91383-220D-B579-3834-59FD7DF7AACE}"/>
              </a:ext>
            </a:extLst>
          </p:cNvPr>
          <p:cNvSpPr/>
          <p:nvPr/>
        </p:nvSpPr>
        <p:spPr>
          <a:xfrm rot="17130076">
            <a:off x="6636473" y="1240637"/>
            <a:ext cx="1158976" cy="1278968"/>
          </a:xfrm>
          <a:prstGeom prst="arc">
            <a:avLst>
              <a:gd name="adj1" fmla="val 16678724"/>
              <a:gd name="adj2" fmla="val 535309"/>
            </a:avLst>
          </a:prstGeom>
          <a:ln w="12700">
            <a:solidFill>
              <a:schemeClr val="tx2">
                <a:lumMod val="75000"/>
                <a:lumOff val="25000"/>
              </a:schemeClr>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62" name="TextBox 161">
            <a:extLst>
              <a:ext uri="{FF2B5EF4-FFF2-40B4-BE49-F238E27FC236}">
                <a16:creationId xmlns:a16="http://schemas.microsoft.com/office/drawing/2014/main" id="{39C862DB-7AC0-E37F-7FD3-81D7F11131D4}"/>
              </a:ext>
            </a:extLst>
          </p:cNvPr>
          <p:cNvSpPr txBox="1"/>
          <p:nvPr/>
        </p:nvSpPr>
        <p:spPr>
          <a:xfrm rot="20873936">
            <a:off x="6507104" y="1331436"/>
            <a:ext cx="1114559" cy="259675"/>
          </a:xfrm>
          <a:prstGeom prst="ellipse">
            <a:avLst/>
          </a:prstGeom>
          <a:noFill/>
          <a:ln w="12700">
            <a:noFill/>
            <a:prstDash val="sysDash"/>
          </a:ln>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RETURN TO APP</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63" name="Arc 162">
            <a:extLst>
              <a:ext uri="{FF2B5EF4-FFF2-40B4-BE49-F238E27FC236}">
                <a16:creationId xmlns:a16="http://schemas.microsoft.com/office/drawing/2014/main" id="{A678D847-4A40-C034-093C-9EE71552B0F4}"/>
              </a:ext>
            </a:extLst>
          </p:cNvPr>
          <p:cNvSpPr/>
          <p:nvPr/>
        </p:nvSpPr>
        <p:spPr>
          <a:xfrm rot="4502580" flipH="1">
            <a:off x="5908804" y="2339785"/>
            <a:ext cx="1429607" cy="719774"/>
          </a:xfrm>
          <a:prstGeom prst="arc">
            <a:avLst>
              <a:gd name="adj1" fmla="val 14128108"/>
              <a:gd name="adj2" fmla="val 20554753"/>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64" name="Arc 163">
            <a:extLst>
              <a:ext uri="{FF2B5EF4-FFF2-40B4-BE49-F238E27FC236}">
                <a16:creationId xmlns:a16="http://schemas.microsoft.com/office/drawing/2014/main" id="{77CB8B38-3E11-DF35-27D4-AE920A57FFC1}"/>
              </a:ext>
            </a:extLst>
          </p:cNvPr>
          <p:cNvSpPr/>
          <p:nvPr/>
        </p:nvSpPr>
        <p:spPr>
          <a:xfrm rot="17130076" flipH="1" flipV="1">
            <a:off x="6377407" y="620909"/>
            <a:ext cx="1158976" cy="1278968"/>
          </a:xfrm>
          <a:prstGeom prst="arc">
            <a:avLst>
              <a:gd name="adj1" fmla="val 16678724"/>
              <a:gd name="adj2" fmla="val 535309"/>
            </a:avLst>
          </a:prstGeom>
          <a:ln w="12700">
            <a:solidFill>
              <a:schemeClr val="accent2">
                <a:lumMod val="75000"/>
              </a:schemeClr>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166" name="Picture 165" descr="A finger pressing a button&#10;&#10;AI-generated content may be incorrect.">
            <a:extLst>
              <a:ext uri="{FF2B5EF4-FFF2-40B4-BE49-F238E27FC236}">
                <a16:creationId xmlns:a16="http://schemas.microsoft.com/office/drawing/2014/main" id="{B50155E0-411E-AFA3-61C1-446479FA9CB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884596" y="2879513"/>
            <a:ext cx="360000" cy="360000"/>
          </a:xfrm>
          <a:prstGeom prst="rect">
            <a:avLst/>
          </a:prstGeom>
        </p:spPr>
      </p:pic>
      <p:sp>
        <p:nvSpPr>
          <p:cNvPr id="167" name="TextBox 166">
            <a:extLst>
              <a:ext uri="{FF2B5EF4-FFF2-40B4-BE49-F238E27FC236}">
                <a16:creationId xmlns:a16="http://schemas.microsoft.com/office/drawing/2014/main" id="{588BB52E-D209-8F9A-6422-77D5261B2441}"/>
              </a:ext>
            </a:extLst>
          </p:cNvPr>
          <p:cNvSpPr txBox="1"/>
          <p:nvPr/>
        </p:nvSpPr>
        <p:spPr>
          <a:xfrm>
            <a:off x="6215305" y="2965765"/>
            <a:ext cx="949819" cy="389513"/>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SUBMIT APPLICATION</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70" name="Arc 169">
            <a:extLst>
              <a:ext uri="{FF2B5EF4-FFF2-40B4-BE49-F238E27FC236}">
                <a16:creationId xmlns:a16="http://schemas.microsoft.com/office/drawing/2014/main" id="{2DA2064C-88EF-707A-A8BD-042CECC5E7C2}"/>
              </a:ext>
            </a:extLst>
          </p:cNvPr>
          <p:cNvSpPr/>
          <p:nvPr/>
        </p:nvSpPr>
        <p:spPr>
          <a:xfrm rot="19583330" flipV="1">
            <a:off x="5513294" y="4115712"/>
            <a:ext cx="662547" cy="686743"/>
          </a:xfrm>
          <a:prstGeom prst="arc">
            <a:avLst>
              <a:gd name="adj1" fmla="val 16121499"/>
              <a:gd name="adj2" fmla="val 1506310"/>
            </a:avLst>
          </a:prstGeom>
          <a:ln w="12700">
            <a:solidFill>
              <a:schemeClr val="accent5">
                <a:lumMod val="50000"/>
              </a:schemeClr>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72" name="Arc 171">
            <a:extLst>
              <a:ext uri="{FF2B5EF4-FFF2-40B4-BE49-F238E27FC236}">
                <a16:creationId xmlns:a16="http://schemas.microsoft.com/office/drawing/2014/main" id="{2A55DFB8-5CC7-B4AD-B940-D686C16C6337}"/>
              </a:ext>
            </a:extLst>
          </p:cNvPr>
          <p:cNvSpPr/>
          <p:nvPr/>
        </p:nvSpPr>
        <p:spPr>
          <a:xfrm rot="6846994" flipH="1">
            <a:off x="6006499" y="3422865"/>
            <a:ext cx="1429607" cy="719774"/>
          </a:xfrm>
          <a:prstGeom prst="arc">
            <a:avLst>
              <a:gd name="adj1" fmla="val 14128108"/>
              <a:gd name="adj2" fmla="val 20554753"/>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174" name="Picture 173" descr="A person with blue hair and a check mark&#10;&#10;AI-generated content may be incorrect.">
            <a:extLst>
              <a:ext uri="{FF2B5EF4-FFF2-40B4-BE49-F238E27FC236}">
                <a16:creationId xmlns:a16="http://schemas.microsoft.com/office/drawing/2014/main" id="{62C85183-6D01-DE4C-94B9-031752DBDB1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573304" y="4029213"/>
            <a:ext cx="360000" cy="360000"/>
          </a:xfrm>
          <a:prstGeom prst="rect">
            <a:avLst/>
          </a:prstGeom>
        </p:spPr>
      </p:pic>
      <p:sp>
        <p:nvSpPr>
          <p:cNvPr id="175" name="TextBox 174">
            <a:extLst>
              <a:ext uri="{FF2B5EF4-FFF2-40B4-BE49-F238E27FC236}">
                <a16:creationId xmlns:a16="http://schemas.microsoft.com/office/drawing/2014/main" id="{2764D078-B4A9-93A4-AC77-B4927FEF825F}"/>
              </a:ext>
            </a:extLst>
          </p:cNvPr>
          <p:cNvSpPr txBox="1"/>
          <p:nvPr/>
        </p:nvSpPr>
        <p:spPr>
          <a:xfrm>
            <a:off x="6414225" y="3810825"/>
            <a:ext cx="623067" cy="259675"/>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KYC </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76" name="Arc 175">
            <a:extLst>
              <a:ext uri="{FF2B5EF4-FFF2-40B4-BE49-F238E27FC236}">
                <a16:creationId xmlns:a16="http://schemas.microsoft.com/office/drawing/2014/main" id="{916EA91B-97E9-A6A2-D184-245EF9C16B18}"/>
              </a:ext>
            </a:extLst>
          </p:cNvPr>
          <p:cNvSpPr/>
          <p:nvPr/>
        </p:nvSpPr>
        <p:spPr>
          <a:xfrm rot="9420117" flipH="1">
            <a:off x="5415370" y="4160539"/>
            <a:ext cx="1429607" cy="719774"/>
          </a:xfrm>
          <a:prstGeom prst="arc">
            <a:avLst>
              <a:gd name="adj1" fmla="val 14128108"/>
              <a:gd name="adj2" fmla="val 20554753"/>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178" name="Picture 177" descr="A blue and white paper with a blue arrow upload sign&#10;&#10;AI-generated content may be incorrect.">
            <a:extLst>
              <a:ext uri="{FF2B5EF4-FFF2-40B4-BE49-F238E27FC236}">
                <a16:creationId xmlns:a16="http://schemas.microsoft.com/office/drawing/2014/main" id="{E68ECA3E-7568-ACD3-EF9F-CC569F193CD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682397" y="4728611"/>
            <a:ext cx="360000" cy="360000"/>
          </a:xfrm>
          <a:prstGeom prst="rect">
            <a:avLst/>
          </a:prstGeom>
        </p:spPr>
      </p:pic>
      <p:sp>
        <p:nvSpPr>
          <p:cNvPr id="179" name="TextBox 178">
            <a:extLst>
              <a:ext uri="{FF2B5EF4-FFF2-40B4-BE49-F238E27FC236}">
                <a16:creationId xmlns:a16="http://schemas.microsoft.com/office/drawing/2014/main" id="{8E43ABAE-D934-EB6D-6A5B-2C5CD3D8BD4F}"/>
              </a:ext>
            </a:extLst>
          </p:cNvPr>
          <p:cNvSpPr txBox="1"/>
          <p:nvPr/>
        </p:nvSpPr>
        <p:spPr>
          <a:xfrm>
            <a:off x="5370670" y="5085760"/>
            <a:ext cx="1033786" cy="389513"/>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DOCUMENT / PII SUBMISSION</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pic>
        <p:nvPicPr>
          <p:cNvPr id="182" name="Picture 181" descr="A person with red and green speech bubbles&#10;&#10;AI-generated content may be incorrect.">
            <a:extLst>
              <a:ext uri="{FF2B5EF4-FFF2-40B4-BE49-F238E27FC236}">
                <a16:creationId xmlns:a16="http://schemas.microsoft.com/office/drawing/2014/main" id="{1CC39F05-758F-7E60-CA6F-8F446BCB787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494546" y="5080174"/>
            <a:ext cx="360000" cy="360000"/>
          </a:xfrm>
          <a:prstGeom prst="rect">
            <a:avLst/>
          </a:prstGeom>
        </p:spPr>
      </p:pic>
      <p:sp>
        <p:nvSpPr>
          <p:cNvPr id="183" name="TextBox 182">
            <a:extLst>
              <a:ext uri="{FF2B5EF4-FFF2-40B4-BE49-F238E27FC236}">
                <a16:creationId xmlns:a16="http://schemas.microsoft.com/office/drawing/2014/main" id="{779CBA05-119E-1116-9E54-C81CA73B8A63}"/>
              </a:ext>
            </a:extLst>
          </p:cNvPr>
          <p:cNvSpPr txBox="1"/>
          <p:nvPr/>
        </p:nvSpPr>
        <p:spPr>
          <a:xfrm>
            <a:off x="4226914" y="5419773"/>
            <a:ext cx="937758" cy="259675"/>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DECISIONING</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84" name="Arc 183">
            <a:extLst>
              <a:ext uri="{FF2B5EF4-FFF2-40B4-BE49-F238E27FC236}">
                <a16:creationId xmlns:a16="http://schemas.microsoft.com/office/drawing/2014/main" id="{E785406A-9A9C-F72E-24BF-3C3E6FBC15EF}"/>
              </a:ext>
            </a:extLst>
          </p:cNvPr>
          <p:cNvSpPr/>
          <p:nvPr/>
        </p:nvSpPr>
        <p:spPr>
          <a:xfrm rot="11597903">
            <a:off x="4734698" y="5096910"/>
            <a:ext cx="1429607" cy="719774"/>
          </a:xfrm>
          <a:prstGeom prst="arc">
            <a:avLst>
              <a:gd name="adj1" fmla="val 14128108"/>
              <a:gd name="adj2" fmla="val 19802942"/>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186" name="Picture 185" descr="A close-up of a stamp&#10;&#10;AI-generated content may be incorrect.">
            <a:extLst>
              <a:ext uri="{FF2B5EF4-FFF2-40B4-BE49-F238E27FC236}">
                <a16:creationId xmlns:a16="http://schemas.microsoft.com/office/drawing/2014/main" id="{980B6DB4-84B3-D8C5-B7E0-5561B704F98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699957" y="5669050"/>
            <a:ext cx="360000" cy="360000"/>
          </a:xfrm>
          <a:prstGeom prst="rect">
            <a:avLst/>
          </a:prstGeom>
        </p:spPr>
      </p:pic>
      <p:sp>
        <p:nvSpPr>
          <p:cNvPr id="187" name="TextBox 186">
            <a:extLst>
              <a:ext uri="{FF2B5EF4-FFF2-40B4-BE49-F238E27FC236}">
                <a16:creationId xmlns:a16="http://schemas.microsoft.com/office/drawing/2014/main" id="{D89D308B-F651-BEAB-0AA7-5271ECEAA107}"/>
              </a:ext>
            </a:extLst>
          </p:cNvPr>
          <p:cNvSpPr txBox="1"/>
          <p:nvPr/>
        </p:nvSpPr>
        <p:spPr>
          <a:xfrm>
            <a:off x="5376697" y="5971455"/>
            <a:ext cx="951470" cy="519351"/>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APPROVAL </a:t>
            </a:r>
          </a:p>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 ONBOARDING</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88" name="Arc 187">
            <a:extLst>
              <a:ext uri="{FF2B5EF4-FFF2-40B4-BE49-F238E27FC236}">
                <a16:creationId xmlns:a16="http://schemas.microsoft.com/office/drawing/2014/main" id="{C3844C09-B2B6-A2C2-F1B1-D1523E1F37CD}"/>
              </a:ext>
            </a:extLst>
          </p:cNvPr>
          <p:cNvSpPr/>
          <p:nvPr/>
        </p:nvSpPr>
        <p:spPr>
          <a:xfrm rot="9381727">
            <a:off x="5761495" y="5032662"/>
            <a:ext cx="1429607" cy="719774"/>
          </a:xfrm>
          <a:prstGeom prst="arc">
            <a:avLst>
              <a:gd name="adj1" fmla="val 14128108"/>
              <a:gd name="adj2" fmla="val 19802942"/>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89" name="Arc 188">
            <a:extLst>
              <a:ext uri="{FF2B5EF4-FFF2-40B4-BE49-F238E27FC236}">
                <a16:creationId xmlns:a16="http://schemas.microsoft.com/office/drawing/2014/main" id="{0D718C71-E47A-264C-069E-C6B624BC3F76}"/>
              </a:ext>
            </a:extLst>
          </p:cNvPr>
          <p:cNvSpPr/>
          <p:nvPr/>
        </p:nvSpPr>
        <p:spPr>
          <a:xfrm rot="20924831" flipH="1">
            <a:off x="5387567" y="4133968"/>
            <a:ext cx="662547" cy="686743"/>
          </a:xfrm>
          <a:prstGeom prst="arc">
            <a:avLst>
              <a:gd name="adj1" fmla="val 17790145"/>
              <a:gd name="adj2" fmla="val 4023620"/>
            </a:avLst>
          </a:prstGeom>
          <a:ln w="12700">
            <a:solidFill>
              <a:schemeClr val="accent5">
                <a:lumMod val="50000"/>
              </a:schemeClr>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90" name="TextBox 189">
            <a:extLst>
              <a:ext uri="{FF2B5EF4-FFF2-40B4-BE49-F238E27FC236}">
                <a16:creationId xmlns:a16="http://schemas.microsoft.com/office/drawing/2014/main" id="{E146450C-6CA2-B5F4-6AAF-C96198674CC5}"/>
              </a:ext>
            </a:extLst>
          </p:cNvPr>
          <p:cNvSpPr txBox="1"/>
          <p:nvPr/>
        </p:nvSpPr>
        <p:spPr>
          <a:xfrm>
            <a:off x="5355786" y="4195710"/>
            <a:ext cx="793065" cy="519351"/>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CHECK STATUS ON WEB/APP</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pic>
        <p:nvPicPr>
          <p:cNvPr id="192" name="Picture 191" descr="A set of colored squares with a tick mark on the sand&#10;&#10;AI-generated content may be incorrect.">
            <a:extLst>
              <a:ext uri="{FF2B5EF4-FFF2-40B4-BE49-F238E27FC236}">
                <a16:creationId xmlns:a16="http://schemas.microsoft.com/office/drawing/2014/main" id="{E4B96DB5-7C23-5F88-B762-9C74BE13F20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589126" y="3869703"/>
            <a:ext cx="360000" cy="360000"/>
          </a:xfrm>
          <a:prstGeom prst="rect">
            <a:avLst/>
          </a:prstGeom>
        </p:spPr>
      </p:pic>
      <p:sp>
        <p:nvSpPr>
          <p:cNvPr id="193" name="Arc 192">
            <a:extLst>
              <a:ext uri="{FF2B5EF4-FFF2-40B4-BE49-F238E27FC236}">
                <a16:creationId xmlns:a16="http://schemas.microsoft.com/office/drawing/2014/main" id="{AD92F0F8-39F7-2C2C-608B-C457A96EFB2A}"/>
              </a:ext>
            </a:extLst>
          </p:cNvPr>
          <p:cNvSpPr/>
          <p:nvPr/>
        </p:nvSpPr>
        <p:spPr>
          <a:xfrm rot="10365359" flipH="1">
            <a:off x="3057972" y="5382619"/>
            <a:ext cx="1410195" cy="507665"/>
          </a:xfrm>
          <a:prstGeom prst="arc">
            <a:avLst>
              <a:gd name="adj1" fmla="val 18079776"/>
              <a:gd name="adj2" fmla="val 21329577"/>
            </a:avLst>
          </a:prstGeom>
          <a:ln w="12700">
            <a:solidFill>
              <a:srgbClr val="C00000"/>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195" name="Picture 194" descr="A close-up of a stamp&#10;&#10;AI-generated content may be incorrect.">
            <a:extLst>
              <a:ext uri="{FF2B5EF4-FFF2-40B4-BE49-F238E27FC236}">
                <a16:creationId xmlns:a16="http://schemas.microsoft.com/office/drawing/2014/main" id="{EE7F6D34-CBF5-F844-115F-E2E134CC665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490774" y="5694022"/>
            <a:ext cx="404080" cy="404080"/>
          </a:xfrm>
          <a:prstGeom prst="rect">
            <a:avLst/>
          </a:prstGeom>
        </p:spPr>
      </p:pic>
      <p:sp>
        <p:nvSpPr>
          <p:cNvPr id="196" name="Arc 195">
            <a:extLst>
              <a:ext uri="{FF2B5EF4-FFF2-40B4-BE49-F238E27FC236}">
                <a16:creationId xmlns:a16="http://schemas.microsoft.com/office/drawing/2014/main" id="{34CB5B40-1E17-CA4A-77DF-9AAEFB202CCC}"/>
              </a:ext>
            </a:extLst>
          </p:cNvPr>
          <p:cNvSpPr/>
          <p:nvPr/>
        </p:nvSpPr>
        <p:spPr>
          <a:xfrm rot="12408960" flipH="1">
            <a:off x="2264378" y="5256793"/>
            <a:ext cx="1410195" cy="507665"/>
          </a:xfrm>
          <a:prstGeom prst="arc">
            <a:avLst>
              <a:gd name="adj1" fmla="val 15785817"/>
              <a:gd name="adj2" fmla="val 20818267"/>
            </a:avLst>
          </a:prstGeom>
          <a:ln w="12700">
            <a:solidFill>
              <a:srgbClr val="C00000"/>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197" name="Picture 196" descr="A blue and yellow envelope and a paper airplane&#10;&#10;AI-generated content may be incorrect.">
            <a:extLst>
              <a:ext uri="{FF2B5EF4-FFF2-40B4-BE49-F238E27FC236}">
                <a16:creationId xmlns:a16="http://schemas.microsoft.com/office/drawing/2014/main" id="{80D27242-1CEC-3314-8B8A-2B851EAA8E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93284" y="5327138"/>
            <a:ext cx="360000" cy="360000"/>
          </a:xfrm>
          <a:prstGeom prst="rect">
            <a:avLst/>
          </a:prstGeom>
        </p:spPr>
      </p:pic>
      <p:sp>
        <p:nvSpPr>
          <p:cNvPr id="198" name="TextBox 197">
            <a:extLst>
              <a:ext uri="{FF2B5EF4-FFF2-40B4-BE49-F238E27FC236}">
                <a16:creationId xmlns:a16="http://schemas.microsoft.com/office/drawing/2014/main" id="{B5664003-D721-E20F-9AE1-DB11EE7F142E}"/>
              </a:ext>
            </a:extLst>
          </p:cNvPr>
          <p:cNvSpPr txBox="1"/>
          <p:nvPr/>
        </p:nvSpPr>
        <p:spPr>
          <a:xfrm>
            <a:off x="1820095" y="5654293"/>
            <a:ext cx="1167636" cy="389513"/>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ADVERSE ACTION COMMUNICATION</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99" name="Arc 198">
            <a:extLst>
              <a:ext uri="{FF2B5EF4-FFF2-40B4-BE49-F238E27FC236}">
                <a16:creationId xmlns:a16="http://schemas.microsoft.com/office/drawing/2014/main" id="{C9620387-E6B5-FA31-920A-FC607A5E0398}"/>
              </a:ext>
            </a:extLst>
          </p:cNvPr>
          <p:cNvSpPr/>
          <p:nvPr/>
        </p:nvSpPr>
        <p:spPr>
          <a:xfrm rot="18881165" flipV="1">
            <a:off x="4340274" y="4448147"/>
            <a:ext cx="662547" cy="686743"/>
          </a:xfrm>
          <a:prstGeom prst="arc">
            <a:avLst>
              <a:gd name="adj1" fmla="val 16121499"/>
              <a:gd name="adj2" fmla="val 908307"/>
            </a:avLst>
          </a:prstGeom>
          <a:ln w="12700">
            <a:solidFill>
              <a:schemeClr val="accent1">
                <a:lumMod val="75000"/>
              </a:schemeClr>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200" name="Arc 199">
            <a:extLst>
              <a:ext uri="{FF2B5EF4-FFF2-40B4-BE49-F238E27FC236}">
                <a16:creationId xmlns:a16="http://schemas.microsoft.com/office/drawing/2014/main" id="{3BA22D02-666C-8100-0D37-E3BDF871040F}"/>
              </a:ext>
            </a:extLst>
          </p:cNvPr>
          <p:cNvSpPr/>
          <p:nvPr/>
        </p:nvSpPr>
        <p:spPr>
          <a:xfrm rot="19817411" flipH="1">
            <a:off x="4235188" y="4495269"/>
            <a:ext cx="662547" cy="686743"/>
          </a:xfrm>
          <a:prstGeom prst="arc">
            <a:avLst>
              <a:gd name="adj1" fmla="val 16517964"/>
              <a:gd name="adj2" fmla="val 2173241"/>
            </a:avLst>
          </a:prstGeom>
          <a:ln w="12700">
            <a:solidFill>
              <a:schemeClr val="accent1">
                <a:lumMod val="75000"/>
              </a:schemeClr>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202" name="Picture 201" descr="A two people with speech bubbles&#10;&#10;AI-generated content may be incorrect.">
            <a:extLst>
              <a:ext uri="{FF2B5EF4-FFF2-40B4-BE49-F238E27FC236}">
                <a16:creationId xmlns:a16="http://schemas.microsoft.com/office/drawing/2014/main" id="{790D2ECC-0A8C-FC18-8FBD-7BDC026FFFCD}"/>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420405" y="4208699"/>
            <a:ext cx="360000" cy="360000"/>
          </a:xfrm>
          <a:prstGeom prst="rect">
            <a:avLst/>
          </a:prstGeom>
        </p:spPr>
      </p:pic>
      <p:sp>
        <p:nvSpPr>
          <p:cNvPr id="203" name="TextBox 202">
            <a:extLst>
              <a:ext uri="{FF2B5EF4-FFF2-40B4-BE49-F238E27FC236}">
                <a16:creationId xmlns:a16="http://schemas.microsoft.com/office/drawing/2014/main" id="{A06EB45D-6EE0-894B-E870-8F81A838AC51}"/>
              </a:ext>
            </a:extLst>
          </p:cNvPr>
          <p:cNvSpPr txBox="1"/>
          <p:nvPr/>
        </p:nvSpPr>
        <p:spPr>
          <a:xfrm>
            <a:off x="4006418" y="4539961"/>
            <a:ext cx="1209129" cy="519351"/>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ADDITIONAL DETAILS OVER EMAIL/PHONE/APP </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204" name="TextBox 203">
            <a:extLst>
              <a:ext uri="{FF2B5EF4-FFF2-40B4-BE49-F238E27FC236}">
                <a16:creationId xmlns:a16="http://schemas.microsoft.com/office/drawing/2014/main" id="{6B1FA46A-6D49-62F7-BAFE-3A3649160E5D}"/>
              </a:ext>
            </a:extLst>
          </p:cNvPr>
          <p:cNvSpPr txBox="1"/>
          <p:nvPr/>
        </p:nvSpPr>
        <p:spPr>
          <a:xfrm>
            <a:off x="3184150" y="6016019"/>
            <a:ext cx="1017328" cy="389513"/>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APPLICATION DECLINED</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205" name="Arc 204">
            <a:extLst>
              <a:ext uri="{FF2B5EF4-FFF2-40B4-BE49-F238E27FC236}">
                <a16:creationId xmlns:a16="http://schemas.microsoft.com/office/drawing/2014/main" id="{526E54B7-D7CA-016D-22D0-E29ECC57A9BA}"/>
              </a:ext>
            </a:extLst>
          </p:cNvPr>
          <p:cNvSpPr/>
          <p:nvPr/>
        </p:nvSpPr>
        <p:spPr>
          <a:xfrm rot="12637918" flipV="1">
            <a:off x="745122" y="2391919"/>
            <a:ext cx="1597837" cy="2195779"/>
          </a:xfrm>
          <a:prstGeom prst="arc">
            <a:avLst>
              <a:gd name="adj1" fmla="val 19126148"/>
              <a:gd name="adj2" fmla="val 0"/>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208" name="Picture 207" descr="A red and yellow mailbox with a yellow envelope&#10;&#10;AI-generated content may be incorrect.">
            <a:extLst>
              <a:ext uri="{FF2B5EF4-FFF2-40B4-BE49-F238E27FC236}">
                <a16:creationId xmlns:a16="http://schemas.microsoft.com/office/drawing/2014/main" id="{AB5F75B5-E718-FB64-C241-64853E6DD54A}"/>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163463" y="5285761"/>
            <a:ext cx="360000" cy="360000"/>
          </a:xfrm>
          <a:prstGeom prst="rect">
            <a:avLst/>
          </a:prstGeom>
        </p:spPr>
      </p:pic>
      <p:sp>
        <p:nvSpPr>
          <p:cNvPr id="209" name="Arc 208">
            <a:extLst>
              <a:ext uri="{FF2B5EF4-FFF2-40B4-BE49-F238E27FC236}">
                <a16:creationId xmlns:a16="http://schemas.microsoft.com/office/drawing/2014/main" id="{A5B56F55-D115-EBA6-671E-51CDFCA32A18}"/>
              </a:ext>
            </a:extLst>
          </p:cNvPr>
          <p:cNvSpPr/>
          <p:nvPr/>
        </p:nvSpPr>
        <p:spPr>
          <a:xfrm rot="4942650" flipV="1">
            <a:off x="2428141" y="870904"/>
            <a:ext cx="3027231" cy="2495908"/>
          </a:xfrm>
          <a:prstGeom prst="arc">
            <a:avLst>
              <a:gd name="adj1" fmla="val 16720830"/>
              <a:gd name="adj2" fmla="val 19083214"/>
            </a:avLst>
          </a:prstGeom>
          <a:ln w="12700">
            <a:solidFill>
              <a:schemeClr val="accent4">
                <a:lumMod val="75000"/>
              </a:schemeClr>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p:sp>
        <p:nvSpPr>
          <p:cNvPr id="211" name="TextBox 210">
            <a:extLst>
              <a:ext uri="{FF2B5EF4-FFF2-40B4-BE49-F238E27FC236}">
                <a16:creationId xmlns:a16="http://schemas.microsoft.com/office/drawing/2014/main" id="{D2A63D4C-1D60-2412-16A7-C82CAC634AF5}"/>
              </a:ext>
            </a:extLst>
          </p:cNvPr>
          <p:cNvSpPr txBox="1"/>
          <p:nvPr/>
        </p:nvSpPr>
        <p:spPr>
          <a:xfrm>
            <a:off x="3293644" y="3747168"/>
            <a:ext cx="844973" cy="389513"/>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ABANDONS SESSION</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213" name="Arc 212">
            <a:extLst>
              <a:ext uri="{FF2B5EF4-FFF2-40B4-BE49-F238E27FC236}">
                <a16:creationId xmlns:a16="http://schemas.microsoft.com/office/drawing/2014/main" id="{D4B49384-280D-D6A1-C4D6-664A9E8613A4}"/>
              </a:ext>
            </a:extLst>
          </p:cNvPr>
          <p:cNvSpPr/>
          <p:nvPr/>
        </p:nvSpPr>
        <p:spPr>
          <a:xfrm rot="10158245">
            <a:off x="4179409" y="2331332"/>
            <a:ext cx="662547" cy="803226"/>
          </a:xfrm>
          <a:prstGeom prst="arc">
            <a:avLst>
              <a:gd name="adj1" fmla="val 17790145"/>
              <a:gd name="adj2" fmla="val 5402941"/>
            </a:avLst>
          </a:prstGeom>
          <a:ln w="12700">
            <a:solidFill>
              <a:schemeClr val="accent5">
                <a:lumMod val="50000"/>
              </a:schemeClr>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214" name="Arc 213">
            <a:extLst>
              <a:ext uri="{FF2B5EF4-FFF2-40B4-BE49-F238E27FC236}">
                <a16:creationId xmlns:a16="http://schemas.microsoft.com/office/drawing/2014/main" id="{D80F3FB7-848C-2638-DB4E-469BE0DFBDF8}"/>
              </a:ext>
            </a:extLst>
          </p:cNvPr>
          <p:cNvSpPr/>
          <p:nvPr/>
        </p:nvSpPr>
        <p:spPr>
          <a:xfrm rot="11441755" flipH="1">
            <a:off x="4349747" y="2331332"/>
            <a:ext cx="662547" cy="803226"/>
          </a:xfrm>
          <a:prstGeom prst="arc">
            <a:avLst>
              <a:gd name="adj1" fmla="val 17790145"/>
              <a:gd name="adj2" fmla="val 5017555"/>
            </a:avLst>
          </a:prstGeom>
          <a:ln w="12700">
            <a:solidFill>
              <a:schemeClr val="accent5">
                <a:lumMod val="50000"/>
              </a:schemeClr>
            </a:solidFill>
            <a:prstDash val="sysDash"/>
            <a:headEnd type="none"/>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p:sp>
        <p:nvSpPr>
          <p:cNvPr id="215" name="TextBox 214">
            <a:extLst>
              <a:ext uri="{FF2B5EF4-FFF2-40B4-BE49-F238E27FC236}">
                <a16:creationId xmlns:a16="http://schemas.microsoft.com/office/drawing/2014/main" id="{1CBDC5E9-EB59-FA81-6C9C-90CCB0C26929}"/>
              </a:ext>
            </a:extLst>
          </p:cNvPr>
          <p:cNvSpPr txBox="1"/>
          <p:nvPr/>
        </p:nvSpPr>
        <p:spPr>
          <a:xfrm>
            <a:off x="4043381" y="2468689"/>
            <a:ext cx="1110203" cy="519351"/>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CONTACTS SUPPORT &amp; RESUMES</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pic>
        <p:nvPicPr>
          <p:cNvPr id="216" name="Picture 215" descr="A blue and yellow envelope and a paper airplane&#10;&#10;AI-generated content may be incorrect.">
            <a:extLst>
              <a:ext uri="{FF2B5EF4-FFF2-40B4-BE49-F238E27FC236}">
                <a16:creationId xmlns:a16="http://schemas.microsoft.com/office/drawing/2014/main" id="{EDB09998-14E3-87B1-363E-84380297AD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7844" y="5336080"/>
            <a:ext cx="360000" cy="360000"/>
          </a:xfrm>
          <a:prstGeom prst="rect">
            <a:avLst/>
          </a:prstGeom>
        </p:spPr>
      </p:pic>
      <p:pic>
        <p:nvPicPr>
          <p:cNvPr id="218" name="Picture 217" descr="A red and yellow mailbox with a yellow envelope&#10;&#10;AI-generated content may be incorrect.">
            <a:extLst>
              <a:ext uri="{FF2B5EF4-FFF2-40B4-BE49-F238E27FC236}">
                <a16:creationId xmlns:a16="http://schemas.microsoft.com/office/drawing/2014/main" id="{786DC3FC-028A-43B4-CA6E-DEA4E860442A}"/>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848023" y="5294703"/>
            <a:ext cx="360000" cy="360000"/>
          </a:xfrm>
          <a:prstGeom prst="rect">
            <a:avLst/>
          </a:prstGeom>
        </p:spPr>
      </p:pic>
      <p:pic>
        <p:nvPicPr>
          <p:cNvPr id="219" name="Picture 218" descr="A hand pointing at a phone&#10;&#10;AI-generated content may be incorrect.">
            <a:extLst>
              <a:ext uri="{FF2B5EF4-FFF2-40B4-BE49-F238E27FC236}">
                <a16:creationId xmlns:a16="http://schemas.microsoft.com/office/drawing/2014/main" id="{082E0C5F-75E9-64A3-DB36-AD60D2982E2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52692" y="4908524"/>
            <a:ext cx="360000" cy="360000"/>
          </a:xfrm>
          <a:prstGeom prst="rect">
            <a:avLst/>
          </a:prstGeom>
        </p:spPr>
      </p:pic>
      <p:pic>
        <p:nvPicPr>
          <p:cNvPr id="220" name="Picture 219" descr="A hand pointing at a phone&#10;&#10;AI-generated content may be incorrect.">
            <a:extLst>
              <a:ext uri="{FF2B5EF4-FFF2-40B4-BE49-F238E27FC236}">
                <a16:creationId xmlns:a16="http://schemas.microsoft.com/office/drawing/2014/main" id="{A5EFFA84-4440-F783-FFAE-8ADA8D9864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29604" y="4936793"/>
            <a:ext cx="360000" cy="360000"/>
          </a:xfrm>
          <a:prstGeom prst="rect">
            <a:avLst/>
          </a:prstGeom>
        </p:spPr>
      </p:pic>
      <p:sp>
        <p:nvSpPr>
          <p:cNvPr id="221" name="TextBox 220">
            <a:extLst>
              <a:ext uri="{FF2B5EF4-FFF2-40B4-BE49-F238E27FC236}">
                <a16:creationId xmlns:a16="http://schemas.microsoft.com/office/drawing/2014/main" id="{4CE590B6-8B54-544F-263D-67384FC2295E}"/>
              </a:ext>
            </a:extLst>
          </p:cNvPr>
          <p:cNvSpPr txBox="1"/>
          <p:nvPr/>
        </p:nvSpPr>
        <p:spPr>
          <a:xfrm>
            <a:off x="6599353" y="5596646"/>
            <a:ext cx="1387705" cy="519351"/>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WELCOME EMAIL </a:t>
            </a:r>
          </a:p>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 </a:t>
            </a:r>
          </a:p>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SIGN UP INFORMATION</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222" name="Arc 221">
            <a:extLst>
              <a:ext uri="{FF2B5EF4-FFF2-40B4-BE49-F238E27FC236}">
                <a16:creationId xmlns:a16="http://schemas.microsoft.com/office/drawing/2014/main" id="{52463FB7-D3AA-FDC0-E00F-20E715A00771}"/>
              </a:ext>
            </a:extLst>
          </p:cNvPr>
          <p:cNvSpPr/>
          <p:nvPr/>
        </p:nvSpPr>
        <p:spPr>
          <a:xfrm rot="7858720">
            <a:off x="6970855" y="4437321"/>
            <a:ext cx="1429607" cy="590631"/>
          </a:xfrm>
          <a:prstGeom prst="arc">
            <a:avLst>
              <a:gd name="adj1" fmla="val 14128108"/>
              <a:gd name="adj2" fmla="val 19802942"/>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226" name="Picture 225" descr="A purple and yellow sign with a person on the screen&#10;&#10;AI-generated content may be incorrect.">
            <a:extLst>
              <a:ext uri="{FF2B5EF4-FFF2-40B4-BE49-F238E27FC236}">
                <a16:creationId xmlns:a16="http://schemas.microsoft.com/office/drawing/2014/main" id="{69D7D969-1A60-3DE2-293B-76A25FDE1E85}"/>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8101514" y="4791518"/>
            <a:ext cx="360000" cy="360000"/>
          </a:xfrm>
          <a:prstGeom prst="rect">
            <a:avLst/>
          </a:prstGeom>
        </p:spPr>
      </p:pic>
      <p:pic>
        <p:nvPicPr>
          <p:cNvPr id="228" name="Picture 227" descr="A hand holding a bag of money&#10;&#10;AI-generated content may be incorrect.">
            <a:extLst>
              <a:ext uri="{FF2B5EF4-FFF2-40B4-BE49-F238E27FC236}">
                <a16:creationId xmlns:a16="http://schemas.microsoft.com/office/drawing/2014/main" id="{616119A1-E36D-6165-0775-9BD90BB1A0C1}"/>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8273905" y="4013839"/>
            <a:ext cx="360000" cy="360000"/>
          </a:xfrm>
          <a:prstGeom prst="rect">
            <a:avLst/>
          </a:prstGeom>
        </p:spPr>
      </p:pic>
      <p:pic>
        <p:nvPicPr>
          <p:cNvPr id="230" name="Picture 229" descr="A close-up of a credit card&#10;&#10;AI-generated content may be incorrect.">
            <a:extLst>
              <a:ext uri="{FF2B5EF4-FFF2-40B4-BE49-F238E27FC236}">
                <a16:creationId xmlns:a16="http://schemas.microsoft.com/office/drawing/2014/main" id="{04B68F7D-9F81-D426-A2F1-122D6E4EEA7F}"/>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7723219" y="4033694"/>
            <a:ext cx="360000" cy="360000"/>
          </a:xfrm>
          <a:prstGeom prst="rect">
            <a:avLst/>
          </a:prstGeom>
        </p:spPr>
      </p:pic>
      <p:sp>
        <p:nvSpPr>
          <p:cNvPr id="231" name="TextBox 230">
            <a:extLst>
              <a:ext uri="{FF2B5EF4-FFF2-40B4-BE49-F238E27FC236}">
                <a16:creationId xmlns:a16="http://schemas.microsoft.com/office/drawing/2014/main" id="{07766566-57C0-B691-1C3F-18A76286B841}"/>
              </a:ext>
            </a:extLst>
          </p:cNvPr>
          <p:cNvSpPr txBox="1"/>
          <p:nvPr/>
        </p:nvSpPr>
        <p:spPr>
          <a:xfrm>
            <a:off x="7601569" y="4304455"/>
            <a:ext cx="1341267" cy="519351"/>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ACCOUNT SIGN UP / FIRST TRANSACTION / ACCOUNT FUNDED </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232" name="Arc 231">
            <a:extLst>
              <a:ext uri="{FF2B5EF4-FFF2-40B4-BE49-F238E27FC236}">
                <a16:creationId xmlns:a16="http://schemas.microsoft.com/office/drawing/2014/main" id="{B3C4DEDA-A40C-9ADF-DA2E-65B0BB20AE3C}"/>
              </a:ext>
            </a:extLst>
          </p:cNvPr>
          <p:cNvSpPr/>
          <p:nvPr/>
        </p:nvSpPr>
        <p:spPr>
          <a:xfrm rot="18342553">
            <a:off x="7993069" y="3153082"/>
            <a:ext cx="3211292" cy="1575158"/>
          </a:xfrm>
          <a:prstGeom prst="arc">
            <a:avLst>
              <a:gd name="adj1" fmla="val 14128108"/>
              <a:gd name="adj2" fmla="val 19802942"/>
            </a:avLst>
          </a:prstGeom>
          <a:ln w="38100">
            <a:solidFill>
              <a:schemeClr val="tx1">
                <a:lumMod val="75000"/>
                <a:lumOff val="25000"/>
              </a:schemeClr>
            </a:solidFill>
            <a:headEnd type="none"/>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233" name="Arc 232">
            <a:extLst>
              <a:ext uri="{FF2B5EF4-FFF2-40B4-BE49-F238E27FC236}">
                <a16:creationId xmlns:a16="http://schemas.microsoft.com/office/drawing/2014/main" id="{10B5DB3C-4C6A-BE83-3E6F-D662339BE09C}"/>
              </a:ext>
            </a:extLst>
          </p:cNvPr>
          <p:cNvSpPr/>
          <p:nvPr/>
        </p:nvSpPr>
        <p:spPr>
          <a:xfrm rot="20858158" flipV="1">
            <a:off x="2938092" y="896835"/>
            <a:ext cx="3371221" cy="2545676"/>
          </a:xfrm>
          <a:prstGeom prst="arc">
            <a:avLst>
              <a:gd name="adj1" fmla="val 16835644"/>
              <a:gd name="adj2" fmla="val 20811042"/>
            </a:avLst>
          </a:prstGeom>
          <a:ln w="12700">
            <a:solidFill>
              <a:srgbClr val="3B7D23"/>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p:sp>
        <p:nvSpPr>
          <p:cNvPr id="234" name="Arc 233">
            <a:extLst>
              <a:ext uri="{FF2B5EF4-FFF2-40B4-BE49-F238E27FC236}">
                <a16:creationId xmlns:a16="http://schemas.microsoft.com/office/drawing/2014/main" id="{D259369A-64DC-5C64-CFA7-CC42DDF61C94}"/>
              </a:ext>
            </a:extLst>
          </p:cNvPr>
          <p:cNvSpPr/>
          <p:nvPr/>
        </p:nvSpPr>
        <p:spPr>
          <a:xfrm rot="9809305" flipH="1">
            <a:off x="4042773" y="4331936"/>
            <a:ext cx="2390531" cy="859468"/>
          </a:xfrm>
          <a:prstGeom prst="arc">
            <a:avLst>
              <a:gd name="adj1" fmla="val 13275524"/>
              <a:gd name="adj2" fmla="val 18267765"/>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235" name="TextBox 234">
            <a:extLst>
              <a:ext uri="{FF2B5EF4-FFF2-40B4-BE49-F238E27FC236}">
                <a16:creationId xmlns:a16="http://schemas.microsoft.com/office/drawing/2014/main" id="{06863FCB-CAEA-9E58-A535-5932D1BDEAF5}"/>
              </a:ext>
            </a:extLst>
          </p:cNvPr>
          <p:cNvSpPr txBox="1"/>
          <p:nvPr/>
        </p:nvSpPr>
        <p:spPr>
          <a:xfrm>
            <a:off x="-872514" y="38852"/>
            <a:ext cx="5399253" cy="562630"/>
          </a:xfrm>
          <a:prstGeom prst="ellipse">
            <a:avLst/>
          </a:prstGeom>
          <a:noFill/>
        </p:spPr>
        <p:txBody>
          <a:bodyPr wrap="square" rtlCol="0">
            <a:spAutoFit/>
          </a:bodyPr>
          <a:lstStyle/>
          <a:p>
            <a:pPr algn="ctr"/>
            <a:r>
              <a:rPr lang="en-US" sz="2000" b="1" dirty="0">
                <a:latin typeface="Candara" panose="020E0502030303020204" pitchFamily="34" charset="0"/>
                <a:ea typeface="ADLaM Display" panose="020F0502020204030204" pitchFamily="2" charset="0"/>
                <a:cs typeface="ADLaM Display" panose="020F0502020204030204" pitchFamily="2" charset="0"/>
              </a:rPr>
              <a:t>Prospect to Customer Journey</a:t>
            </a:r>
            <a:endParaRPr lang="en-IN" sz="2000" b="1" dirty="0">
              <a:latin typeface="Candara" panose="020E0502030303020204" pitchFamily="34" charset="0"/>
              <a:ea typeface="ADLaM Display" panose="020F0502020204030204" pitchFamily="2" charset="0"/>
              <a:cs typeface="ADLaM Display" panose="020F0502020204030204" pitchFamily="2" charset="0"/>
            </a:endParaRPr>
          </a:p>
        </p:txBody>
      </p:sp>
      <p:grpSp>
        <p:nvGrpSpPr>
          <p:cNvPr id="255" name="Group 254">
            <a:extLst>
              <a:ext uri="{FF2B5EF4-FFF2-40B4-BE49-F238E27FC236}">
                <a16:creationId xmlns:a16="http://schemas.microsoft.com/office/drawing/2014/main" id="{BA465863-4400-FE8D-F73B-66B4A39D8D95}"/>
              </a:ext>
            </a:extLst>
          </p:cNvPr>
          <p:cNvGrpSpPr/>
          <p:nvPr/>
        </p:nvGrpSpPr>
        <p:grpSpPr>
          <a:xfrm>
            <a:off x="9911376" y="1815609"/>
            <a:ext cx="1556095" cy="1514614"/>
            <a:chOff x="9604394" y="2328529"/>
            <a:chExt cx="1556095" cy="1514614"/>
          </a:xfrm>
        </p:grpSpPr>
        <p:pic>
          <p:nvPicPr>
            <p:cNvPr id="237" name="Picture 236" descr="A hand with a thumb down and a sad face&#10;&#10;AI-generated content may be incorrect.">
              <a:extLst>
                <a:ext uri="{FF2B5EF4-FFF2-40B4-BE49-F238E27FC236}">
                  <a16:creationId xmlns:a16="http://schemas.microsoft.com/office/drawing/2014/main" id="{FF013188-BAFB-EBD2-59D9-FADBFDAEA772}"/>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0800489" y="3010734"/>
              <a:ext cx="360000" cy="360000"/>
            </a:xfrm>
            <a:prstGeom prst="rect">
              <a:avLst/>
            </a:prstGeom>
          </p:spPr>
        </p:pic>
        <p:pic>
          <p:nvPicPr>
            <p:cNvPr id="239" name="Picture 238" descr="A gold coin with a yellow dollar sign&#10;&#10;AI-generated content may be incorrect.">
              <a:extLst>
                <a:ext uri="{FF2B5EF4-FFF2-40B4-BE49-F238E27FC236}">
                  <a16:creationId xmlns:a16="http://schemas.microsoft.com/office/drawing/2014/main" id="{E51C8AD3-8271-00EF-B4C1-EA98CD4B9477}"/>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0477159" y="3483143"/>
              <a:ext cx="360000" cy="360000"/>
            </a:xfrm>
            <a:prstGeom prst="rect">
              <a:avLst/>
            </a:prstGeom>
          </p:spPr>
        </p:pic>
        <p:pic>
          <p:nvPicPr>
            <p:cNvPr id="241" name="Picture 240" descr="A blue and yellow cart with red wheels&#10;&#10;AI-generated content may be incorrect.">
              <a:extLst>
                <a:ext uri="{FF2B5EF4-FFF2-40B4-BE49-F238E27FC236}">
                  <a16:creationId xmlns:a16="http://schemas.microsoft.com/office/drawing/2014/main" id="{4B7EDF1B-7034-F34E-0CF9-96F0D90A1A65}"/>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9604394" y="2719437"/>
              <a:ext cx="360000" cy="360000"/>
            </a:xfrm>
            <a:prstGeom prst="rect">
              <a:avLst/>
            </a:prstGeom>
          </p:spPr>
        </p:pic>
        <p:pic>
          <p:nvPicPr>
            <p:cNvPr id="246" name="Picture 245" descr="A blue and yellow credit cards&#10;&#10;AI-generated content may be incorrect.">
              <a:extLst>
                <a:ext uri="{FF2B5EF4-FFF2-40B4-BE49-F238E27FC236}">
                  <a16:creationId xmlns:a16="http://schemas.microsoft.com/office/drawing/2014/main" id="{5950040F-38D5-5D9B-A674-17E9503AF034}"/>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9848848" y="3421336"/>
              <a:ext cx="360000" cy="360000"/>
            </a:xfrm>
            <a:prstGeom prst="rect">
              <a:avLst/>
            </a:prstGeom>
          </p:spPr>
        </p:pic>
        <p:pic>
          <p:nvPicPr>
            <p:cNvPr id="248" name="Picture 247" descr="A paper with a dollar sign&#10;&#10;AI-generated content may be incorrect.">
              <a:extLst>
                <a:ext uri="{FF2B5EF4-FFF2-40B4-BE49-F238E27FC236}">
                  <a16:creationId xmlns:a16="http://schemas.microsoft.com/office/drawing/2014/main" id="{B30550B5-2DFF-797F-7F7C-FFE3CE342B14}"/>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10630502" y="2441221"/>
              <a:ext cx="360000" cy="360000"/>
            </a:xfrm>
            <a:prstGeom prst="rect">
              <a:avLst/>
            </a:prstGeom>
          </p:spPr>
        </p:pic>
        <p:pic>
          <p:nvPicPr>
            <p:cNvPr id="253" name="Picture 252" descr="A person wearing a headset&#10;&#10;AI-generated content may be incorrect.">
              <a:extLst>
                <a:ext uri="{FF2B5EF4-FFF2-40B4-BE49-F238E27FC236}">
                  <a16:creationId xmlns:a16="http://schemas.microsoft.com/office/drawing/2014/main" id="{F8DF0B25-0AD2-79B3-5B52-4784357F462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031956" y="2328529"/>
              <a:ext cx="360000" cy="360000"/>
            </a:xfrm>
            <a:prstGeom prst="rect">
              <a:avLst/>
            </a:prstGeom>
          </p:spPr>
        </p:pic>
        <p:sp>
          <p:nvSpPr>
            <p:cNvPr id="254" name="TextBox 253">
              <a:extLst>
                <a:ext uri="{FF2B5EF4-FFF2-40B4-BE49-F238E27FC236}">
                  <a16:creationId xmlns:a16="http://schemas.microsoft.com/office/drawing/2014/main" id="{20C1853E-4661-A732-E511-18A20E2C3B78}"/>
                </a:ext>
              </a:extLst>
            </p:cNvPr>
            <p:cNvSpPr txBox="1"/>
            <p:nvPr/>
          </p:nvSpPr>
          <p:spPr>
            <a:xfrm>
              <a:off x="9863380" y="2806617"/>
              <a:ext cx="949819" cy="649188"/>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SERVICING ACTIVITIES AND ENGAGEMENT</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grpSp>
      <p:pic>
        <p:nvPicPr>
          <p:cNvPr id="257" name="Picture 256" descr="A person sitting at a computer&#10;&#10;AI-generated content may be incorrect.">
            <a:extLst>
              <a:ext uri="{FF2B5EF4-FFF2-40B4-BE49-F238E27FC236}">
                <a16:creationId xmlns:a16="http://schemas.microsoft.com/office/drawing/2014/main" id="{D9D712C3-D48D-C3EC-3F2E-4403ADCEDAF6}"/>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4658062" y="3304025"/>
            <a:ext cx="398792" cy="398792"/>
          </a:xfrm>
          <a:prstGeom prst="rect">
            <a:avLst/>
          </a:prstGeom>
        </p:spPr>
      </p:pic>
    </p:spTree>
    <p:extLst>
      <p:ext uri="{BB962C8B-B14F-4D97-AF65-F5344CB8AC3E}">
        <p14:creationId xmlns:p14="http://schemas.microsoft.com/office/powerpoint/2010/main" val="2492665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4685B-1380-3CC1-741D-A349EEEE47A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42293CC-0A55-AAA2-F62D-3CC142A7D53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9" name="TextBox 28">
            <a:extLst>
              <a:ext uri="{FF2B5EF4-FFF2-40B4-BE49-F238E27FC236}">
                <a16:creationId xmlns:a16="http://schemas.microsoft.com/office/drawing/2014/main" id="{BDD696DB-6096-CFBC-CA78-4CEFED0DC80A}"/>
              </a:ext>
            </a:extLst>
          </p:cNvPr>
          <p:cNvSpPr txBox="1"/>
          <p:nvPr/>
        </p:nvSpPr>
        <p:spPr>
          <a:xfrm>
            <a:off x="610948" y="2135111"/>
            <a:ext cx="1173709" cy="519351"/>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PROSPECT ENCOUNTERS BRAND</a:t>
            </a:r>
          </a:p>
        </p:txBody>
      </p:sp>
      <p:pic>
        <p:nvPicPr>
          <p:cNvPr id="87" name="Picture 86" descr="A cellphone with different colored icons&#10;&#10;AI-generated content may be incorrect.">
            <a:extLst>
              <a:ext uri="{FF2B5EF4-FFF2-40B4-BE49-F238E27FC236}">
                <a16:creationId xmlns:a16="http://schemas.microsoft.com/office/drawing/2014/main" id="{D5561CAA-93CA-B23A-F93B-BBB466C0124D}"/>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89041" y="3268818"/>
            <a:ext cx="360000" cy="360000"/>
          </a:xfrm>
          <a:prstGeom prst="rect">
            <a:avLst/>
          </a:prstGeom>
        </p:spPr>
      </p:pic>
      <p:pic>
        <p:nvPicPr>
          <p:cNvPr id="91" name="Picture 90" descr="A cartoon of a message&#10;&#10;AI-generated content may be incorrect.">
            <a:extLst>
              <a:ext uri="{FF2B5EF4-FFF2-40B4-BE49-F238E27FC236}">
                <a16:creationId xmlns:a16="http://schemas.microsoft.com/office/drawing/2014/main" id="{73028855-EAD6-DE0B-6C77-13F4F0A7680E}"/>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2114" y="3110536"/>
            <a:ext cx="360000" cy="360000"/>
          </a:xfrm>
          <a:prstGeom prst="rect">
            <a:avLst/>
          </a:prstGeom>
        </p:spPr>
      </p:pic>
      <p:pic>
        <p:nvPicPr>
          <p:cNvPr id="99" name="Picture 98" descr="A computer screen with a exclamation mark&#10;&#10;AI-generated content may be incorrect.">
            <a:extLst>
              <a:ext uri="{FF2B5EF4-FFF2-40B4-BE49-F238E27FC236}">
                <a16:creationId xmlns:a16="http://schemas.microsoft.com/office/drawing/2014/main" id="{F1FEDAD1-F9C7-9556-81D3-BE269FAEA9DF}"/>
              </a:ext>
            </a:extLst>
          </p:cNvPr>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502576" y="2286348"/>
            <a:ext cx="360000" cy="360000"/>
          </a:xfrm>
          <a:prstGeom prst="rect">
            <a:avLst/>
          </a:prstGeom>
        </p:spPr>
      </p:pic>
      <p:pic>
        <p:nvPicPr>
          <p:cNvPr id="101" name="Picture 100" descr="A colorful qr code with a person silhouette&#10;&#10;AI-generated content may be incorrect.">
            <a:extLst>
              <a:ext uri="{FF2B5EF4-FFF2-40B4-BE49-F238E27FC236}">
                <a16:creationId xmlns:a16="http://schemas.microsoft.com/office/drawing/2014/main" id="{4094A60B-3592-4F79-074F-E245B95B0D65}"/>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03681" y="1856244"/>
            <a:ext cx="360000" cy="360000"/>
          </a:xfrm>
          <a:prstGeom prst="rect">
            <a:avLst/>
          </a:prstGeom>
        </p:spPr>
      </p:pic>
      <p:pic>
        <p:nvPicPr>
          <p:cNvPr id="103" name="Picture 102" descr="A blue and yellow envelope and a paper airplane&#10;&#10;AI-generated content may be incorrect.">
            <a:extLst>
              <a:ext uri="{FF2B5EF4-FFF2-40B4-BE49-F238E27FC236}">
                <a16:creationId xmlns:a16="http://schemas.microsoft.com/office/drawing/2014/main" id="{9B82B394-236B-860A-0468-56E22F2DD7F6}"/>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32114" y="3677399"/>
            <a:ext cx="360000" cy="360000"/>
          </a:xfrm>
          <a:prstGeom prst="rect">
            <a:avLst/>
          </a:prstGeom>
        </p:spPr>
      </p:pic>
      <p:pic>
        <p:nvPicPr>
          <p:cNvPr id="105" name="Picture 104" descr="A hand pointing at a yellow envelope&#10;&#10;AI-generated content may be incorrect.">
            <a:extLst>
              <a:ext uri="{FF2B5EF4-FFF2-40B4-BE49-F238E27FC236}">
                <a16:creationId xmlns:a16="http://schemas.microsoft.com/office/drawing/2014/main" id="{025B5116-E156-32BD-7CAA-0AE8F5E774EA}"/>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637056" y="2792412"/>
            <a:ext cx="360000" cy="360000"/>
          </a:xfrm>
          <a:prstGeom prst="rect">
            <a:avLst/>
          </a:prstGeom>
        </p:spPr>
      </p:pic>
      <p:sp>
        <p:nvSpPr>
          <p:cNvPr id="106" name="TextBox 105">
            <a:extLst>
              <a:ext uri="{FF2B5EF4-FFF2-40B4-BE49-F238E27FC236}">
                <a16:creationId xmlns:a16="http://schemas.microsoft.com/office/drawing/2014/main" id="{C4E3C75D-034C-26B0-F21A-0C1D2E300174}"/>
              </a:ext>
            </a:extLst>
          </p:cNvPr>
          <p:cNvSpPr txBox="1"/>
          <p:nvPr/>
        </p:nvSpPr>
        <p:spPr>
          <a:xfrm>
            <a:off x="-283121" y="3485305"/>
            <a:ext cx="1226060" cy="519351"/>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OMNI-CHANNEL MARKETING CAMPAIGNS</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07" name="Arc 106">
            <a:extLst>
              <a:ext uri="{FF2B5EF4-FFF2-40B4-BE49-F238E27FC236}">
                <a16:creationId xmlns:a16="http://schemas.microsoft.com/office/drawing/2014/main" id="{38E990C4-9103-4AB0-5F55-E1238FFF5E28}"/>
              </a:ext>
            </a:extLst>
          </p:cNvPr>
          <p:cNvSpPr/>
          <p:nvPr/>
        </p:nvSpPr>
        <p:spPr>
          <a:xfrm rot="20956567" flipH="1">
            <a:off x="1943040" y="1808078"/>
            <a:ext cx="1635863" cy="463617"/>
          </a:xfrm>
          <a:prstGeom prst="arc">
            <a:avLst>
              <a:gd name="adj1" fmla="val 18079776"/>
              <a:gd name="adj2" fmla="val 21318752"/>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109" name="Picture 108" descr="A hand pointing at a phone&#10;&#10;AI-generated content may be incorrect.">
            <a:extLst>
              <a:ext uri="{FF2B5EF4-FFF2-40B4-BE49-F238E27FC236}">
                <a16:creationId xmlns:a16="http://schemas.microsoft.com/office/drawing/2014/main" id="{CDB884AE-097B-E8D1-6888-751C7BC63433}"/>
              </a:ext>
            </a:extLst>
          </p:cNvPr>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642902" y="1806067"/>
            <a:ext cx="360000" cy="360000"/>
          </a:xfrm>
          <a:prstGeom prst="rect">
            <a:avLst/>
          </a:prstGeom>
        </p:spPr>
      </p:pic>
      <p:pic>
        <p:nvPicPr>
          <p:cNvPr id="111" name="Picture 110" descr="A blue and yellow browser with a globe and a search bar&#10;&#10;AI-generated content may be incorrect.">
            <a:extLst>
              <a:ext uri="{FF2B5EF4-FFF2-40B4-BE49-F238E27FC236}">
                <a16:creationId xmlns:a16="http://schemas.microsoft.com/office/drawing/2014/main" id="{FA7FE710-4044-7B21-094A-ABE499EA9566}"/>
              </a:ext>
            </a:extLst>
          </p:cNvPr>
          <p:cNvPicPr>
            <a:picLocks noChangeAspect="1"/>
          </p:cNvPicPr>
          <p:nvPr/>
        </p:nvPicPr>
        <p:blipFill>
          <a:blip r:embed="rId9">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759195" y="1139913"/>
            <a:ext cx="360000" cy="360000"/>
          </a:xfrm>
          <a:prstGeom prst="rect">
            <a:avLst/>
          </a:prstGeom>
        </p:spPr>
      </p:pic>
      <p:sp>
        <p:nvSpPr>
          <p:cNvPr id="112" name="TextBox 111">
            <a:extLst>
              <a:ext uri="{FF2B5EF4-FFF2-40B4-BE49-F238E27FC236}">
                <a16:creationId xmlns:a16="http://schemas.microsoft.com/office/drawing/2014/main" id="{1B73478A-C709-239D-D6EF-A0BC53C1F272}"/>
              </a:ext>
            </a:extLst>
          </p:cNvPr>
          <p:cNvSpPr txBox="1"/>
          <p:nvPr/>
        </p:nvSpPr>
        <p:spPr>
          <a:xfrm>
            <a:off x="2280433" y="1448905"/>
            <a:ext cx="1173709" cy="389513"/>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NAVIGATES TO WEB/APP</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pic>
        <p:nvPicPr>
          <p:cNvPr id="115" name="Picture 114" descr="A calculator and coins&#10;&#10;AI-generated content may be incorrect.">
            <a:extLst>
              <a:ext uri="{FF2B5EF4-FFF2-40B4-BE49-F238E27FC236}">
                <a16:creationId xmlns:a16="http://schemas.microsoft.com/office/drawing/2014/main" id="{B6962411-FF75-E580-3E27-EC239F4205BE}"/>
              </a:ext>
            </a:extLst>
          </p:cNvPr>
          <p:cNvPicPr>
            <a:picLocks noChangeAspect="1"/>
          </p:cNvPicPr>
          <p:nvPr/>
        </p:nvPicPr>
        <p:blipFill>
          <a:blip r:embed="rId10">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418483" y="799837"/>
            <a:ext cx="360000" cy="360000"/>
          </a:xfrm>
          <a:prstGeom prst="rect">
            <a:avLst/>
          </a:prstGeom>
        </p:spPr>
      </p:pic>
      <p:pic>
        <p:nvPicPr>
          <p:cNvPr id="117" name="Picture 116" descr="A blue and white chat bubbles&#10;&#10;AI-generated content may be incorrect.">
            <a:extLst>
              <a:ext uri="{FF2B5EF4-FFF2-40B4-BE49-F238E27FC236}">
                <a16:creationId xmlns:a16="http://schemas.microsoft.com/office/drawing/2014/main" id="{8811C253-87D8-7D6C-0360-68970D0A065E}"/>
              </a:ext>
            </a:extLst>
          </p:cNvPr>
          <p:cNvPicPr>
            <a:picLocks noChangeAspect="1"/>
          </p:cNvPicPr>
          <p:nvPr/>
        </p:nvPicPr>
        <p:blipFill>
          <a:blip r:embed="rId11">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145450" y="1305882"/>
            <a:ext cx="360000" cy="360000"/>
          </a:xfrm>
          <a:prstGeom prst="rect">
            <a:avLst/>
          </a:prstGeom>
        </p:spPr>
      </p:pic>
      <p:pic>
        <p:nvPicPr>
          <p:cNvPr id="119" name="Picture 118" descr="A magnifying glass and a paper with check marks&#10;&#10;AI-generated content may be incorrect.">
            <a:extLst>
              <a:ext uri="{FF2B5EF4-FFF2-40B4-BE49-F238E27FC236}">
                <a16:creationId xmlns:a16="http://schemas.microsoft.com/office/drawing/2014/main" id="{EB07254D-25DA-A1B1-D230-C440429B8163}"/>
              </a:ext>
            </a:extLst>
          </p:cNvPr>
          <p:cNvPicPr>
            <a:picLocks noChangeAspect="1"/>
          </p:cNvPicPr>
          <p:nvPr/>
        </p:nvPicPr>
        <p:blipFill>
          <a:blip r:embed="rId1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464616" y="1976208"/>
            <a:ext cx="360000" cy="360000"/>
          </a:xfrm>
          <a:prstGeom prst="rect">
            <a:avLst/>
          </a:prstGeom>
        </p:spPr>
      </p:pic>
      <p:pic>
        <p:nvPicPr>
          <p:cNvPr id="121" name="Picture 120" descr="A hand with a red dot above it&#10;&#10;AI-generated content may be incorrect.">
            <a:extLst>
              <a:ext uri="{FF2B5EF4-FFF2-40B4-BE49-F238E27FC236}">
                <a16:creationId xmlns:a16="http://schemas.microsoft.com/office/drawing/2014/main" id="{5BE4FC47-EA0D-2C45-81D3-CF287410E8B3}"/>
              </a:ext>
            </a:extLst>
          </p:cNvPr>
          <p:cNvPicPr>
            <a:picLocks noChangeAspect="1"/>
          </p:cNvPicPr>
          <p:nvPr/>
        </p:nvPicPr>
        <p:blipFill>
          <a:blip r:embed="rId1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778618" y="1288513"/>
            <a:ext cx="360000" cy="360000"/>
          </a:xfrm>
          <a:prstGeom prst="rect">
            <a:avLst/>
          </a:prstGeom>
        </p:spPr>
      </p:pic>
      <p:sp>
        <p:nvSpPr>
          <p:cNvPr id="122" name="Arc 121">
            <a:extLst>
              <a:ext uri="{FF2B5EF4-FFF2-40B4-BE49-F238E27FC236}">
                <a16:creationId xmlns:a16="http://schemas.microsoft.com/office/drawing/2014/main" id="{0E67A47E-9263-C1CC-2FF0-4EE84DAB2E57}"/>
              </a:ext>
            </a:extLst>
          </p:cNvPr>
          <p:cNvSpPr/>
          <p:nvPr/>
        </p:nvSpPr>
        <p:spPr>
          <a:xfrm rot="20956567" flipH="1">
            <a:off x="4051117" y="972526"/>
            <a:ext cx="987382" cy="463617"/>
          </a:xfrm>
          <a:prstGeom prst="arc">
            <a:avLst>
              <a:gd name="adj1" fmla="val 18079776"/>
              <a:gd name="adj2" fmla="val 21329577"/>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23" name="Arc 122">
            <a:extLst>
              <a:ext uri="{FF2B5EF4-FFF2-40B4-BE49-F238E27FC236}">
                <a16:creationId xmlns:a16="http://schemas.microsoft.com/office/drawing/2014/main" id="{39165B07-6BB1-BDED-36E0-FF0E8A107EC3}"/>
              </a:ext>
            </a:extLst>
          </p:cNvPr>
          <p:cNvSpPr/>
          <p:nvPr/>
        </p:nvSpPr>
        <p:spPr>
          <a:xfrm rot="4756567" flipH="1">
            <a:off x="4432057" y="1276232"/>
            <a:ext cx="987382" cy="463617"/>
          </a:xfrm>
          <a:prstGeom prst="arc">
            <a:avLst>
              <a:gd name="adj1" fmla="val 18079776"/>
              <a:gd name="adj2" fmla="val 21329577"/>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24" name="Arc 123">
            <a:extLst>
              <a:ext uri="{FF2B5EF4-FFF2-40B4-BE49-F238E27FC236}">
                <a16:creationId xmlns:a16="http://schemas.microsoft.com/office/drawing/2014/main" id="{B8B685BE-BF05-0C4B-88A0-2E05DA1D9A8E}"/>
              </a:ext>
            </a:extLst>
          </p:cNvPr>
          <p:cNvSpPr/>
          <p:nvPr/>
        </p:nvSpPr>
        <p:spPr>
          <a:xfrm rot="10156567" flipH="1">
            <a:off x="4184255" y="1569114"/>
            <a:ext cx="987382" cy="463617"/>
          </a:xfrm>
          <a:prstGeom prst="arc">
            <a:avLst>
              <a:gd name="adj1" fmla="val 18079776"/>
              <a:gd name="adj2" fmla="val 21329577"/>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25" name="Arc 124">
            <a:extLst>
              <a:ext uri="{FF2B5EF4-FFF2-40B4-BE49-F238E27FC236}">
                <a16:creationId xmlns:a16="http://schemas.microsoft.com/office/drawing/2014/main" id="{EFC6A2DB-6078-0D85-3220-74E0BCCC4E6C}"/>
              </a:ext>
            </a:extLst>
          </p:cNvPr>
          <p:cNvSpPr/>
          <p:nvPr/>
        </p:nvSpPr>
        <p:spPr>
          <a:xfrm rot="15217578" flipH="1">
            <a:off x="3733223" y="1307061"/>
            <a:ext cx="987382" cy="463617"/>
          </a:xfrm>
          <a:prstGeom prst="arc">
            <a:avLst>
              <a:gd name="adj1" fmla="val 18079776"/>
              <a:gd name="adj2" fmla="val 21329577"/>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26" name="Arc 125">
            <a:extLst>
              <a:ext uri="{FF2B5EF4-FFF2-40B4-BE49-F238E27FC236}">
                <a16:creationId xmlns:a16="http://schemas.microsoft.com/office/drawing/2014/main" id="{173D662E-EC62-C8AB-6378-5F5CAF86B4EB}"/>
              </a:ext>
            </a:extLst>
          </p:cNvPr>
          <p:cNvSpPr/>
          <p:nvPr/>
        </p:nvSpPr>
        <p:spPr>
          <a:xfrm flipH="1">
            <a:off x="2955869" y="1565221"/>
            <a:ext cx="1262735" cy="463617"/>
          </a:xfrm>
          <a:prstGeom prst="arc">
            <a:avLst>
              <a:gd name="adj1" fmla="val 14436860"/>
              <a:gd name="adj2" fmla="val 20223935"/>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27" name="TextBox 126">
            <a:extLst>
              <a:ext uri="{FF2B5EF4-FFF2-40B4-BE49-F238E27FC236}">
                <a16:creationId xmlns:a16="http://schemas.microsoft.com/office/drawing/2014/main" id="{BBD0B419-D97A-56AD-21D2-F68A5FE6433B}"/>
              </a:ext>
            </a:extLst>
          </p:cNvPr>
          <p:cNvSpPr txBox="1"/>
          <p:nvPr/>
        </p:nvSpPr>
        <p:spPr>
          <a:xfrm>
            <a:off x="4086937" y="1088320"/>
            <a:ext cx="1015014" cy="908864"/>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VISITS PRODUCT FEATURES/FAQ/ELIGIBILITY/EMI CALCULATOR PAGES</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pic>
        <p:nvPicPr>
          <p:cNvPr id="130" name="Picture 129" descr="A person wearing a headset&#10;&#10;AI-generated content may be incorrect.">
            <a:extLst>
              <a:ext uri="{FF2B5EF4-FFF2-40B4-BE49-F238E27FC236}">
                <a16:creationId xmlns:a16="http://schemas.microsoft.com/office/drawing/2014/main" id="{5BAFA57C-2F80-9D64-A6A7-6AF7EFC4BE27}"/>
              </a:ext>
            </a:extLst>
          </p:cNvPr>
          <p:cNvPicPr>
            <a:picLocks noChangeAspect="1"/>
          </p:cNvPicPr>
          <p:nvPr/>
        </p:nvPicPr>
        <p:blipFill>
          <a:blip r:embed="rId1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317946" y="3321035"/>
            <a:ext cx="360000" cy="360000"/>
          </a:xfrm>
          <a:prstGeom prst="rect">
            <a:avLst/>
          </a:prstGeom>
        </p:spPr>
      </p:pic>
      <p:sp>
        <p:nvSpPr>
          <p:cNvPr id="133" name="TextBox 132">
            <a:extLst>
              <a:ext uri="{FF2B5EF4-FFF2-40B4-BE49-F238E27FC236}">
                <a16:creationId xmlns:a16="http://schemas.microsoft.com/office/drawing/2014/main" id="{4DC0992D-0367-C2EC-420E-AA6E565C8CD5}"/>
              </a:ext>
            </a:extLst>
          </p:cNvPr>
          <p:cNvSpPr txBox="1"/>
          <p:nvPr/>
        </p:nvSpPr>
        <p:spPr>
          <a:xfrm>
            <a:off x="3963007" y="3682477"/>
            <a:ext cx="1394264" cy="389513"/>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CONTACTS CUSTOMER SUPPORT / LIVE AGENT</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35" name="Arc 134">
            <a:extLst>
              <a:ext uri="{FF2B5EF4-FFF2-40B4-BE49-F238E27FC236}">
                <a16:creationId xmlns:a16="http://schemas.microsoft.com/office/drawing/2014/main" id="{64BEEA22-FD37-C290-6375-E53E7233EF6A}"/>
              </a:ext>
            </a:extLst>
          </p:cNvPr>
          <p:cNvSpPr/>
          <p:nvPr/>
        </p:nvSpPr>
        <p:spPr>
          <a:xfrm rot="11882022" flipH="1">
            <a:off x="3351894" y="3347504"/>
            <a:ext cx="1410195" cy="507665"/>
          </a:xfrm>
          <a:prstGeom prst="arc">
            <a:avLst>
              <a:gd name="adj1" fmla="val 11787246"/>
              <a:gd name="adj2" fmla="val 18798018"/>
            </a:avLst>
          </a:prstGeom>
          <a:ln w="12700">
            <a:solidFill>
              <a:srgbClr val="197EA5"/>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41" name="TextBox 140">
            <a:extLst>
              <a:ext uri="{FF2B5EF4-FFF2-40B4-BE49-F238E27FC236}">
                <a16:creationId xmlns:a16="http://schemas.microsoft.com/office/drawing/2014/main" id="{68F3F3F9-5D29-642A-E15F-C312299B3540}"/>
              </a:ext>
            </a:extLst>
          </p:cNvPr>
          <p:cNvSpPr txBox="1"/>
          <p:nvPr/>
        </p:nvSpPr>
        <p:spPr>
          <a:xfrm>
            <a:off x="2379677" y="2860771"/>
            <a:ext cx="758362" cy="389513"/>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RESTARTS SESSION</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pic>
        <p:nvPicPr>
          <p:cNvPr id="143" name="Picture 142" descr="A black background with a black square&#10;&#10;AI-generated content may be incorrect.">
            <a:extLst>
              <a:ext uri="{FF2B5EF4-FFF2-40B4-BE49-F238E27FC236}">
                <a16:creationId xmlns:a16="http://schemas.microsoft.com/office/drawing/2014/main" id="{60EAD9F7-86B2-5E2E-E62F-81B3195D185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24679" y="3248373"/>
            <a:ext cx="360000" cy="360000"/>
          </a:xfrm>
          <a:prstGeom prst="rect">
            <a:avLst/>
          </a:prstGeom>
        </p:spPr>
      </p:pic>
      <p:sp>
        <p:nvSpPr>
          <p:cNvPr id="144" name="Arc 143">
            <a:extLst>
              <a:ext uri="{FF2B5EF4-FFF2-40B4-BE49-F238E27FC236}">
                <a16:creationId xmlns:a16="http://schemas.microsoft.com/office/drawing/2014/main" id="{D92FB8B4-FA36-1D73-37E7-819A8505A26D}"/>
              </a:ext>
            </a:extLst>
          </p:cNvPr>
          <p:cNvSpPr/>
          <p:nvPr/>
        </p:nvSpPr>
        <p:spPr>
          <a:xfrm rot="4942650" flipV="1">
            <a:off x="2817810" y="612994"/>
            <a:ext cx="3027231" cy="2495908"/>
          </a:xfrm>
          <a:prstGeom prst="arc">
            <a:avLst>
              <a:gd name="adj1" fmla="val 16720830"/>
              <a:gd name="adj2" fmla="val 20811042"/>
            </a:avLst>
          </a:prstGeom>
          <a:ln w="12700">
            <a:solidFill>
              <a:srgbClr val="3B7D23"/>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p:sp>
        <p:nvSpPr>
          <p:cNvPr id="145" name="TextBox 144">
            <a:extLst>
              <a:ext uri="{FF2B5EF4-FFF2-40B4-BE49-F238E27FC236}">
                <a16:creationId xmlns:a16="http://schemas.microsoft.com/office/drawing/2014/main" id="{2C853325-F0F5-C615-D277-3D3B89F71541}"/>
              </a:ext>
            </a:extLst>
          </p:cNvPr>
          <p:cNvSpPr txBox="1"/>
          <p:nvPr/>
        </p:nvSpPr>
        <p:spPr>
          <a:xfrm>
            <a:off x="3252517" y="2621221"/>
            <a:ext cx="758362" cy="389513"/>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RESUMES SESSION</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46" name="Arc 145">
            <a:extLst>
              <a:ext uri="{FF2B5EF4-FFF2-40B4-BE49-F238E27FC236}">
                <a16:creationId xmlns:a16="http://schemas.microsoft.com/office/drawing/2014/main" id="{D1E5192D-4DD4-25A4-4196-522B1DD4373E}"/>
              </a:ext>
            </a:extLst>
          </p:cNvPr>
          <p:cNvSpPr/>
          <p:nvPr/>
        </p:nvSpPr>
        <p:spPr>
          <a:xfrm rot="1776569" flipH="1">
            <a:off x="5284319" y="1686647"/>
            <a:ext cx="1547417" cy="558528"/>
          </a:xfrm>
          <a:prstGeom prst="arc">
            <a:avLst>
              <a:gd name="adj1" fmla="val 17609645"/>
              <a:gd name="adj2" fmla="val 20684191"/>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148" name="Picture 147" descr="A clipboard with a pen&#10;&#10;AI-generated content may be incorrect.">
            <a:extLst>
              <a:ext uri="{FF2B5EF4-FFF2-40B4-BE49-F238E27FC236}">
                <a16:creationId xmlns:a16="http://schemas.microsoft.com/office/drawing/2014/main" id="{3EA8E7E2-634C-912A-C555-25BABD94FA58}"/>
              </a:ext>
            </a:extLst>
          </p:cNvPr>
          <p:cNvPicPr>
            <a:picLocks noChangeAspect="1"/>
          </p:cNvPicPr>
          <p:nvPr/>
        </p:nvPicPr>
        <p:blipFill>
          <a:blip r:embed="rId1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186845" y="1421766"/>
            <a:ext cx="360000" cy="360000"/>
          </a:xfrm>
          <a:prstGeom prst="rect">
            <a:avLst/>
          </a:prstGeom>
        </p:spPr>
      </p:pic>
      <p:sp>
        <p:nvSpPr>
          <p:cNvPr id="149" name="TextBox 148">
            <a:extLst>
              <a:ext uri="{FF2B5EF4-FFF2-40B4-BE49-F238E27FC236}">
                <a16:creationId xmlns:a16="http://schemas.microsoft.com/office/drawing/2014/main" id="{DB1A0053-8287-74A1-28AB-0E955FE47E0D}"/>
              </a:ext>
            </a:extLst>
          </p:cNvPr>
          <p:cNvSpPr txBox="1"/>
          <p:nvPr/>
        </p:nvSpPr>
        <p:spPr>
          <a:xfrm>
            <a:off x="5876590" y="1740160"/>
            <a:ext cx="949819" cy="519351"/>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STARTS FILLING APPLICATION</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52" name="TextBox 151">
            <a:extLst>
              <a:ext uri="{FF2B5EF4-FFF2-40B4-BE49-F238E27FC236}">
                <a16:creationId xmlns:a16="http://schemas.microsoft.com/office/drawing/2014/main" id="{54B8AEA3-19AE-92F8-4A5D-722F32AB8BAA}"/>
              </a:ext>
            </a:extLst>
          </p:cNvPr>
          <p:cNvSpPr txBox="1"/>
          <p:nvPr/>
        </p:nvSpPr>
        <p:spPr>
          <a:xfrm>
            <a:off x="5258369" y="2430174"/>
            <a:ext cx="1021515" cy="519351"/>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DROPS TO CONTACT SUPPORT</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53" name="Arc 152">
            <a:extLst>
              <a:ext uri="{FF2B5EF4-FFF2-40B4-BE49-F238E27FC236}">
                <a16:creationId xmlns:a16="http://schemas.microsoft.com/office/drawing/2014/main" id="{4A1C7DB0-AEBC-645F-1BE3-A82EAAD48B4F}"/>
              </a:ext>
            </a:extLst>
          </p:cNvPr>
          <p:cNvSpPr/>
          <p:nvPr/>
        </p:nvSpPr>
        <p:spPr>
          <a:xfrm rot="11946968" flipH="1" flipV="1">
            <a:off x="5914988" y="673463"/>
            <a:ext cx="834730" cy="857970"/>
          </a:xfrm>
          <a:prstGeom prst="arc">
            <a:avLst>
              <a:gd name="adj1" fmla="val 7127702"/>
              <a:gd name="adj2" fmla="val 1381990"/>
            </a:avLst>
          </a:prstGeom>
          <a:ln w="12700">
            <a:solidFill>
              <a:schemeClr val="accent5">
                <a:lumMod val="75000"/>
              </a:schemeClr>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54" name="TextBox 153">
            <a:extLst>
              <a:ext uri="{FF2B5EF4-FFF2-40B4-BE49-F238E27FC236}">
                <a16:creationId xmlns:a16="http://schemas.microsoft.com/office/drawing/2014/main" id="{6FF25F66-2691-13BF-5FD0-2E90783D52C3}"/>
              </a:ext>
            </a:extLst>
          </p:cNvPr>
          <p:cNvSpPr txBox="1"/>
          <p:nvPr/>
        </p:nvSpPr>
        <p:spPr>
          <a:xfrm>
            <a:off x="5796025" y="897332"/>
            <a:ext cx="1064284" cy="389513"/>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LOGS OFF/LOGS BACK IN</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56" name="TextBox 155">
            <a:extLst>
              <a:ext uri="{FF2B5EF4-FFF2-40B4-BE49-F238E27FC236}">
                <a16:creationId xmlns:a16="http://schemas.microsoft.com/office/drawing/2014/main" id="{E807DF5C-29D6-EE20-8A80-63D036EAF9C9}"/>
              </a:ext>
            </a:extLst>
          </p:cNvPr>
          <p:cNvSpPr txBox="1"/>
          <p:nvPr/>
        </p:nvSpPr>
        <p:spPr>
          <a:xfrm rot="20802475">
            <a:off x="6424935" y="1587611"/>
            <a:ext cx="1429067" cy="259675"/>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ABANDONS APP</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pic>
        <p:nvPicPr>
          <p:cNvPr id="157" name="Picture 156" descr="A black background with a black square&#10;&#10;AI-generated content may be incorrect.">
            <a:extLst>
              <a:ext uri="{FF2B5EF4-FFF2-40B4-BE49-F238E27FC236}">
                <a16:creationId xmlns:a16="http://schemas.microsoft.com/office/drawing/2014/main" id="{2E37F04B-9EEB-83F8-7AC9-EC69942CE391}"/>
              </a:ext>
            </a:extLst>
          </p:cNvPr>
          <p:cNvPicPr>
            <a:picLocks noChangeAspect="1"/>
          </p:cNvPicPr>
          <p:nvPr/>
        </p:nvPicPr>
        <p:blipFill>
          <a:blip r:embed="rId1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538111" y="1168540"/>
            <a:ext cx="360000" cy="360000"/>
          </a:xfrm>
          <a:prstGeom prst="rect">
            <a:avLst/>
          </a:prstGeom>
        </p:spPr>
      </p:pic>
      <p:sp>
        <p:nvSpPr>
          <p:cNvPr id="158" name="Arc 157">
            <a:extLst>
              <a:ext uri="{FF2B5EF4-FFF2-40B4-BE49-F238E27FC236}">
                <a16:creationId xmlns:a16="http://schemas.microsoft.com/office/drawing/2014/main" id="{C0115868-CBF8-CF2F-5AF2-1DF266281F6F}"/>
              </a:ext>
            </a:extLst>
          </p:cNvPr>
          <p:cNvSpPr/>
          <p:nvPr/>
        </p:nvSpPr>
        <p:spPr>
          <a:xfrm rot="17722046">
            <a:off x="7498245" y="909470"/>
            <a:ext cx="1097757" cy="553753"/>
          </a:xfrm>
          <a:prstGeom prst="arc">
            <a:avLst>
              <a:gd name="adj1" fmla="val 15252181"/>
              <a:gd name="adj2" fmla="val 20907204"/>
            </a:avLst>
          </a:prstGeom>
          <a:ln w="12700">
            <a:solidFill>
              <a:schemeClr val="tx2">
                <a:lumMod val="75000"/>
                <a:lumOff val="25000"/>
              </a:schemeClr>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159" name="Picture 158" descr="A blue and yellow envelope and a paper airplane&#10;&#10;AI-generated content may be incorrect.">
            <a:extLst>
              <a:ext uri="{FF2B5EF4-FFF2-40B4-BE49-F238E27FC236}">
                <a16:creationId xmlns:a16="http://schemas.microsoft.com/office/drawing/2014/main" id="{BF433862-15B6-29E6-0176-CB3A4056AE25}"/>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197361" y="515821"/>
            <a:ext cx="360000" cy="360000"/>
          </a:xfrm>
          <a:prstGeom prst="rect">
            <a:avLst/>
          </a:prstGeom>
        </p:spPr>
      </p:pic>
      <p:sp>
        <p:nvSpPr>
          <p:cNvPr id="160" name="TextBox 159">
            <a:extLst>
              <a:ext uri="{FF2B5EF4-FFF2-40B4-BE49-F238E27FC236}">
                <a16:creationId xmlns:a16="http://schemas.microsoft.com/office/drawing/2014/main" id="{92285B6E-71C9-2961-6EF1-0AF93E591821}"/>
              </a:ext>
            </a:extLst>
          </p:cNvPr>
          <p:cNvSpPr txBox="1"/>
          <p:nvPr/>
        </p:nvSpPr>
        <p:spPr>
          <a:xfrm>
            <a:off x="7660180" y="825458"/>
            <a:ext cx="1132420" cy="389513"/>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EMAIL REMINDER RE-TARGETING</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61" name="Arc 160">
            <a:extLst>
              <a:ext uri="{FF2B5EF4-FFF2-40B4-BE49-F238E27FC236}">
                <a16:creationId xmlns:a16="http://schemas.microsoft.com/office/drawing/2014/main" id="{2AE0DF61-B913-C6DD-A6C6-DE50A2F79258}"/>
              </a:ext>
            </a:extLst>
          </p:cNvPr>
          <p:cNvSpPr/>
          <p:nvPr/>
        </p:nvSpPr>
        <p:spPr>
          <a:xfrm rot="17130076">
            <a:off x="6636473" y="1240637"/>
            <a:ext cx="1158976" cy="1278968"/>
          </a:xfrm>
          <a:prstGeom prst="arc">
            <a:avLst>
              <a:gd name="adj1" fmla="val 16678724"/>
              <a:gd name="adj2" fmla="val 535309"/>
            </a:avLst>
          </a:prstGeom>
          <a:ln w="12700">
            <a:solidFill>
              <a:schemeClr val="tx2">
                <a:lumMod val="75000"/>
                <a:lumOff val="25000"/>
              </a:schemeClr>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62" name="TextBox 161">
            <a:extLst>
              <a:ext uri="{FF2B5EF4-FFF2-40B4-BE49-F238E27FC236}">
                <a16:creationId xmlns:a16="http://schemas.microsoft.com/office/drawing/2014/main" id="{93053FA3-0902-BE5C-9084-746D4BEC3BA1}"/>
              </a:ext>
            </a:extLst>
          </p:cNvPr>
          <p:cNvSpPr txBox="1"/>
          <p:nvPr/>
        </p:nvSpPr>
        <p:spPr>
          <a:xfrm rot="20873936">
            <a:off x="6507104" y="1331436"/>
            <a:ext cx="1114559" cy="259675"/>
          </a:xfrm>
          <a:prstGeom prst="ellipse">
            <a:avLst/>
          </a:prstGeom>
          <a:noFill/>
          <a:ln w="12700">
            <a:noFill/>
            <a:prstDash val="sysDash"/>
          </a:ln>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RETURN TO APP</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63" name="Arc 162">
            <a:extLst>
              <a:ext uri="{FF2B5EF4-FFF2-40B4-BE49-F238E27FC236}">
                <a16:creationId xmlns:a16="http://schemas.microsoft.com/office/drawing/2014/main" id="{7E518983-C397-F81F-D3CC-E1A632771951}"/>
              </a:ext>
            </a:extLst>
          </p:cNvPr>
          <p:cNvSpPr/>
          <p:nvPr/>
        </p:nvSpPr>
        <p:spPr>
          <a:xfrm rot="4502580" flipH="1">
            <a:off x="5908804" y="2339785"/>
            <a:ext cx="1429607" cy="719774"/>
          </a:xfrm>
          <a:prstGeom prst="arc">
            <a:avLst>
              <a:gd name="adj1" fmla="val 14128108"/>
              <a:gd name="adj2" fmla="val 20554753"/>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64" name="Arc 163">
            <a:extLst>
              <a:ext uri="{FF2B5EF4-FFF2-40B4-BE49-F238E27FC236}">
                <a16:creationId xmlns:a16="http://schemas.microsoft.com/office/drawing/2014/main" id="{32E847F0-DF6F-1119-72E0-EF41271F1232}"/>
              </a:ext>
            </a:extLst>
          </p:cNvPr>
          <p:cNvSpPr/>
          <p:nvPr/>
        </p:nvSpPr>
        <p:spPr>
          <a:xfrm rot="17130076" flipH="1" flipV="1">
            <a:off x="6377407" y="620909"/>
            <a:ext cx="1158976" cy="1278968"/>
          </a:xfrm>
          <a:prstGeom prst="arc">
            <a:avLst>
              <a:gd name="adj1" fmla="val 16678724"/>
              <a:gd name="adj2" fmla="val 535309"/>
            </a:avLst>
          </a:prstGeom>
          <a:ln w="12700">
            <a:solidFill>
              <a:schemeClr val="accent2">
                <a:lumMod val="75000"/>
              </a:schemeClr>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166" name="Picture 165" descr="A finger pressing a button&#10;&#10;AI-generated content may be incorrect.">
            <a:extLst>
              <a:ext uri="{FF2B5EF4-FFF2-40B4-BE49-F238E27FC236}">
                <a16:creationId xmlns:a16="http://schemas.microsoft.com/office/drawing/2014/main" id="{B1EE2550-D43C-2D7A-4D64-8C79344E736A}"/>
              </a:ext>
            </a:extLst>
          </p:cNvPr>
          <p:cNvPicPr>
            <a:picLocks noChangeAspect="1"/>
          </p:cNvPicPr>
          <p:nvPr/>
        </p:nvPicPr>
        <p:blipFill>
          <a:blip r:embed="rId17">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884596" y="2879513"/>
            <a:ext cx="360000" cy="360000"/>
          </a:xfrm>
          <a:prstGeom prst="rect">
            <a:avLst/>
          </a:prstGeom>
        </p:spPr>
      </p:pic>
      <p:sp>
        <p:nvSpPr>
          <p:cNvPr id="167" name="TextBox 166">
            <a:extLst>
              <a:ext uri="{FF2B5EF4-FFF2-40B4-BE49-F238E27FC236}">
                <a16:creationId xmlns:a16="http://schemas.microsoft.com/office/drawing/2014/main" id="{AFB99AA3-E538-3F6F-3366-2380B796D302}"/>
              </a:ext>
            </a:extLst>
          </p:cNvPr>
          <p:cNvSpPr txBox="1"/>
          <p:nvPr/>
        </p:nvSpPr>
        <p:spPr>
          <a:xfrm>
            <a:off x="6215305" y="2965765"/>
            <a:ext cx="949819" cy="389513"/>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SUBMIT APPLICATION</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70" name="Arc 169">
            <a:extLst>
              <a:ext uri="{FF2B5EF4-FFF2-40B4-BE49-F238E27FC236}">
                <a16:creationId xmlns:a16="http://schemas.microsoft.com/office/drawing/2014/main" id="{2C687F55-C326-B9E6-A1F7-E3BA2FED5F82}"/>
              </a:ext>
            </a:extLst>
          </p:cNvPr>
          <p:cNvSpPr/>
          <p:nvPr/>
        </p:nvSpPr>
        <p:spPr>
          <a:xfrm rot="19583330" flipV="1">
            <a:off x="5513294" y="4115712"/>
            <a:ext cx="662547" cy="686743"/>
          </a:xfrm>
          <a:prstGeom prst="arc">
            <a:avLst>
              <a:gd name="adj1" fmla="val 16121499"/>
              <a:gd name="adj2" fmla="val 1506310"/>
            </a:avLst>
          </a:prstGeom>
          <a:ln w="12700">
            <a:solidFill>
              <a:schemeClr val="accent5">
                <a:lumMod val="50000"/>
              </a:schemeClr>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72" name="Arc 171">
            <a:extLst>
              <a:ext uri="{FF2B5EF4-FFF2-40B4-BE49-F238E27FC236}">
                <a16:creationId xmlns:a16="http://schemas.microsoft.com/office/drawing/2014/main" id="{72A3468E-9B1D-3240-E5B3-F4C1EAF4F21A}"/>
              </a:ext>
            </a:extLst>
          </p:cNvPr>
          <p:cNvSpPr/>
          <p:nvPr/>
        </p:nvSpPr>
        <p:spPr>
          <a:xfrm rot="6846994" flipH="1">
            <a:off x="6006499" y="3422865"/>
            <a:ext cx="1429607" cy="719774"/>
          </a:xfrm>
          <a:prstGeom prst="arc">
            <a:avLst>
              <a:gd name="adj1" fmla="val 14128108"/>
              <a:gd name="adj2" fmla="val 20554753"/>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174" name="Picture 173" descr="A person with blue hair and a check mark&#10;&#10;AI-generated content may be incorrect.">
            <a:extLst>
              <a:ext uri="{FF2B5EF4-FFF2-40B4-BE49-F238E27FC236}">
                <a16:creationId xmlns:a16="http://schemas.microsoft.com/office/drawing/2014/main" id="{89222D36-3BF7-561F-CE2C-3BF8B2389660}"/>
              </a:ext>
            </a:extLst>
          </p:cNvPr>
          <p:cNvPicPr>
            <a:picLocks noChangeAspect="1"/>
          </p:cNvPicPr>
          <p:nvPr/>
        </p:nvPicPr>
        <p:blipFill>
          <a:blip r:embed="rId1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573304" y="4029213"/>
            <a:ext cx="360000" cy="360000"/>
          </a:xfrm>
          <a:prstGeom prst="rect">
            <a:avLst/>
          </a:prstGeom>
        </p:spPr>
      </p:pic>
      <p:sp>
        <p:nvSpPr>
          <p:cNvPr id="175" name="TextBox 174">
            <a:extLst>
              <a:ext uri="{FF2B5EF4-FFF2-40B4-BE49-F238E27FC236}">
                <a16:creationId xmlns:a16="http://schemas.microsoft.com/office/drawing/2014/main" id="{4BBAD37E-312D-9D01-C3A0-8A9CFA0938A6}"/>
              </a:ext>
            </a:extLst>
          </p:cNvPr>
          <p:cNvSpPr txBox="1"/>
          <p:nvPr/>
        </p:nvSpPr>
        <p:spPr>
          <a:xfrm>
            <a:off x="6414225" y="3810825"/>
            <a:ext cx="623067" cy="259675"/>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KYC </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76" name="Arc 175">
            <a:extLst>
              <a:ext uri="{FF2B5EF4-FFF2-40B4-BE49-F238E27FC236}">
                <a16:creationId xmlns:a16="http://schemas.microsoft.com/office/drawing/2014/main" id="{48CCE426-0400-F273-59F8-32645732C79D}"/>
              </a:ext>
            </a:extLst>
          </p:cNvPr>
          <p:cNvSpPr/>
          <p:nvPr/>
        </p:nvSpPr>
        <p:spPr>
          <a:xfrm rot="9420117" flipH="1">
            <a:off x="5415370" y="4160539"/>
            <a:ext cx="1429607" cy="719774"/>
          </a:xfrm>
          <a:prstGeom prst="arc">
            <a:avLst>
              <a:gd name="adj1" fmla="val 14128108"/>
              <a:gd name="adj2" fmla="val 20554753"/>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178" name="Picture 177" descr="A blue and white paper with a blue arrow upload sign&#10;&#10;AI-generated content may be incorrect.">
            <a:extLst>
              <a:ext uri="{FF2B5EF4-FFF2-40B4-BE49-F238E27FC236}">
                <a16:creationId xmlns:a16="http://schemas.microsoft.com/office/drawing/2014/main" id="{67E54DE0-F01B-B8E8-6A0B-41DEA37213EC}"/>
              </a:ext>
            </a:extLst>
          </p:cNvPr>
          <p:cNvPicPr>
            <a:picLocks noChangeAspect="1"/>
          </p:cNvPicPr>
          <p:nvPr/>
        </p:nvPicPr>
        <p:blipFill>
          <a:blip r:embed="rId19">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682397" y="4728611"/>
            <a:ext cx="360000" cy="360000"/>
          </a:xfrm>
          <a:prstGeom prst="rect">
            <a:avLst/>
          </a:prstGeom>
        </p:spPr>
      </p:pic>
      <p:sp>
        <p:nvSpPr>
          <p:cNvPr id="179" name="TextBox 178">
            <a:extLst>
              <a:ext uri="{FF2B5EF4-FFF2-40B4-BE49-F238E27FC236}">
                <a16:creationId xmlns:a16="http://schemas.microsoft.com/office/drawing/2014/main" id="{3116B8A4-E6B0-65D4-D4EA-DE79069D0C1A}"/>
              </a:ext>
            </a:extLst>
          </p:cNvPr>
          <p:cNvSpPr txBox="1"/>
          <p:nvPr/>
        </p:nvSpPr>
        <p:spPr>
          <a:xfrm>
            <a:off x="5370670" y="5085760"/>
            <a:ext cx="1033786" cy="389513"/>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DOCUMENT / PII SUBMISSION</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pic>
        <p:nvPicPr>
          <p:cNvPr id="182" name="Picture 181" descr="A person with red and green speech bubbles&#10;&#10;AI-generated content may be incorrect.">
            <a:extLst>
              <a:ext uri="{FF2B5EF4-FFF2-40B4-BE49-F238E27FC236}">
                <a16:creationId xmlns:a16="http://schemas.microsoft.com/office/drawing/2014/main" id="{9E1E55B1-3578-1391-399A-B7A8872085AD}"/>
              </a:ext>
            </a:extLst>
          </p:cNvPr>
          <p:cNvPicPr>
            <a:picLocks noChangeAspect="1"/>
          </p:cNvPicPr>
          <p:nvPr/>
        </p:nvPicPr>
        <p:blipFill>
          <a:blip r:embed="rId20">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494546" y="5080174"/>
            <a:ext cx="360000" cy="360000"/>
          </a:xfrm>
          <a:prstGeom prst="rect">
            <a:avLst/>
          </a:prstGeom>
        </p:spPr>
      </p:pic>
      <p:sp>
        <p:nvSpPr>
          <p:cNvPr id="183" name="TextBox 182">
            <a:extLst>
              <a:ext uri="{FF2B5EF4-FFF2-40B4-BE49-F238E27FC236}">
                <a16:creationId xmlns:a16="http://schemas.microsoft.com/office/drawing/2014/main" id="{8DA56028-34C5-C11A-66D7-E68CB62A0C7D}"/>
              </a:ext>
            </a:extLst>
          </p:cNvPr>
          <p:cNvSpPr txBox="1"/>
          <p:nvPr/>
        </p:nvSpPr>
        <p:spPr>
          <a:xfrm>
            <a:off x="4226914" y="5419773"/>
            <a:ext cx="937758" cy="259675"/>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DECISIONING</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84" name="Arc 183">
            <a:extLst>
              <a:ext uri="{FF2B5EF4-FFF2-40B4-BE49-F238E27FC236}">
                <a16:creationId xmlns:a16="http://schemas.microsoft.com/office/drawing/2014/main" id="{CED7F68E-CB7D-3817-2F01-98E7722B53E9}"/>
              </a:ext>
            </a:extLst>
          </p:cNvPr>
          <p:cNvSpPr/>
          <p:nvPr/>
        </p:nvSpPr>
        <p:spPr>
          <a:xfrm rot="11597903">
            <a:off x="4734698" y="5096910"/>
            <a:ext cx="1429607" cy="719774"/>
          </a:xfrm>
          <a:prstGeom prst="arc">
            <a:avLst>
              <a:gd name="adj1" fmla="val 14128108"/>
              <a:gd name="adj2" fmla="val 19802942"/>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186" name="Picture 185" descr="A close-up of a stamp&#10;&#10;AI-generated content may be incorrect.">
            <a:extLst>
              <a:ext uri="{FF2B5EF4-FFF2-40B4-BE49-F238E27FC236}">
                <a16:creationId xmlns:a16="http://schemas.microsoft.com/office/drawing/2014/main" id="{4B8DB791-677F-A0FA-C134-6E09EBA98794}"/>
              </a:ext>
            </a:extLst>
          </p:cNvPr>
          <p:cNvPicPr>
            <a:picLocks noChangeAspect="1"/>
          </p:cNvPicPr>
          <p:nvPr/>
        </p:nvPicPr>
        <p:blipFill>
          <a:blip r:embed="rId21">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699957" y="5669050"/>
            <a:ext cx="360000" cy="360000"/>
          </a:xfrm>
          <a:prstGeom prst="rect">
            <a:avLst/>
          </a:prstGeom>
        </p:spPr>
      </p:pic>
      <p:sp>
        <p:nvSpPr>
          <p:cNvPr id="187" name="TextBox 186">
            <a:extLst>
              <a:ext uri="{FF2B5EF4-FFF2-40B4-BE49-F238E27FC236}">
                <a16:creationId xmlns:a16="http://schemas.microsoft.com/office/drawing/2014/main" id="{2F50F3A1-040A-EB2E-79AC-3B77251169ED}"/>
              </a:ext>
            </a:extLst>
          </p:cNvPr>
          <p:cNvSpPr txBox="1"/>
          <p:nvPr/>
        </p:nvSpPr>
        <p:spPr>
          <a:xfrm>
            <a:off x="5376697" y="5971455"/>
            <a:ext cx="951470" cy="519351"/>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APPROVAL </a:t>
            </a:r>
          </a:p>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 ONBOARDING</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88" name="Arc 187">
            <a:extLst>
              <a:ext uri="{FF2B5EF4-FFF2-40B4-BE49-F238E27FC236}">
                <a16:creationId xmlns:a16="http://schemas.microsoft.com/office/drawing/2014/main" id="{F479AAFD-3464-59A2-0264-E8F5E21D6574}"/>
              </a:ext>
            </a:extLst>
          </p:cNvPr>
          <p:cNvSpPr/>
          <p:nvPr/>
        </p:nvSpPr>
        <p:spPr>
          <a:xfrm rot="9381727">
            <a:off x="5761495" y="5032662"/>
            <a:ext cx="1429607" cy="719774"/>
          </a:xfrm>
          <a:prstGeom prst="arc">
            <a:avLst>
              <a:gd name="adj1" fmla="val 14128108"/>
              <a:gd name="adj2" fmla="val 19802942"/>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89" name="Arc 188">
            <a:extLst>
              <a:ext uri="{FF2B5EF4-FFF2-40B4-BE49-F238E27FC236}">
                <a16:creationId xmlns:a16="http://schemas.microsoft.com/office/drawing/2014/main" id="{81830825-01CA-F5F4-8743-494596E11B38}"/>
              </a:ext>
            </a:extLst>
          </p:cNvPr>
          <p:cNvSpPr/>
          <p:nvPr/>
        </p:nvSpPr>
        <p:spPr>
          <a:xfrm rot="20924831" flipH="1">
            <a:off x="5387567" y="4133968"/>
            <a:ext cx="662547" cy="686743"/>
          </a:xfrm>
          <a:prstGeom prst="arc">
            <a:avLst>
              <a:gd name="adj1" fmla="val 17790145"/>
              <a:gd name="adj2" fmla="val 4023620"/>
            </a:avLst>
          </a:prstGeom>
          <a:ln w="12700">
            <a:solidFill>
              <a:schemeClr val="accent5">
                <a:lumMod val="50000"/>
              </a:schemeClr>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90" name="TextBox 189">
            <a:extLst>
              <a:ext uri="{FF2B5EF4-FFF2-40B4-BE49-F238E27FC236}">
                <a16:creationId xmlns:a16="http://schemas.microsoft.com/office/drawing/2014/main" id="{FE181CDB-2243-E2E4-5118-E017E7AD7E97}"/>
              </a:ext>
            </a:extLst>
          </p:cNvPr>
          <p:cNvSpPr txBox="1"/>
          <p:nvPr/>
        </p:nvSpPr>
        <p:spPr>
          <a:xfrm>
            <a:off x="5355786" y="4195710"/>
            <a:ext cx="793065" cy="519351"/>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CHECK STATUS ON WEB/APP</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pic>
        <p:nvPicPr>
          <p:cNvPr id="192" name="Picture 191" descr="A set of colored squares with a tick mark on the sand&#10;&#10;AI-generated content may be incorrect.">
            <a:extLst>
              <a:ext uri="{FF2B5EF4-FFF2-40B4-BE49-F238E27FC236}">
                <a16:creationId xmlns:a16="http://schemas.microsoft.com/office/drawing/2014/main" id="{B4C10F0F-9F42-75B9-8AE8-636CFB92D108}"/>
              </a:ext>
            </a:extLst>
          </p:cNvPr>
          <p:cNvPicPr>
            <a:picLocks noChangeAspect="1"/>
          </p:cNvPicPr>
          <p:nvPr/>
        </p:nvPicPr>
        <p:blipFill>
          <a:blip r:embed="rId2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589126" y="3869703"/>
            <a:ext cx="360000" cy="360000"/>
          </a:xfrm>
          <a:prstGeom prst="rect">
            <a:avLst/>
          </a:prstGeom>
        </p:spPr>
      </p:pic>
      <p:sp>
        <p:nvSpPr>
          <p:cNvPr id="193" name="Arc 192">
            <a:extLst>
              <a:ext uri="{FF2B5EF4-FFF2-40B4-BE49-F238E27FC236}">
                <a16:creationId xmlns:a16="http://schemas.microsoft.com/office/drawing/2014/main" id="{8A6BD519-5494-5A25-8AE3-D2228C1F0395}"/>
              </a:ext>
            </a:extLst>
          </p:cNvPr>
          <p:cNvSpPr/>
          <p:nvPr/>
        </p:nvSpPr>
        <p:spPr>
          <a:xfrm rot="10365359" flipH="1">
            <a:off x="3057972" y="5382619"/>
            <a:ext cx="1410195" cy="507665"/>
          </a:xfrm>
          <a:prstGeom prst="arc">
            <a:avLst>
              <a:gd name="adj1" fmla="val 18079776"/>
              <a:gd name="adj2" fmla="val 21329577"/>
            </a:avLst>
          </a:prstGeom>
          <a:ln w="12700">
            <a:solidFill>
              <a:srgbClr val="C00000"/>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195" name="Picture 194" descr="A close-up of a stamp&#10;&#10;AI-generated content may be incorrect.">
            <a:extLst>
              <a:ext uri="{FF2B5EF4-FFF2-40B4-BE49-F238E27FC236}">
                <a16:creationId xmlns:a16="http://schemas.microsoft.com/office/drawing/2014/main" id="{617309CC-2153-2B86-CB22-7825D5E4CD7D}"/>
              </a:ext>
            </a:extLst>
          </p:cNvPr>
          <p:cNvPicPr>
            <a:picLocks noChangeAspect="1"/>
          </p:cNvPicPr>
          <p:nvPr/>
        </p:nvPicPr>
        <p:blipFill>
          <a:blip r:embed="rId23">
            <a:duotone>
              <a:prstClr val="black"/>
              <a:srgbClr val="FF9999">
                <a:tint val="45000"/>
                <a:satMod val="400000"/>
              </a:srgbClr>
            </a:duotone>
            <a:extLst>
              <a:ext uri="{28A0092B-C50C-407E-A947-70E740481C1C}">
                <a14:useLocalDpi xmlns:a14="http://schemas.microsoft.com/office/drawing/2010/main" val="0"/>
              </a:ext>
            </a:extLst>
          </a:blip>
          <a:stretch>
            <a:fillRect/>
          </a:stretch>
        </p:blipFill>
        <p:spPr>
          <a:xfrm>
            <a:off x="3490774" y="5694022"/>
            <a:ext cx="404080" cy="404080"/>
          </a:xfrm>
          <a:prstGeom prst="rect">
            <a:avLst/>
          </a:prstGeom>
        </p:spPr>
      </p:pic>
      <p:sp>
        <p:nvSpPr>
          <p:cNvPr id="196" name="Arc 195">
            <a:extLst>
              <a:ext uri="{FF2B5EF4-FFF2-40B4-BE49-F238E27FC236}">
                <a16:creationId xmlns:a16="http://schemas.microsoft.com/office/drawing/2014/main" id="{69CC437F-8CB0-BDD1-04B6-DE2FDBC35415}"/>
              </a:ext>
            </a:extLst>
          </p:cNvPr>
          <p:cNvSpPr/>
          <p:nvPr/>
        </p:nvSpPr>
        <p:spPr>
          <a:xfrm rot="12408960" flipH="1">
            <a:off x="2264378" y="5256793"/>
            <a:ext cx="1410195" cy="507665"/>
          </a:xfrm>
          <a:prstGeom prst="arc">
            <a:avLst>
              <a:gd name="adj1" fmla="val 15785817"/>
              <a:gd name="adj2" fmla="val 20818267"/>
            </a:avLst>
          </a:prstGeom>
          <a:ln w="12700">
            <a:solidFill>
              <a:srgbClr val="C00000"/>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197" name="Picture 196" descr="A blue and yellow envelope and a paper airplane&#10;&#10;AI-generated content may be incorrect.">
            <a:extLst>
              <a:ext uri="{FF2B5EF4-FFF2-40B4-BE49-F238E27FC236}">
                <a16:creationId xmlns:a16="http://schemas.microsoft.com/office/drawing/2014/main" id="{F078B16F-7DE4-645A-1270-C67028B482E2}"/>
              </a:ext>
            </a:extLst>
          </p:cNvPr>
          <p:cNvPicPr>
            <a:picLocks noChangeAspect="1"/>
          </p:cNvPicPr>
          <p:nvPr/>
        </p:nvPicPr>
        <p:blipFill>
          <a:blip r:embed="rId6">
            <a:duotone>
              <a:prstClr val="black"/>
              <a:srgbClr val="FF9999">
                <a:tint val="45000"/>
                <a:satMod val="400000"/>
              </a:srgbClr>
            </a:duotone>
            <a:extLst>
              <a:ext uri="{28A0092B-C50C-407E-A947-70E740481C1C}">
                <a14:useLocalDpi xmlns:a14="http://schemas.microsoft.com/office/drawing/2010/main" val="0"/>
              </a:ext>
            </a:extLst>
          </a:blip>
          <a:stretch>
            <a:fillRect/>
          </a:stretch>
        </p:blipFill>
        <p:spPr>
          <a:xfrm>
            <a:off x="2593284" y="5327138"/>
            <a:ext cx="360000" cy="360000"/>
          </a:xfrm>
          <a:prstGeom prst="rect">
            <a:avLst/>
          </a:prstGeom>
        </p:spPr>
      </p:pic>
      <p:sp>
        <p:nvSpPr>
          <p:cNvPr id="198" name="TextBox 197">
            <a:extLst>
              <a:ext uri="{FF2B5EF4-FFF2-40B4-BE49-F238E27FC236}">
                <a16:creationId xmlns:a16="http://schemas.microsoft.com/office/drawing/2014/main" id="{DF6ECDFC-6FB2-C89B-2EAF-9B66A0DE4A63}"/>
              </a:ext>
            </a:extLst>
          </p:cNvPr>
          <p:cNvSpPr txBox="1"/>
          <p:nvPr/>
        </p:nvSpPr>
        <p:spPr>
          <a:xfrm>
            <a:off x="1820095" y="5654293"/>
            <a:ext cx="1167636" cy="389513"/>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ADVERSE ACTION COMMUNICATION</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99" name="Arc 198">
            <a:extLst>
              <a:ext uri="{FF2B5EF4-FFF2-40B4-BE49-F238E27FC236}">
                <a16:creationId xmlns:a16="http://schemas.microsoft.com/office/drawing/2014/main" id="{82184C10-B285-BC9A-9FA4-0987E55BC0C5}"/>
              </a:ext>
            </a:extLst>
          </p:cNvPr>
          <p:cNvSpPr/>
          <p:nvPr/>
        </p:nvSpPr>
        <p:spPr>
          <a:xfrm rot="18881165" flipV="1">
            <a:off x="4340274" y="4448147"/>
            <a:ext cx="662547" cy="686743"/>
          </a:xfrm>
          <a:prstGeom prst="arc">
            <a:avLst>
              <a:gd name="adj1" fmla="val 16121499"/>
              <a:gd name="adj2" fmla="val 908307"/>
            </a:avLst>
          </a:prstGeom>
          <a:ln w="12700">
            <a:solidFill>
              <a:schemeClr val="accent1">
                <a:lumMod val="75000"/>
              </a:schemeClr>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200" name="Arc 199">
            <a:extLst>
              <a:ext uri="{FF2B5EF4-FFF2-40B4-BE49-F238E27FC236}">
                <a16:creationId xmlns:a16="http://schemas.microsoft.com/office/drawing/2014/main" id="{B0927A35-DB46-0262-5BEF-67CC2593805E}"/>
              </a:ext>
            </a:extLst>
          </p:cNvPr>
          <p:cNvSpPr/>
          <p:nvPr/>
        </p:nvSpPr>
        <p:spPr>
          <a:xfrm rot="19817411" flipH="1">
            <a:off x="4235188" y="4495269"/>
            <a:ext cx="662547" cy="686743"/>
          </a:xfrm>
          <a:prstGeom prst="arc">
            <a:avLst>
              <a:gd name="adj1" fmla="val 16517964"/>
              <a:gd name="adj2" fmla="val 2173241"/>
            </a:avLst>
          </a:prstGeom>
          <a:ln w="12700">
            <a:solidFill>
              <a:schemeClr val="accent1">
                <a:lumMod val="75000"/>
              </a:schemeClr>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202" name="Picture 201" descr="A two people with speech bubbles&#10;&#10;AI-generated content may be incorrect.">
            <a:extLst>
              <a:ext uri="{FF2B5EF4-FFF2-40B4-BE49-F238E27FC236}">
                <a16:creationId xmlns:a16="http://schemas.microsoft.com/office/drawing/2014/main" id="{047BF338-3577-7C16-2A0B-B2E467786882}"/>
              </a:ext>
            </a:extLst>
          </p:cNvPr>
          <p:cNvPicPr>
            <a:picLocks noChangeAspect="1"/>
          </p:cNvPicPr>
          <p:nvPr/>
        </p:nvPicPr>
        <p:blipFill>
          <a:blip r:embed="rId2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420405" y="4208699"/>
            <a:ext cx="360000" cy="360000"/>
          </a:xfrm>
          <a:prstGeom prst="rect">
            <a:avLst/>
          </a:prstGeom>
        </p:spPr>
      </p:pic>
      <p:sp>
        <p:nvSpPr>
          <p:cNvPr id="203" name="TextBox 202">
            <a:extLst>
              <a:ext uri="{FF2B5EF4-FFF2-40B4-BE49-F238E27FC236}">
                <a16:creationId xmlns:a16="http://schemas.microsoft.com/office/drawing/2014/main" id="{246E93C3-737B-60E3-79E7-1366BA7E6D68}"/>
              </a:ext>
            </a:extLst>
          </p:cNvPr>
          <p:cNvSpPr txBox="1"/>
          <p:nvPr/>
        </p:nvSpPr>
        <p:spPr>
          <a:xfrm>
            <a:off x="4006418" y="4539961"/>
            <a:ext cx="1209129" cy="519351"/>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ADDITIONAL DETAILS OVER EMAIL/PHONE/APP </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204" name="TextBox 203">
            <a:extLst>
              <a:ext uri="{FF2B5EF4-FFF2-40B4-BE49-F238E27FC236}">
                <a16:creationId xmlns:a16="http://schemas.microsoft.com/office/drawing/2014/main" id="{971F71DD-EA84-1965-B800-F4A6C8552BCC}"/>
              </a:ext>
            </a:extLst>
          </p:cNvPr>
          <p:cNvSpPr txBox="1"/>
          <p:nvPr/>
        </p:nvSpPr>
        <p:spPr>
          <a:xfrm>
            <a:off x="3184150" y="6016019"/>
            <a:ext cx="1017328" cy="389513"/>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APPLICATION DECLINED</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205" name="Arc 204">
            <a:extLst>
              <a:ext uri="{FF2B5EF4-FFF2-40B4-BE49-F238E27FC236}">
                <a16:creationId xmlns:a16="http://schemas.microsoft.com/office/drawing/2014/main" id="{BB6AC7D4-8337-C0D0-0E9F-970C9B450E9F}"/>
              </a:ext>
            </a:extLst>
          </p:cNvPr>
          <p:cNvSpPr/>
          <p:nvPr/>
        </p:nvSpPr>
        <p:spPr>
          <a:xfrm rot="12637918" flipV="1">
            <a:off x="745122" y="2391919"/>
            <a:ext cx="1597837" cy="2195779"/>
          </a:xfrm>
          <a:prstGeom prst="arc">
            <a:avLst>
              <a:gd name="adj1" fmla="val 19126148"/>
              <a:gd name="adj2" fmla="val 0"/>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208" name="Picture 207" descr="A red and yellow mailbox with a yellow envelope&#10;&#10;AI-generated content may be incorrect.">
            <a:extLst>
              <a:ext uri="{FF2B5EF4-FFF2-40B4-BE49-F238E27FC236}">
                <a16:creationId xmlns:a16="http://schemas.microsoft.com/office/drawing/2014/main" id="{BF0EC9B7-F3E2-A860-AD42-B91A7D096C9E}"/>
              </a:ext>
            </a:extLst>
          </p:cNvPr>
          <p:cNvPicPr>
            <a:picLocks noChangeAspect="1"/>
          </p:cNvPicPr>
          <p:nvPr/>
        </p:nvPicPr>
        <p:blipFill>
          <a:blip r:embed="rId25">
            <a:duotone>
              <a:prstClr val="black"/>
              <a:srgbClr val="FF9999">
                <a:tint val="45000"/>
                <a:satMod val="400000"/>
              </a:srgbClr>
            </a:duotone>
            <a:extLst>
              <a:ext uri="{28A0092B-C50C-407E-A947-70E740481C1C}">
                <a14:useLocalDpi xmlns:a14="http://schemas.microsoft.com/office/drawing/2010/main" val="0"/>
              </a:ext>
            </a:extLst>
          </a:blip>
          <a:stretch>
            <a:fillRect/>
          </a:stretch>
        </p:blipFill>
        <p:spPr>
          <a:xfrm>
            <a:off x="2163463" y="5285761"/>
            <a:ext cx="360000" cy="360000"/>
          </a:xfrm>
          <a:prstGeom prst="rect">
            <a:avLst/>
          </a:prstGeom>
        </p:spPr>
      </p:pic>
      <p:sp>
        <p:nvSpPr>
          <p:cNvPr id="209" name="Arc 208">
            <a:extLst>
              <a:ext uri="{FF2B5EF4-FFF2-40B4-BE49-F238E27FC236}">
                <a16:creationId xmlns:a16="http://schemas.microsoft.com/office/drawing/2014/main" id="{9201A0D8-DA0D-CCDF-305C-491BDFA26F38}"/>
              </a:ext>
            </a:extLst>
          </p:cNvPr>
          <p:cNvSpPr/>
          <p:nvPr/>
        </p:nvSpPr>
        <p:spPr>
          <a:xfrm rot="4942650" flipV="1">
            <a:off x="2428141" y="870904"/>
            <a:ext cx="3027231" cy="2495908"/>
          </a:xfrm>
          <a:prstGeom prst="arc">
            <a:avLst>
              <a:gd name="adj1" fmla="val 16720830"/>
              <a:gd name="adj2" fmla="val 19083214"/>
            </a:avLst>
          </a:prstGeom>
          <a:ln w="12700">
            <a:solidFill>
              <a:schemeClr val="accent4">
                <a:lumMod val="75000"/>
              </a:schemeClr>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p:sp>
        <p:nvSpPr>
          <p:cNvPr id="211" name="TextBox 210">
            <a:extLst>
              <a:ext uri="{FF2B5EF4-FFF2-40B4-BE49-F238E27FC236}">
                <a16:creationId xmlns:a16="http://schemas.microsoft.com/office/drawing/2014/main" id="{F64B627A-4219-80B2-A34C-BA54EEA4085C}"/>
              </a:ext>
            </a:extLst>
          </p:cNvPr>
          <p:cNvSpPr txBox="1"/>
          <p:nvPr/>
        </p:nvSpPr>
        <p:spPr>
          <a:xfrm>
            <a:off x="3293644" y="3747168"/>
            <a:ext cx="844973" cy="389513"/>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ABANDONS SESSION</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213" name="Arc 212">
            <a:extLst>
              <a:ext uri="{FF2B5EF4-FFF2-40B4-BE49-F238E27FC236}">
                <a16:creationId xmlns:a16="http://schemas.microsoft.com/office/drawing/2014/main" id="{8D6AD989-B19A-9B26-DACF-1D22680C6A19}"/>
              </a:ext>
            </a:extLst>
          </p:cNvPr>
          <p:cNvSpPr/>
          <p:nvPr/>
        </p:nvSpPr>
        <p:spPr>
          <a:xfrm rot="10158245">
            <a:off x="4179409" y="2331332"/>
            <a:ext cx="662547" cy="803226"/>
          </a:xfrm>
          <a:prstGeom prst="arc">
            <a:avLst>
              <a:gd name="adj1" fmla="val 17790145"/>
              <a:gd name="adj2" fmla="val 5402941"/>
            </a:avLst>
          </a:prstGeom>
          <a:ln w="12700">
            <a:solidFill>
              <a:schemeClr val="accent5">
                <a:lumMod val="50000"/>
              </a:schemeClr>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214" name="Arc 213">
            <a:extLst>
              <a:ext uri="{FF2B5EF4-FFF2-40B4-BE49-F238E27FC236}">
                <a16:creationId xmlns:a16="http://schemas.microsoft.com/office/drawing/2014/main" id="{911AC0A4-C220-9566-747A-D81B5B601F15}"/>
              </a:ext>
            </a:extLst>
          </p:cNvPr>
          <p:cNvSpPr/>
          <p:nvPr/>
        </p:nvSpPr>
        <p:spPr>
          <a:xfrm rot="11441755" flipH="1">
            <a:off x="4349747" y="2331332"/>
            <a:ext cx="662547" cy="803226"/>
          </a:xfrm>
          <a:prstGeom prst="arc">
            <a:avLst>
              <a:gd name="adj1" fmla="val 17790145"/>
              <a:gd name="adj2" fmla="val 5017555"/>
            </a:avLst>
          </a:prstGeom>
          <a:ln w="12700">
            <a:solidFill>
              <a:schemeClr val="accent5">
                <a:lumMod val="50000"/>
              </a:schemeClr>
            </a:solidFill>
            <a:prstDash val="sysDash"/>
            <a:headEnd type="none"/>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p:sp>
        <p:nvSpPr>
          <p:cNvPr id="215" name="TextBox 214">
            <a:extLst>
              <a:ext uri="{FF2B5EF4-FFF2-40B4-BE49-F238E27FC236}">
                <a16:creationId xmlns:a16="http://schemas.microsoft.com/office/drawing/2014/main" id="{93822A04-5223-0B2F-7C6E-AF7982A596EB}"/>
              </a:ext>
            </a:extLst>
          </p:cNvPr>
          <p:cNvSpPr txBox="1"/>
          <p:nvPr/>
        </p:nvSpPr>
        <p:spPr>
          <a:xfrm>
            <a:off x="4043381" y="2468689"/>
            <a:ext cx="1110203" cy="519351"/>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CONTACTS SUPPORT &amp; RESUMES</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pic>
        <p:nvPicPr>
          <p:cNvPr id="216" name="Picture 215" descr="A blue and yellow envelope and a paper airplane&#10;&#10;AI-generated content may be incorrect.">
            <a:extLst>
              <a:ext uri="{FF2B5EF4-FFF2-40B4-BE49-F238E27FC236}">
                <a16:creationId xmlns:a16="http://schemas.microsoft.com/office/drawing/2014/main" id="{5A2051FC-684F-6419-11E9-2B9437070194}"/>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277844" y="5336080"/>
            <a:ext cx="360000" cy="360000"/>
          </a:xfrm>
          <a:prstGeom prst="rect">
            <a:avLst/>
          </a:prstGeom>
        </p:spPr>
      </p:pic>
      <p:pic>
        <p:nvPicPr>
          <p:cNvPr id="218" name="Picture 217" descr="A red and yellow mailbox with a yellow envelope&#10;&#10;AI-generated content may be incorrect.">
            <a:extLst>
              <a:ext uri="{FF2B5EF4-FFF2-40B4-BE49-F238E27FC236}">
                <a16:creationId xmlns:a16="http://schemas.microsoft.com/office/drawing/2014/main" id="{B002E269-FC03-D332-98D2-2C15C27481E0}"/>
              </a:ext>
            </a:extLst>
          </p:cNvPr>
          <p:cNvPicPr>
            <a:picLocks noChangeAspect="1"/>
          </p:cNvPicPr>
          <p:nvPr/>
        </p:nvPicPr>
        <p:blipFill>
          <a:blip r:embed="rId2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848023" y="5294703"/>
            <a:ext cx="360000" cy="360000"/>
          </a:xfrm>
          <a:prstGeom prst="rect">
            <a:avLst/>
          </a:prstGeom>
        </p:spPr>
      </p:pic>
      <p:pic>
        <p:nvPicPr>
          <p:cNvPr id="219" name="Picture 218" descr="A hand pointing at a phone&#10;&#10;AI-generated content may be incorrect.">
            <a:extLst>
              <a:ext uri="{FF2B5EF4-FFF2-40B4-BE49-F238E27FC236}">
                <a16:creationId xmlns:a16="http://schemas.microsoft.com/office/drawing/2014/main" id="{7F2C9C76-4C1B-9246-A07D-6EF2EAF58E43}"/>
              </a:ext>
            </a:extLst>
          </p:cNvPr>
          <p:cNvPicPr>
            <a:picLocks noChangeAspect="1"/>
          </p:cNvPicPr>
          <p:nvPr/>
        </p:nvPicPr>
        <p:blipFill>
          <a:blip r:embed="rId8">
            <a:duotone>
              <a:prstClr val="black"/>
              <a:srgbClr val="FF9999">
                <a:tint val="45000"/>
                <a:satMod val="400000"/>
              </a:srgbClr>
            </a:duotone>
            <a:extLst>
              <a:ext uri="{28A0092B-C50C-407E-A947-70E740481C1C}">
                <a14:useLocalDpi xmlns:a14="http://schemas.microsoft.com/office/drawing/2010/main" val="0"/>
              </a:ext>
            </a:extLst>
          </a:blip>
          <a:stretch>
            <a:fillRect/>
          </a:stretch>
        </p:blipFill>
        <p:spPr>
          <a:xfrm>
            <a:off x="2452692" y="4908524"/>
            <a:ext cx="360000" cy="360000"/>
          </a:xfrm>
          <a:prstGeom prst="rect">
            <a:avLst/>
          </a:prstGeom>
        </p:spPr>
      </p:pic>
      <p:pic>
        <p:nvPicPr>
          <p:cNvPr id="220" name="Picture 219" descr="A hand pointing at a phone&#10;&#10;AI-generated content may be incorrect.">
            <a:extLst>
              <a:ext uri="{FF2B5EF4-FFF2-40B4-BE49-F238E27FC236}">
                <a16:creationId xmlns:a16="http://schemas.microsoft.com/office/drawing/2014/main" id="{F63BEB5F-E0C6-C056-2EDF-D1AAF33B2231}"/>
              </a:ext>
            </a:extLst>
          </p:cNvPr>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129604" y="4936793"/>
            <a:ext cx="360000" cy="360000"/>
          </a:xfrm>
          <a:prstGeom prst="rect">
            <a:avLst/>
          </a:prstGeom>
        </p:spPr>
      </p:pic>
      <p:sp>
        <p:nvSpPr>
          <p:cNvPr id="221" name="TextBox 220">
            <a:extLst>
              <a:ext uri="{FF2B5EF4-FFF2-40B4-BE49-F238E27FC236}">
                <a16:creationId xmlns:a16="http://schemas.microsoft.com/office/drawing/2014/main" id="{70D29724-D6CC-DCE5-414A-7FBDC6798EB2}"/>
              </a:ext>
            </a:extLst>
          </p:cNvPr>
          <p:cNvSpPr txBox="1"/>
          <p:nvPr/>
        </p:nvSpPr>
        <p:spPr>
          <a:xfrm>
            <a:off x="6599353" y="5596646"/>
            <a:ext cx="1387705" cy="519351"/>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WELCOME EMAIL </a:t>
            </a:r>
          </a:p>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 </a:t>
            </a:r>
          </a:p>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SIGN UP INFORMATION</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222" name="Arc 221">
            <a:extLst>
              <a:ext uri="{FF2B5EF4-FFF2-40B4-BE49-F238E27FC236}">
                <a16:creationId xmlns:a16="http://schemas.microsoft.com/office/drawing/2014/main" id="{E496BDE7-B76E-D63F-F108-E8FD44202863}"/>
              </a:ext>
            </a:extLst>
          </p:cNvPr>
          <p:cNvSpPr/>
          <p:nvPr/>
        </p:nvSpPr>
        <p:spPr>
          <a:xfrm rot="7858720">
            <a:off x="6970855" y="4437321"/>
            <a:ext cx="1429607" cy="590631"/>
          </a:xfrm>
          <a:prstGeom prst="arc">
            <a:avLst>
              <a:gd name="adj1" fmla="val 14128108"/>
              <a:gd name="adj2" fmla="val 19802942"/>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226" name="Picture 225" descr="A purple and yellow sign with a person on the screen&#10;&#10;AI-generated content may be incorrect.">
            <a:extLst>
              <a:ext uri="{FF2B5EF4-FFF2-40B4-BE49-F238E27FC236}">
                <a16:creationId xmlns:a16="http://schemas.microsoft.com/office/drawing/2014/main" id="{7ECDCED8-9302-AE3E-7B32-F3FF8EA14CAF}"/>
              </a:ext>
            </a:extLst>
          </p:cNvPr>
          <p:cNvPicPr>
            <a:picLocks noChangeAspect="1"/>
          </p:cNvPicPr>
          <p:nvPr/>
        </p:nvPicPr>
        <p:blipFill>
          <a:blip r:embed="rId2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101514" y="4791518"/>
            <a:ext cx="360000" cy="360000"/>
          </a:xfrm>
          <a:prstGeom prst="rect">
            <a:avLst/>
          </a:prstGeom>
        </p:spPr>
      </p:pic>
      <p:pic>
        <p:nvPicPr>
          <p:cNvPr id="228" name="Picture 227" descr="A hand holding a bag of money&#10;&#10;AI-generated content may be incorrect.">
            <a:extLst>
              <a:ext uri="{FF2B5EF4-FFF2-40B4-BE49-F238E27FC236}">
                <a16:creationId xmlns:a16="http://schemas.microsoft.com/office/drawing/2014/main" id="{EE1ECAA1-B7D8-CEC7-D0EE-432096956AA2}"/>
              </a:ext>
            </a:extLst>
          </p:cNvPr>
          <p:cNvPicPr>
            <a:picLocks noChangeAspect="1"/>
          </p:cNvPicPr>
          <p:nvPr/>
        </p:nvPicPr>
        <p:blipFill>
          <a:blip r:embed="rId2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273905" y="4013839"/>
            <a:ext cx="360000" cy="360000"/>
          </a:xfrm>
          <a:prstGeom prst="rect">
            <a:avLst/>
          </a:prstGeom>
        </p:spPr>
      </p:pic>
      <p:pic>
        <p:nvPicPr>
          <p:cNvPr id="230" name="Picture 229" descr="A close-up of a credit card&#10;&#10;AI-generated content may be incorrect.">
            <a:extLst>
              <a:ext uri="{FF2B5EF4-FFF2-40B4-BE49-F238E27FC236}">
                <a16:creationId xmlns:a16="http://schemas.microsoft.com/office/drawing/2014/main" id="{0433B4A0-262D-8175-93B9-BB2B5800DFA8}"/>
              </a:ext>
            </a:extLst>
          </p:cNvPr>
          <p:cNvPicPr>
            <a:picLocks noChangeAspect="1"/>
          </p:cNvPicPr>
          <p:nvPr/>
        </p:nvPicPr>
        <p:blipFill>
          <a:blip r:embed="rId2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723219" y="4033694"/>
            <a:ext cx="360000" cy="360000"/>
          </a:xfrm>
          <a:prstGeom prst="rect">
            <a:avLst/>
          </a:prstGeom>
        </p:spPr>
      </p:pic>
      <p:sp>
        <p:nvSpPr>
          <p:cNvPr id="231" name="TextBox 230">
            <a:extLst>
              <a:ext uri="{FF2B5EF4-FFF2-40B4-BE49-F238E27FC236}">
                <a16:creationId xmlns:a16="http://schemas.microsoft.com/office/drawing/2014/main" id="{56A8F8E3-2A0C-92CB-E0E2-FC495E7EB1E6}"/>
              </a:ext>
            </a:extLst>
          </p:cNvPr>
          <p:cNvSpPr txBox="1"/>
          <p:nvPr/>
        </p:nvSpPr>
        <p:spPr>
          <a:xfrm>
            <a:off x="7601569" y="4304455"/>
            <a:ext cx="1341267" cy="519351"/>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ACCOUNT SIGN UP / FIRST TRANSACTION / ACCOUNT FUNDED </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232" name="Arc 231">
            <a:extLst>
              <a:ext uri="{FF2B5EF4-FFF2-40B4-BE49-F238E27FC236}">
                <a16:creationId xmlns:a16="http://schemas.microsoft.com/office/drawing/2014/main" id="{35A829D9-88B5-EA3D-8F9E-AD625E722830}"/>
              </a:ext>
            </a:extLst>
          </p:cNvPr>
          <p:cNvSpPr/>
          <p:nvPr/>
        </p:nvSpPr>
        <p:spPr>
          <a:xfrm rot="18342553">
            <a:off x="7993069" y="3153082"/>
            <a:ext cx="3211292" cy="1575158"/>
          </a:xfrm>
          <a:prstGeom prst="arc">
            <a:avLst>
              <a:gd name="adj1" fmla="val 14128108"/>
              <a:gd name="adj2" fmla="val 19802942"/>
            </a:avLst>
          </a:prstGeom>
          <a:ln w="38100">
            <a:solidFill>
              <a:schemeClr val="tx1">
                <a:lumMod val="75000"/>
                <a:lumOff val="25000"/>
              </a:schemeClr>
            </a:solidFill>
            <a:headEnd type="none"/>
            <a:tail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233" name="Arc 232">
            <a:extLst>
              <a:ext uri="{FF2B5EF4-FFF2-40B4-BE49-F238E27FC236}">
                <a16:creationId xmlns:a16="http://schemas.microsoft.com/office/drawing/2014/main" id="{2C1D254D-FEBF-C34F-8421-FAB275E4D8C8}"/>
              </a:ext>
            </a:extLst>
          </p:cNvPr>
          <p:cNvSpPr/>
          <p:nvPr/>
        </p:nvSpPr>
        <p:spPr>
          <a:xfrm rot="20858158" flipV="1">
            <a:off x="2938092" y="896835"/>
            <a:ext cx="3371221" cy="2545676"/>
          </a:xfrm>
          <a:prstGeom prst="arc">
            <a:avLst>
              <a:gd name="adj1" fmla="val 16835644"/>
              <a:gd name="adj2" fmla="val 20811042"/>
            </a:avLst>
          </a:prstGeom>
          <a:ln w="12700">
            <a:solidFill>
              <a:srgbClr val="3B7D23"/>
            </a:solidFill>
            <a:prstDash val="sysDash"/>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p:sp>
        <p:nvSpPr>
          <p:cNvPr id="234" name="Arc 233">
            <a:extLst>
              <a:ext uri="{FF2B5EF4-FFF2-40B4-BE49-F238E27FC236}">
                <a16:creationId xmlns:a16="http://schemas.microsoft.com/office/drawing/2014/main" id="{D4CF6BF2-3AED-D4E4-1D05-3EAD2D170DB0}"/>
              </a:ext>
            </a:extLst>
          </p:cNvPr>
          <p:cNvSpPr/>
          <p:nvPr/>
        </p:nvSpPr>
        <p:spPr>
          <a:xfrm rot="9809305" flipH="1">
            <a:off x="4042773" y="4331936"/>
            <a:ext cx="2390531" cy="859468"/>
          </a:xfrm>
          <a:prstGeom prst="arc">
            <a:avLst>
              <a:gd name="adj1" fmla="val 13275524"/>
              <a:gd name="adj2" fmla="val 18267765"/>
            </a:avLst>
          </a:prstGeom>
          <a:ln w="381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235" name="TextBox 234">
            <a:extLst>
              <a:ext uri="{FF2B5EF4-FFF2-40B4-BE49-F238E27FC236}">
                <a16:creationId xmlns:a16="http://schemas.microsoft.com/office/drawing/2014/main" id="{BFBA7B45-4A4E-9F60-A11B-873E8AB557B9}"/>
              </a:ext>
            </a:extLst>
          </p:cNvPr>
          <p:cNvSpPr txBox="1"/>
          <p:nvPr/>
        </p:nvSpPr>
        <p:spPr>
          <a:xfrm>
            <a:off x="-872514" y="38852"/>
            <a:ext cx="5399253" cy="562630"/>
          </a:xfrm>
          <a:prstGeom prst="ellipse">
            <a:avLst/>
          </a:prstGeom>
          <a:noFill/>
        </p:spPr>
        <p:txBody>
          <a:bodyPr wrap="square" rtlCol="0">
            <a:spAutoFit/>
          </a:bodyPr>
          <a:lstStyle/>
          <a:p>
            <a:pPr algn="ctr"/>
            <a:r>
              <a:rPr lang="en-US" sz="2000" b="1" dirty="0">
                <a:latin typeface="Candara" panose="020E0502030303020204" pitchFamily="34" charset="0"/>
                <a:ea typeface="ADLaM Display" panose="020F0502020204030204" pitchFamily="2" charset="0"/>
                <a:cs typeface="ADLaM Display" panose="020F0502020204030204" pitchFamily="2" charset="0"/>
              </a:rPr>
              <a:t>Prospect to Customer Journey</a:t>
            </a:r>
            <a:endParaRPr lang="en-IN" sz="2000" b="1" dirty="0">
              <a:latin typeface="Candara" panose="020E0502030303020204" pitchFamily="34" charset="0"/>
              <a:ea typeface="ADLaM Display" panose="020F0502020204030204" pitchFamily="2" charset="0"/>
              <a:cs typeface="ADLaM Display" panose="020F0502020204030204" pitchFamily="2" charset="0"/>
            </a:endParaRPr>
          </a:p>
        </p:txBody>
      </p:sp>
      <p:grpSp>
        <p:nvGrpSpPr>
          <p:cNvPr id="255" name="Group 254">
            <a:extLst>
              <a:ext uri="{FF2B5EF4-FFF2-40B4-BE49-F238E27FC236}">
                <a16:creationId xmlns:a16="http://schemas.microsoft.com/office/drawing/2014/main" id="{9F829E1A-1F03-CA2F-3120-EA55E9944E63}"/>
              </a:ext>
            </a:extLst>
          </p:cNvPr>
          <p:cNvGrpSpPr/>
          <p:nvPr/>
        </p:nvGrpSpPr>
        <p:grpSpPr>
          <a:xfrm>
            <a:off x="9911376" y="1815609"/>
            <a:ext cx="1556095" cy="1514614"/>
            <a:chOff x="9604394" y="2328529"/>
            <a:chExt cx="1556095" cy="1514614"/>
          </a:xfrm>
        </p:grpSpPr>
        <p:pic>
          <p:nvPicPr>
            <p:cNvPr id="237" name="Picture 236" descr="A hand with a thumb down and a sad face&#10;&#10;AI-generated content may be incorrect.">
              <a:extLst>
                <a:ext uri="{FF2B5EF4-FFF2-40B4-BE49-F238E27FC236}">
                  <a16:creationId xmlns:a16="http://schemas.microsoft.com/office/drawing/2014/main" id="{32FA62DE-CEA1-513F-DC41-1CF5AFC476DD}"/>
                </a:ext>
              </a:extLst>
            </p:cNvPr>
            <p:cNvPicPr>
              <a:picLocks noChangeAspect="1"/>
            </p:cNvPicPr>
            <p:nvPr/>
          </p:nvPicPr>
          <p:blipFill>
            <a:blip r:embed="rId29">
              <a:duotone>
                <a:prstClr val="black"/>
                <a:srgbClr val="FFFF00">
                  <a:tint val="45000"/>
                  <a:satMod val="400000"/>
                </a:srgbClr>
              </a:duotone>
              <a:extLst>
                <a:ext uri="{28A0092B-C50C-407E-A947-70E740481C1C}">
                  <a14:useLocalDpi xmlns:a14="http://schemas.microsoft.com/office/drawing/2010/main" val="0"/>
                </a:ext>
              </a:extLst>
            </a:blip>
            <a:stretch>
              <a:fillRect/>
            </a:stretch>
          </p:blipFill>
          <p:spPr>
            <a:xfrm>
              <a:off x="10800489" y="3010734"/>
              <a:ext cx="360000" cy="360000"/>
            </a:xfrm>
            <a:prstGeom prst="rect">
              <a:avLst/>
            </a:prstGeom>
          </p:spPr>
        </p:pic>
        <p:pic>
          <p:nvPicPr>
            <p:cNvPr id="239" name="Picture 238" descr="A gold coin with a yellow dollar sign&#10;&#10;AI-generated content may be incorrect.">
              <a:extLst>
                <a:ext uri="{FF2B5EF4-FFF2-40B4-BE49-F238E27FC236}">
                  <a16:creationId xmlns:a16="http://schemas.microsoft.com/office/drawing/2014/main" id="{17C8B143-7F2C-8403-8149-2058031170B6}"/>
                </a:ext>
              </a:extLst>
            </p:cNvPr>
            <p:cNvPicPr>
              <a:picLocks noChangeAspect="1"/>
            </p:cNvPicPr>
            <p:nvPr/>
          </p:nvPicPr>
          <p:blipFill>
            <a:blip r:embed="rId30">
              <a:duotone>
                <a:prstClr val="black"/>
                <a:srgbClr val="FFFF00">
                  <a:tint val="45000"/>
                  <a:satMod val="400000"/>
                </a:srgbClr>
              </a:duotone>
              <a:extLst>
                <a:ext uri="{28A0092B-C50C-407E-A947-70E740481C1C}">
                  <a14:useLocalDpi xmlns:a14="http://schemas.microsoft.com/office/drawing/2010/main" val="0"/>
                </a:ext>
              </a:extLst>
            </a:blip>
            <a:stretch>
              <a:fillRect/>
            </a:stretch>
          </p:blipFill>
          <p:spPr>
            <a:xfrm>
              <a:off x="10477159" y="3483143"/>
              <a:ext cx="360000" cy="360000"/>
            </a:xfrm>
            <a:prstGeom prst="rect">
              <a:avLst/>
            </a:prstGeom>
          </p:spPr>
        </p:pic>
        <p:pic>
          <p:nvPicPr>
            <p:cNvPr id="241" name="Picture 240" descr="A blue and yellow cart with red wheels&#10;&#10;AI-generated content may be incorrect.">
              <a:extLst>
                <a:ext uri="{FF2B5EF4-FFF2-40B4-BE49-F238E27FC236}">
                  <a16:creationId xmlns:a16="http://schemas.microsoft.com/office/drawing/2014/main" id="{E2548347-4D49-6C25-25BA-BB507DA92250}"/>
                </a:ext>
              </a:extLst>
            </p:cNvPr>
            <p:cNvPicPr>
              <a:picLocks noChangeAspect="1"/>
            </p:cNvPicPr>
            <p:nvPr/>
          </p:nvPicPr>
          <p:blipFill>
            <a:blip r:embed="rId31">
              <a:duotone>
                <a:prstClr val="black"/>
                <a:srgbClr val="FFFF00">
                  <a:tint val="45000"/>
                  <a:satMod val="400000"/>
                </a:srgbClr>
              </a:duotone>
              <a:extLst>
                <a:ext uri="{28A0092B-C50C-407E-A947-70E740481C1C}">
                  <a14:useLocalDpi xmlns:a14="http://schemas.microsoft.com/office/drawing/2010/main" val="0"/>
                </a:ext>
              </a:extLst>
            </a:blip>
            <a:stretch>
              <a:fillRect/>
            </a:stretch>
          </p:blipFill>
          <p:spPr>
            <a:xfrm>
              <a:off x="9604394" y="2719437"/>
              <a:ext cx="360000" cy="360000"/>
            </a:xfrm>
            <a:prstGeom prst="rect">
              <a:avLst/>
            </a:prstGeom>
          </p:spPr>
        </p:pic>
        <p:pic>
          <p:nvPicPr>
            <p:cNvPr id="246" name="Picture 245" descr="A blue and yellow credit cards&#10;&#10;AI-generated content may be incorrect.">
              <a:extLst>
                <a:ext uri="{FF2B5EF4-FFF2-40B4-BE49-F238E27FC236}">
                  <a16:creationId xmlns:a16="http://schemas.microsoft.com/office/drawing/2014/main" id="{C5DA6890-29E1-47B7-4A89-415A2EA0818F}"/>
                </a:ext>
              </a:extLst>
            </p:cNvPr>
            <p:cNvPicPr>
              <a:picLocks noChangeAspect="1"/>
            </p:cNvPicPr>
            <p:nvPr/>
          </p:nvPicPr>
          <p:blipFill>
            <a:blip r:embed="rId32">
              <a:duotone>
                <a:prstClr val="black"/>
                <a:srgbClr val="FFFF00">
                  <a:tint val="45000"/>
                  <a:satMod val="400000"/>
                </a:srgbClr>
              </a:duotone>
              <a:extLst>
                <a:ext uri="{28A0092B-C50C-407E-A947-70E740481C1C}">
                  <a14:useLocalDpi xmlns:a14="http://schemas.microsoft.com/office/drawing/2010/main" val="0"/>
                </a:ext>
              </a:extLst>
            </a:blip>
            <a:stretch>
              <a:fillRect/>
            </a:stretch>
          </p:blipFill>
          <p:spPr>
            <a:xfrm>
              <a:off x="9848848" y="3421336"/>
              <a:ext cx="360000" cy="360000"/>
            </a:xfrm>
            <a:prstGeom prst="rect">
              <a:avLst/>
            </a:prstGeom>
          </p:spPr>
        </p:pic>
        <p:pic>
          <p:nvPicPr>
            <p:cNvPr id="248" name="Picture 247" descr="A paper with a dollar sign&#10;&#10;AI-generated content may be incorrect.">
              <a:extLst>
                <a:ext uri="{FF2B5EF4-FFF2-40B4-BE49-F238E27FC236}">
                  <a16:creationId xmlns:a16="http://schemas.microsoft.com/office/drawing/2014/main" id="{D5DAC867-D6D3-9067-3BBB-43EE71C40873}"/>
                </a:ext>
              </a:extLst>
            </p:cNvPr>
            <p:cNvPicPr>
              <a:picLocks noChangeAspect="1"/>
            </p:cNvPicPr>
            <p:nvPr/>
          </p:nvPicPr>
          <p:blipFill>
            <a:blip r:embed="rId33">
              <a:duotone>
                <a:prstClr val="black"/>
                <a:srgbClr val="FFFF00">
                  <a:tint val="45000"/>
                  <a:satMod val="400000"/>
                </a:srgbClr>
              </a:duotone>
              <a:extLst>
                <a:ext uri="{28A0092B-C50C-407E-A947-70E740481C1C}">
                  <a14:useLocalDpi xmlns:a14="http://schemas.microsoft.com/office/drawing/2010/main" val="0"/>
                </a:ext>
              </a:extLst>
            </a:blip>
            <a:stretch>
              <a:fillRect/>
            </a:stretch>
          </p:blipFill>
          <p:spPr>
            <a:xfrm>
              <a:off x="10630502" y="2441221"/>
              <a:ext cx="360000" cy="360000"/>
            </a:xfrm>
            <a:prstGeom prst="rect">
              <a:avLst/>
            </a:prstGeom>
          </p:spPr>
        </p:pic>
        <p:pic>
          <p:nvPicPr>
            <p:cNvPr id="253" name="Picture 252" descr="A person wearing a headset&#10;&#10;AI-generated content may be incorrect.">
              <a:extLst>
                <a:ext uri="{FF2B5EF4-FFF2-40B4-BE49-F238E27FC236}">
                  <a16:creationId xmlns:a16="http://schemas.microsoft.com/office/drawing/2014/main" id="{CF811452-E826-4723-340F-5D0626E2D976}"/>
                </a:ext>
              </a:extLst>
            </p:cNvPr>
            <p:cNvPicPr>
              <a:picLocks noChangeAspect="1"/>
            </p:cNvPicPr>
            <p:nvPr/>
          </p:nvPicPr>
          <p:blipFill>
            <a:blip r:embed="rId14">
              <a:duotone>
                <a:prstClr val="black"/>
                <a:srgbClr val="FFFF00">
                  <a:tint val="45000"/>
                  <a:satMod val="400000"/>
                </a:srgbClr>
              </a:duotone>
              <a:extLst>
                <a:ext uri="{28A0092B-C50C-407E-A947-70E740481C1C}">
                  <a14:useLocalDpi xmlns:a14="http://schemas.microsoft.com/office/drawing/2010/main" val="0"/>
                </a:ext>
              </a:extLst>
            </a:blip>
            <a:stretch>
              <a:fillRect/>
            </a:stretch>
          </p:blipFill>
          <p:spPr>
            <a:xfrm>
              <a:off x="10031956" y="2328529"/>
              <a:ext cx="360000" cy="360000"/>
            </a:xfrm>
            <a:prstGeom prst="rect">
              <a:avLst/>
            </a:prstGeom>
          </p:spPr>
        </p:pic>
        <p:sp>
          <p:nvSpPr>
            <p:cNvPr id="254" name="TextBox 253">
              <a:extLst>
                <a:ext uri="{FF2B5EF4-FFF2-40B4-BE49-F238E27FC236}">
                  <a16:creationId xmlns:a16="http://schemas.microsoft.com/office/drawing/2014/main" id="{6B021427-9525-D6E8-A780-0DCC912599D7}"/>
                </a:ext>
              </a:extLst>
            </p:cNvPr>
            <p:cNvSpPr txBox="1"/>
            <p:nvPr/>
          </p:nvSpPr>
          <p:spPr>
            <a:xfrm>
              <a:off x="9863380" y="2806617"/>
              <a:ext cx="949819" cy="649188"/>
            </a:xfrm>
            <a:prstGeom prst="ellipse">
              <a:avLst/>
            </a:prstGeom>
            <a:noFill/>
          </p:spPr>
          <p:txBody>
            <a:bodyPr wrap="square" rtlCol="0">
              <a:spAutoFit/>
            </a:bodyPr>
            <a:lstStyle/>
            <a:p>
              <a:pPr algn="ctr"/>
              <a:r>
                <a:rPr lang="en-US" sz="600" b="1" dirty="0">
                  <a:latin typeface="Candara" panose="020E0502030303020204" pitchFamily="34" charset="0"/>
                  <a:ea typeface="ADLaM Display" panose="020F0502020204030204" pitchFamily="2" charset="0"/>
                  <a:cs typeface="ADLaM Display" panose="020F0502020204030204" pitchFamily="2" charset="0"/>
                </a:rPr>
                <a:t>SERVICING ACTIVITIES AND ENGAGEMENT</a:t>
              </a:r>
              <a:endParaRPr lang="en-IN" sz="600" b="1" dirty="0">
                <a:latin typeface="Candara" panose="020E0502030303020204" pitchFamily="34" charset="0"/>
                <a:ea typeface="ADLaM Display" panose="020F0502020204030204" pitchFamily="2" charset="0"/>
                <a:cs typeface="ADLaM Display" panose="020F0502020204030204" pitchFamily="2" charset="0"/>
              </a:endParaRPr>
            </a:p>
          </p:txBody>
        </p:sp>
      </p:grpSp>
      <p:pic>
        <p:nvPicPr>
          <p:cNvPr id="257" name="Picture 256" descr="A person sitting at a computer&#10;&#10;AI-generated content may be incorrect.">
            <a:extLst>
              <a:ext uri="{FF2B5EF4-FFF2-40B4-BE49-F238E27FC236}">
                <a16:creationId xmlns:a16="http://schemas.microsoft.com/office/drawing/2014/main" id="{2D15BE22-788F-49E0-E710-FABD12F2B423}"/>
              </a:ext>
            </a:extLst>
          </p:cNvPr>
          <p:cNvPicPr>
            <a:picLocks noChangeAspect="1"/>
          </p:cNvPicPr>
          <p:nvPr/>
        </p:nvPicPr>
        <p:blipFill>
          <a:blip r:embed="rId3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658062" y="3304025"/>
            <a:ext cx="398792" cy="398792"/>
          </a:xfrm>
          <a:prstGeom prst="rect">
            <a:avLst/>
          </a:prstGeom>
        </p:spPr>
      </p:pic>
      <p:sp>
        <p:nvSpPr>
          <p:cNvPr id="3" name="TextBox 2">
            <a:extLst>
              <a:ext uri="{FF2B5EF4-FFF2-40B4-BE49-F238E27FC236}">
                <a16:creationId xmlns:a16="http://schemas.microsoft.com/office/drawing/2014/main" id="{B12B321D-F999-6FCC-80FE-9E0FAE4A2859}"/>
              </a:ext>
            </a:extLst>
          </p:cNvPr>
          <p:cNvSpPr txBox="1"/>
          <p:nvPr/>
        </p:nvSpPr>
        <p:spPr>
          <a:xfrm>
            <a:off x="10350500" y="4754785"/>
            <a:ext cx="1598257" cy="215444"/>
          </a:xfrm>
          <a:prstGeom prst="rect">
            <a:avLst/>
          </a:prstGeom>
          <a:noFill/>
        </p:spPr>
        <p:txBody>
          <a:bodyPr wrap="square" rtlCol="0">
            <a:spAutoFit/>
          </a:bodyPr>
          <a:lstStyle/>
          <a:p>
            <a:pPr algn="ctr"/>
            <a:r>
              <a:rPr lang="en-US" sz="800" b="1" dirty="0">
                <a:latin typeface="Candara" panose="020E0502030303020204" pitchFamily="34" charset="0"/>
                <a:ea typeface="ADLaM Display" panose="020F0502020204030204" pitchFamily="2" charset="0"/>
                <a:cs typeface="ADLaM Display" panose="020F0502020204030204" pitchFamily="2" charset="0"/>
              </a:rPr>
              <a:t>AWARENESS &amp; PROSPECTING</a:t>
            </a:r>
            <a:endParaRPr lang="en-IN" sz="8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5" name="TextBox 4">
            <a:extLst>
              <a:ext uri="{FF2B5EF4-FFF2-40B4-BE49-F238E27FC236}">
                <a16:creationId xmlns:a16="http://schemas.microsoft.com/office/drawing/2014/main" id="{22FA92BB-EDCA-5647-21C3-6E111D659EA2}"/>
              </a:ext>
            </a:extLst>
          </p:cNvPr>
          <p:cNvSpPr txBox="1"/>
          <p:nvPr/>
        </p:nvSpPr>
        <p:spPr>
          <a:xfrm>
            <a:off x="10333381" y="5121458"/>
            <a:ext cx="1810994" cy="215444"/>
          </a:xfrm>
          <a:prstGeom prst="rect">
            <a:avLst/>
          </a:prstGeom>
          <a:noFill/>
        </p:spPr>
        <p:txBody>
          <a:bodyPr wrap="square" rtlCol="0">
            <a:spAutoFit/>
          </a:bodyPr>
          <a:lstStyle/>
          <a:p>
            <a:pPr algn="ctr"/>
            <a:r>
              <a:rPr lang="en-US" sz="800" b="1" dirty="0">
                <a:latin typeface="Candara" panose="020E0502030303020204" pitchFamily="34" charset="0"/>
                <a:ea typeface="ADLaM Display" panose="020F0502020204030204" pitchFamily="2" charset="0"/>
                <a:cs typeface="ADLaM Display" panose="020F0502020204030204" pitchFamily="2" charset="0"/>
              </a:rPr>
              <a:t>CONSIDERATION &amp; EXPLORATION</a:t>
            </a:r>
            <a:endParaRPr lang="en-IN" sz="8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6" name="TextBox 5">
            <a:extLst>
              <a:ext uri="{FF2B5EF4-FFF2-40B4-BE49-F238E27FC236}">
                <a16:creationId xmlns:a16="http://schemas.microsoft.com/office/drawing/2014/main" id="{22F67E6C-8AD0-EF51-47A9-6D3A52272122}"/>
              </a:ext>
            </a:extLst>
          </p:cNvPr>
          <p:cNvSpPr txBox="1"/>
          <p:nvPr/>
        </p:nvSpPr>
        <p:spPr>
          <a:xfrm>
            <a:off x="10123831" y="5478856"/>
            <a:ext cx="1344269" cy="215444"/>
          </a:xfrm>
          <a:prstGeom prst="rect">
            <a:avLst/>
          </a:prstGeom>
          <a:noFill/>
        </p:spPr>
        <p:txBody>
          <a:bodyPr wrap="square" rtlCol="0">
            <a:spAutoFit/>
          </a:bodyPr>
          <a:lstStyle/>
          <a:p>
            <a:pPr algn="ctr"/>
            <a:r>
              <a:rPr lang="en-US" sz="800" b="1" dirty="0">
                <a:latin typeface="Candara" panose="020E0502030303020204" pitchFamily="34" charset="0"/>
                <a:ea typeface="ADLaM Display" panose="020F0502020204030204" pitchFamily="2" charset="0"/>
                <a:cs typeface="ADLaM Display" panose="020F0502020204030204" pitchFamily="2" charset="0"/>
              </a:rPr>
              <a:t>APPLICATION</a:t>
            </a:r>
            <a:endParaRPr lang="en-IN" sz="8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7" name="TextBox 6">
            <a:extLst>
              <a:ext uri="{FF2B5EF4-FFF2-40B4-BE49-F238E27FC236}">
                <a16:creationId xmlns:a16="http://schemas.microsoft.com/office/drawing/2014/main" id="{BCC7CC0D-BF16-BC09-2F7D-6576B5CF3151}"/>
              </a:ext>
            </a:extLst>
          </p:cNvPr>
          <p:cNvSpPr txBox="1"/>
          <p:nvPr/>
        </p:nvSpPr>
        <p:spPr>
          <a:xfrm>
            <a:off x="10142881" y="5822576"/>
            <a:ext cx="1344269" cy="215444"/>
          </a:xfrm>
          <a:prstGeom prst="rect">
            <a:avLst/>
          </a:prstGeom>
          <a:noFill/>
        </p:spPr>
        <p:txBody>
          <a:bodyPr wrap="square" rtlCol="0">
            <a:spAutoFit/>
          </a:bodyPr>
          <a:lstStyle/>
          <a:p>
            <a:pPr algn="ctr"/>
            <a:r>
              <a:rPr lang="en-US" sz="800" b="1" dirty="0">
                <a:latin typeface="Candara" panose="020E0502030303020204" pitchFamily="34" charset="0"/>
                <a:ea typeface="ADLaM Display" panose="020F0502020204030204" pitchFamily="2" charset="0"/>
                <a:cs typeface="ADLaM Display" panose="020F0502020204030204" pitchFamily="2" charset="0"/>
              </a:rPr>
              <a:t>ONBOARDING</a:t>
            </a:r>
            <a:endParaRPr lang="en-IN" sz="8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8" name="TextBox 7">
            <a:extLst>
              <a:ext uri="{FF2B5EF4-FFF2-40B4-BE49-F238E27FC236}">
                <a16:creationId xmlns:a16="http://schemas.microsoft.com/office/drawing/2014/main" id="{B14D989C-D68B-94B7-2DC0-6FD640C9BAD4}"/>
              </a:ext>
            </a:extLst>
          </p:cNvPr>
          <p:cNvSpPr txBox="1"/>
          <p:nvPr/>
        </p:nvSpPr>
        <p:spPr>
          <a:xfrm>
            <a:off x="10342906" y="6144565"/>
            <a:ext cx="1972919" cy="215444"/>
          </a:xfrm>
          <a:prstGeom prst="rect">
            <a:avLst/>
          </a:prstGeom>
          <a:noFill/>
        </p:spPr>
        <p:txBody>
          <a:bodyPr wrap="square" rtlCol="0">
            <a:spAutoFit/>
          </a:bodyPr>
          <a:lstStyle/>
          <a:p>
            <a:pPr algn="ctr"/>
            <a:r>
              <a:rPr lang="en-US" sz="800" b="1" dirty="0">
                <a:latin typeface="Candara" panose="020E0502030303020204" pitchFamily="34" charset="0"/>
                <a:ea typeface="ADLaM Display" panose="020F0502020204030204" pitchFamily="2" charset="0"/>
                <a:cs typeface="ADLaM Display" panose="020F0502020204030204" pitchFamily="2" charset="0"/>
              </a:rPr>
              <a:t>SERVICING &amp; BANKING ENGAGEMENT</a:t>
            </a:r>
            <a:endParaRPr lang="en-IN" sz="8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9" name="Rectangle 8">
            <a:extLst>
              <a:ext uri="{FF2B5EF4-FFF2-40B4-BE49-F238E27FC236}">
                <a16:creationId xmlns:a16="http://schemas.microsoft.com/office/drawing/2014/main" id="{99D70B59-9776-2BCA-1F12-DBA207870E2E}"/>
              </a:ext>
            </a:extLst>
          </p:cNvPr>
          <p:cNvSpPr/>
          <p:nvPr/>
        </p:nvSpPr>
        <p:spPr>
          <a:xfrm>
            <a:off x="9934575" y="4766691"/>
            <a:ext cx="428625" cy="206758"/>
          </a:xfrm>
          <a:prstGeom prst="rect">
            <a:avLst/>
          </a:prstGeom>
          <a:solidFill>
            <a:srgbClr val="8DC3DB"/>
          </a:solidFill>
          <a:ln>
            <a:solidFill>
              <a:srgbClr val="8DC3D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99449F1-A61B-2629-A772-A24DD910F516}"/>
              </a:ext>
            </a:extLst>
          </p:cNvPr>
          <p:cNvSpPr/>
          <p:nvPr/>
        </p:nvSpPr>
        <p:spPr>
          <a:xfrm>
            <a:off x="9934575" y="5123918"/>
            <a:ext cx="428625" cy="206758"/>
          </a:xfrm>
          <a:prstGeom prst="rect">
            <a:avLst/>
          </a:prstGeom>
          <a:solidFill>
            <a:srgbClr val="E4B59C"/>
          </a:solidFill>
          <a:ln>
            <a:solidFill>
              <a:srgbClr val="E4B5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AA8C8C8C-F17C-44D1-D873-122E7D600E92}"/>
              </a:ext>
            </a:extLst>
          </p:cNvPr>
          <p:cNvSpPr/>
          <p:nvPr/>
        </p:nvSpPr>
        <p:spPr>
          <a:xfrm>
            <a:off x="9934575" y="5477996"/>
            <a:ext cx="428625" cy="206758"/>
          </a:xfrm>
          <a:prstGeom prst="rect">
            <a:avLst/>
          </a:prstGeom>
          <a:solidFill>
            <a:srgbClr val="B3CBB6"/>
          </a:solidFill>
          <a:ln>
            <a:solidFill>
              <a:srgbClr val="B3CBB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F08D4D5A-5CAC-000F-D7BC-4E8738592C05}"/>
              </a:ext>
            </a:extLst>
          </p:cNvPr>
          <p:cNvSpPr/>
          <p:nvPr/>
        </p:nvSpPr>
        <p:spPr>
          <a:xfrm>
            <a:off x="9934575" y="5825452"/>
            <a:ext cx="428625" cy="206758"/>
          </a:xfrm>
          <a:prstGeom prst="rect">
            <a:avLst/>
          </a:prstGeom>
          <a:solidFill>
            <a:srgbClr val="D1A9CD"/>
          </a:solidFill>
          <a:ln>
            <a:solidFill>
              <a:srgbClr val="D1A9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7125CC20-251F-5E66-7D98-464C5C8D42F4}"/>
              </a:ext>
            </a:extLst>
          </p:cNvPr>
          <p:cNvSpPr/>
          <p:nvPr/>
        </p:nvSpPr>
        <p:spPr>
          <a:xfrm>
            <a:off x="9934575" y="6160223"/>
            <a:ext cx="428625" cy="206758"/>
          </a:xfrm>
          <a:prstGeom prst="rect">
            <a:avLst/>
          </a:prstGeom>
          <a:solidFill>
            <a:srgbClr val="E7E761"/>
          </a:solidFill>
          <a:ln>
            <a:solidFill>
              <a:srgbClr val="E7E76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58D4281-3547-1697-500A-D7F1245F93AE}"/>
              </a:ext>
            </a:extLst>
          </p:cNvPr>
          <p:cNvSpPr/>
          <p:nvPr/>
        </p:nvSpPr>
        <p:spPr>
          <a:xfrm>
            <a:off x="9934575" y="6500331"/>
            <a:ext cx="428625" cy="206758"/>
          </a:xfrm>
          <a:prstGeom prst="rect">
            <a:avLst/>
          </a:prstGeom>
          <a:solidFill>
            <a:srgbClr val="EF9696"/>
          </a:solidFill>
          <a:ln>
            <a:solidFill>
              <a:srgbClr val="EF96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07D2E4F3-0F67-24B3-DA31-179F0CB113E0}"/>
              </a:ext>
            </a:extLst>
          </p:cNvPr>
          <p:cNvSpPr txBox="1"/>
          <p:nvPr/>
        </p:nvSpPr>
        <p:spPr>
          <a:xfrm>
            <a:off x="10009531" y="6490806"/>
            <a:ext cx="1972919" cy="215444"/>
          </a:xfrm>
          <a:prstGeom prst="rect">
            <a:avLst/>
          </a:prstGeom>
          <a:noFill/>
        </p:spPr>
        <p:txBody>
          <a:bodyPr wrap="square" rtlCol="0">
            <a:spAutoFit/>
          </a:bodyPr>
          <a:lstStyle/>
          <a:p>
            <a:pPr algn="ctr"/>
            <a:r>
              <a:rPr lang="en-US" sz="800" b="1" dirty="0">
                <a:latin typeface="Candara" panose="020E0502030303020204" pitchFamily="34" charset="0"/>
                <a:ea typeface="ADLaM Display" panose="020F0502020204030204" pitchFamily="2" charset="0"/>
                <a:cs typeface="ADLaM Display" panose="020F0502020204030204" pitchFamily="2" charset="0"/>
              </a:rPr>
              <a:t>APPLICATION DECLINE</a:t>
            </a:r>
            <a:endParaRPr lang="en-IN" sz="800" b="1" dirty="0">
              <a:latin typeface="Candara" panose="020E0502030303020204" pitchFamily="34"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2386627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092C5-E94E-8B95-2F91-D5FF674A7E96}"/>
            </a:ext>
          </a:extLst>
        </p:cNvPr>
        <p:cNvGrpSpPr/>
        <p:nvPr/>
      </p:nvGrpSpPr>
      <p:grpSpPr>
        <a:xfrm>
          <a:off x="0" y="0"/>
          <a:ext cx="0" cy="0"/>
          <a:chOff x="0" y="0"/>
          <a:chExt cx="0" cy="0"/>
        </a:xfrm>
      </p:grpSpPr>
      <p:pic>
        <p:nvPicPr>
          <p:cNvPr id="3" name="Picture 2" descr="A cartoon of a message&#10;&#10;AI-generated content may be incorrect.">
            <a:extLst>
              <a:ext uri="{FF2B5EF4-FFF2-40B4-BE49-F238E27FC236}">
                <a16:creationId xmlns:a16="http://schemas.microsoft.com/office/drawing/2014/main" id="{52CFB865-17CE-5246-C41B-ADE98794AA98}"/>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03977" y="1767317"/>
            <a:ext cx="720000" cy="720000"/>
          </a:xfrm>
          <a:prstGeom prst="rect">
            <a:avLst/>
          </a:prstGeom>
        </p:spPr>
      </p:pic>
      <p:pic>
        <p:nvPicPr>
          <p:cNvPr id="5" name="Picture 4" descr="A yellow envelope with a piece of paper and a briefcase on it&#10;&#10;AI-generated content may be incorrect.">
            <a:extLst>
              <a:ext uri="{FF2B5EF4-FFF2-40B4-BE49-F238E27FC236}">
                <a16:creationId xmlns:a16="http://schemas.microsoft.com/office/drawing/2014/main" id="{E6AFCFDD-F981-D58C-871D-C81402B86F14}"/>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21076" y="1767317"/>
            <a:ext cx="720000" cy="720000"/>
          </a:xfrm>
          <a:prstGeom prst="rect">
            <a:avLst/>
          </a:prstGeom>
        </p:spPr>
      </p:pic>
      <p:pic>
        <p:nvPicPr>
          <p:cNvPr id="6" name="Picture 5" descr="A blue and yellow browser with a globe and a search bar&#10;&#10;AI-generated content may be incorrect.">
            <a:extLst>
              <a:ext uri="{FF2B5EF4-FFF2-40B4-BE49-F238E27FC236}">
                <a16:creationId xmlns:a16="http://schemas.microsoft.com/office/drawing/2014/main" id="{325EACF4-1FDD-4EE0-4202-CE2AEDEFE991}"/>
              </a:ext>
            </a:extLst>
          </p:cNvPr>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557201" y="1767317"/>
            <a:ext cx="720000" cy="720000"/>
          </a:xfrm>
          <a:prstGeom prst="rect">
            <a:avLst/>
          </a:prstGeom>
        </p:spPr>
      </p:pic>
      <p:pic>
        <p:nvPicPr>
          <p:cNvPr id="7" name="Picture 6" descr="A hand pointing at a phone&#10;&#10;AI-generated content may be incorrect.">
            <a:extLst>
              <a:ext uri="{FF2B5EF4-FFF2-40B4-BE49-F238E27FC236}">
                <a16:creationId xmlns:a16="http://schemas.microsoft.com/office/drawing/2014/main" id="{7AEF0FC9-A5BF-A149-4813-C3B7DC4BD5C9}"/>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052727" y="1767317"/>
            <a:ext cx="720000" cy="720000"/>
          </a:xfrm>
          <a:prstGeom prst="rect">
            <a:avLst/>
          </a:prstGeom>
        </p:spPr>
      </p:pic>
      <p:pic>
        <p:nvPicPr>
          <p:cNvPr id="8" name="Picture 7" descr="A person sitting at a computer&#10;&#10;AI-generated content may be incorrect.">
            <a:extLst>
              <a:ext uri="{FF2B5EF4-FFF2-40B4-BE49-F238E27FC236}">
                <a16:creationId xmlns:a16="http://schemas.microsoft.com/office/drawing/2014/main" id="{9E7BDDF0-0F9D-6B7F-83C0-A14C88B2812E}"/>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99969" y="1767317"/>
            <a:ext cx="799763" cy="799763"/>
          </a:xfrm>
          <a:prstGeom prst="rect">
            <a:avLst/>
          </a:prstGeom>
        </p:spPr>
      </p:pic>
      <p:pic>
        <p:nvPicPr>
          <p:cNvPr id="9" name="Picture 8" descr="A person wearing a headset&#10;&#10;AI-generated content may be incorrect.">
            <a:extLst>
              <a:ext uri="{FF2B5EF4-FFF2-40B4-BE49-F238E27FC236}">
                <a16:creationId xmlns:a16="http://schemas.microsoft.com/office/drawing/2014/main" id="{50A8006B-1C56-1965-7B3D-D2E920644EFB}"/>
              </a:ext>
            </a:extLst>
          </p:cNvPr>
          <p:cNvPicPr>
            <a:picLocks noChangeAspect="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854406" y="1767317"/>
            <a:ext cx="720000" cy="720000"/>
          </a:xfrm>
          <a:prstGeom prst="rect">
            <a:avLst/>
          </a:prstGeom>
        </p:spPr>
      </p:pic>
      <p:pic>
        <p:nvPicPr>
          <p:cNvPr id="10" name="Picture 9" descr="A blue and yellow envelope and a paper airplane&#10;&#10;AI-generated content may be incorrect.">
            <a:extLst>
              <a:ext uri="{FF2B5EF4-FFF2-40B4-BE49-F238E27FC236}">
                <a16:creationId xmlns:a16="http://schemas.microsoft.com/office/drawing/2014/main" id="{D2F757EF-E8A3-3C4C-8C4A-19306A935212}"/>
              </a:ext>
            </a:extLst>
          </p:cNvPr>
          <p:cNvPicPr>
            <a:picLocks noChangeAspect="1"/>
          </p:cNvPicPr>
          <p:nvPr/>
        </p:nvPicPr>
        <p:blipFill>
          <a:blip r:embed="rId8">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225156" y="1847080"/>
            <a:ext cx="720000" cy="720000"/>
          </a:xfrm>
          <a:prstGeom prst="rect">
            <a:avLst/>
          </a:prstGeom>
        </p:spPr>
      </p:pic>
      <p:pic>
        <p:nvPicPr>
          <p:cNvPr id="11" name="Picture 10" descr="A blue and yellow credit cards&#10;&#10;AI-generated content may be incorrect.">
            <a:extLst>
              <a:ext uri="{FF2B5EF4-FFF2-40B4-BE49-F238E27FC236}">
                <a16:creationId xmlns:a16="http://schemas.microsoft.com/office/drawing/2014/main" id="{47D16DA3-30D1-9DB2-F54A-77BF51A908C6}"/>
              </a:ext>
            </a:extLst>
          </p:cNvPr>
          <p:cNvPicPr>
            <a:picLocks noChangeAspect="1"/>
          </p:cNvPicPr>
          <p:nvPr/>
        </p:nvPicPr>
        <p:blipFill>
          <a:blip r:embed="rId9">
            <a:duotone>
              <a:prstClr val="black"/>
              <a:srgbClr val="FFCC66">
                <a:tint val="45000"/>
                <a:satMod val="400000"/>
              </a:srgbClr>
            </a:duotone>
            <a:extLst>
              <a:ext uri="{28A0092B-C50C-407E-A947-70E740481C1C}">
                <a14:useLocalDpi xmlns:a14="http://schemas.microsoft.com/office/drawing/2010/main" val="0"/>
              </a:ext>
            </a:extLst>
          </a:blip>
          <a:stretch>
            <a:fillRect/>
          </a:stretch>
        </p:blipFill>
        <p:spPr>
          <a:xfrm>
            <a:off x="10595906" y="1767317"/>
            <a:ext cx="720000" cy="720000"/>
          </a:xfrm>
          <a:prstGeom prst="rect">
            <a:avLst/>
          </a:prstGeom>
        </p:spPr>
      </p:pic>
      <p:sp>
        <p:nvSpPr>
          <p:cNvPr id="12" name="TextBox 11">
            <a:extLst>
              <a:ext uri="{FF2B5EF4-FFF2-40B4-BE49-F238E27FC236}">
                <a16:creationId xmlns:a16="http://schemas.microsoft.com/office/drawing/2014/main" id="{0B3EE8A7-6A7B-5957-0B8B-6D00F1C06AFC}"/>
              </a:ext>
            </a:extLst>
          </p:cNvPr>
          <p:cNvSpPr txBox="1"/>
          <p:nvPr/>
        </p:nvSpPr>
        <p:spPr>
          <a:xfrm>
            <a:off x="334540" y="2567080"/>
            <a:ext cx="1258873" cy="346234"/>
          </a:xfrm>
          <a:prstGeom prst="ellipse">
            <a:avLst/>
          </a:prstGeom>
          <a:noFill/>
        </p:spPr>
        <p:txBody>
          <a:bodyPr wrap="square" rtlCol="0">
            <a:spAutoFit/>
          </a:bodyPr>
          <a:lstStyle/>
          <a:p>
            <a:pPr algn="ctr"/>
            <a:r>
              <a:rPr lang="en-US" sz="1000" b="1" dirty="0">
                <a:latin typeface="Candara" panose="020E0502030303020204" pitchFamily="34" charset="0"/>
                <a:ea typeface="ADLaM Display" panose="020F0502020204030204" pitchFamily="2" charset="0"/>
                <a:cs typeface="ADLaM Display" panose="020F0502020204030204" pitchFamily="2" charset="0"/>
              </a:rPr>
              <a:t>MARKETING</a:t>
            </a:r>
            <a:endParaRPr lang="en-IN" sz="10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3" name="TextBox 12">
            <a:extLst>
              <a:ext uri="{FF2B5EF4-FFF2-40B4-BE49-F238E27FC236}">
                <a16:creationId xmlns:a16="http://schemas.microsoft.com/office/drawing/2014/main" id="{38F0CCDB-0C6B-D0FA-9FF4-8C24D8B5B79E}"/>
              </a:ext>
            </a:extLst>
          </p:cNvPr>
          <p:cNvSpPr txBox="1"/>
          <p:nvPr/>
        </p:nvSpPr>
        <p:spPr>
          <a:xfrm>
            <a:off x="1951639" y="2567080"/>
            <a:ext cx="1258873" cy="346234"/>
          </a:xfrm>
          <a:prstGeom prst="ellipse">
            <a:avLst/>
          </a:prstGeom>
          <a:noFill/>
        </p:spPr>
        <p:txBody>
          <a:bodyPr wrap="square" rtlCol="0">
            <a:spAutoFit/>
          </a:bodyPr>
          <a:lstStyle/>
          <a:p>
            <a:pPr algn="ctr"/>
            <a:r>
              <a:rPr lang="en-US" sz="1000" b="1" dirty="0">
                <a:latin typeface="Candara" panose="020E0502030303020204" pitchFamily="34" charset="0"/>
                <a:ea typeface="ADLaM Display" panose="020F0502020204030204" pitchFamily="2" charset="0"/>
                <a:cs typeface="ADLaM Display" panose="020F0502020204030204" pitchFamily="2" charset="0"/>
              </a:rPr>
              <a:t>OFFERS</a:t>
            </a:r>
            <a:endParaRPr lang="en-IN" sz="10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4" name="TextBox 13">
            <a:extLst>
              <a:ext uri="{FF2B5EF4-FFF2-40B4-BE49-F238E27FC236}">
                <a16:creationId xmlns:a16="http://schemas.microsoft.com/office/drawing/2014/main" id="{ABA72EBF-78C4-AFF9-CDE8-BD26DB3AAFF0}"/>
              </a:ext>
            </a:extLst>
          </p:cNvPr>
          <p:cNvSpPr txBox="1"/>
          <p:nvPr/>
        </p:nvSpPr>
        <p:spPr>
          <a:xfrm>
            <a:off x="3130301" y="2552885"/>
            <a:ext cx="1540221" cy="562630"/>
          </a:xfrm>
          <a:prstGeom prst="ellipse">
            <a:avLst/>
          </a:prstGeom>
          <a:noFill/>
        </p:spPr>
        <p:txBody>
          <a:bodyPr wrap="square" rtlCol="0">
            <a:spAutoFit/>
          </a:bodyPr>
          <a:lstStyle/>
          <a:p>
            <a:pPr algn="ctr"/>
            <a:r>
              <a:rPr lang="en-US" sz="1000" b="1" dirty="0">
                <a:latin typeface="Candara" panose="020E0502030303020204" pitchFamily="34" charset="0"/>
                <a:ea typeface="ADLaM Display" panose="020F0502020204030204" pitchFamily="2" charset="0"/>
                <a:cs typeface="ADLaM Display" panose="020F0502020204030204" pitchFamily="2" charset="0"/>
              </a:rPr>
              <a:t>WEB INTERACTIONS</a:t>
            </a:r>
            <a:endParaRPr lang="en-IN" sz="10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5" name="TextBox 14">
            <a:extLst>
              <a:ext uri="{FF2B5EF4-FFF2-40B4-BE49-F238E27FC236}">
                <a16:creationId xmlns:a16="http://schemas.microsoft.com/office/drawing/2014/main" id="{7684CDE7-E5B8-2724-8105-34B0A75DC6A2}"/>
              </a:ext>
            </a:extLst>
          </p:cNvPr>
          <p:cNvSpPr txBox="1"/>
          <p:nvPr/>
        </p:nvSpPr>
        <p:spPr>
          <a:xfrm>
            <a:off x="8683076" y="2581460"/>
            <a:ext cx="1843580" cy="346234"/>
          </a:xfrm>
          <a:prstGeom prst="ellipse">
            <a:avLst/>
          </a:prstGeom>
          <a:noFill/>
        </p:spPr>
        <p:txBody>
          <a:bodyPr wrap="square" rtlCol="0">
            <a:spAutoFit/>
          </a:bodyPr>
          <a:lstStyle/>
          <a:p>
            <a:pPr algn="ctr"/>
            <a:r>
              <a:rPr lang="en-US" sz="1000" b="1" dirty="0">
                <a:latin typeface="Candara" panose="020E0502030303020204" pitchFamily="34" charset="0"/>
                <a:ea typeface="ADLaM Display" panose="020F0502020204030204" pitchFamily="2" charset="0"/>
                <a:cs typeface="ADLaM Display" panose="020F0502020204030204" pitchFamily="2" charset="0"/>
              </a:rPr>
              <a:t>CORRESPONDENCE</a:t>
            </a:r>
            <a:endParaRPr lang="en-IN" sz="10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6" name="TextBox 15">
            <a:extLst>
              <a:ext uri="{FF2B5EF4-FFF2-40B4-BE49-F238E27FC236}">
                <a16:creationId xmlns:a16="http://schemas.microsoft.com/office/drawing/2014/main" id="{A369796E-B8FA-9EC9-9160-71EAE1928620}"/>
              </a:ext>
            </a:extLst>
          </p:cNvPr>
          <p:cNvSpPr txBox="1"/>
          <p:nvPr/>
        </p:nvSpPr>
        <p:spPr>
          <a:xfrm>
            <a:off x="6224876" y="2652990"/>
            <a:ext cx="974856" cy="707886"/>
          </a:xfrm>
          <a:prstGeom prst="rect">
            <a:avLst/>
          </a:prstGeom>
          <a:noFill/>
        </p:spPr>
        <p:txBody>
          <a:bodyPr wrap="square" rtlCol="0">
            <a:spAutoFit/>
          </a:bodyPr>
          <a:lstStyle/>
          <a:p>
            <a:pPr algn="ctr"/>
            <a:r>
              <a:rPr lang="en-US" sz="1000" b="1" dirty="0">
                <a:latin typeface="Candara" panose="020E0502030303020204" pitchFamily="34" charset="0"/>
                <a:ea typeface="ADLaM Display" panose="020F0502020204030204" pitchFamily="2" charset="0"/>
                <a:cs typeface="ADLaM Display" panose="020F0502020204030204" pitchFamily="2" charset="0"/>
              </a:rPr>
              <a:t>LIVE CHAT METADATA</a:t>
            </a:r>
          </a:p>
          <a:p>
            <a:pPr algn="ctr"/>
            <a:r>
              <a:rPr lang="en-US" sz="1000" b="1" dirty="0">
                <a:latin typeface="Candara" panose="020E0502030303020204" pitchFamily="34" charset="0"/>
                <a:ea typeface="ADLaM Display" panose="020F0502020204030204" pitchFamily="2" charset="0"/>
                <a:cs typeface="ADLaM Display" panose="020F0502020204030204" pitchFamily="2" charset="0"/>
              </a:rPr>
              <a:t>+ TRANSCRIPTS</a:t>
            </a:r>
            <a:endParaRPr lang="en-IN" sz="10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7" name="TextBox 16">
            <a:extLst>
              <a:ext uri="{FF2B5EF4-FFF2-40B4-BE49-F238E27FC236}">
                <a16:creationId xmlns:a16="http://schemas.microsoft.com/office/drawing/2014/main" id="{13D8CB68-8428-919C-230D-D4BF44A22603}"/>
              </a:ext>
            </a:extLst>
          </p:cNvPr>
          <p:cNvSpPr txBox="1"/>
          <p:nvPr/>
        </p:nvSpPr>
        <p:spPr>
          <a:xfrm>
            <a:off x="7779230" y="2611887"/>
            <a:ext cx="974856" cy="707886"/>
          </a:xfrm>
          <a:prstGeom prst="rect">
            <a:avLst/>
          </a:prstGeom>
          <a:noFill/>
        </p:spPr>
        <p:txBody>
          <a:bodyPr wrap="square" rtlCol="0">
            <a:spAutoFit/>
          </a:bodyPr>
          <a:lstStyle/>
          <a:p>
            <a:pPr algn="ctr"/>
            <a:r>
              <a:rPr lang="en-US" sz="1000" b="1" dirty="0">
                <a:latin typeface="Candara" panose="020E0502030303020204" pitchFamily="34" charset="0"/>
                <a:ea typeface="ADLaM Display" panose="020F0502020204030204" pitchFamily="2" charset="0"/>
                <a:cs typeface="ADLaM Display" panose="020F0502020204030204" pitchFamily="2" charset="0"/>
              </a:rPr>
              <a:t>CALL</a:t>
            </a:r>
          </a:p>
          <a:p>
            <a:pPr algn="ctr"/>
            <a:r>
              <a:rPr lang="en-US" sz="1000" b="1" dirty="0">
                <a:latin typeface="Candara" panose="020E0502030303020204" pitchFamily="34" charset="0"/>
                <a:ea typeface="ADLaM Display" panose="020F0502020204030204" pitchFamily="2" charset="0"/>
                <a:cs typeface="ADLaM Display" panose="020F0502020204030204" pitchFamily="2" charset="0"/>
              </a:rPr>
              <a:t>METADATA</a:t>
            </a:r>
          </a:p>
          <a:p>
            <a:pPr algn="ctr"/>
            <a:r>
              <a:rPr lang="en-US" sz="1000" b="1" dirty="0">
                <a:latin typeface="Candara" panose="020E0502030303020204" pitchFamily="34" charset="0"/>
                <a:ea typeface="ADLaM Display" panose="020F0502020204030204" pitchFamily="2" charset="0"/>
                <a:cs typeface="ADLaM Display" panose="020F0502020204030204" pitchFamily="2" charset="0"/>
              </a:rPr>
              <a:t>+ TRANSCRIPTS</a:t>
            </a:r>
            <a:endParaRPr lang="en-IN" sz="10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8" name="TextBox 17">
            <a:extLst>
              <a:ext uri="{FF2B5EF4-FFF2-40B4-BE49-F238E27FC236}">
                <a16:creationId xmlns:a16="http://schemas.microsoft.com/office/drawing/2014/main" id="{FC357000-C5F6-9F47-156E-DE0E5F38750E}"/>
              </a:ext>
            </a:extLst>
          </p:cNvPr>
          <p:cNvSpPr txBox="1"/>
          <p:nvPr/>
        </p:nvSpPr>
        <p:spPr>
          <a:xfrm>
            <a:off x="4527653" y="2552885"/>
            <a:ext cx="1540221" cy="562630"/>
          </a:xfrm>
          <a:prstGeom prst="ellipse">
            <a:avLst/>
          </a:prstGeom>
          <a:noFill/>
        </p:spPr>
        <p:txBody>
          <a:bodyPr wrap="square" rtlCol="0">
            <a:spAutoFit/>
          </a:bodyPr>
          <a:lstStyle/>
          <a:p>
            <a:pPr algn="ctr"/>
            <a:r>
              <a:rPr lang="en-US" sz="1000" b="1" dirty="0">
                <a:latin typeface="Candara" panose="020E0502030303020204" pitchFamily="34" charset="0"/>
                <a:ea typeface="ADLaM Display" panose="020F0502020204030204" pitchFamily="2" charset="0"/>
                <a:cs typeface="ADLaM Display" panose="020F0502020204030204" pitchFamily="2" charset="0"/>
              </a:rPr>
              <a:t>APP INTERACTIONS</a:t>
            </a:r>
            <a:endParaRPr lang="en-IN" sz="10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9" name="TextBox 18">
            <a:extLst>
              <a:ext uri="{FF2B5EF4-FFF2-40B4-BE49-F238E27FC236}">
                <a16:creationId xmlns:a16="http://schemas.microsoft.com/office/drawing/2014/main" id="{29D31310-B092-20BB-434B-8D49C9865FBF}"/>
              </a:ext>
            </a:extLst>
          </p:cNvPr>
          <p:cNvSpPr txBox="1"/>
          <p:nvPr/>
        </p:nvSpPr>
        <p:spPr>
          <a:xfrm>
            <a:off x="10127000" y="2567080"/>
            <a:ext cx="1843580" cy="346234"/>
          </a:xfrm>
          <a:prstGeom prst="ellipse">
            <a:avLst/>
          </a:prstGeom>
          <a:noFill/>
        </p:spPr>
        <p:txBody>
          <a:bodyPr wrap="square" rtlCol="0">
            <a:spAutoFit/>
          </a:bodyPr>
          <a:lstStyle/>
          <a:p>
            <a:pPr algn="ctr"/>
            <a:r>
              <a:rPr lang="en-US" sz="1000" b="1" dirty="0">
                <a:latin typeface="Candara" panose="020E0502030303020204" pitchFamily="34" charset="0"/>
                <a:ea typeface="ADLaM Display" panose="020F0502020204030204" pitchFamily="2" charset="0"/>
                <a:cs typeface="ADLaM Display" panose="020F0502020204030204" pitchFamily="2" charset="0"/>
              </a:rPr>
              <a:t>TRANSACTIONS</a:t>
            </a:r>
            <a:endParaRPr lang="en-IN" sz="1000" b="1" dirty="0">
              <a:latin typeface="Candara" panose="020E0502030303020204" pitchFamily="34"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1315618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89F70-4BC5-1A7C-03A1-2EAB927AE4AA}"/>
            </a:ext>
          </a:extLst>
        </p:cNvPr>
        <p:cNvGrpSpPr/>
        <p:nvPr/>
      </p:nvGrpSpPr>
      <p:grpSpPr>
        <a:xfrm>
          <a:off x="0" y="0"/>
          <a:ext cx="0" cy="0"/>
          <a:chOff x="0" y="0"/>
          <a:chExt cx="0" cy="0"/>
        </a:xfrm>
      </p:grpSpPr>
      <p:pic>
        <p:nvPicPr>
          <p:cNvPr id="4" name="Picture 3" descr="A diagram of a computer&#10;&#10;AI-generated content may be incorrect.">
            <a:extLst>
              <a:ext uri="{FF2B5EF4-FFF2-40B4-BE49-F238E27FC236}">
                <a16:creationId xmlns:a16="http://schemas.microsoft.com/office/drawing/2014/main" id="{A139E70E-CD4B-EB82-F3C9-28779E862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715" y="1007866"/>
            <a:ext cx="9069200" cy="5524334"/>
          </a:xfrm>
          <a:prstGeom prst="rect">
            <a:avLst/>
          </a:prstGeom>
        </p:spPr>
      </p:pic>
    </p:spTree>
    <p:extLst>
      <p:ext uri="{BB962C8B-B14F-4D97-AF65-F5344CB8AC3E}">
        <p14:creationId xmlns:p14="http://schemas.microsoft.com/office/powerpoint/2010/main" val="116166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AAD171DD-B9EC-83F7-D556-8B5F23136F0A}"/>
              </a:ext>
            </a:extLst>
          </p:cNvPr>
          <p:cNvGrpSpPr/>
          <p:nvPr/>
        </p:nvGrpSpPr>
        <p:grpSpPr>
          <a:xfrm>
            <a:off x="581293" y="865871"/>
            <a:ext cx="7759625" cy="2141151"/>
            <a:chOff x="287095" y="2177890"/>
            <a:chExt cx="10762812" cy="3585803"/>
          </a:xfrm>
        </p:grpSpPr>
        <p:pic>
          <p:nvPicPr>
            <p:cNvPr id="6" name="Picture 5" descr="A blue and yellow envelope and a paper airplane&#10;&#10;AI-generated content may be incorrect.">
              <a:extLst>
                <a:ext uri="{FF2B5EF4-FFF2-40B4-BE49-F238E27FC236}">
                  <a16:creationId xmlns:a16="http://schemas.microsoft.com/office/drawing/2014/main" id="{D0FC53CA-FE8A-684F-CBB5-F17B1D71F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774" y="3522749"/>
              <a:ext cx="720000" cy="720000"/>
            </a:xfrm>
            <a:prstGeom prst="rect">
              <a:avLst/>
            </a:prstGeom>
          </p:spPr>
        </p:pic>
        <p:pic>
          <p:nvPicPr>
            <p:cNvPr id="8" name="Picture 7" descr="A hand pointing at a yellow envelope&#10;&#10;AI-generated content may be incorrect.">
              <a:extLst>
                <a:ext uri="{FF2B5EF4-FFF2-40B4-BE49-F238E27FC236}">
                  <a16:creationId xmlns:a16="http://schemas.microsoft.com/office/drawing/2014/main" id="{52366996-9823-604F-A3A7-2C4B561F45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6575" y="3507584"/>
              <a:ext cx="720000" cy="720000"/>
            </a:xfrm>
            <a:prstGeom prst="rect">
              <a:avLst/>
            </a:prstGeom>
          </p:spPr>
        </p:pic>
        <p:pic>
          <p:nvPicPr>
            <p:cNvPr id="10" name="Picture 9" descr="A person with a headset&#10;&#10;AI-generated content may be incorrect.">
              <a:extLst>
                <a:ext uri="{FF2B5EF4-FFF2-40B4-BE49-F238E27FC236}">
                  <a16:creationId xmlns:a16="http://schemas.microsoft.com/office/drawing/2014/main" id="{CD28F2DD-1EB0-6C5C-9F9F-5733AD289D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532" y="4637400"/>
              <a:ext cx="720000" cy="720000"/>
            </a:xfrm>
            <a:prstGeom prst="rect">
              <a:avLst/>
            </a:prstGeom>
          </p:spPr>
        </p:pic>
        <p:pic>
          <p:nvPicPr>
            <p:cNvPr id="12" name="Picture 11" descr="A person with a phone receiver&#10;&#10;AI-generated content may be incorrect.">
              <a:extLst>
                <a:ext uri="{FF2B5EF4-FFF2-40B4-BE49-F238E27FC236}">
                  <a16:creationId xmlns:a16="http://schemas.microsoft.com/office/drawing/2014/main" id="{FFFDD89C-AA1A-C4B1-D7A6-A6E8042042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8485" y="4703215"/>
              <a:ext cx="720000" cy="720000"/>
            </a:xfrm>
            <a:prstGeom prst="rect">
              <a:avLst/>
            </a:prstGeom>
          </p:spPr>
        </p:pic>
        <p:pic>
          <p:nvPicPr>
            <p:cNvPr id="13" name="Picture 12" descr="A blue and yellow browser with a globe and a search bar&#10;&#10;AI-generated content may be incorrect.">
              <a:extLst>
                <a:ext uri="{FF2B5EF4-FFF2-40B4-BE49-F238E27FC236}">
                  <a16:creationId xmlns:a16="http://schemas.microsoft.com/office/drawing/2014/main" id="{BBD7BCC9-E2C4-E684-5074-7D8F061700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87634" y="4703215"/>
              <a:ext cx="720000" cy="720000"/>
            </a:xfrm>
            <a:prstGeom prst="rect">
              <a:avLst/>
            </a:prstGeom>
          </p:spPr>
        </p:pic>
        <p:pic>
          <p:nvPicPr>
            <p:cNvPr id="16" name="Picture 15" descr="A graphic of a graph&#10;&#10;AI-generated content may be incorrect.">
              <a:extLst>
                <a:ext uri="{FF2B5EF4-FFF2-40B4-BE49-F238E27FC236}">
                  <a16:creationId xmlns:a16="http://schemas.microsoft.com/office/drawing/2014/main" id="{D54ECB07-AD3A-D0D0-88F2-286E80114E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78153" y="3450805"/>
              <a:ext cx="720000" cy="720000"/>
            </a:xfrm>
            <a:prstGeom prst="rect">
              <a:avLst/>
            </a:prstGeom>
          </p:spPr>
        </p:pic>
        <p:pic>
          <p:nvPicPr>
            <p:cNvPr id="18" name="Picture 17" descr="A person with short hair&#10;&#10;AI-generated content may be incorrect.">
              <a:extLst>
                <a:ext uri="{FF2B5EF4-FFF2-40B4-BE49-F238E27FC236}">
                  <a16:creationId xmlns:a16="http://schemas.microsoft.com/office/drawing/2014/main" id="{3B76E1E4-9A9E-2023-B298-C48D3C8680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2987" y="3472192"/>
              <a:ext cx="720000" cy="720000"/>
            </a:xfrm>
            <a:prstGeom prst="rect">
              <a:avLst/>
            </a:prstGeom>
          </p:spPr>
        </p:pic>
        <p:cxnSp>
          <p:nvCxnSpPr>
            <p:cNvPr id="20" name="Straight Arrow Connector 19">
              <a:extLst>
                <a:ext uri="{FF2B5EF4-FFF2-40B4-BE49-F238E27FC236}">
                  <a16:creationId xmlns:a16="http://schemas.microsoft.com/office/drawing/2014/main" id="{E1A0930F-014A-C4A7-BC0F-C01FFB00259F}"/>
                </a:ext>
              </a:extLst>
            </p:cNvPr>
            <p:cNvCxnSpPr>
              <a:cxnSpLocks/>
            </p:cNvCxnSpPr>
            <p:nvPr/>
          </p:nvCxnSpPr>
          <p:spPr>
            <a:xfrm>
              <a:off x="1362366" y="3784973"/>
              <a:ext cx="499950"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27" name="Picture 26" descr="A hand pointing at a phone&#10;&#10;AI-generated content may be incorrect.">
              <a:extLst>
                <a:ext uri="{FF2B5EF4-FFF2-40B4-BE49-F238E27FC236}">
                  <a16:creationId xmlns:a16="http://schemas.microsoft.com/office/drawing/2014/main" id="{6E3DEA4B-B88D-FB03-3946-B7F7578902E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48082" y="3450805"/>
              <a:ext cx="720000" cy="720000"/>
            </a:xfrm>
            <a:prstGeom prst="rect">
              <a:avLst/>
            </a:prstGeom>
          </p:spPr>
        </p:pic>
        <p:pic>
          <p:nvPicPr>
            <p:cNvPr id="30" name="Picture 29" descr="A computer with a graph and coins&#10;&#10;AI-generated content may be incorrect.">
              <a:extLst>
                <a:ext uri="{FF2B5EF4-FFF2-40B4-BE49-F238E27FC236}">
                  <a16:creationId xmlns:a16="http://schemas.microsoft.com/office/drawing/2014/main" id="{4722B138-CBDE-547C-637C-8C7C604C251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47929" y="2343206"/>
              <a:ext cx="720000" cy="720000"/>
            </a:xfrm>
            <a:prstGeom prst="rect">
              <a:avLst/>
            </a:prstGeom>
          </p:spPr>
        </p:pic>
        <p:pic>
          <p:nvPicPr>
            <p:cNvPr id="32" name="Picture 31" descr="A close up of a id card&#10;&#10;AI-generated content may be incorrect.">
              <a:extLst>
                <a:ext uri="{FF2B5EF4-FFF2-40B4-BE49-F238E27FC236}">
                  <a16:creationId xmlns:a16="http://schemas.microsoft.com/office/drawing/2014/main" id="{76DD56C3-B2DC-9DC5-9AB7-8965A5DA478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86885" y="3362503"/>
              <a:ext cx="720000" cy="720000"/>
            </a:xfrm>
            <a:prstGeom prst="rect">
              <a:avLst/>
            </a:prstGeom>
          </p:spPr>
        </p:pic>
        <p:cxnSp>
          <p:nvCxnSpPr>
            <p:cNvPr id="33" name="Straight Arrow Connector 32">
              <a:extLst>
                <a:ext uri="{FF2B5EF4-FFF2-40B4-BE49-F238E27FC236}">
                  <a16:creationId xmlns:a16="http://schemas.microsoft.com/office/drawing/2014/main" id="{3B1FF2F2-71FD-E424-A6B2-8880E4A73C59}"/>
                </a:ext>
              </a:extLst>
            </p:cNvPr>
            <p:cNvCxnSpPr>
              <a:cxnSpLocks/>
              <a:endCxn id="16" idx="1"/>
            </p:cNvCxnSpPr>
            <p:nvPr/>
          </p:nvCxnSpPr>
          <p:spPr>
            <a:xfrm>
              <a:off x="6183393" y="3803361"/>
              <a:ext cx="494760" cy="744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5" name="Straight Arrow Connector 34">
              <a:extLst>
                <a:ext uri="{FF2B5EF4-FFF2-40B4-BE49-F238E27FC236}">
                  <a16:creationId xmlns:a16="http://schemas.microsoft.com/office/drawing/2014/main" id="{3E0D5B86-5A24-458C-3D4B-366085824DEA}"/>
                </a:ext>
              </a:extLst>
            </p:cNvPr>
            <p:cNvCxnSpPr>
              <a:cxnSpLocks/>
            </p:cNvCxnSpPr>
            <p:nvPr/>
          </p:nvCxnSpPr>
          <p:spPr>
            <a:xfrm>
              <a:off x="7503363" y="3803361"/>
              <a:ext cx="8495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98903631-4388-06E8-70A9-AB4A6FD00052}"/>
                </a:ext>
              </a:extLst>
            </p:cNvPr>
            <p:cNvCxnSpPr>
              <a:cxnSpLocks/>
            </p:cNvCxnSpPr>
            <p:nvPr/>
          </p:nvCxnSpPr>
          <p:spPr>
            <a:xfrm>
              <a:off x="9175578" y="3819258"/>
              <a:ext cx="8495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65B4FF1C-147D-D669-5F2E-91277DC54C46}"/>
                </a:ext>
              </a:extLst>
            </p:cNvPr>
            <p:cNvCxnSpPr>
              <a:cxnSpLocks/>
            </p:cNvCxnSpPr>
            <p:nvPr/>
          </p:nvCxnSpPr>
          <p:spPr>
            <a:xfrm rot="5400000">
              <a:off x="8545929" y="3279515"/>
              <a:ext cx="3240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9" name="Picture 38" descr="A group of people with puzzle pieces&#10;&#10;AI-generated content may be incorrect.">
              <a:extLst>
                <a:ext uri="{FF2B5EF4-FFF2-40B4-BE49-F238E27FC236}">
                  <a16:creationId xmlns:a16="http://schemas.microsoft.com/office/drawing/2014/main" id="{96A842E3-BBB2-BC05-D5CA-CBE473F3274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13965" y="3507584"/>
              <a:ext cx="540000" cy="540000"/>
            </a:xfrm>
            <a:prstGeom prst="rect">
              <a:avLst/>
            </a:prstGeom>
          </p:spPr>
        </p:pic>
        <p:sp>
          <p:nvSpPr>
            <p:cNvPr id="40" name="TextBox 39">
              <a:extLst>
                <a:ext uri="{FF2B5EF4-FFF2-40B4-BE49-F238E27FC236}">
                  <a16:creationId xmlns:a16="http://schemas.microsoft.com/office/drawing/2014/main" id="{CA9AF0E2-6FFC-D70A-DC2D-432B1101B952}"/>
                </a:ext>
              </a:extLst>
            </p:cNvPr>
            <p:cNvSpPr txBox="1"/>
            <p:nvPr/>
          </p:nvSpPr>
          <p:spPr>
            <a:xfrm>
              <a:off x="287095" y="5423216"/>
              <a:ext cx="1258873" cy="283490"/>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OUTBOUND CALL</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41" name="TextBox 40">
              <a:extLst>
                <a:ext uri="{FF2B5EF4-FFF2-40B4-BE49-F238E27FC236}">
                  <a16:creationId xmlns:a16="http://schemas.microsoft.com/office/drawing/2014/main" id="{4B884AF8-FA7B-F558-9BA6-383F06F16E3F}"/>
                </a:ext>
              </a:extLst>
            </p:cNvPr>
            <p:cNvSpPr txBox="1"/>
            <p:nvPr/>
          </p:nvSpPr>
          <p:spPr>
            <a:xfrm>
              <a:off x="297495" y="4138819"/>
              <a:ext cx="1258873" cy="283490"/>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CAMPAIGN EMAIL</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42" name="TextBox 41">
              <a:extLst>
                <a:ext uri="{FF2B5EF4-FFF2-40B4-BE49-F238E27FC236}">
                  <a16:creationId xmlns:a16="http://schemas.microsoft.com/office/drawing/2014/main" id="{CD832C2D-CC2E-0A8C-3964-D7A1EC3C8D31}"/>
                </a:ext>
              </a:extLst>
            </p:cNvPr>
            <p:cNvSpPr txBox="1"/>
            <p:nvPr/>
          </p:nvSpPr>
          <p:spPr>
            <a:xfrm>
              <a:off x="1611333" y="4170804"/>
              <a:ext cx="1258873" cy="283490"/>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IDENTIFIED PROSPECT</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43" name="TextBox 42">
              <a:extLst>
                <a:ext uri="{FF2B5EF4-FFF2-40B4-BE49-F238E27FC236}">
                  <a16:creationId xmlns:a16="http://schemas.microsoft.com/office/drawing/2014/main" id="{68A52FEF-B039-4010-6325-206A234EFFA3}"/>
                </a:ext>
              </a:extLst>
            </p:cNvPr>
            <p:cNvSpPr txBox="1"/>
            <p:nvPr/>
          </p:nvSpPr>
          <p:spPr>
            <a:xfrm>
              <a:off x="3025740" y="4161433"/>
              <a:ext cx="1491938" cy="283490"/>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EMAIL OPENED</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44" name="TextBox 43">
              <a:extLst>
                <a:ext uri="{FF2B5EF4-FFF2-40B4-BE49-F238E27FC236}">
                  <a16:creationId xmlns:a16="http://schemas.microsoft.com/office/drawing/2014/main" id="{D5F4393D-A48F-D961-200B-B2C7DFD4CB92}"/>
                </a:ext>
              </a:extLst>
            </p:cNvPr>
            <p:cNvSpPr txBox="1"/>
            <p:nvPr/>
          </p:nvSpPr>
          <p:spPr>
            <a:xfrm>
              <a:off x="2952515" y="5399090"/>
              <a:ext cx="1491938" cy="283490"/>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PHONE ANSWERED</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45" name="TextBox 44">
              <a:extLst>
                <a:ext uri="{FF2B5EF4-FFF2-40B4-BE49-F238E27FC236}">
                  <a16:creationId xmlns:a16="http://schemas.microsoft.com/office/drawing/2014/main" id="{263FEC9F-6397-A0A4-E7F8-74AE2937CD0C}"/>
                </a:ext>
              </a:extLst>
            </p:cNvPr>
            <p:cNvSpPr txBox="1"/>
            <p:nvPr/>
          </p:nvSpPr>
          <p:spPr>
            <a:xfrm>
              <a:off x="4721676" y="4163286"/>
              <a:ext cx="1491938" cy="283490"/>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BROWSE APP</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46" name="TextBox 45">
              <a:extLst>
                <a:ext uri="{FF2B5EF4-FFF2-40B4-BE49-F238E27FC236}">
                  <a16:creationId xmlns:a16="http://schemas.microsoft.com/office/drawing/2014/main" id="{CC2B44D5-3BE3-90D5-C3C1-4BEB6E01A63D}"/>
                </a:ext>
              </a:extLst>
            </p:cNvPr>
            <p:cNvSpPr txBox="1"/>
            <p:nvPr/>
          </p:nvSpPr>
          <p:spPr>
            <a:xfrm>
              <a:off x="4585678" y="5470661"/>
              <a:ext cx="1730512" cy="283490"/>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BROWSE WEBSITE</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47" name="TextBox 46">
              <a:extLst>
                <a:ext uri="{FF2B5EF4-FFF2-40B4-BE49-F238E27FC236}">
                  <a16:creationId xmlns:a16="http://schemas.microsoft.com/office/drawing/2014/main" id="{BD118C6D-A5EF-D753-C96A-D2A320C1A24A}"/>
                </a:ext>
              </a:extLst>
            </p:cNvPr>
            <p:cNvSpPr txBox="1"/>
            <p:nvPr/>
          </p:nvSpPr>
          <p:spPr>
            <a:xfrm>
              <a:off x="6292872" y="4241015"/>
              <a:ext cx="1623651" cy="412348"/>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PAGEVIEWS/SCROLLS/CLICK PATHS/VISITOR ID</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cxnSp>
          <p:nvCxnSpPr>
            <p:cNvPr id="49" name="Straight Arrow Connector 48">
              <a:extLst>
                <a:ext uri="{FF2B5EF4-FFF2-40B4-BE49-F238E27FC236}">
                  <a16:creationId xmlns:a16="http://schemas.microsoft.com/office/drawing/2014/main" id="{0BF5A389-69BC-2613-4AF0-124697187B5E}"/>
                </a:ext>
              </a:extLst>
            </p:cNvPr>
            <p:cNvCxnSpPr>
              <a:cxnSpLocks/>
            </p:cNvCxnSpPr>
            <p:nvPr/>
          </p:nvCxnSpPr>
          <p:spPr>
            <a:xfrm>
              <a:off x="2654013" y="3772138"/>
              <a:ext cx="499950"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0" name="Straight Arrow Connector 49">
              <a:extLst>
                <a:ext uri="{FF2B5EF4-FFF2-40B4-BE49-F238E27FC236}">
                  <a16:creationId xmlns:a16="http://schemas.microsoft.com/office/drawing/2014/main" id="{EDB0E6DB-F386-46A9-EC87-B38D6274FD46}"/>
                </a:ext>
              </a:extLst>
            </p:cNvPr>
            <p:cNvCxnSpPr>
              <a:cxnSpLocks/>
            </p:cNvCxnSpPr>
            <p:nvPr/>
          </p:nvCxnSpPr>
          <p:spPr>
            <a:xfrm>
              <a:off x="4407053" y="3772138"/>
              <a:ext cx="499950"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52" name="Picture 51" descr="A person with short hair&#10;&#10;AI-generated content may be incorrect.">
              <a:extLst>
                <a:ext uri="{FF2B5EF4-FFF2-40B4-BE49-F238E27FC236}">
                  <a16:creationId xmlns:a16="http://schemas.microsoft.com/office/drawing/2014/main" id="{2CC19FFA-3B9E-3647-B2A6-63AF2E7006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23940" y="4750660"/>
              <a:ext cx="720000" cy="720000"/>
            </a:xfrm>
            <a:prstGeom prst="rect">
              <a:avLst/>
            </a:prstGeom>
          </p:spPr>
        </p:pic>
        <p:sp>
          <p:nvSpPr>
            <p:cNvPr id="53" name="TextBox 52">
              <a:extLst>
                <a:ext uri="{FF2B5EF4-FFF2-40B4-BE49-F238E27FC236}">
                  <a16:creationId xmlns:a16="http://schemas.microsoft.com/office/drawing/2014/main" id="{DF80BE76-37A4-F85A-AE21-EF8CE2C36D00}"/>
                </a:ext>
              </a:extLst>
            </p:cNvPr>
            <p:cNvSpPr txBox="1"/>
            <p:nvPr/>
          </p:nvSpPr>
          <p:spPr>
            <a:xfrm>
              <a:off x="1627524" y="5480203"/>
              <a:ext cx="1258873" cy="283490"/>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IDENTIFIED PROSPECT</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cxnSp>
          <p:nvCxnSpPr>
            <p:cNvPr id="54" name="Straight Arrow Connector 53">
              <a:extLst>
                <a:ext uri="{FF2B5EF4-FFF2-40B4-BE49-F238E27FC236}">
                  <a16:creationId xmlns:a16="http://schemas.microsoft.com/office/drawing/2014/main" id="{73963E13-BE5E-E652-82EA-69A88A88FDE2}"/>
                </a:ext>
              </a:extLst>
            </p:cNvPr>
            <p:cNvCxnSpPr>
              <a:cxnSpLocks/>
            </p:cNvCxnSpPr>
            <p:nvPr/>
          </p:nvCxnSpPr>
          <p:spPr>
            <a:xfrm>
              <a:off x="1367562" y="5096100"/>
              <a:ext cx="499949"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55" name="Straight Arrow Connector 54">
              <a:extLst>
                <a:ext uri="{FF2B5EF4-FFF2-40B4-BE49-F238E27FC236}">
                  <a16:creationId xmlns:a16="http://schemas.microsoft.com/office/drawing/2014/main" id="{300EFF89-D8CA-44C7-D6F6-E86EBE4E5D14}"/>
                </a:ext>
              </a:extLst>
            </p:cNvPr>
            <p:cNvCxnSpPr>
              <a:cxnSpLocks/>
            </p:cNvCxnSpPr>
            <p:nvPr/>
          </p:nvCxnSpPr>
          <p:spPr>
            <a:xfrm>
              <a:off x="2674074" y="5083265"/>
              <a:ext cx="499949"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56" name="Straight Arrow Connector 55">
              <a:extLst>
                <a:ext uri="{FF2B5EF4-FFF2-40B4-BE49-F238E27FC236}">
                  <a16:creationId xmlns:a16="http://schemas.microsoft.com/office/drawing/2014/main" id="{52B99213-B287-2282-8279-F42A71EC35FA}"/>
                </a:ext>
              </a:extLst>
            </p:cNvPr>
            <p:cNvCxnSpPr>
              <a:cxnSpLocks/>
            </p:cNvCxnSpPr>
            <p:nvPr/>
          </p:nvCxnSpPr>
          <p:spPr>
            <a:xfrm>
              <a:off x="4427113" y="5083265"/>
              <a:ext cx="499949"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pic>
          <p:nvPicPr>
            <p:cNvPr id="57" name="Picture 56" descr="A person with short hair&#10;&#10;AI-generated content may be incorrect.">
              <a:extLst>
                <a:ext uri="{FF2B5EF4-FFF2-40B4-BE49-F238E27FC236}">
                  <a16:creationId xmlns:a16="http://schemas.microsoft.com/office/drawing/2014/main" id="{2282E3C0-545D-E36F-929A-F32B0EF632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2874" y="2177890"/>
              <a:ext cx="720000" cy="720000"/>
            </a:xfrm>
            <a:prstGeom prst="rect">
              <a:avLst/>
            </a:prstGeom>
          </p:spPr>
        </p:pic>
        <p:sp>
          <p:nvSpPr>
            <p:cNvPr id="59" name="TextBox 58">
              <a:extLst>
                <a:ext uri="{FF2B5EF4-FFF2-40B4-BE49-F238E27FC236}">
                  <a16:creationId xmlns:a16="http://schemas.microsoft.com/office/drawing/2014/main" id="{3611916D-1B0D-65C6-B5AC-3AA9D4809A55}"/>
                </a:ext>
              </a:extLst>
            </p:cNvPr>
            <p:cNvSpPr txBox="1"/>
            <p:nvPr/>
          </p:nvSpPr>
          <p:spPr>
            <a:xfrm>
              <a:off x="1498450" y="2860370"/>
              <a:ext cx="1508847" cy="283490"/>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UNIDENTIFIED VISITOR</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cxnSp>
          <p:nvCxnSpPr>
            <p:cNvPr id="60" name="Straight Arrow Connector 59">
              <a:extLst>
                <a:ext uri="{FF2B5EF4-FFF2-40B4-BE49-F238E27FC236}">
                  <a16:creationId xmlns:a16="http://schemas.microsoft.com/office/drawing/2014/main" id="{3988819F-262E-0F42-1FC1-5E5EA107C48B}"/>
                </a:ext>
              </a:extLst>
            </p:cNvPr>
            <p:cNvCxnSpPr>
              <a:cxnSpLocks/>
            </p:cNvCxnSpPr>
            <p:nvPr/>
          </p:nvCxnSpPr>
          <p:spPr>
            <a:xfrm>
              <a:off x="2636420" y="2699242"/>
              <a:ext cx="2270583" cy="0"/>
            </a:xfrm>
            <a:prstGeom prst="straightConnector1">
              <a:avLst/>
            </a:prstGeom>
            <a:ln>
              <a:solidFill>
                <a:schemeClr val="accent2">
                  <a:lumMod val="60000"/>
                  <a:lumOff val="40000"/>
                </a:schemeClr>
              </a:solidFill>
              <a:prstDash val="sysDash"/>
              <a:tailEnd type="triangle"/>
            </a:ln>
          </p:spPr>
          <p:style>
            <a:lnRef idx="2">
              <a:schemeClr val="accent5"/>
            </a:lnRef>
            <a:fillRef idx="0">
              <a:schemeClr val="accent5"/>
            </a:fillRef>
            <a:effectRef idx="1">
              <a:schemeClr val="accent5"/>
            </a:effectRef>
            <a:fontRef idx="minor">
              <a:schemeClr val="tx1"/>
            </a:fontRef>
          </p:style>
        </p:cxnSp>
        <p:pic>
          <p:nvPicPr>
            <p:cNvPr id="62" name="Picture 61" descr="A blue and yellow browser with a globe and a search bar&#10;&#10;AI-generated content may be incorrect.">
              <a:extLst>
                <a:ext uri="{FF2B5EF4-FFF2-40B4-BE49-F238E27FC236}">
                  <a16:creationId xmlns:a16="http://schemas.microsoft.com/office/drawing/2014/main" id="{2FD72EFD-1017-9D72-51F2-D2E91D1119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87634" y="2271897"/>
              <a:ext cx="720000" cy="720000"/>
            </a:xfrm>
            <a:prstGeom prst="rect">
              <a:avLst/>
            </a:prstGeom>
          </p:spPr>
        </p:pic>
        <p:cxnSp>
          <p:nvCxnSpPr>
            <p:cNvPr id="63" name="Straight Arrow Connector 62">
              <a:extLst>
                <a:ext uri="{FF2B5EF4-FFF2-40B4-BE49-F238E27FC236}">
                  <a16:creationId xmlns:a16="http://schemas.microsoft.com/office/drawing/2014/main" id="{3EA41379-42D4-330D-209C-BCA43331882E}"/>
                </a:ext>
              </a:extLst>
            </p:cNvPr>
            <p:cNvCxnSpPr>
              <a:cxnSpLocks/>
              <a:endCxn id="16" idx="1"/>
            </p:cNvCxnSpPr>
            <p:nvPr/>
          </p:nvCxnSpPr>
          <p:spPr>
            <a:xfrm>
              <a:off x="6022945" y="2748010"/>
              <a:ext cx="655208" cy="1062795"/>
            </a:xfrm>
            <a:prstGeom prst="straightConnector1">
              <a:avLst/>
            </a:prstGeom>
            <a:ln>
              <a:solidFill>
                <a:schemeClr val="accent2">
                  <a:lumMod val="60000"/>
                  <a:lumOff val="40000"/>
                </a:schemeClr>
              </a:solidFill>
              <a:prstDash val="sysDash"/>
              <a:tailEnd type="triangle"/>
            </a:ln>
          </p:spPr>
          <p:style>
            <a:lnRef idx="2">
              <a:schemeClr val="accent5"/>
            </a:lnRef>
            <a:fillRef idx="0">
              <a:schemeClr val="accent5"/>
            </a:fillRef>
            <a:effectRef idx="1">
              <a:schemeClr val="accent5"/>
            </a:effectRef>
            <a:fontRef idx="minor">
              <a:schemeClr val="tx1"/>
            </a:fontRef>
          </p:style>
        </p:cxnSp>
        <p:cxnSp>
          <p:nvCxnSpPr>
            <p:cNvPr id="64" name="Straight Arrow Connector 63">
              <a:extLst>
                <a:ext uri="{FF2B5EF4-FFF2-40B4-BE49-F238E27FC236}">
                  <a16:creationId xmlns:a16="http://schemas.microsoft.com/office/drawing/2014/main" id="{60768BEC-0DC4-09EC-2CAD-DF442556A832}"/>
                </a:ext>
              </a:extLst>
            </p:cNvPr>
            <p:cNvCxnSpPr>
              <a:cxnSpLocks/>
              <a:endCxn id="16" idx="1"/>
            </p:cNvCxnSpPr>
            <p:nvPr/>
          </p:nvCxnSpPr>
          <p:spPr>
            <a:xfrm flipV="1">
              <a:off x="6022945" y="3810805"/>
              <a:ext cx="655208" cy="1257143"/>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70" name="TextBox 69">
              <a:extLst>
                <a:ext uri="{FF2B5EF4-FFF2-40B4-BE49-F238E27FC236}">
                  <a16:creationId xmlns:a16="http://schemas.microsoft.com/office/drawing/2014/main" id="{461C032B-B89E-2061-42A0-26CEC628CF93}"/>
                </a:ext>
              </a:extLst>
            </p:cNvPr>
            <p:cNvSpPr txBox="1"/>
            <p:nvPr/>
          </p:nvSpPr>
          <p:spPr>
            <a:xfrm>
              <a:off x="7937996" y="4054975"/>
              <a:ext cx="1491938" cy="412348"/>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TIES VISITOR ACTIVITY TO EXISTING USER</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71" name="TextBox 70">
              <a:extLst>
                <a:ext uri="{FF2B5EF4-FFF2-40B4-BE49-F238E27FC236}">
                  <a16:creationId xmlns:a16="http://schemas.microsoft.com/office/drawing/2014/main" id="{6F14DAA2-1A38-52C9-E5AF-C60D4CB06398}"/>
                </a:ext>
              </a:extLst>
            </p:cNvPr>
            <p:cNvSpPr txBox="1"/>
            <p:nvPr/>
          </p:nvSpPr>
          <p:spPr>
            <a:xfrm>
              <a:off x="9735059" y="4084322"/>
              <a:ext cx="1314848" cy="412348"/>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VISITOR IDENTIFIED FOR CHANNEL-ATTRIBUTION</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72" name="TextBox 71">
              <a:extLst>
                <a:ext uri="{FF2B5EF4-FFF2-40B4-BE49-F238E27FC236}">
                  <a16:creationId xmlns:a16="http://schemas.microsoft.com/office/drawing/2014/main" id="{EFF15845-4F8E-DAE3-0229-11A0F6C3FA58}"/>
                </a:ext>
              </a:extLst>
            </p:cNvPr>
            <p:cNvSpPr txBox="1"/>
            <p:nvPr/>
          </p:nvSpPr>
          <p:spPr>
            <a:xfrm>
              <a:off x="8989089" y="2631895"/>
              <a:ext cx="1036071" cy="541207"/>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PROSPECT TOUCHPOINTS DATA</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73" name="TextBox 72">
              <a:extLst>
                <a:ext uri="{FF2B5EF4-FFF2-40B4-BE49-F238E27FC236}">
                  <a16:creationId xmlns:a16="http://schemas.microsoft.com/office/drawing/2014/main" id="{041B54F1-730E-3A4E-2047-5AA93E5E0AB1}"/>
                </a:ext>
              </a:extLst>
            </p:cNvPr>
            <p:cNvSpPr txBox="1"/>
            <p:nvPr/>
          </p:nvSpPr>
          <p:spPr>
            <a:xfrm>
              <a:off x="4636470" y="2981242"/>
              <a:ext cx="1730512" cy="283490"/>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BROWSE WEBSITE</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grpSp>
      <p:sp>
        <p:nvSpPr>
          <p:cNvPr id="76" name="TextBox 75">
            <a:extLst>
              <a:ext uri="{FF2B5EF4-FFF2-40B4-BE49-F238E27FC236}">
                <a16:creationId xmlns:a16="http://schemas.microsoft.com/office/drawing/2014/main" id="{60D0A85E-D5D3-0F1D-DA99-DE3311CC9AE9}"/>
              </a:ext>
            </a:extLst>
          </p:cNvPr>
          <p:cNvSpPr txBox="1"/>
          <p:nvPr/>
        </p:nvSpPr>
        <p:spPr>
          <a:xfrm>
            <a:off x="-81470" y="492810"/>
            <a:ext cx="2637234" cy="246221"/>
          </a:xfrm>
          <a:prstGeom prst="rect">
            <a:avLst/>
          </a:prstGeom>
          <a:noFill/>
        </p:spPr>
        <p:txBody>
          <a:bodyPr wrap="square" rtlCol="0">
            <a:spAutoFit/>
          </a:bodyPr>
          <a:lstStyle/>
          <a:p>
            <a:pPr algn="ctr"/>
            <a:r>
              <a:rPr lang="en-US" sz="1000" b="1" dirty="0">
                <a:latin typeface="Candara" panose="020E0502030303020204" pitchFamily="34" charset="0"/>
                <a:ea typeface="ADLaM Display" panose="020F0502020204030204" pitchFamily="2" charset="0"/>
                <a:cs typeface="ADLaM Display" panose="020F0502020204030204" pitchFamily="2" charset="0"/>
              </a:rPr>
              <a:t>Multi-touch Attribution Across Channels</a:t>
            </a:r>
            <a:endParaRPr lang="en-IN" sz="10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77" name="TextBox 76">
            <a:extLst>
              <a:ext uri="{FF2B5EF4-FFF2-40B4-BE49-F238E27FC236}">
                <a16:creationId xmlns:a16="http://schemas.microsoft.com/office/drawing/2014/main" id="{D9A98757-C14F-4536-3BCF-A36BD53BD8FA}"/>
              </a:ext>
            </a:extLst>
          </p:cNvPr>
          <p:cNvSpPr txBox="1"/>
          <p:nvPr/>
        </p:nvSpPr>
        <p:spPr>
          <a:xfrm>
            <a:off x="46506" y="3480449"/>
            <a:ext cx="2969115" cy="246221"/>
          </a:xfrm>
          <a:prstGeom prst="rect">
            <a:avLst/>
          </a:prstGeom>
          <a:noFill/>
        </p:spPr>
        <p:txBody>
          <a:bodyPr wrap="square" rtlCol="0">
            <a:spAutoFit/>
          </a:bodyPr>
          <a:lstStyle/>
          <a:p>
            <a:pPr algn="ctr"/>
            <a:r>
              <a:rPr lang="en-US" sz="1000" b="1" dirty="0">
                <a:latin typeface="Candara" panose="020E0502030303020204" pitchFamily="34" charset="0"/>
                <a:ea typeface="ADLaM Display" panose="020F0502020204030204" pitchFamily="2" charset="0"/>
                <a:cs typeface="ADLaM Display" panose="020F0502020204030204" pitchFamily="2" charset="0"/>
              </a:rPr>
              <a:t>Household-level Marketing and Influence Analysis</a:t>
            </a:r>
            <a:endParaRPr lang="en-IN" sz="1000" b="1" dirty="0">
              <a:latin typeface="Candara" panose="020E0502030303020204" pitchFamily="34" charset="0"/>
              <a:ea typeface="ADLaM Display" panose="020F0502020204030204" pitchFamily="2" charset="0"/>
              <a:cs typeface="ADLaM Display" panose="020F0502020204030204" pitchFamily="2" charset="0"/>
            </a:endParaRPr>
          </a:p>
        </p:txBody>
      </p:sp>
      <p:grpSp>
        <p:nvGrpSpPr>
          <p:cNvPr id="202" name="Group 201">
            <a:extLst>
              <a:ext uri="{FF2B5EF4-FFF2-40B4-BE49-F238E27FC236}">
                <a16:creationId xmlns:a16="http://schemas.microsoft.com/office/drawing/2014/main" id="{7CB6BC6F-70CF-312D-46B4-3A58A89A0717}"/>
              </a:ext>
            </a:extLst>
          </p:cNvPr>
          <p:cNvGrpSpPr/>
          <p:nvPr/>
        </p:nvGrpSpPr>
        <p:grpSpPr>
          <a:xfrm>
            <a:off x="652007" y="3935494"/>
            <a:ext cx="5598973" cy="2478427"/>
            <a:chOff x="461176" y="3655173"/>
            <a:chExt cx="5598973" cy="2478427"/>
          </a:xfrm>
        </p:grpSpPr>
        <p:pic>
          <p:nvPicPr>
            <p:cNvPr id="82" name="Picture 81" descr="A house with a red roof&#10;&#10;AI-generated content may be incorrect.">
              <a:extLst>
                <a:ext uri="{FF2B5EF4-FFF2-40B4-BE49-F238E27FC236}">
                  <a16:creationId xmlns:a16="http://schemas.microsoft.com/office/drawing/2014/main" id="{839B3F62-1D99-ADFF-691A-885753DE44B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28338" y="3655173"/>
              <a:ext cx="432000" cy="432000"/>
            </a:xfrm>
            <a:prstGeom prst="rect">
              <a:avLst/>
            </a:prstGeom>
          </p:spPr>
        </p:pic>
        <p:pic>
          <p:nvPicPr>
            <p:cNvPr id="84" name="Picture 83" descr="A yellow telephone with a white circle&#10;&#10;AI-generated content may be incorrect.">
              <a:extLst>
                <a:ext uri="{FF2B5EF4-FFF2-40B4-BE49-F238E27FC236}">
                  <a16:creationId xmlns:a16="http://schemas.microsoft.com/office/drawing/2014/main" id="{2D4DFC6F-3AA4-3341-E210-E924C7E5013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68338" y="3655173"/>
              <a:ext cx="432000" cy="432000"/>
            </a:xfrm>
            <a:prstGeom prst="rect">
              <a:avLst/>
            </a:prstGeom>
          </p:spPr>
        </p:pic>
        <p:pic>
          <p:nvPicPr>
            <p:cNvPr id="86" name="Picture 85" descr="A computer with a blue screen&#10;&#10;AI-generated content may be incorrect.">
              <a:extLst>
                <a:ext uri="{FF2B5EF4-FFF2-40B4-BE49-F238E27FC236}">
                  <a16:creationId xmlns:a16="http://schemas.microsoft.com/office/drawing/2014/main" id="{63264003-7F7D-1E3A-AD89-E7FB57ADDB5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0170" y="3718277"/>
              <a:ext cx="432000" cy="432000"/>
            </a:xfrm>
            <a:prstGeom prst="rect">
              <a:avLst/>
            </a:prstGeom>
          </p:spPr>
        </p:pic>
        <p:pic>
          <p:nvPicPr>
            <p:cNvPr id="95" name="Picture 94" descr="A person with dark hair and green shirt&#10;&#10;AI-generated content may be incorrect.">
              <a:extLst>
                <a:ext uri="{FF2B5EF4-FFF2-40B4-BE49-F238E27FC236}">
                  <a16:creationId xmlns:a16="http://schemas.microsoft.com/office/drawing/2014/main" id="{9FB50AD2-7CC7-28C2-9866-5E949B1C30F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0170" y="4704949"/>
              <a:ext cx="432000" cy="432000"/>
            </a:xfrm>
            <a:prstGeom prst="rect">
              <a:avLst/>
            </a:prstGeom>
          </p:spPr>
        </p:pic>
        <p:pic>
          <p:nvPicPr>
            <p:cNvPr id="96" name="Picture 95" descr="A person with short hair&#10;&#10;AI-generated content may be incorrect.">
              <a:extLst>
                <a:ext uri="{FF2B5EF4-FFF2-40B4-BE49-F238E27FC236}">
                  <a16:creationId xmlns:a16="http://schemas.microsoft.com/office/drawing/2014/main" id="{CDF3CE52-343D-FAAF-779C-41E987576C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24790" y="4707023"/>
              <a:ext cx="519096" cy="429926"/>
            </a:xfrm>
            <a:prstGeom prst="rect">
              <a:avLst/>
            </a:prstGeom>
          </p:spPr>
        </p:pic>
        <p:pic>
          <p:nvPicPr>
            <p:cNvPr id="130" name="Picture 129" descr="A person with long hair and a white shirt&#10;&#10;AI-generated content may be incorrect.">
              <a:extLst>
                <a:ext uri="{FF2B5EF4-FFF2-40B4-BE49-F238E27FC236}">
                  <a16:creationId xmlns:a16="http://schemas.microsoft.com/office/drawing/2014/main" id="{97C1BF95-636E-25E2-D3D0-2E57D1A0F09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28119" y="4716536"/>
              <a:ext cx="432001" cy="432001"/>
            </a:xfrm>
            <a:prstGeom prst="rect">
              <a:avLst/>
            </a:prstGeom>
          </p:spPr>
        </p:pic>
        <p:cxnSp>
          <p:nvCxnSpPr>
            <p:cNvPr id="131" name="Straight Arrow Connector 130">
              <a:extLst>
                <a:ext uri="{FF2B5EF4-FFF2-40B4-BE49-F238E27FC236}">
                  <a16:creationId xmlns:a16="http://schemas.microsoft.com/office/drawing/2014/main" id="{DC4FC417-D0EE-443B-0A74-5F81BA1CC308}"/>
                </a:ext>
              </a:extLst>
            </p:cNvPr>
            <p:cNvCxnSpPr>
              <a:cxnSpLocks/>
              <a:stCxn id="175" idx="0"/>
              <a:endCxn id="130" idx="2"/>
            </p:cNvCxnSpPr>
            <p:nvPr/>
          </p:nvCxnSpPr>
          <p:spPr>
            <a:xfrm flipV="1">
              <a:off x="1944120" y="5148537"/>
              <a:ext cx="0" cy="553063"/>
            </a:xfrm>
            <a:prstGeom prst="straightConnector1">
              <a:avLst/>
            </a:prstGeom>
            <a:ln>
              <a:prstDash val="solid"/>
              <a:tailEnd type="triangle"/>
            </a:ln>
          </p:spPr>
          <p:style>
            <a:lnRef idx="2">
              <a:schemeClr val="dk1"/>
            </a:lnRef>
            <a:fillRef idx="0">
              <a:schemeClr val="dk1"/>
            </a:fillRef>
            <a:effectRef idx="1">
              <a:schemeClr val="dk1"/>
            </a:effectRef>
            <a:fontRef idx="minor">
              <a:schemeClr val="tx1"/>
            </a:fontRef>
          </p:style>
        </p:cxnSp>
        <p:cxnSp>
          <p:nvCxnSpPr>
            <p:cNvPr id="150" name="Straight Arrow Connector 149">
              <a:extLst>
                <a:ext uri="{FF2B5EF4-FFF2-40B4-BE49-F238E27FC236}">
                  <a16:creationId xmlns:a16="http://schemas.microsoft.com/office/drawing/2014/main" id="{26706B3F-DC4C-6AC9-47BD-566E3D26E1BB}"/>
                </a:ext>
              </a:extLst>
            </p:cNvPr>
            <p:cNvCxnSpPr>
              <a:cxnSpLocks/>
              <a:stCxn id="86" idx="2"/>
              <a:endCxn id="95" idx="0"/>
            </p:cNvCxnSpPr>
            <p:nvPr/>
          </p:nvCxnSpPr>
          <p:spPr>
            <a:xfrm>
              <a:off x="846170" y="4150277"/>
              <a:ext cx="0" cy="554672"/>
            </a:xfrm>
            <a:prstGeom prst="straightConnector1">
              <a:avLst/>
            </a:prstGeom>
            <a:ln>
              <a:solidFill>
                <a:srgbClr val="FFC000"/>
              </a:solidFill>
              <a:tailEnd type="triangle"/>
            </a:ln>
          </p:spPr>
          <p:style>
            <a:lnRef idx="2">
              <a:schemeClr val="accent6"/>
            </a:lnRef>
            <a:fillRef idx="0">
              <a:schemeClr val="accent6"/>
            </a:fillRef>
            <a:effectRef idx="1">
              <a:schemeClr val="accent6"/>
            </a:effectRef>
            <a:fontRef idx="minor">
              <a:schemeClr val="tx1"/>
            </a:fontRef>
          </p:style>
        </p:cxnSp>
        <p:cxnSp>
          <p:nvCxnSpPr>
            <p:cNvPr id="153" name="Straight Arrow Connector 152">
              <a:extLst>
                <a:ext uri="{FF2B5EF4-FFF2-40B4-BE49-F238E27FC236}">
                  <a16:creationId xmlns:a16="http://schemas.microsoft.com/office/drawing/2014/main" id="{0D788281-6ADD-9F8B-9C5F-84CCA9A5EB46}"/>
                </a:ext>
              </a:extLst>
            </p:cNvPr>
            <p:cNvCxnSpPr>
              <a:cxnSpLocks/>
              <a:stCxn id="86" idx="2"/>
              <a:endCxn id="130" idx="0"/>
            </p:cNvCxnSpPr>
            <p:nvPr/>
          </p:nvCxnSpPr>
          <p:spPr>
            <a:xfrm>
              <a:off x="846170" y="4150277"/>
              <a:ext cx="1097950" cy="566259"/>
            </a:xfrm>
            <a:prstGeom prst="straightConnector1">
              <a:avLst/>
            </a:prstGeom>
            <a:ln>
              <a:solidFill>
                <a:srgbClr val="FFC000"/>
              </a:solidFill>
              <a:tailEnd type="triangle"/>
            </a:ln>
          </p:spPr>
          <p:style>
            <a:lnRef idx="2">
              <a:schemeClr val="accent6"/>
            </a:lnRef>
            <a:fillRef idx="0">
              <a:schemeClr val="accent6"/>
            </a:fillRef>
            <a:effectRef idx="1">
              <a:schemeClr val="accent6"/>
            </a:effectRef>
            <a:fontRef idx="minor">
              <a:schemeClr val="tx1"/>
            </a:fontRef>
          </p:style>
        </p:cxnSp>
        <p:cxnSp>
          <p:nvCxnSpPr>
            <p:cNvPr id="156" name="Straight Arrow Connector 155">
              <a:extLst>
                <a:ext uri="{FF2B5EF4-FFF2-40B4-BE49-F238E27FC236}">
                  <a16:creationId xmlns:a16="http://schemas.microsoft.com/office/drawing/2014/main" id="{1209633E-F6EA-87A6-E526-179B1AA8ADF3}"/>
                </a:ext>
              </a:extLst>
            </p:cNvPr>
            <p:cNvCxnSpPr>
              <a:cxnSpLocks/>
              <a:stCxn id="86" idx="2"/>
              <a:endCxn id="96" idx="0"/>
            </p:cNvCxnSpPr>
            <p:nvPr/>
          </p:nvCxnSpPr>
          <p:spPr>
            <a:xfrm>
              <a:off x="846170" y="4150277"/>
              <a:ext cx="2238168" cy="556746"/>
            </a:xfrm>
            <a:prstGeom prst="straightConnector1">
              <a:avLst/>
            </a:prstGeom>
            <a:ln>
              <a:solidFill>
                <a:srgbClr val="FFC000"/>
              </a:solidFill>
              <a:tailEnd type="triangle"/>
            </a:ln>
          </p:spPr>
          <p:style>
            <a:lnRef idx="2">
              <a:schemeClr val="accent6"/>
            </a:lnRef>
            <a:fillRef idx="0">
              <a:schemeClr val="accent6"/>
            </a:fillRef>
            <a:effectRef idx="1">
              <a:schemeClr val="accent6"/>
            </a:effectRef>
            <a:fontRef idx="minor">
              <a:schemeClr val="tx1"/>
            </a:fontRef>
          </p:style>
        </p:cxnSp>
        <p:cxnSp>
          <p:nvCxnSpPr>
            <p:cNvPr id="161" name="Straight Arrow Connector 160">
              <a:extLst>
                <a:ext uri="{FF2B5EF4-FFF2-40B4-BE49-F238E27FC236}">
                  <a16:creationId xmlns:a16="http://schemas.microsoft.com/office/drawing/2014/main" id="{EEBE96EF-2A46-CC12-CBF8-4DDA4B0AA971}"/>
                </a:ext>
              </a:extLst>
            </p:cNvPr>
            <p:cNvCxnSpPr>
              <a:cxnSpLocks/>
              <a:stCxn id="82" idx="2"/>
              <a:endCxn id="130" idx="0"/>
            </p:cNvCxnSpPr>
            <p:nvPr/>
          </p:nvCxnSpPr>
          <p:spPr>
            <a:xfrm flipH="1">
              <a:off x="1944120" y="4087173"/>
              <a:ext cx="218" cy="629363"/>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64" name="Straight Arrow Connector 163">
              <a:extLst>
                <a:ext uri="{FF2B5EF4-FFF2-40B4-BE49-F238E27FC236}">
                  <a16:creationId xmlns:a16="http://schemas.microsoft.com/office/drawing/2014/main" id="{71640FAA-8CD0-7853-AB9D-A46905159E68}"/>
                </a:ext>
              </a:extLst>
            </p:cNvPr>
            <p:cNvCxnSpPr>
              <a:cxnSpLocks/>
              <a:stCxn id="82" idx="2"/>
              <a:endCxn id="96" idx="0"/>
            </p:cNvCxnSpPr>
            <p:nvPr/>
          </p:nvCxnSpPr>
          <p:spPr>
            <a:xfrm>
              <a:off x="1944338" y="4087173"/>
              <a:ext cx="1140000" cy="61985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67" name="Straight Arrow Connector 166">
              <a:extLst>
                <a:ext uri="{FF2B5EF4-FFF2-40B4-BE49-F238E27FC236}">
                  <a16:creationId xmlns:a16="http://schemas.microsoft.com/office/drawing/2014/main" id="{9D6F3E42-5F8D-9FB2-275C-9F18DB8A27F8}"/>
                </a:ext>
              </a:extLst>
            </p:cNvPr>
            <p:cNvCxnSpPr>
              <a:cxnSpLocks/>
              <a:stCxn id="84" idx="2"/>
              <a:endCxn id="96" idx="0"/>
            </p:cNvCxnSpPr>
            <p:nvPr/>
          </p:nvCxnSpPr>
          <p:spPr>
            <a:xfrm>
              <a:off x="3084338" y="4087173"/>
              <a:ext cx="0" cy="61985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0" name="Straight Arrow Connector 169">
              <a:extLst>
                <a:ext uri="{FF2B5EF4-FFF2-40B4-BE49-F238E27FC236}">
                  <a16:creationId xmlns:a16="http://schemas.microsoft.com/office/drawing/2014/main" id="{02C9E0BD-E81F-7DFF-099A-7EB0B6B7C421}"/>
                </a:ext>
              </a:extLst>
            </p:cNvPr>
            <p:cNvCxnSpPr>
              <a:cxnSpLocks/>
              <a:stCxn id="84" idx="2"/>
              <a:endCxn id="130" idx="0"/>
            </p:cNvCxnSpPr>
            <p:nvPr/>
          </p:nvCxnSpPr>
          <p:spPr>
            <a:xfrm flipH="1">
              <a:off x="1944120" y="4087173"/>
              <a:ext cx="1140218" cy="62936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175" name="Picture 174" descr="A name tag with a blue border&#10;&#10;AI-generated content may be incorrect.">
              <a:extLst>
                <a:ext uri="{FF2B5EF4-FFF2-40B4-BE49-F238E27FC236}">
                  <a16:creationId xmlns:a16="http://schemas.microsoft.com/office/drawing/2014/main" id="{A17CAD96-9248-92F6-43B2-C81C1899332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728120" y="5701600"/>
              <a:ext cx="432000" cy="432000"/>
            </a:xfrm>
            <a:prstGeom prst="rect">
              <a:avLst/>
            </a:prstGeom>
          </p:spPr>
        </p:pic>
        <p:cxnSp>
          <p:nvCxnSpPr>
            <p:cNvPr id="180" name="Straight Arrow Connector 179">
              <a:extLst>
                <a:ext uri="{FF2B5EF4-FFF2-40B4-BE49-F238E27FC236}">
                  <a16:creationId xmlns:a16="http://schemas.microsoft.com/office/drawing/2014/main" id="{F8967331-809B-C846-3AAA-0B13FF52C6CE}"/>
                </a:ext>
              </a:extLst>
            </p:cNvPr>
            <p:cNvCxnSpPr>
              <a:cxnSpLocks/>
              <a:stCxn id="175" idx="0"/>
              <a:endCxn id="95" idx="2"/>
            </p:cNvCxnSpPr>
            <p:nvPr/>
          </p:nvCxnSpPr>
          <p:spPr>
            <a:xfrm flipH="1" flipV="1">
              <a:off x="846170" y="5136949"/>
              <a:ext cx="1097950" cy="564651"/>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183" name="Straight Arrow Connector 182">
              <a:extLst>
                <a:ext uri="{FF2B5EF4-FFF2-40B4-BE49-F238E27FC236}">
                  <a16:creationId xmlns:a16="http://schemas.microsoft.com/office/drawing/2014/main" id="{5199B73E-0C7A-EAF3-F7DA-52F1AFF92688}"/>
                </a:ext>
              </a:extLst>
            </p:cNvPr>
            <p:cNvCxnSpPr>
              <a:cxnSpLocks/>
              <a:stCxn id="175" idx="0"/>
              <a:endCxn id="96" idx="2"/>
            </p:cNvCxnSpPr>
            <p:nvPr/>
          </p:nvCxnSpPr>
          <p:spPr>
            <a:xfrm flipV="1">
              <a:off x="1944120" y="5136949"/>
              <a:ext cx="1140218" cy="564651"/>
            </a:xfrm>
            <a:prstGeom prst="straightConnector1">
              <a:avLst/>
            </a:prstGeom>
            <a:ln>
              <a:prstDash val="solid"/>
              <a:tailEnd type="triangle"/>
            </a:ln>
          </p:spPr>
          <p:style>
            <a:lnRef idx="2">
              <a:schemeClr val="dk1"/>
            </a:lnRef>
            <a:fillRef idx="0">
              <a:schemeClr val="dk1"/>
            </a:fillRef>
            <a:effectRef idx="1">
              <a:schemeClr val="dk1"/>
            </a:effectRef>
            <a:fontRef idx="minor">
              <a:schemeClr val="tx1"/>
            </a:fontRef>
          </p:style>
        </p:cxnSp>
        <p:sp>
          <p:nvSpPr>
            <p:cNvPr id="186" name="TextBox 185">
              <a:extLst>
                <a:ext uri="{FF2B5EF4-FFF2-40B4-BE49-F238E27FC236}">
                  <a16:creationId xmlns:a16="http://schemas.microsoft.com/office/drawing/2014/main" id="{9D78E3AC-4BB5-B4B8-C6B7-1B03FCEFA7B0}"/>
                </a:ext>
              </a:extLst>
            </p:cNvPr>
            <p:cNvSpPr txBox="1"/>
            <p:nvPr/>
          </p:nvSpPr>
          <p:spPr>
            <a:xfrm>
              <a:off x="1017617" y="5083846"/>
              <a:ext cx="656919" cy="246221"/>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LAST NAME FUZZY MATCH</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87" name="TextBox 186">
              <a:extLst>
                <a:ext uri="{FF2B5EF4-FFF2-40B4-BE49-F238E27FC236}">
                  <a16:creationId xmlns:a16="http://schemas.microsoft.com/office/drawing/2014/main" id="{C6A5D9F5-74AB-8186-2795-5BEB8F26B142}"/>
                </a:ext>
              </a:extLst>
            </p:cNvPr>
            <p:cNvSpPr txBox="1"/>
            <p:nvPr/>
          </p:nvSpPr>
          <p:spPr>
            <a:xfrm>
              <a:off x="1944163" y="5201640"/>
              <a:ext cx="704045" cy="246221"/>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LAST NAME EXACT MATCH</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88" name="Rectangle: Rounded Corners 187">
              <a:extLst>
                <a:ext uri="{FF2B5EF4-FFF2-40B4-BE49-F238E27FC236}">
                  <a16:creationId xmlns:a16="http://schemas.microsoft.com/office/drawing/2014/main" id="{C33FA5A6-4A18-D525-4B02-866F723DD715}"/>
                </a:ext>
              </a:extLst>
            </p:cNvPr>
            <p:cNvSpPr/>
            <p:nvPr/>
          </p:nvSpPr>
          <p:spPr>
            <a:xfrm>
              <a:off x="461176" y="4397098"/>
              <a:ext cx="3104930" cy="1050763"/>
            </a:xfrm>
            <a:prstGeom prst="roundRect">
              <a:avLst/>
            </a:prstGeom>
            <a:noFill/>
            <a:ln w="38100">
              <a:solidFill>
                <a:schemeClr val="accent6">
                  <a:lumMod val="7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9" name="Straight Arrow Connector 188">
              <a:extLst>
                <a:ext uri="{FF2B5EF4-FFF2-40B4-BE49-F238E27FC236}">
                  <a16:creationId xmlns:a16="http://schemas.microsoft.com/office/drawing/2014/main" id="{C5AA56CF-3496-2319-3765-9FDF3AC68EE4}"/>
                </a:ext>
              </a:extLst>
            </p:cNvPr>
            <p:cNvCxnSpPr>
              <a:cxnSpLocks/>
              <a:stCxn id="188" idx="3"/>
            </p:cNvCxnSpPr>
            <p:nvPr/>
          </p:nvCxnSpPr>
          <p:spPr>
            <a:xfrm flipV="1">
              <a:off x="3566106" y="4920949"/>
              <a:ext cx="880452" cy="1531"/>
            </a:xfrm>
            <a:prstGeom prst="straightConnector1">
              <a:avLst/>
            </a:prstGeom>
            <a:ln>
              <a:prstDash val="solid"/>
              <a:tailEnd type="triangle"/>
            </a:ln>
          </p:spPr>
          <p:style>
            <a:lnRef idx="2">
              <a:schemeClr val="dk1"/>
            </a:lnRef>
            <a:fillRef idx="0">
              <a:schemeClr val="dk1"/>
            </a:fillRef>
            <a:effectRef idx="1">
              <a:schemeClr val="dk1"/>
            </a:effectRef>
            <a:fontRef idx="minor">
              <a:schemeClr val="tx1"/>
            </a:fontRef>
          </p:style>
        </p:cxnSp>
        <p:pic>
          <p:nvPicPr>
            <p:cNvPr id="193" name="Picture 192" descr="A group of people under a roof&#10;&#10;AI-generated content may be incorrect.">
              <a:extLst>
                <a:ext uri="{FF2B5EF4-FFF2-40B4-BE49-F238E27FC236}">
                  <a16:creationId xmlns:a16="http://schemas.microsoft.com/office/drawing/2014/main" id="{9696506B-DF03-D8E2-BD4C-0C2BEBEA701D}"/>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496555" y="4704949"/>
              <a:ext cx="432000" cy="432000"/>
            </a:xfrm>
            <a:prstGeom prst="rect">
              <a:avLst/>
            </a:prstGeom>
          </p:spPr>
        </p:pic>
        <p:pic>
          <p:nvPicPr>
            <p:cNvPr id="195" name="Picture 194" descr="A group of people with puzzle pieces&#10;&#10;AI-generated content may be incorrect.">
              <a:extLst>
                <a:ext uri="{FF2B5EF4-FFF2-40B4-BE49-F238E27FC236}">
                  <a16:creationId xmlns:a16="http://schemas.microsoft.com/office/drawing/2014/main" id="{182D04AF-714C-9EBE-D0B1-0A1B78D0B8C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64792" y="4759727"/>
              <a:ext cx="389322" cy="322444"/>
            </a:xfrm>
            <a:prstGeom prst="rect">
              <a:avLst/>
            </a:prstGeom>
          </p:spPr>
        </p:pic>
        <p:cxnSp>
          <p:nvCxnSpPr>
            <p:cNvPr id="196" name="Straight Arrow Connector 195">
              <a:extLst>
                <a:ext uri="{FF2B5EF4-FFF2-40B4-BE49-F238E27FC236}">
                  <a16:creationId xmlns:a16="http://schemas.microsoft.com/office/drawing/2014/main" id="{BC4EF398-2DFB-72A0-7DE2-0C3D7DE5382A}"/>
                </a:ext>
              </a:extLst>
            </p:cNvPr>
            <p:cNvCxnSpPr>
              <a:cxnSpLocks/>
              <a:stCxn id="195" idx="3"/>
              <a:endCxn id="193" idx="1"/>
            </p:cNvCxnSpPr>
            <p:nvPr/>
          </p:nvCxnSpPr>
          <p:spPr>
            <a:xfrm>
              <a:off x="4854114" y="4920949"/>
              <a:ext cx="642441" cy="0"/>
            </a:xfrm>
            <a:prstGeom prst="straightConnector1">
              <a:avLst/>
            </a:prstGeom>
            <a:ln>
              <a:prstDash val="solid"/>
              <a:tailEnd type="triangle"/>
            </a:ln>
          </p:spPr>
          <p:style>
            <a:lnRef idx="2">
              <a:schemeClr val="dk1"/>
            </a:lnRef>
            <a:fillRef idx="0">
              <a:schemeClr val="dk1"/>
            </a:fillRef>
            <a:effectRef idx="1">
              <a:schemeClr val="dk1"/>
            </a:effectRef>
            <a:fontRef idx="minor">
              <a:schemeClr val="tx1"/>
            </a:fontRef>
          </p:style>
        </p:cxnSp>
        <p:sp>
          <p:nvSpPr>
            <p:cNvPr id="200" name="TextBox 199">
              <a:extLst>
                <a:ext uri="{FF2B5EF4-FFF2-40B4-BE49-F238E27FC236}">
                  <a16:creationId xmlns:a16="http://schemas.microsoft.com/office/drawing/2014/main" id="{374F19BB-2CEF-B897-F52F-7418D73A630F}"/>
                </a:ext>
              </a:extLst>
            </p:cNvPr>
            <p:cNvSpPr txBox="1"/>
            <p:nvPr/>
          </p:nvSpPr>
          <p:spPr>
            <a:xfrm>
              <a:off x="4302499" y="5108936"/>
              <a:ext cx="704045" cy="246221"/>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MATCH SIMILAR FEATURES</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201" name="TextBox 200">
              <a:extLst>
                <a:ext uri="{FF2B5EF4-FFF2-40B4-BE49-F238E27FC236}">
                  <a16:creationId xmlns:a16="http://schemas.microsoft.com/office/drawing/2014/main" id="{1B4CFB42-7673-E6E4-96F6-559813E2C7EB}"/>
                </a:ext>
              </a:extLst>
            </p:cNvPr>
            <p:cNvSpPr txBox="1"/>
            <p:nvPr/>
          </p:nvSpPr>
          <p:spPr>
            <a:xfrm>
              <a:off x="5356104" y="5136949"/>
              <a:ext cx="704045" cy="246221"/>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CLASSIFY AS HOUSEHOLD</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grpSp>
    </p:spTree>
    <p:extLst>
      <p:ext uri="{BB962C8B-B14F-4D97-AF65-F5344CB8AC3E}">
        <p14:creationId xmlns:p14="http://schemas.microsoft.com/office/powerpoint/2010/main" val="264040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A1306-C07A-F696-57D6-7DB9C976E6A4}"/>
            </a:ext>
          </a:extLst>
        </p:cNvPr>
        <p:cNvGrpSpPr/>
        <p:nvPr/>
      </p:nvGrpSpPr>
      <p:grpSpPr>
        <a:xfrm>
          <a:off x="0" y="0"/>
          <a:ext cx="0" cy="0"/>
          <a:chOff x="0" y="0"/>
          <a:chExt cx="0" cy="0"/>
        </a:xfrm>
      </p:grpSpPr>
      <p:sp>
        <p:nvSpPr>
          <p:cNvPr id="76" name="TextBox 75">
            <a:extLst>
              <a:ext uri="{FF2B5EF4-FFF2-40B4-BE49-F238E27FC236}">
                <a16:creationId xmlns:a16="http://schemas.microsoft.com/office/drawing/2014/main" id="{CBF3D4D4-901D-82B2-2D07-DBF813EF4246}"/>
              </a:ext>
            </a:extLst>
          </p:cNvPr>
          <p:cNvSpPr txBox="1"/>
          <p:nvPr/>
        </p:nvSpPr>
        <p:spPr>
          <a:xfrm>
            <a:off x="-150218" y="72758"/>
            <a:ext cx="2637234" cy="246221"/>
          </a:xfrm>
          <a:prstGeom prst="rect">
            <a:avLst/>
          </a:prstGeom>
          <a:noFill/>
        </p:spPr>
        <p:txBody>
          <a:bodyPr wrap="square" rtlCol="0">
            <a:spAutoFit/>
          </a:bodyPr>
          <a:lstStyle/>
          <a:p>
            <a:pPr algn="ctr"/>
            <a:r>
              <a:rPr lang="en-US" sz="1000" b="1" dirty="0">
                <a:latin typeface="Candara" panose="020E0502030303020204" pitchFamily="34" charset="0"/>
                <a:ea typeface="ADLaM Display" panose="020F0502020204030204" pitchFamily="2" charset="0"/>
                <a:cs typeface="ADLaM Display" panose="020F0502020204030204" pitchFamily="2" charset="0"/>
              </a:rPr>
              <a:t>Powering Re-engagement Strategies</a:t>
            </a:r>
            <a:endParaRPr lang="en-IN" sz="10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77" name="TextBox 76">
            <a:extLst>
              <a:ext uri="{FF2B5EF4-FFF2-40B4-BE49-F238E27FC236}">
                <a16:creationId xmlns:a16="http://schemas.microsoft.com/office/drawing/2014/main" id="{9795E878-C0F1-123A-7F98-E4EA0F0A76D2}"/>
              </a:ext>
            </a:extLst>
          </p:cNvPr>
          <p:cNvSpPr txBox="1"/>
          <p:nvPr/>
        </p:nvSpPr>
        <p:spPr>
          <a:xfrm>
            <a:off x="0" y="3197318"/>
            <a:ext cx="4446824" cy="246221"/>
          </a:xfrm>
          <a:prstGeom prst="rect">
            <a:avLst/>
          </a:prstGeom>
          <a:noFill/>
        </p:spPr>
        <p:txBody>
          <a:bodyPr wrap="square" rtlCol="0">
            <a:spAutoFit/>
          </a:bodyPr>
          <a:lstStyle/>
          <a:p>
            <a:pPr algn="ctr"/>
            <a:r>
              <a:rPr lang="en-US" sz="1000" b="1" dirty="0">
                <a:latin typeface="Candara" panose="020E0502030303020204" pitchFamily="34" charset="0"/>
                <a:ea typeface="ADLaM Display" panose="020F0502020204030204" pitchFamily="2" charset="0"/>
                <a:cs typeface="ADLaM Display" panose="020F0502020204030204" pitchFamily="2" charset="0"/>
              </a:rPr>
              <a:t>De-duplication and Identity Resolution via Exact/Partial Matched attributes</a:t>
            </a:r>
            <a:endParaRPr lang="en-IN" sz="1000" b="1" dirty="0">
              <a:latin typeface="Candara" panose="020E0502030303020204" pitchFamily="34" charset="0"/>
              <a:ea typeface="ADLaM Display" panose="020F0502020204030204" pitchFamily="2" charset="0"/>
              <a:cs typeface="ADLaM Display" panose="020F0502020204030204" pitchFamily="2" charset="0"/>
            </a:endParaRPr>
          </a:p>
        </p:txBody>
      </p:sp>
      <p:grpSp>
        <p:nvGrpSpPr>
          <p:cNvPr id="102" name="Group 101">
            <a:extLst>
              <a:ext uri="{FF2B5EF4-FFF2-40B4-BE49-F238E27FC236}">
                <a16:creationId xmlns:a16="http://schemas.microsoft.com/office/drawing/2014/main" id="{0FCC4B77-3190-6487-2468-0F50838AA0B0}"/>
              </a:ext>
            </a:extLst>
          </p:cNvPr>
          <p:cNvGrpSpPr/>
          <p:nvPr/>
        </p:nvGrpSpPr>
        <p:grpSpPr>
          <a:xfrm>
            <a:off x="-641043" y="-2236308"/>
            <a:ext cx="12656858" cy="7685923"/>
            <a:chOff x="-598019" y="-1589362"/>
            <a:chExt cx="12656858" cy="7685923"/>
          </a:xfrm>
        </p:grpSpPr>
        <p:sp>
          <p:nvSpPr>
            <p:cNvPr id="38" name="Arc 37">
              <a:extLst>
                <a:ext uri="{FF2B5EF4-FFF2-40B4-BE49-F238E27FC236}">
                  <a16:creationId xmlns:a16="http://schemas.microsoft.com/office/drawing/2014/main" id="{CDD11DAC-704C-5623-6FC1-34EAD5E82BB5}"/>
                </a:ext>
              </a:extLst>
            </p:cNvPr>
            <p:cNvSpPr/>
            <p:nvPr/>
          </p:nvSpPr>
          <p:spPr>
            <a:xfrm rot="21161362">
              <a:off x="-23422" y="1295835"/>
              <a:ext cx="8673503" cy="4800726"/>
            </a:xfrm>
            <a:prstGeom prst="arc">
              <a:avLst>
                <a:gd name="adj1" fmla="val 13447888"/>
                <a:gd name="adj2" fmla="val 17701258"/>
              </a:avLst>
            </a:prstGeom>
            <a:ln>
              <a:headEnd type="none"/>
              <a:tailEnd type="arrow"/>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IN"/>
            </a:p>
          </p:txBody>
        </p:sp>
        <p:sp>
          <p:nvSpPr>
            <p:cNvPr id="74" name="Arc 73">
              <a:extLst>
                <a:ext uri="{FF2B5EF4-FFF2-40B4-BE49-F238E27FC236}">
                  <a16:creationId xmlns:a16="http://schemas.microsoft.com/office/drawing/2014/main" id="{469363F4-FE46-2402-0353-776B0A24308B}"/>
                </a:ext>
              </a:extLst>
            </p:cNvPr>
            <p:cNvSpPr/>
            <p:nvPr/>
          </p:nvSpPr>
          <p:spPr>
            <a:xfrm rot="1576700">
              <a:off x="3583574" y="1368378"/>
              <a:ext cx="4728754" cy="3107924"/>
            </a:xfrm>
            <a:prstGeom prst="arc">
              <a:avLst>
                <a:gd name="adj1" fmla="val 14271295"/>
                <a:gd name="adj2" fmla="val 18096363"/>
              </a:avLst>
            </a:prstGeom>
            <a:ln>
              <a:headEnd type="none"/>
              <a:tailEnd type="arrow"/>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IN"/>
            </a:p>
          </p:txBody>
        </p:sp>
        <p:sp>
          <p:nvSpPr>
            <p:cNvPr id="91" name="Arc 90">
              <a:extLst>
                <a:ext uri="{FF2B5EF4-FFF2-40B4-BE49-F238E27FC236}">
                  <a16:creationId xmlns:a16="http://schemas.microsoft.com/office/drawing/2014/main" id="{9639F999-60D5-BCA0-A3E3-CC62AAE6882F}"/>
                </a:ext>
              </a:extLst>
            </p:cNvPr>
            <p:cNvSpPr/>
            <p:nvPr/>
          </p:nvSpPr>
          <p:spPr>
            <a:xfrm rot="20839931" flipH="1" flipV="1">
              <a:off x="1009067" y="-1190416"/>
              <a:ext cx="11049772" cy="3960442"/>
            </a:xfrm>
            <a:prstGeom prst="arc">
              <a:avLst>
                <a:gd name="adj1" fmla="val 13802269"/>
                <a:gd name="adj2" fmla="val 19410841"/>
              </a:avLst>
            </a:prstGeom>
            <a:ln>
              <a:headEnd type="none"/>
              <a:tailEnd type="arrow"/>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IN"/>
            </a:p>
          </p:txBody>
        </p:sp>
        <p:sp>
          <p:nvSpPr>
            <p:cNvPr id="93" name="Arc 92">
              <a:extLst>
                <a:ext uri="{FF2B5EF4-FFF2-40B4-BE49-F238E27FC236}">
                  <a16:creationId xmlns:a16="http://schemas.microsoft.com/office/drawing/2014/main" id="{2A880AB0-BA47-B3B3-7A08-6144D14F1763}"/>
                </a:ext>
              </a:extLst>
            </p:cNvPr>
            <p:cNvSpPr/>
            <p:nvPr/>
          </p:nvSpPr>
          <p:spPr>
            <a:xfrm rot="11281977">
              <a:off x="-598019" y="-1589362"/>
              <a:ext cx="8069565" cy="4595648"/>
            </a:xfrm>
            <a:prstGeom prst="arc">
              <a:avLst>
                <a:gd name="adj1" fmla="val 14888564"/>
                <a:gd name="adj2" fmla="val 19141065"/>
              </a:avLst>
            </a:prstGeom>
            <a:ln>
              <a:headEnd type="none"/>
              <a:tailEnd type="arrow"/>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IN"/>
            </a:p>
          </p:txBody>
        </p:sp>
        <p:pic>
          <p:nvPicPr>
            <p:cNvPr id="2" name="Picture 1" descr="A clipboard with a pen&#10;&#10;AI-generated content may be incorrect.">
              <a:extLst>
                <a:ext uri="{FF2B5EF4-FFF2-40B4-BE49-F238E27FC236}">
                  <a16:creationId xmlns:a16="http://schemas.microsoft.com/office/drawing/2014/main" id="{5C9CC16A-056F-6AFC-D565-2645E17C2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883" y="1986989"/>
              <a:ext cx="429926" cy="429926"/>
            </a:xfrm>
            <a:prstGeom prst="rect">
              <a:avLst/>
            </a:prstGeom>
          </p:spPr>
        </p:pic>
        <p:pic>
          <p:nvPicPr>
            <p:cNvPr id="3" name="Picture 2" descr="A person with short hair&#10;&#10;AI-generated content may be incorrect.">
              <a:extLst>
                <a:ext uri="{FF2B5EF4-FFF2-40B4-BE49-F238E27FC236}">
                  <a16:creationId xmlns:a16="http://schemas.microsoft.com/office/drawing/2014/main" id="{FBAFBFBF-892D-50DB-13DD-837115C36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85" y="1998870"/>
              <a:ext cx="519096" cy="429926"/>
            </a:xfrm>
            <a:prstGeom prst="rect">
              <a:avLst/>
            </a:prstGeom>
          </p:spPr>
        </p:pic>
        <p:pic>
          <p:nvPicPr>
            <p:cNvPr id="5" name="Picture 4" descr="A hand pointing at a phone&#10;&#10;AI-generated content may be incorrect.">
              <a:extLst>
                <a:ext uri="{FF2B5EF4-FFF2-40B4-BE49-F238E27FC236}">
                  <a16:creationId xmlns:a16="http://schemas.microsoft.com/office/drawing/2014/main" id="{7775B2E8-AA96-B915-1409-3CFF594235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8475" y="1998869"/>
              <a:ext cx="429925" cy="429925"/>
            </a:xfrm>
            <a:prstGeom prst="rect">
              <a:avLst/>
            </a:prstGeom>
          </p:spPr>
        </p:pic>
        <p:pic>
          <p:nvPicPr>
            <p:cNvPr id="7" name="Picture 6" descr="A hand pointing at a phone&#10;&#10;AI-generated content may be incorrect.">
              <a:extLst>
                <a:ext uri="{FF2B5EF4-FFF2-40B4-BE49-F238E27FC236}">
                  <a16:creationId xmlns:a16="http://schemas.microsoft.com/office/drawing/2014/main" id="{78161ED0-A56F-C078-3EE9-58B76C2E4C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9714" y="1983359"/>
              <a:ext cx="429925" cy="429925"/>
            </a:xfrm>
            <a:prstGeom prst="rect">
              <a:avLst/>
            </a:prstGeom>
          </p:spPr>
        </p:pic>
        <p:sp>
          <p:nvSpPr>
            <p:cNvPr id="14" name="Multiplication Sign 13">
              <a:extLst>
                <a:ext uri="{FF2B5EF4-FFF2-40B4-BE49-F238E27FC236}">
                  <a16:creationId xmlns:a16="http://schemas.microsoft.com/office/drawing/2014/main" id="{DB307F04-B577-416E-E110-C55F0D5AA3E3}"/>
                </a:ext>
              </a:extLst>
            </p:cNvPr>
            <p:cNvSpPr/>
            <p:nvPr/>
          </p:nvSpPr>
          <p:spPr>
            <a:xfrm>
              <a:off x="3624067" y="1956562"/>
              <a:ext cx="540000" cy="504000"/>
            </a:xfrm>
            <a:prstGeom prst="mathMultiply">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B3B61C5F-8F02-5898-CDE9-B0E5792381E6}"/>
                </a:ext>
              </a:extLst>
            </p:cNvPr>
            <p:cNvCxnSpPr>
              <a:cxnSpLocks/>
            </p:cNvCxnSpPr>
            <p:nvPr/>
          </p:nvCxnSpPr>
          <p:spPr>
            <a:xfrm flipV="1">
              <a:off x="981250" y="2213831"/>
              <a:ext cx="468000" cy="1531"/>
            </a:xfrm>
            <a:prstGeom prst="straightConnector1">
              <a:avLst/>
            </a:prstGeom>
            <a:ln>
              <a:solidFill>
                <a:schemeClr val="tx1">
                  <a:lumMod val="75000"/>
                  <a:lumOff val="25000"/>
                </a:schemeClr>
              </a:solidFill>
              <a:prstDash val="solid"/>
              <a:tailEnd type="triangle"/>
            </a:ln>
            <a:effectLst>
              <a:outerShdw blurRad="50800" dist="38100" dir="5400000" algn="t" rotWithShape="0">
                <a:prstClr val="black">
                  <a:alpha val="40000"/>
                </a:prstClr>
              </a:outerShdw>
            </a:effectLst>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541E7F55-224D-8B12-779B-F26420055FB0}"/>
                </a:ext>
              </a:extLst>
            </p:cNvPr>
            <p:cNvCxnSpPr>
              <a:cxnSpLocks/>
            </p:cNvCxnSpPr>
            <p:nvPr/>
          </p:nvCxnSpPr>
          <p:spPr>
            <a:xfrm flipV="1">
              <a:off x="2111733" y="2213831"/>
              <a:ext cx="468000" cy="1531"/>
            </a:xfrm>
            <a:prstGeom prst="straightConnector1">
              <a:avLst/>
            </a:prstGeom>
            <a:ln>
              <a:solidFill>
                <a:schemeClr val="tx1">
                  <a:lumMod val="75000"/>
                  <a:lumOff val="25000"/>
                </a:schemeClr>
              </a:solidFill>
              <a:prstDash val="solid"/>
              <a:tailEnd type="triangle"/>
            </a:ln>
            <a:effectLst>
              <a:outerShdw blurRad="50800" dist="38100" dir="5400000" algn="t" rotWithShape="0">
                <a:prstClr val="black">
                  <a:alpha val="40000"/>
                </a:prstClr>
              </a:outerShdw>
            </a:effectLst>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801DA9C4-7FBA-A8CD-6323-30080A09D9A1}"/>
                </a:ext>
              </a:extLst>
            </p:cNvPr>
            <p:cNvCxnSpPr>
              <a:cxnSpLocks/>
            </p:cNvCxnSpPr>
            <p:nvPr/>
          </p:nvCxnSpPr>
          <p:spPr>
            <a:xfrm flipV="1">
              <a:off x="3090809" y="2200421"/>
              <a:ext cx="468000" cy="1531"/>
            </a:xfrm>
            <a:prstGeom prst="straightConnector1">
              <a:avLst/>
            </a:prstGeom>
            <a:ln>
              <a:solidFill>
                <a:schemeClr val="tx1">
                  <a:lumMod val="75000"/>
                  <a:lumOff val="25000"/>
                </a:schemeClr>
              </a:solidFill>
              <a:prstDash val="solid"/>
              <a:tailEnd type="triangle"/>
            </a:ln>
            <a:effectLst>
              <a:outerShdw blurRad="50800" dist="38100" dir="5400000" algn="t" rotWithShape="0">
                <a:prstClr val="black">
                  <a:alpha val="40000"/>
                </a:prstClr>
              </a:outerShdw>
            </a:effectLst>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C832C403-DE2F-0A23-14E4-841A27A86D5A}"/>
                </a:ext>
              </a:extLst>
            </p:cNvPr>
            <p:cNvCxnSpPr>
              <a:cxnSpLocks/>
              <a:endCxn id="7" idx="1"/>
            </p:cNvCxnSpPr>
            <p:nvPr/>
          </p:nvCxnSpPr>
          <p:spPr>
            <a:xfrm>
              <a:off x="4230891" y="2198322"/>
              <a:ext cx="1138823" cy="0"/>
            </a:xfrm>
            <a:prstGeom prst="straightConnector1">
              <a:avLst/>
            </a:prstGeom>
            <a:ln>
              <a:solidFill>
                <a:schemeClr val="tx1">
                  <a:lumMod val="75000"/>
                  <a:lumOff val="25000"/>
                </a:schemeClr>
              </a:solidFill>
              <a:prstDash val="solid"/>
              <a:tailEnd type="triangle"/>
            </a:ln>
            <a:effectLst>
              <a:outerShdw blurRad="50800" dist="38100" dir="5400000" algn="t" rotWithShape="0">
                <a:prstClr val="black">
                  <a:alpha val="40000"/>
                </a:prstClr>
              </a:outerShdw>
            </a:effectLst>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A6425811-51C3-083A-F9D0-F1F8F5D921C3}"/>
                </a:ext>
              </a:extLst>
            </p:cNvPr>
            <p:cNvCxnSpPr>
              <a:cxnSpLocks/>
              <a:stCxn id="7" idx="3"/>
              <a:endCxn id="68" idx="1"/>
            </p:cNvCxnSpPr>
            <p:nvPr/>
          </p:nvCxnSpPr>
          <p:spPr>
            <a:xfrm>
              <a:off x="5799639" y="2198322"/>
              <a:ext cx="1589472" cy="2099"/>
            </a:xfrm>
            <a:prstGeom prst="straightConnector1">
              <a:avLst/>
            </a:prstGeom>
            <a:ln>
              <a:solidFill>
                <a:schemeClr val="tx1">
                  <a:lumMod val="75000"/>
                  <a:lumOff val="25000"/>
                </a:schemeClr>
              </a:solidFill>
              <a:prstDash val="solid"/>
              <a:tailEnd type="triangle"/>
            </a:ln>
            <a:effectLst>
              <a:outerShdw blurRad="50800" dist="38100" dir="5400000" algn="t"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48" name="Arc 47">
              <a:extLst>
                <a:ext uri="{FF2B5EF4-FFF2-40B4-BE49-F238E27FC236}">
                  <a16:creationId xmlns:a16="http://schemas.microsoft.com/office/drawing/2014/main" id="{B95B13C5-2E60-2F62-39E8-5BCF77985F5E}"/>
                </a:ext>
              </a:extLst>
            </p:cNvPr>
            <p:cNvSpPr/>
            <p:nvPr/>
          </p:nvSpPr>
          <p:spPr>
            <a:xfrm rot="5400000">
              <a:off x="4449500" y="1446379"/>
              <a:ext cx="1429607" cy="719774"/>
            </a:xfrm>
            <a:prstGeom prst="arc">
              <a:avLst>
                <a:gd name="adj1" fmla="val 14128108"/>
                <a:gd name="adj2" fmla="val 17169756"/>
              </a:avLst>
            </a:prstGeom>
            <a:ln w="127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65" name="Picture 64" descr="A magnifying glass and papers&#10;&#10;AI-generated content may be incorrect.">
              <a:extLst>
                <a:ext uri="{FF2B5EF4-FFF2-40B4-BE49-F238E27FC236}">
                  <a16:creationId xmlns:a16="http://schemas.microsoft.com/office/drawing/2014/main" id="{521F1F46-FD02-A3F8-3380-4F06C9BFF0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0451" y="1085929"/>
              <a:ext cx="432000" cy="432000"/>
            </a:xfrm>
            <a:prstGeom prst="rect">
              <a:avLst/>
            </a:prstGeom>
          </p:spPr>
        </p:pic>
        <p:pic>
          <p:nvPicPr>
            <p:cNvPr id="68" name="Picture 67" descr="A cloud computing icon with a cloud connected to a server&#10;&#10;AI-generated content may be incorrect.">
              <a:extLst>
                <a:ext uri="{FF2B5EF4-FFF2-40B4-BE49-F238E27FC236}">
                  <a16:creationId xmlns:a16="http://schemas.microsoft.com/office/drawing/2014/main" id="{D33E0A59-15AE-5718-C5EC-D225B28B8C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9111" y="1984421"/>
              <a:ext cx="432000" cy="432000"/>
            </a:xfrm>
            <a:prstGeom prst="rect">
              <a:avLst/>
            </a:prstGeom>
          </p:spPr>
        </p:pic>
        <p:sp>
          <p:nvSpPr>
            <p:cNvPr id="78" name="TextBox 77">
              <a:extLst>
                <a:ext uri="{FF2B5EF4-FFF2-40B4-BE49-F238E27FC236}">
                  <a16:creationId xmlns:a16="http://schemas.microsoft.com/office/drawing/2014/main" id="{D19384D9-25F4-C786-2C6A-16165C2973D4}"/>
                </a:ext>
              </a:extLst>
            </p:cNvPr>
            <p:cNvSpPr txBox="1"/>
            <p:nvPr/>
          </p:nvSpPr>
          <p:spPr>
            <a:xfrm>
              <a:off x="5069990" y="944548"/>
              <a:ext cx="875908" cy="169277"/>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COMPARE DEVICE INFO</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79" name="TextBox 78">
              <a:extLst>
                <a:ext uri="{FF2B5EF4-FFF2-40B4-BE49-F238E27FC236}">
                  <a16:creationId xmlns:a16="http://schemas.microsoft.com/office/drawing/2014/main" id="{7DF672A0-5D77-2E7B-D2AB-DB52D209F3BE}"/>
                </a:ext>
              </a:extLst>
            </p:cNvPr>
            <p:cNvSpPr txBox="1"/>
            <p:nvPr/>
          </p:nvSpPr>
          <p:spPr>
            <a:xfrm>
              <a:off x="6228486" y="1260242"/>
              <a:ext cx="910488" cy="169277"/>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MATCHED DEVICE INFO</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80" name="TextBox 79">
              <a:extLst>
                <a:ext uri="{FF2B5EF4-FFF2-40B4-BE49-F238E27FC236}">
                  <a16:creationId xmlns:a16="http://schemas.microsoft.com/office/drawing/2014/main" id="{1B779FB8-3EC4-BAC0-FE22-DC784914638C}"/>
                </a:ext>
              </a:extLst>
            </p:cNvPr>
            <p:cNvSpPr txBox="1"/>
            <p:nvPr/>
          </p:nvSpPr>
          <p:spPr>
            <a:xfrm>
              <a:off x="6045658" y="2238598"/>
              <a:ext cx="910488" cy="169277"/>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DEVICE PAGE VIEWS</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cxnSp>
          <p:nvCxnSpPr>
            <p:cNvPr id="81" name="Straight Arrow Connector 80">
              <a:extLst>
                <a:ext uri="{FF2B5EF4-FFF2-40B4-BE49-F238E27FC236}">
                  <a16:creationId xmlns:a16="http://schemas.microsoft.com/office/drawing/2014/main" id="{A1714C1D-3B29-D351-57A5-E7784A7201B5}"/>
                </a:ext>
              </a:extLst>
            </p:cNvPr>
            <p:cNvCxnSpPr>
              <a:cxnSpLocks/>
            </p:cNvCxnSpPr>
            <p:nvPr/>
          </p:nvCxnSpPr>
          <p:spPr>
            <a:xfrm flipV="1">
              <a:off x="7925093" y="2204403"/>
              <a:ext cx="562745" cy="1"/>
            </a:xfrm>
            <a:prstGeom prst="straightConnector1">
              <a:avLst/>
            </a:prstGeom>
            <a:ln>
              <a:solidFill>
                <a:schemeClr val="tx1">
                  <a:lumMod val="75000"/>
                  <a:lumOff val="25000"/>
                </a:schemeClr>
              </a:solidFill>
              <a:prstDash val="solid"/>
              <a:tailEnd type="triangle"/>
            </a:ln>
            <a:effectLst>
              <a:outerShdw blurRad="50800" dist="38100" dir="5400000" algn="t"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3" name="TextBox 82">
              <a:extLst>
                <a:ext uri="{FF2B5EF4-FFF2-40B4-BE49-F238E27FC236}">
                  <a16:creationId xmlns:a16="http://schemas.microsoft.com/office/drawing/2014/main" id="{3CFFBE54-63AC-6BF7-D101-B0D122512DB0}"/>
                </a:ext>
              </a:extLst>
            </p:cNvPr>
            <p:cNvSpPr txBox="1"/>
            <p:nvPr/>
          </p:nvSpPr>
          <p:spPr>
            <a:xfrm>
              <a:off x="5060462" y="2407875"/>
              <a:ext cx="910488" cy="246221"/>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UNIDENTIFIED VISITOR SESSION</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pic>
          <p:nvPicPr>
            <p:cNvPr id="88" name="Picture 87" descr="A clipboard with a pen and dart&#10;&#10;AI-generated content may be incorrect.">
              <a:extLst>
                <a:ext uri="{FF2B5EF4-FFF2-40B4-BE49-F238E27FC236}">
                  <a16:creationId xmlns:a16="http://schemas.microsoft.com/office/drawing/2014/main" id="{7F3893AA-AB6A-34A2-76F8-5CCC7A562C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87100" y="1975875"/>
              <a:ext cx="432000" cy="432000"/>
            </a:xfrm>
            <a:prstGeom prst="rect">
              <a:avLst/>
            </a:prstGeom>
          </p:spPr>
        </p:pic>
        <p:sp>
          <p:nvSpPr>
            <p:cNvPr id="89" name="TextBox 88">
              <a:extLst>
                <a:ext uri="{FF2B5EF4-FFF2-40B4-BE49-F238E27FC236}">
                  <a16:creationId xmlns:a16="http://schemas.microsoft.com/office/drawing/2014/main" id="{6C9120FC-9771-09DE-03ED-B2A2F4EA7F61}"/>
                </a:ext>
              </a:extLst>
            </p:cNvPr>
            <p:cNvSpPr txBox="1"/>
            <p:nvPr/>
          </p:nvSpPr>
          <p:spPr>
            <a:xfrm>
              <a:off x="8314739" y="2459704"/>
              <a:ext cx="910488" cy="246221"/>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RE-ENGAGEMENT STRATEGY</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pic>
          <p:nvPicPr>
            <p:cNvPr id="90" name="Picture 89" descr="A blue and yellow envelope and a paper airplane&#10;&#10;AI-generated content may be incorrect.">
              <a:extLst>
                <a:ext uri="{FF2B5EF4-FFF2-40B4-BE49-F238E27FC236}">
                  <a16:creationId xmlns:a16="http://schemas.microsoft.com/office/drawing/2014/main" id="{1D39ABC1-ED2F-01AE-6137-F3CA989AF1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33330" y="2935183"/>
              <a:ext cx="360000" cy="360000"/>
            </a:xfrm>
            <a:prstGeom prst="rect">
              <a:avLst/>
            </a:prstGeom>
          </p:spPr>
        </p:pic>
        <p:sp>
          <p:nvSpPr>
            <p:cNvPr id="94" name="TextBox 93">
              <a:extLst>
                <a:ext uri="{FF2B5EF4-FFF2-40B4-BE49-F238E27FC236}">
                  <a16:creationId xmlns:a16="http://schemas.microsoft.com/office/drawing/2014/main" id="{F0ECF47A-3BDF-6202-1C8F-C95EB3BA3BE5}"/>
                </a:ext>
              </a:extLst>
            </p:cNvPr>
            <p:cNvSpPr txBox="1"/>
            <p:nvPr/>
          </p:nvSpPr>
          <p:spPr>
            <a:xfrm>
              <a:off x="2345733" y="2450869"/>
              <a:ext cx="910488" cy="169277"/>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STARTS APPLICATION</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97" name="TextBox 96">
              <a:extLst>
                <a:ext uri="{FF2B5EF4-FFF2-40B4-BE49-F238E27FC236}">
                  <a16:creationId xmlns:a16="http://schemas.microsoft.com/office/drawing/2014/main" id="{0B520592-95E4-310C-9F53-E86DB67B08A2}"/>
                </a:ext>
              </a:extLst>
            </p:cNvPr>
            <p:cNvSpPr txBox="1"/>
            <p:nvPr/>
          </p:nvSpPr>
          <p:spPr>
            <a:xfrm>
              <a:off x="3411134" y="2422055"/>
              <a:ext cx="910488" cy="169277"/>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DROPS OFF</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00" name="TextBox 99">
              <a:extLst>
                <a:ext uri="{FF2B5EF4-FFF2-40B4-BE49-F238E27FC236}">
                  <a16:creationId xmlns:a16="http://schemas.microsoft.com/office/drawing/2014/main" id="{9E3EAF07-6B01-68D7-2FCA-622425C23D0C}"/>
                </a:ext>
              </a:extLst>
            </p:cNvPr>
            <p:cNvSpPr txBox="1"/>
            <p:nvPr/>
          </p:nvSpPr>
          <p:spPr>
            <a:xfrm>
              <a:off x="4391260" y="3096347"/>
              <a:ext cx="687993" cy="323165"/>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PERSONALIZED RE-ENGAGEMENT MAIL</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grpSp>
      <p:grpSp>
        <p:nvGrpSpPr>
          <p:cNvPr id="250" name="Group 249">
            <a:extLst>
              <a:ext uri="{FF2B5EF4-FFF2-40B4-BE49-F238E27FC236}">
                <a16:creationId xmlns:a16="http://schemas.microsoft.com/office/drawing/2014/main" id="{36A05E7A-AC7E-CB25-4960-242C7F065D57}"/>
              </a:ext>
            </a:extLst>
          </p:cNvPr>
          <p:cNvGrpSpPr/>
          <p:nvPr/>
        </p:nvGrpSpPr>
        <p:grpSpPr>
          <a:xfrm>
            <a:off x="157556" y="3810132"/>
            <a:ext cx="7188531" cy="2296275"/>
            <a:chOff x="1102044" y="3774732"/>
            <a:chExt cx="7188531" cy="2296275"/>
          </a:xfrm>
        </p:grpSpPr>
        <p:pic>
          <p:nvPicPr>
            <p:cNvPr id="107" name="Picture 106" descr="A house with a red roof&#10;&#10;AI-generated content may be incorrect.">
              <a:extLst>
                <a:ext uri="{FF2B5EF4-FFF2-40B4-BE49-F238E27FC236}">
                  <a16:creationId xmlns:a16="http://schemas.microsoft.com/office/drawing/2014/main" id="{A19AA1E9-DB35-092C-DE35-B8CF93340AA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23599" y="3911396"/>
              <a:ext cx="288000" cy="288000"/>
            </a:xfrm>
            <a:prstGeom prst="rect">
              <a:avLst/>
            </a:prstGeom>
          </p:spPr>
        </p:pic>
        <p:pic>
          <p:nvPicPr>
            <p:cNvPr id="108" name="Picture 107" descr="A yellow telephone with a white circle&#10;&#10;AI-generated content may be incorrect.">
              <a:extLst>
                <a:ext uri="{FF2B5EF4-FFF2-40B4-BE49-F238E27FC236}">
                  <a16:creationId xmlns:a16="http://schemas.microsoft.com/office/drawing/2014/main" id="{313070B6-7EFB-5F6E-840B-A44B915C715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37043" y="5065103"/>
              <a:ext cx="288000" cy="288000"/>
            </a:xfrm>
            <a:prstGeom prst="rect">
              <a:avLst/>
            </a:prstGeom>
          </p:spPr>
        </p:pic>
        <p:pic>
          <p:nvPicPr>
            <p:cNvPr id="109" name="Picture 108" descr="A computer with a blue screen&#10;&#10;AI-generated content may be incorrect.">
              <a:extLst>
                <a:ext uri="{FF2B5EF4-FFF2-40B4-BE49-F238E27FC236}">
                  <a16:creationId xmlns:a16="http://schemas.microsoft.com/office/drawing/2014/main" id="{C02A7346-ABBB-0EE8-3AFE-9D816356684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44026" y="5480614"/>
              <a:ext cx="288000" cy="288000"/>
            </a:xfrm>
            <a:prstGeom prst="rect">
              <a:avLst/>
            </a:prstGeom>
          </p:spPr>
        </p:pic>
        <p:pic>
          <p:nvPicPr>
            <p:cNvPr id="110" name="Picture 109" descr="A name tag with a blue border&#10;&#10;AI-generated content may be incorrect.">
              <a:extLst>
                <a:ext uri="{FF2B5EF4-FFF2-40B4-BE49-F238E27FC236}">
                  <a16:creationId xmlns:a16="http://schemas.microsoft.com/office/drawing/2014/main" id="{FE7F2143-B483-B7D1-D0A2-31D14B92E8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23956" y="4667976"/>
              <a:ext cx="288000" cy="288000"/>
            </a:xfrm>
            <a:prstGeom prst="rect">
              <a:avLst/>
            </a:prstGeom>
          </p:spPr>
        </p:pic>
        <p:pic>
          <p:nvPicPr>
            <p:cNvPr id="112" name="Picture 111" descr="A yellow envelope with black lines&#10;&#10;AI-generated content may be incorrect.">
              <a:extLst>
                <a:ext uri="{FF2B5EF4-FFF2-40B4-BE49-F238E27FC236}">
                  <a16:creationId xmlns:a16="http://schemas.microsoft.com/office/drawing/2014/main" id="{0A428F1E-DED6-C1F5-6B5B-24770979893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25304" y="4334116"/>
              <a:ext cx="288000" cy="288000"/>
            </a:xfrm>
            <a:prstGeom prst="rect">
              <a:avLst/>
            </a:prstGeom>
          </p:spPr>
        </p:pic>
        <p:cxnSp>
          <p:nvCxnSpPr>
            <p:cNvPr id="113" name="Straight Arrow Connector 112">
              <a:extLst>
                <a:ext uri="{FF2B5EF4-FFF2-40B4-BE49-F238E27FC236}">
                  <a16:creationId xmlns:a16="http://schemas.microsoft.com/office/drawing/2014/main" id="{A3455712-A5B1-2F53-D239-F6FC0E32E015}"/>
                </a:ext>
              </a:extLst>
            </p:cNvPr>
            <p:cNvCxnSpPr>
              <a:cxnSpLocks/>
              <a:endCxn id="107" idx="1"/>
            </p:cNvCxnSpPr>
            <p:nvPr/>
          </p:nvCxnSpPr>
          <p:spPr>
            <a:xfrm>
              <a:off x="1808003" y="4055396"/>
              <a:ext cx="1615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501F2D15-8BAF-38EA-BD42-D0419619A75B}"/>
                </a:ext>
              </a:extLst>
            </p:cNvPr>
            <p:cNvCxnSpPr>
              <a:cxnSpLocks/>
              <a:endCxn id="107" idx="1"/>
            </p:cNvCxnSpPr>
            <p:nvPr/>
          </p:nvCxnSpPr>
          <p:spPr>
            <a:xfrm flipV="1">
              <a:off x="1784999" y="4055396"/>
              <a:ext cx="1638600" cy="1570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733A1BDD-2A80-17D7-1499-0D5D49B7372E}"/>
                </a:ext>
              </a:extLst>
            </p:cNvPr>
            <p:cNvCxnSpPr>
              <a:cxnSpLocks/>
              <a:endCxn id="112" idx="1"/>
            </p:cNvCxnSpPr>
            <p:nvPr/>
          </p:nvCxnSpPr>
          <p:spPr>
            <a:xfrm>
              <a:off x="1808003" y="4055396"/>
              <a:ext cx="1617301" cy="42272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2" name="Straight Arrow Connector 121">
              <a:extLst>
                <a:ext uri="{FF2B5EF4-FFF2-40B4-BE49-F238E27FC236}">
                  <a16:creationId xmlns:a16="http://schemas.microsoft.com/office/drawing/2014/main" id="{92832FDA-B2F7-575F-BB1A-8A68A59F601D}"/>
                </a:ext>
              </a:extLst>
            </p:cNvPr>
            <p:cNvCxnSpPr>
              <a:cxnSpLocks/>
              <a:endCxn id="110" idx="1"/>
            </p:cNvCxnSpPr>
            <p:nvPr/>
          </p:nvCxnSpPr>
          <p:spPr>
            <a:xfrm>
              <a:off x="1808003" y="4055396"/>
              <a:ext cx="1615953" cy="7565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5" name="Straight Arrow Connector 124">
              <a:extLst>
                <a:ext uri="{FF2B5EF4-FFF2-40B4-BE49-F238E27FC236}">
                  <a16:creationId xmlns:a16="http://schemas.microsoft.com/office/drawing/2014/main" id="{E1A5816E-9FE0-4E8B-733B-80FF75B61F84}"/>
                </a:ext>
              </a:extLst>
            </p:cNvPr>
            <p:cNvCxnSpPr>
              <a:cxnSpLocks/>
              <a:endCxn id="108" idx="1"/>
            </p:cNvCxnSpPr>
            <p:nvPr/>
          </p:nvCxnSpPr>
          <p:spPr>
            <a:xfrm>
              <a:off x="1808003" y="4055396"/>
              <a:ext cx="1629040" cy="115370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28" name="Straight Arrow Connector 127">
              <a:extLst>
                <a:ext uri="{FF2B5EF4-FFF2-40B4-BE49-F238E27FC236}">
                  <a16:creationId xmlns:a16="http://schemas.microsoft.com/office/drawing/2014/main" id="{91465448-DE2E-F633-09B0-7C25B037D5CD}"/>
                </a:ext>
              </a:extLst>
            </p:cNvPr>
            <p:cNvCxnSpPr>
              <a:cxnSpLocks/>
              <a:endCxn id="109" idx="1"/>
            </p:cNvCxnSpPr>
            <p:nvPr/>
          </p:nvCxnSpPr>
          <p:spPr>
            <a:xfrm>
              <a:off x="1808003" y="4055396"/>
              <a:ext cx="1636023" cy="156921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34" name="Straight Arrow Connector 133">
              <a:extLst>
                <a:ext uri="{FF2B5EF4-FFF2-40B4-BE49-F238E27FC236}">
                  <a16:creationId xmlns:a16="http://schemas.microsoft.com/office/drawing/2014/main" id="{9E32B968-F98F-1834-77E7-73B79FBE5681}"/>
                </a:ext>
              </a:extLst>
            </p:cNvPr>
            <p:cNvCxnSpPr>
              <a:cxnSpLocks/>
              <a:endCxn id="112" idx="1"/>
            </p:cNvCxnSpPr>
            <p:nvPr/>
          </p:nvCxnSpPr>
          <p:spPr>
            <a:xfrm flipV="1">
              <a:off x="1784999" y="4478116"/>
              <a:ext cx="1640305" cy="114785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7" name="Straight Arrow Connector 136">
              <a:extLst>
                <a:ext uri="{FF2B5EF4-FFF2-40B4-BE49-F238E27FC236}">
                  <a16:creationId xmlns:a16="http://schemas.microsoft.com/office/drawing/2014/main" id="{94453A2F-4666-3A5A-7612-475B302DA3B6}"/>
                </a:ext>
              </a:extLst>
            </p:cNvPr>
            <p:cNvCxnSpPr>
              <a:cxnSpLocks/>
              <a:endCxn id="110" idx="1"/>
            </p:cNvCxnSpPr>
            <p:nvPr/>
          </p:nvCxnSpPr>
          <p:spPr>
            <a:xfrm flipV="1">
              <a:off x="1784999" y="4811976"/>
              <a:ext cx="1638957" cy="8139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0" name="Straight Arrow Connector 139">
              <a:extLst>
                <a:ext uri="{FF2B5EF4-FFF2-40B4-BE49-F238E27FC236}">
                  <a16:creationId xmlns:a16="http://schemas.microsoft.com/office/drawing/2014/main" id="{A7B4A1FC-4F8F-F868-3B7A-D542534B08E2}"/>
                </a:ext>
              </a:extLst>
            </p:cNvPr>
            <p:cNvCxnSpPr>
              <a:cxnSpLocks/>
              <a:endCxn id="108" idx="1"/>
            </p:cNvCxnSpPr>
            <p:nvPr/>
          </p:nvCxnSpPr>
          <p:spPr>
            <a:xfrm flipV="1">
              <a:off x="1784999" y="5209103"/>
              <a:ext cx="1652044" cy="41686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43" name="Straight Arrow Connector 142">
              <a:extLst>
                <a:ext uri="{FF2B5EF4-FFF2-40B4-BE49-F238E27FC236}">
                  <a16:creationId xmlns:a16="http://schemas.microsoft.com/office/drawing/2014/main" id="{C1E31508-B8B4-B5C2-50B6-A1DAD4E7ABB2}"/>
                </a:ext>
              </a:extLst>
            </p:cNvPr>
            <p:cNvCxnSpPr>
              <a:cxnSpLocks/>
              <a:endCxn id="109" idx="1"/>
            </p:cNvCxnSpPr>
            <p:nvPr/>
          </p:nvCxnSpPr>
          <p:spPr>
            <a:xfrm flipV="1">
              <a:off x="1784999" y="5624614"/>
              <a:ext cx="1659027" cy="135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4" name="Straight Arrow Connector 193">
              <a:extLst>
                <a:ext uri="{FF2B5EF4-FFF2-40B4-BE49-F238E27FC236}">
                  <a16:creationId xmlns:a16="http://schemas.microsoft.com/office/drawing/2014/main" id="{78CBB972-7863-95F4-7E09-662253F0834F}"/>
                </a:ext>
              </a:extLst>
            </p:cNvPr>
            <p:cNvCxnSpPr>
              <a:cxnSpLocks/>
              <a:stCxn id="107" idx="3"/>
            </p:cNvCxnSpPr>
            <p:nvPr/>
          </p:nvCxnSpPr>
          <p:spPr>
            <a:xfrm>
              <a:off x="3711599" y="4055396"/>
              <a:ext cx="10009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7" name="Picture 206" descr="A yellow circle with a white tick in the center&#10;&#10;AI-generated content may be incorrect.">
              <a:extLst>
                <a:ext uri="{FF2B5EF4-FFF2-40B4-BE49-F238E27FC236}">
                  <a16:creationId xmlns:a16="http://schemas.microsoft.com/office/drawing/2014/main" id="{6ED54426-0149-7FAE-19D2-A7CE84709FE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71400" y="3896499"/>
              <a:ext cx="288000" cy="288000"/>
            </a:xfrm>
            <a:prstGeom prst="rect">
              <a:avLst/>
            </a:prstGeom>
          </p:spPr>
        </p:pic>
        <p:pic>
          <p:nvPicPr>
            <p:cNvPr id="211" name="Picture 210" descr="A green circle with a white check mark in it&#10;&#10;AI-generated content may be incorrect.">
              <a:extLst>
                <a:ext uri="{FF2B5EF4-FFF2-40B4-BE49-F238E27FC236}">
                  <a16:creationId xmlns:a16="http://schemas.microsoft.com/office/drawing/2014/main" id="{18CCE932-DECD-2D8A-8776-0C3A2EE057A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773513" y="4311898"/>
              <a:ext cx="288000" cy="288000"/>
            </a:xfrm>
            <a:prstGeom prst="rect">
              <a:avLst/>
            </a:prstGeom>
          </p:spPr>
        </p:pic>
        <p:cxnSp>
          <p:nvCxnSpPr>
            <p:cNvPr id="212" name="Straight Arrow Connector 211">
              <a:extLst>
                <a:ext uri="{FF2B5EF4-FFF2-40B4-BE49-F238E27FC236}">
                  <a16:creationId xmlns:a16="http://schemas.microsoft.com/office/drawing/2014/main" id="{CDA3A635-2AAD-D1CD-EA8A-150B28EB6B7B}"/>
                </a:ext>
              </a:extLst>
            </p:cNvPr>
            <p:cNvCxnSpPr>
              <a:cxnSpLocks/>
            </p:cNvCxnSpPr>
            <p:nvPr/>
          </p:nvCxnSpPr>
          <p:spPr>
            <a:xfrm>
              <a:off x="3725043" y="4433686"/>
              <a:ext cx="1000907"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pic>
          <p:nvPicPr>
            <p:cNvPr id="213" name="Picture 212" descr="A green circle with a white check mark in it&#10;&#10;AI-generated content may be incorrect.">
              <a:extLst>
                <a:ext uri="{FF2B5EF4-FFF2-40B4-BE49-F238E27FC236}">
                  <a16:creationId xmlns:a16="http://schemas.microsoft.com/office/drawing/2014/main" id="{6591DEB5-4B02-11F4-7A28-B27EE0E9B2E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792049" y="5483088"/>
              <a:ext cx="288000" cy="288000"/>
            </a:xfrm>
            <a:prstGeom prst="rect">
              <a:avLst/>
            </a:prstGeom>
          </p:spPr>
        </p:pic>
        <p:cxnSp>
          <p:nvCxnSpPr>
            <p:cNvPr id="214" name="Straight Arrow Connector 213">
              <a:extLst>
                <a:ext uri="{FF2B5EF4-FFF2-40B4-BE49-F238E27FC236}">
                  <a16:creationId xmlns:a16="http://schemas.microsoft.com/office/drawing/2014/main" id="{9C6AD556-3186-9488-1712-D3B2C9DCFBD9}"/>
                </a:ext>
              </a:extLst>
            </p:cNvPr>
            <p:cNvCxnSpPr>
              <a:cxnSpLocks/>
            </p:cNvCxnSpPr>
            <p:nvPr/>
          </p:nvCxnSpPr>
          <p:spPr>
            <a:xfrm>
              <a:off x="3725043" y="5604893"/>
              <a:ext cx="100090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15" name="Straight Arrow Connector 214">
              <a:extLst>
                <a:ext uri="{FF2B5EF4-FFF2-40B4-BE49-F238E27FC236}">
                  <a16:creationId xmlns:a16="http://schemas.microsoft.com/office/drawing/2014/main" id="{1C3E5C9D-96C6-F020-908E-C70335EAFC6A}"/>
                </a:ext>
              </a:extLst>
            </p:cNvPr>
            <p:cNvCxnSpPr>
              <a:cxnSpLocks/>
            </p:cNvCxnSpPr>
            <p:nvPr/>
          </p:nvCxnSpPr>
          <p:spPr>
            <a:xfrm>
              <a:off x="3720434" y="4837069"/>
              <a:ext cx="100090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216" name="Picture 215" descr="A yellow circle with a white tick in the center&#10;&#10;AI-generated content may be incorrect.">
              <a:extLst>
                <a:ext uri="{FF2B5EF4-FFF2-40B4-BE49-F238E27FC236}">
                  <a16:creationId xmlns:a16="http://schemas.microsoft.com/office/drawing/2014/main" id="{E2A93E52-B457-55CD-048E-4891A2CFBC2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80235" y="4678172"/>
              <a:ext cx="288000" cy="288000"/>
            </a:xfrm>
            <a:prstGeom prst="rect">
              <a:avLst/>
            </a:prstGeom>
          </p:spPr>
        </p:pic>
        <p:cxnSp>
          <p:nvCxnSpPr>
            <p:cNvPr id="217" name="Straight Arrow Connector 216">
              <a:extLst>
                <a:ext uri="{FF2B5EF4-FFF2-40B4-BE49-F238E27FC236}">
                  <a16:creationId xmlns:a16="http://schemas.microsoft.com/office/drawing/2014/main" id="{3EA723A9-F552-1A2E-F11C-9C678ACCAE65}"/>
                </a:ext>
              </a:extLst>
            </p:cNvPr>
            <p:cNvCxnSpPr>
              <a:cxnSpLocks/>
            </p:cNvCxnSpPr>
            <p:nvPr/>
          </p:nvCxnSpPr>
          <p:spPr>
            <a:xfrm>
              <a:off x="3720434" y="5209103"/>
              <a:ext cx="1000907"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218" name="Picture 217" descr="A red x in a circle&#10;&#10;AI-generated content may be incorrect.">
              <a:extLst>
                <a:ext uri="{FF2B5EF4-FFF2-40B4-BE49-F238E27FC236}">
                  <a16:creationId xmlns:a16="http://schemas.microsoft.com/office/drawing/2014/main" id="{B9F41822-96A8-2DC5-AA24-8D10CEC0B1E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80235" y="5088462"/>
              <a:ext cx="288000" cy="288000"/>
            </a:xfrm>
            <a:prstGeom prst="rect">
              <a:avLst/>
            </a:prstGeom>
          </p:spPr>
        </p:pic>
        <p:cxnSp>
          <p:nvCxnSpPr>
            <p:cNvPr id="220" name="Straight Arrow Connector 219">
              <a:extLst>
                <a:ext uri="{FF2B5EF4-FFF2-40B4-BE49-F238E27FC236}">
                  <a16:creationId xmlns:a16="http://schemas.microsoft.com/office/drawing/2014/main" id="{4F0094B3-39AD-373B-5AA7-4623C9056783}"/>
                </a:ext>
              </a:extLst>
            </p:cNvPr>
            <p:cNvCxnSpPr>
              <a:cxnSpLocks/>
              <a:stCxn id="207" idx="3"/>
              <a:endCxn id="225" idx="1"/>
            </p:cNvCxnSpPr>
            <p:nvPr/>
          </p:nvCxnSpPr>
          <p:spPr>
            <a:xfrm>
              <a:off x="5059400" y="4040499"/>
              <a:ext cx="1512005" cy="781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2" name="TextBox 221">
              <a:extLst>
                <a:ext uri="{FF2B5EF4-FFF2-40B4-BE49-F238E27FC236}">
                  <a16:creationId xmlns:a16="http://schemas.microsoft.com/office/drawing/2014/main" id="{1ADAAE7C-6437-5C88-BF42-38BB7594C8F5}"/>
                </a:ext>
              </a:extLst>
            </p:cNvPr>
            <p:cNvSpPr txBox="1"/>
            <p:nvPr/>
          </p:nvSpPr>
          <p:spPr>
            <a:xfrm>
              <a:off x="1102044" y="4289599"/>
              <a:ext cx="910488" cy="169277"/>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CUSTOMER 1</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223" name="TextBox 222">
              <a:extLst>
                <a:ext uri="{FF2B5EF4-FFF2-40B4-BE49-F238E27FC236}">
                  <a16:creationId xmlns:a16="http://schemas.microsoft.com/office/drawing/2014/main" id="{BAD54F97-1078-77A3-BB6C-F8CA753F44DF}"/>
                </a:ext>
              </a:extLst>
            </p:cNvPr>
            <p:cNvSpPr txBox="1"/>
            <p:nvPr/>
          </p:nvSpPr>
          <p:spPr>
            <a:xfrm>
              <a:off x="1108307" y="5878056"/>
              <a:ext cx="910488" cy="169277"/>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CUSTOMER 2</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cxnSp>
          <p:nvCxnSpPr>
            <p:cNvPr id="224" name="Straight Arrow Connector 223">
              <a:extLst>
                <a:ext uri="{FF2B5EF4-FFF2-40B4-BE49-F238E27FC236}">
                  <a16:creationId xmlns:a16="http://schemas.microsoft.com/office/drawing/2014/main" id="{5F308629-6A35-99F1-8E7C-7CD199B0938C}"/>
                </a:ext>
              </a:extLst>
            </p:cNvPr>
            <p:cNvCxnSpPr>
              <a:cxnSpLocks/>
              <a:stCxn id="211" idx="3"/>
              <a:endCxn id="225" idx="1"/>
            </p:cNvCxnSpPr>
            <p:nvPr/>
          </p:nvCxnSpPr>
          <p:spPr>
            <a:xfrm>
              <a:off x="5061513" y="4455898"/>
              <a:ext cx="1509892" cy="36627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pic>
          <p:nvPicPr>
            <p:cNvPr id="225" name="Picture 224" descr="A cloud computing icon with a cloud connected to a server&#10;&#10;AI-generated content may be incorrect.">
              <a:extLst>
                <a:ext uri="{FF2B5EF4-FFF2-40B4-BE49-F238E27FC236}">
                  <a16:creationId xmlns:a16="http://schemas.microsoft.com/office/drawing/2014/main" id="{05892806-F14B-0950-6509-AB35BAA37F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71405" y="4606172"/>
              <a:ext cx="432000" cy="432000"/>
            </a:xfrm>
            <a:prstGeom prst="rect">
              <a:avLst/>
            </a:prstGeom>
          </p:spPr>
        </p:pic>
        <p:cxnSp>
          <p:nvCxnSpPr>
            <p:cNvPr id="230" name="Straight Arrow Connector 229">
              <a:extLst>
                <a:ext uri="{FF2B5EF4-FFF2-40B4-BE49-F238E27FC236}">
                  <a16:creationId xmlns:a16="http://schemas.microsoft.com/office/drawing/2014/main" id="{0DACEE0B-031A-F170-F56C-443A9DDCC042}"/>
                </a:ext>
              </a:extLst>
            </p:cNvPr>
            <p:cNvCxnSpPr>
              <a:cxnSpLocks/>
              <a:stCxn id="216" idx="3"/>
              <a:endCxn id="225" idx="1"/>
            </p:cNvCxnSpPr>
            <p:nvPr/>
          </p:nvCxnSpPr>
          <p:spPr>
            <a:xfrm>
              <a:off x="5068235" y="4822172"/>
              <a:ext cx="150317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6" name="Straight Arrow Connector 235">
              <a:extLst>
                <a:ext uri="{FF2B5EF4-FFF2-40B4-BE49-F238E27FC236}">
                  <a16:creationId xmlns:a16="http://schemas.microsoft.com/office/drawing/2014/main" id="{BA19A55C-76B9-5EE7-F319-88B061750500}"/>
                </a:ext>
              </a:extLst>
            </p:cNvPr>
            <p:cNvCxnSpPr>
              <a:cxnSpLocks/>
              <a:stCxn id="218" idx="3"/>
              <a:endCxn id="225" idx="1"/>
            </p:cNvCxnSpPr>
            <p:nvPr/>
          </p:nvCxnSpPr>
          <p:spPr>
            <a:xfrm flipV="1">
              <a:off x="5068235" y="4822172"/>
              <a:ext cx="1503170" cy="41029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39" name="Straight Arrow Connector 238">
              <a:extLst>
                <a:ext uri="{FF2B5EF4-FFF2-40B4-BE49-F238E27FC236}">
                  <a16:creationId xmlns:a16="http://schemas.microsoft.com/office/drawing/2014/main" id="{D17CF558-FED4-4C03-F23F-43B520452401}"/>
                </a:ext>
              </a:extLst>
            </p:cNvPr>
            <p:cNvCxnSpPr>
              <a:cxnSpLocks/>
              <a:stCxn id="213" idx="3"/>
              <a:endCxn id="225" idx="1"/>
            </p:cNvCxnSpPr>
            <p:nvPr/>
          </p:nvCxnSpPr>
          <p:spPr>
            <a:xfrm flipV="1">
              <a:off x="5080049" y="4822172"/>
              <a:ext cx="1491356" cy="80491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42" name="Straight Arrow Connector 241">
              <a:extLst>
                <a:ext uri="{FF2B5EF4-FFF2-40B4-BE49-F238E27FC236}">
                  <a16:creationId xmlns:a16="http://schemas.microsoft.com/office/drawing/2014/main" id="{75C3EF88-BAFD-1651-6C1F-7AE0852F18F1}"/>
                </a:ext>
              </a:extLst>
            </p:cNvPr>
            <p:cNvCxnSpPr>
              <a:cxnSpLocks/>
            </p:cNvCxnSpPr>
            <p:nvPr/>
          </p:nvCxnSpPr>
          <p:spPr>
            <a:xfrm flipV="1">
              <a:off x="7026583" y="4848172"/>
              <a:ext cx="562745" cy="1"/>
            </a:xfrm>
            <a:prstGeom prst="straightConnector1">
              <a:avLst/>
            </a:prstGeom>
            <a:ln>
              <a:solidFill>
                <a:schemeClr val="tx1">
                  <a:lumMod val="75000"/>
                  <a:lumOff val="25000"/>
                </a:schemeClr>
              </a:solidFill>
              <a:prstDash val="solid"/>
              <a:tailEnd type="triangle"/>
            </a:ln>
            <a:effectLst>
              <a:outerShdw blurRad="50800" dist="38100" dir="5400000" algn="t" rotWithShape="0">
                <a:prstClr val="black">
                  <a:alpha val="40000"/>
                </a:prstClr>
              </a:outerShdw>
            </a:effectLst>
          </p:spPr>
          <p:style>
            <a:lnRef idx="2">
              <a:schemeClr val="dk1"/>
            </a:lnRef>
            <a:fillRef idx="0">
              <a:schemeClr val="dk1"/>
            </a:fillRef>
            <a:effectRef idx="1">
              <a:schemeClr val="dk1"/>
            </a:effectRef>
            <a:fontRef idx="minor">
              <a:schemeClr val="tx1"/>
            </a:fontRef>
          </p:style>
        </p:cxnSp>
        <p:pic>
          <p:nvPicPr>
            <p:cNvPr id="243" name="Picture 242" descr="A person with dark hair and green shirt&#10;&#10;AI-generated content may be incorrect.">
              <a:extLst>
                <a:ext uri="{FF2B5EF4-FFF2-40B4-BE49-F238E27FC236}">
                  <a16:creationId xmlns:a16="http://schemas.microsoft.com/office/drawing/2014/main" id="{4DDAA19F-72E3-332E-27EA-1947D183963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52999" y="3774732"/>
              <a:ext cx="432000" cy="432000"/>
            </a:xfrm>
            <a:prstGeom prst="rect">
              <a:avLst/>
            </a:prstGeom>
          </p:spPr>
        </p:pic>
        <p:pic>
          <p:nvPicPr>
            <p:cNvPr id="244" name="Picture 243" descr="A person with long hair and a white shirt&#10;&#10;AI-generated content may be incorrect.">
              <a:extLst>
                <a:ext uri="{FF2B5EF4-FFF2-40B4-BE49-F238E27FC236}">
                  <a16:creationId xmlns:a16="http://schemas.microsoft.com/office/drawing/2014/main" id="{EF89AF6A-019A-5700-708C-86C3B9E1669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337141" y="5388892"/>
              <a:ext cx="432001" cy="432001"/>
            </a:xfrm>
            <a:prstGeom prst="rect">
              <a:avLst/>
            </a:prstGeom>
          </p:spPr>
        </p:pic>
        <p:pic>
          <p:nvPicPr>
            <p:cNvPr id="245" name="Picture 244" descr="A person with dark hair and green shirt&#10;&#10;AI-generated content may be incorrect.">
              <a:extLst>
                <a:ext uri="{FF2B5EF4-FFF2-40B4-BE49-F238E27FC236}">
                  <a16:creationId xmlns:a16="http://schemas.microsoft.com/office/drawing/2014/main" id="{499DF16B-BA21-43B9-066C-E6582693DA4A}"/>
                </a:ext>
              </a:extLst>
            </p:cNvPr>
            <p:cNvPicPr>
              <a:picLocks noChangeAspect="1"/>
            </p:cNvPicPr>
            <p:nvPr/>
          </p:nvPicPr>
          <p:blipFill>
            <a:blip r:embed="rId17">
              <a:alphaModFix amt="54000"/>
              <a:extLst>
                <a:ext uri="{28A0092B-C50C-407E-A947-70E740481C1C}">
                  <a14:useLocalDpi xmlns:a14="http://schemas.microsoft.com/office/drawing/2010/main" val="0"/>
                </a:ext>
              </a:extLst>
            </a:blip>
            <a:stretch>
              <a:fillRect/>
            </a:stretch>
          </p:blipFill>
          <p:spPr>
            <a:xfrm>
              <a:off x="7562908" y="4592033"/>
              <a:ext cx="432000" cy="432000"/>
            </a:xfrm>
            <a:prstGeom prst="rect">
              <a:avLst/>
            </a:prstGeom>
          </p:spPr>
        </p:pic>
        <p:pic>
          <p:nvPicPr>
            <p:cNvPr id="246" name="Picture 245" descr="A person with long hair and a white shirt&#10;&#10;AI-generated content may be incorrect.">
              <a:extLst>
                <a:ext uri="{FF2B5EF4-FFF2-40B4-BE49-F238E27FC236}">
                  <a16:creationId xmlns:a16="http://schemas.microsoft.com/office/drawing/2014/main" id="{03550A3E-CF32-9C98-2914-92840B712B76}"/>
                </a:ext>
              </a:extLst>
            </p:cNvPr>
            <p:cNvPicPr>
              <a:picLocks noChangeAspect="1"/>
            </p:cNvPicPr>
            <p:nvPr/>
          </p:nvPicPr>
          <p:blipFill>
            <a:blip r:embed="rId18">
              <a:alphaModFix amt="46000"/>
              <a:extLst>
                <a:ext uri="{28A0092B-C50C-407E-A947-70E740481C1C}">
                  <a14:useLocalDpi xmlns:a14="http://schemas.microsoft.com/office/drawing/2010/main" val="0"/>
                </a:ext>
              </a:extLst>
            </a:blip>
            <a:stretch>
              <a:fillRect/>
            </a:stretch>
          </p:blipFill>
          <p:spPr>
            <a:xfrm>
              <a:off x="7722885" y="4592033"/>
              <a:ext cx="432001" cy="432001"/>
            </a:xfrm>
            <a:prstGeom prst="rect">
              <a:avLst/>
            </a:prstGeom>
          </p:spPr>
        </p:pic>
        <p:sp>
          <p:nvSpPr>
            <p:cNvPr id="247" name="TextBox 246">
              <a:extLst>
                <a:ext uri="{FF2B5EF4-FFF2-40B4-BE49-F238E27FC236}">
                  <a16:creationId xmlns:a16="http://schemas.microsoft.com/office/drawing/2014/main" id="{71B2F496-AC35-CEDE-2419-180982D9D682}"/>
                </a:ext>
              </a:extLst>
            </p:cNvPr>
            <p:cNvSpPr txBox="1"/>
            <p:nvPr/>
          </p:nvSpPr>
          <p:spPr>
            <a:xfrm>
              <a:off x="7380087" y="5102526"/>
              <a:ext cx="910488" cy="323165"/>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UNIFIED CUSTOMER IDENTITY WITH CONFIDENCE LEVEL</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248" name="TextBox 247">
              <a:extLst>
                <a:ext uri="{FF2B5EF4-FFF2-40B4-BE49-F238E27FC236}">
                  <a16:creationId xmlns:a16="http://schemas.microsoft.com/office/drawing/2014/main" id="{4E8858E2-8275-A14C-A8CE-69240EE403DD}"/>
                </a:ext>
              </a:extLst>
            </p:cNvPr>
            <p:cNvSpPr txBox="1"/>
            <p:nvPr/>
          </p:nvSpPr>
          <p:spPr>
            <a:xfrm>
              <a:off x="6268640" y="5081734"/>
              <a:ext cx="910488" cy="246221"/>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FUZZY + RULE-BASED MATCHING</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249" name="TextBox 248">
              <a:extLst>
                <a:ext uri="{FF2B5EF4-FFF2-40B4-BE49-F238E27FC236}">
                  <a16:creationId xmlns:a16="http://schemas.microsoft.com/office/drawing/2014/main" id="{37643240-3396-9CA5-D8AD-553239B5ADFA}"/>
                </a:ext>
              </a:extLst>
            </p:cNvPr>
            <p:cNvSpPr txBox="1"/>
            <p:nvPr/>
          </p:nvSpPr>
          <p:spPr>
            <a:xfrm>
              <a:off x="4414947" y="5824786"/>
              <a:ext cx="1000906" cy="246221"/>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PARTIAL/FULL OR MISMATCH OF ATTRIBUTES</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grpSp>
    </p:spTree>
    <p:extLst>
      <p:ext uri="{BB962C8B-B14F-4D97-AF65-F5344CB8AC3E}">
        <p14:creationId xmlns:p14="http://schemas.microsoft.com/office/powerpoint/2010/main" val="1856927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F52AD-8FC4-6E21-7CD9-9A0317401948}"/>
            </a:ext>
          </a:extLst>
        </p:cNvPr>
        <p:cNvGrpSpPr/>
        <p:nvPr/>
      </p:nvGrpSpPr>
      <p:grpSpPr>
        <a:xfrm>
          <a:off x="0" y="0"/>
          <a:ext cx="0" cy="0"/>
          <a:chOff x="0" y="0"/>
          <a:chExt cx="0" cy="0"/>
        </a:xfrm>
      </p:grpSpPr>
      <p:sp>
        <p:nvSpPr>
          <p:cNvPr id="76" name="TextBox 75">
            <a:extLst>
              <a:ext uri="{FF2B5EF4-FFF2-40B4-BE49-F238E27FC236}">
                <a16:creationId xmlns:a16="http://schemas.microsoft.com/office/drawing/2014/main" id="{7F93D62F-8133-52DD-C910-EC7082D0797B}"/>
              </a:ext>
            </a:extLst>
          </p:cNvPr>
          <p:cNvSpPr txBox="1"/>
          <p:nvPr/>
        </p:nvSpPr>
        <p:spPr>
          <a:xfrm>
            <a:off x="-150218" y="72758"/>
            <a:ext cx="2637234" cy="246221"/>
          </a:xfrm>
          <a:prstGeom prst="rect">
            <a:avLst/>
          </a:prstGeom>
          <a:noFill/>
        </p:spPr>
        <p:txBody>
          <a:bodyPr wrap="square" rtlCol="0">
            <a:spAutoFit/>
          </a:bodyPr>
          <a:lstStyle/>
          <a:p>
            <a:pPr algn="ctr"/>
            <a:r>
              <a:rPr lang="en-US" sz="1000" b="1" dirty="0">
                <a:latin typeface="Candara" panose="020E0502030303020204" pitchFamily="34" charset="0"/>
                <a:ea typeface="ADLaM Display" panose="020F0502020204030204" pitchFamily="2" charset="0"/>
                <a:cs typeface="ADLaM Display" panose="020F0502020204030204" pitchFamily="2" charset="0"/>
              </a:rPr>
              <a:t>Powering Re-engagement Strategies</a:t>
            </a:r>
            <a:endParaRPr lang="en-IN" sz="10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77" name="TextBox 76">
            <a:extLst>
              <a:ext uri="{FF2B5EF4-FFF2-40B4-BE49-F238E27FC236}">
                <a16:creationId xmlns:a16="http://schemas.microsoft.com/office/drawing/2014/main" id="{39398631-1688-4A4A-CF9B-547708D5669F}"/>
              </a:ext>
            </a:extLst>
          </p:cNvPr>
          <p:cNvSpPr txBox="1"/>
          <p:nvPr/>
        </p:nvSpPr>
        <p:spPr>
          <a:xfrm>
            <a:off x="0" y="3197318"/>
            <a:ext cx="4446824" cy="246221"/>
          </a:xfrm>
          <a:prstGeom prst="rect">
            <a:avLst/>
          </a:prstGeom>
          <a:noFill/>
        </p:spPr>
        <p:txBody>
          <a:bodyPr wrap="square" rtlCol="0">
            <a:spAutoFit/>
          </a:bodyPr>
          <a:lstStyle/>
          <a:p>
            <a:pPr algn="ctr"/>
            <a:r>
              <a:rPr lang="en-US" sz="1000" b="1" dirty="0">
                <a:latin typeface="Candara" panose="020E0502030303020204" pitchFamily="34" charset="0"/>
                <a:ea typeface="ADLaM Display" panose="020F0502020204030204" pitchFamily="2" charset="0"/>
                <a:cs typeface="ADLaM Display" panose="020F0502020204030204" pitchFamily="2" charset="0"/>
              </a:rPr>
              <a:t>De-duplication and Identity Resolution via Exact/Partial Matched attributes</a:t>
            </a:r>
            <a:endParaRPr lang="en-IN" sz="1000" b="1" dirty="0">
              <a:latin typeface="Candara" panose="020E0502030303020204" pitchFamily="34" charset="0"/>
              <a:ea typeface="ADLaM Display" panose="020F0502020204030204" pitchFamily="2" charset="0"/>
              <a:cs typeface="ADLaM Display" panose="020F0502020204030204" pitchFamily="2" charset="0"/>
            </a:endParaRPr>
          </a:p>
        </p:txBody>
      </p:sp>
      <p:grpSp>
        <p:nvGrpSpPr>
          <p:cNvPr id="102" name="Group 101">
            <a:extLst>
              <a:ext uri="{FF2B5EF4-FFF2-40B4-BE49-F238E27FC236}">
                <a16:creationId xmlns:a16="http://schemas.microsoft.com/office/drawing/2014/main" id="{28AD3FA6-7DB8-BB72-87A9-95BDF26BA404}"/>
              </a:ext>
            </a:extLst>
          </p:cNvPr>
          <p:cNvGrpSpPr/>
          <p:nvPr/>
        </p:nvGrpSpPr>
        <p:grpSpPr>
          <a:xfrm>
            <a:off x="-641043" y="-2236308"/>
            <a:ext cx="12656858" cy="7685923"/>
            <a:chOff x="-598019" y="-1589362"/>
            <a:chExt cx="12656858" cy="7685923"/>
          </a:xfrm>
        </p:grpSpPr>
        <p:sp>
          <p:nvSpPr>
            <p:cNvPr id="38" name="Arc 37">
              <a:extLst>
                <a:ext uri="{FF2B5EF4-FFF2-40B4-BE49-F238E27FC236}">
                  <a16:creationId xmlns:a16="http://schemas.microsoft.com/office/drawing/2014/main" id="{A0F331D5-0D56-8408-4225-79B7751F2CAB}"/>
                </a:ext>
              </a:extLst>
            </p:cNvPr>
            <p:cNvSpPr/>
            <p:nvPr/>
          </p:nvSpPr>
          <p:spPr>
            <a:xfrm rot="21161362">
              <a:off x="-23422" y="1295835"/>
              <a:ext cx="8673503" cy="4800726"/>
            </a:xfrm>
            <a:prstGeom prst="arc">
              <a:avLst>
                <a:gd name="adj1" fmla="val 13447888"/>
                <a:gd name="adj2" fmla="val 17701258"/>
              </a:avLst>
            </a:prstGeom>
            <a:ln>
              <a:headEnd type="none"/>
              <a:tailEnd type="arrow"/>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IN"/>
            </a:p>
          </p:txBody>
        </p:sp>
        <p:sp>
          <p:nvSpPr>
            <p:cNvPr id="74" name="Arc 73">
              <a:extLst>
                <a:ext uri="{FF2B5EF4-FFF2-40B4-BE49-F238E27FC236}">
                  <a16:creationId xmlns:a16="http://schemas.microsoft.com/office/drawing/2014/main" id="{09F5B8D2-1DA2-07B3-C075-86B70BAAA7D0}"/>
                </a:ext>
              </a:extLst>
            </p:cNvPr>
            <p:cNvSpPr/>
            <p:nvPr/>
          </p:nvSpPr>
          <p:spPr>
            <a:xfrm rot="1576700">
              <a:off x="3583574" y="1368378"/>
              <a:ext cx="4728754" cy="3107924"/>
            </a:xfrm>
            <a:prstGeom prst="arc">
              <a:avLst>
                <a:gd name="adj1" fmla="val 14271295"/>
                <a:gd name="adj2" fmla="val 18096363"/>
              </a:avLst>
            </a:prstGeom>
            <a:ln>
              <a:headEnd type="none"/>
              <a:tailEnd type="arrow"/>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IN"/>
            </a:p>
          </p:txBody>
        </p:sp>
        <p:sp>
          <p:nvSpPr>
            <p:cNvPr id="91" name="Arc 90">
              <a:extLst>
                <a:ext uri="{FF2B5EF4-FFF2-40B4-BE49-F238E27FC236}">
                  <a16:creationId xmlns:a16="http://schemas.microsoft.com/office/drawing/2014/main" id="{5F49BBF1-4103-8501-62A3-3B71B8009545}"/>
                </a:ext>
              </a:extLst>
            </p:cNvPr>
            <p:cNvSpPr/>
            <p:nvPr/>
          </p:nvSpPr>
          <p:spPr>
            <a:xfrm rot="20839931" flipH="1" flipV="1">
              <a:off x="1009067" y="-1190416"/>
              <a:ext cx="11049772" cy="3960442"/>
            </a:xfrm>
            <a:prstGeom prst="arc">
              <a:avLst>
                <a:gd name="adj1" fmla="val 13802269"/>
                <a:gd name="adj2" fmla="val 19410841"/>
              </a:avLst>
            </a:prstGeom>
            <a:ln>
              <a:headEnd type="none"/>
              <a:tailEnd type="arrow"/>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IN"/>
            </a:p>
          </p:txBody>
        </p:sp>
        <p:sp>
          <p:nvSpPr>
            <p:cNvPr id="93" name="Arc 92">
              <a:extLst>
                <a:ext uri="{FF2B5EF4-FFF2-40B4-BE49-F238E27FC236}">
                  <a16:creationId xmlns:a16="http://schemas.microsoft.com/office/drawing/2014/main" id="{F451E3F2-E719-2527-25EA-4FB0064F5268}"/>
                </a:ext>
              </a:extLst>
            </p:cNvPr>
            <p:cNvSpPr/>
            <p:nvPr/>
          </p:nvSpPr>
          <p:spPr>
            <a:xfrm rot="11281977">
              <a:off x="-598019" y="-1589362"/>
              <a:ext cx="8069565" cy="4595648"/>
            </a:xfrm>
            <a:prstGeom prst="arc">
              <a:avLst>
                <a:gd name="adj1" fmla="val 14888564"/>
                <a:gd name="adj2" fmla="val 19141065"/>
              </a:avLst>
            </a:prstGeom>
            <a:ln>
              <a:headEnd type="none"/>
              <a:tailEnd type="arrow"/>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IN"/>
            </a:p>
          </p:txBody>
        </p:sp>
        <p:pic>
          <p:nvPicPr>
            <p:cNvPr id="2" name="Picture 1" descr="A clipboard with a pen&#10;&#10;AI-generated content may be incorrect.">
              <a:extLst>
                <a:ext uri="{FF2B5EF4-FFF2-40B4-BE49-F238E27FC236}">
                  <a16:creationId xmlns:a16="http://schemas.microsoft.com/office/drawing/2014/main" id="{107DC807-5B95-8EA5-C66D-9558A5375BC9}"/>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660883" y="1986989"/>
              <a:ext cx="429926" cy="429926"/>
            </a:xfrm>
            <a:prstGeom prst="rect">
              <a:avLst/>
            </a:prstGeom>
          </p:spPr>
        </p:pic>
        <p:pic>
          <p:nvPicPr>
            <p:cNvPr id="3" name="Picture 2" descr="A person with short hair&#10;&#10;AI-generated content may be incorrect.">
              <a:extLst>
                <a:ext uri="{FF2B5EF4-FFF2-40B4-BE49-F238E27FC236}">
                  <a16:creationId xmlns:a16="http://schemas.microsoft.com/office/drawing/2014/main" id="{BE894798-47A3-ADE2-362B-EA00ABC006CB}"/>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1985" y="1998870"/>
              <a:ext cx="519096" cy="429926"/>
            </a:xfrm>
            <a:prstGeom prst="rect">
              <a:avLst/>
            </a:prstGeom>
          </p:spPr>
        </p:pic>
        <p:pic>
          <p:nvPicPr>
            <p:cNvPr id="5" name="Picture 4" descr="A hand pointing at a phone&#10;&#10;AI-generated content may be incorrect.">
              <a:extLst>
                <a:ext uri="{FF2B5EF4-FFF2-40B4-BE49-F238E27FC236}">
                  <a16:creationId xmlns:a16="http://schemas.microsoft.com/office/drawing/2014/main" id="{1CCFF0E3-762D-B69D-B359-2498E56F5A13}"/>
                </a:ext>
              </a:extLst>
            </p:cNvPr>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568475" y="1998869"/>
              <a:ext cx="429925" cy="429925"/>
            </a:xfrm>
            <a:prstGeom prst="rect">
              <a:avLst/>
            </a:prstGeom>
          </p:spPr>
        </p:pic>
        <p:pic>
          <p:nvPicPr>
            <p:cNvPr id="7" name="Picture 6" descr="A hand pointing at a phone&#10;&#10;AI-generated content may be incorrect.">
              <a:extLst>
                <a:ext uri="{FF2B5EF4-FFF2-40B4-BE49-F238E27FC236}">
                  <a16:creationId xmlns:a16="http://schemas.microsoft.com/office/drawing/2014/main" id="{424952FA-A991-C772-1CD2-F6179A711DB1}"/>
                </a:ext>
              </a:extLst>
            </p:cNvPr>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369714" y="1983359"/>
              <a:ext cx="429925" cy="429925"/>
            </a:xfrm>
            <a:prstGeom prst="rect">
              <a:avLst/>
            </a:prstGeom>
          </p:spPr>
        </p:pic>
        <p:sp>
          <p:nvSpPr>
            <p:cNvPr id="14" name="Multiplication Sign 13">
              <a:extLst>
                <a:ext uri="{FF2B5EF4-FFF2-40B4-BE49-F238E27FC236}">
                  <a16:creationId xmlns:a16="http://schemas.microsoft.com/office/drawing/2014/main" id="{15DE5B1D-689A-C940-059F-992DDAF8822E}"/>
                </a:ext>
              </a:extLst>
            </p:cNvPr>
            <p:cNvSpPr/>
            <p:nvPr/>
          </p:nvSpPr>
          <p:spPr>
            <a:xfrm>
              <a:off x="3624067" y="1956562"/>
              <a:ext cx="540000" cy="504000"/>
            </a:xfrm>
            <a:prstGeom prst="mathMultiply">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4F683214-E93D-4385-915D-4243FC48D40E}"/>
                </a:ext>
              </a:extLst>
            </p:cNvPr>
            <p:cNvCxnSpPr>
              <a:cxnSpLocks/>
            </p:cNvCxnSpPr>
            <p:nvPr/>
          </p:nvCxnSpPr>
          <p:spPr>
            <a:xfrm flipV="1">
              <a:off x="981250" y="2213831"/>
              <a:ext cx="468000" cy="1531"/>
            </a:xfrm>
            <a:prstGeom prst="straightConnector1">
              <a:avLst/>
            </a:prstGeom>
            <a:ln>
              <a:solidFill>
                <a:schemeClr val="tx1">
                  <a:lumMod val="75000"/>
                  <a:lumOff val="25000"/>
                </a:schemeClr>
              </a:solidFill>
              <a:prstDash val="solid"/>
              <a:tailEnd type="triangle"/>
            </a:ln>
            <a:effectLst>
              <a:outerShdw blurRad="50800" dist="38100" dir="5400000" algn="t" rotWithShape="0">
                <a:prstClr val="black">
                  <a:alpha val="40000"/>
                </a:prstClr>
              </a:outerShdw>
            </a:effectLst>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BC47DA97-0DEA-943C-EA8E-214142F744F5}"/>
                </a:ext>
              </a:extLst>
            </p:cNvPr>
            <p:cNvCxnSpPr>
              <a:cxnSpLocks/>
            </p:cNvCxnSpPr>
            <p:nvPr/>
          </p:nvCxnSpPr>
          <p:spPr>
            <a:xfrm flipV="1">
              <a:off x="2111733" y="2213831"/>
              <a:ext cx="468000" cy="1531"/>
            </a:xfrm>
            <a:prstGeom prst="straightConnector1">
              <a:avLst/>
            </a:prstGeom>
            <a:ln>
              <a:solidFill>
                <a:schemeClr val="tx1">
                  <a:lumMod val="75000"/>
                  <a:lumOff val="25000"/>
                </a:schemeClr>
              </a:solidFill>
              <a:prstDash val="solid"/>
              <a:tailEnd type="triangle"/>
            </a:ln>
            <a:effectLst>
              <a:outerShdw blurRad="50800" dist="38100" dir="5400000" algn="t" rotWithShape="0">
                <a:prstClr val="black">
                  <a:alpha val="40000"/>
                </a:prstClr>
              </a:outerShdw>
            </a:effectLst>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16B1607F-8340-C787-EFAE-4CDA1B88F780}"/>
                </a:ext>
              </a:extLst>
            </p:cNvPr>
            <p:cNvCxnSpPr>
              <a:cxnSpLocks/>
            </p:cNvCxnSpPr>
            <p:nvPr/>
          </p:nvCxnSpPr>
          <p:spPr>
            <a:xfrm flipV="1">
              <a:off x="3090809" y="2200421"/>
              <a:ext cx="468000" cy="1531"/>
            </a:xfrm>
            <a:prstGeom prst="straightConnector1">
              <a:avLst/>
            </a:prstGeom>
            <a:ln>
              <a:solidFill>
                <a:schemeClr val="tx1">
                  <a:lumMod val="75000"/>
                  <a:lumOff val="25000"/>
                </a:schemeClr>
              </a:solidFill>
              <a:prstDash val="solid"/>
              <a:tailEnd type="triangle"/>
            </a:ln>
            <a:effectLst>
              <a:outerShdw blurRad="50800" dist="38100" dir="5400000" algn="t" rotWithShape="0">
                <a:prstClr val="black">
                  <a:alpha val="40000"/>
                </a:prstClr>
              </a:outerShdw>
            </a:effectLst>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C25F8731-ABD0-6F59-5B15-454AA47A6B58}"/>
                </a:ext>
              </a:extLst>
            </p:cNvPr>
            <p:cNvCxnSpPr>
              <a:cxnSpLocks/>
              <a:endCxn id="7" idx="1"/>
            </p:cNvCxnSpPr>
            <p:nvPr/>
          </p:nvCxnSpPr>
          <p:spPr>
            <a:xfrm>
              <a:off x="4230891" y="2198322"/>
              <a:ext cx="1138823" cy="0"/>
            </a:xfrm>
            <a:prstGeom prst="straightConnector1">
              <a:avLst/>
            </a:prstGeom>
            <a:ln>
              <a:solidFill>
                <a:schemeClr val="tx1">
                  <a:lumMod val="75000"/>
                  <a:lumOff val="25000"/>
                </a:schemeClr>
              </a:solidFill>
              <a:prstDash val="solid"/>
              <a:tailEnd type="triangle"/>
            </a:ln>
            <a:effectLst>
              <a:outerShdw blurRad="50800" dist="38100" dir="5400000" algn="t" rotWithShape="0">
                <a:prstClr val="black">
                  <a:alpha val="40000"/>
                </a:prstClr>
              </a:outerShdw>
            </a:effectLst>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E64E23B9-36AC-BBFD-818E-A41D2B88F048}"/>
                </a:ext>
              </a:extLst>
            </p:cNvPr>
            <p:cNvCxnSpPr>
              <a:cxnSpLocks/>
              <a:stCxn id="7" idx="3"/>
              <a:endCxn id="68" idx="1"/>
            </p:cNvCxnSpPr>
            <p:nvPr/>
          </p:nvCxnSpPr>
          <p:spPr>
            <a:xfrm>
              <a:off x="5799639" y="2198322"/>
              <a:ext cx="1589472" cy="2099"/>
            </a:xfrm>
            <a:prstGeom prst="straightConnector1">
              <a:avLst/>
            </a:prstGeom>
            <a:ln>
              <a:solidFill>
                <a:schemeClr val="tx1">
                  <a:lumMod val="75000"/>
                  <a:lumOff val="25000"/>
                </a:schemeClr>
              </a:solidFill>
              <a:prstDash val="solid"/>
              <a:tailEnd type="triangle"/>
            </a:ln>
            <a:effectLst>
              <a:outerShdw blurRad="50800" dist="38100" dir="5400000" algn="t"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48" name="Arc 47">
              <a:extLst>
                <a:ext uri="{FF2B5EF4-FFF2-40B4-BE49-F238E27FC236}">
                  <a16:creationId xmlns:a16="http://schemas.microsoft.com/office/drawing/2014/main" id="{4BD3B6EC-77B0-0370-9443-68DD0D326B79}"/>
                </a:ext>
              </a:extLst>
            </p:cNvPr>
            <p:cNvSpPr/>
            <p:nvPr/>
          </p:nvSpPr>
          <p:spPr>
            <a:xfrm rot="5400000">
              <a:off x="4449500" y="1446379"/>
              <a:ext cx="1429607" cy="719774"/>
            </a:xfrm>
            <a:prstGeom prst="arc">
              <a:avLst>
                <a:gd name="adj1" fmla="val 14128108"/>
                <a:gd name="adj2" fmla="val 17169756"/>
              </a:avLst>
            </a:prstGeom>
            <a:ln w="12700">
              <a:solidFill>
                <a:schemeClr val="tx1">
                  <a:lumMod val="75000"/>
                  <a:lumOff val="25000"/>
                </a:schemeClr>
              </a:solidFill>
              <a:headEnd type="arrow"/>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65" name="Picture 64" descr="A magnifying glass and papers&#10;&#10;AI-generated content may be incorrect.">
              <a:extLst>
                <a:ext uri="{FF2B5EF4-FFF2-40B4-BE49-F238E27FC236}">
                  <a16:creationId xmlns:a16="http://schemas.microsoft.com/office/drawing/2014/main" id="{02073FE5-40D9-1146-80D5-05F68A139FC7}"/>
                </a:ext>
              </a:extLst>
            </p:cNvPr>
            <p:cNvPicPr>
              <a:picLocks noChangeAspect="1"/>
            </p:cNvPicPr>
            <p:nvPr/>
          </p:nvPicPr>
          <p:blipFill>
            <a:blip r:embed="rId5">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5300451" y="1085929"/>
              <a:ext cx="432000" cy="432000"/>
            </a:xfrm>
            <a:prstGeom prst="rect">
              <a:avLst/>
            </a:prstGeom>
          </p:spPr>
        </p:pic>
        <p:pic>
          <p:nvPicPr>
            <p:cNvPr id="68" name="Picture 67" descr="A cloud computing icon with a cloud connected to a server&#10;&#10;AI-generated content may be incorrect.">
              <a:extLst>
                <a:ext uri="{FF2B5EF4-FFF2-40B4-BE49-F238E27FC236}">
                  <a16:creationId xmlns:a16="http://schemas.microsoft.com/office/drawing/2014/main" id="{30E1C74A-CA3D-1FA8-DB2D-95605E2DA1CA}"/>
                </a:ext>
              </a:extLst>
            </p:cNvPr>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389111" y="1984421"/>
              <a:ext cx="432000" cy="432000"/>
            </a:xfrm>
            <a:prstGeom prst="rect">
              <a:avLst/>
            </a:prstGeom>
          </p:spPr>
        </p:pic>
        <p:sp>
          <p:nvSpPr>
            <p:cNvPr id="78" name="TextBox 77">
              <a:extLst>
                <a:ext uri="{FF2B5EF4-FFF2-40B4-BE49-F238E27FC236}">
                  <a16:creationId xmlns:a16="http://schemas.microsoft.com/office/drawing/2014/main" id="{8961E112-C572-F497-6EA9-D622E34EEBBD}"/>
                </a:ext>
              </a:extLst>
            </p:cNvPr>
            <p:cNvSpPr txBox="1"/>
            <p:nvPr/>
          </p:nvSpPr>
          <p:spPr>
            <a:xfrm>
              <a:off x="5069990" y="944548"/>
              <a:ext cx="875908" cy="169277"/>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COMPARE DEVICE INFO</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79" name="TextBox 78">
              <a:extLst>
                <a:ext uri="{FF2B5EF4-FFF2-40B4-BE49-F238E27FC236}">
                  <a16:creationId xmlns:a16="http://schemas.microsoft.com/office/drawing/2014/main" id="{284346DB-36F0-32C9-A72F-D735FF4A89D5}"/>
                </a:ext>
              </a:extLst>
            </p:cNvPr>
            <p:cNvSpPr txBox="1"/>
            <p:nvPr/>
          </p:nvSpPr>
          <p:spPr>
            <a:xfrm>
              <a:off x="6228486" y="1260242"/>
              <a:ext cx="910488" cy="169277"/>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MATCHED DEVICE INFO</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80" name="TextBox 79">
              <a:extLst>
                <a:ext uri="{FF2B5EF4-FFF2-40B4-BE49-F238E27FC236}">
                  <a16:creationId xmlns:a16="http://schemas.microsoft.com/office/drawing/2014/main" id="{22D4B065-ED90-1330-B6D9-D4406A4459BD}"/>
                </a:ext>
              </a:extLst>
            </p:cNvPr>
            <p:cNvSpPr txBox="1"/>
            <p:nvPr/>
          </p:nvSpPr>
          <p:spPr>
            <a:xfrm>
              <a:off x="6045658" y="2238598"/>
              <a:ext cx="910488" cy="169277"/>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DEVICE PAGE VIEWS</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cxnSp>
          <p:nvCxnSpPr>
            <p:cNvPr id="81" name="Straight Arrow Connector 80">
              <a:extLst>
                <a:ext uri="{FF2B5EF4-FFF2-40B4-BE49-F238E27FC236}">
                  <a16:creationId xmlns:a16="http://schemas.microsoft.com/office/drawing/2014/main" id="{BEF012F6-F5DA-0F32-3C89-831AD3296BB3}"/>
                </a:ext>
              </a:extLst>
            </p:cNvPr>
            <p:cNvCxnSpPr>
              <a:cxnSpLocks/>
            </p:cNvCxnSpPr>
            <p:nvPr/>
          </p:nvCxnSpPr>
          <p:spPr>
            <a:xfrm flipV="1">
              <a:off x="7925093" y="2204403"/>
              <a:ext cx="562745" cy="1"/>
            </a:xfrm>
            <a:prstGeom prst="straightConnector1">
              <a:avLst/>
            </a:prstGeom>
            <a:ln>
              <a:solidFill>
                <a:schemeClr val="tx1">
                  <a:lumMod val="75000"/>
                  <a:lumOff val="25000"/>
                </a:schemeClr>
              </a:solidFill>
              <a:prstDash val="solid"/>
              <a:tailEnd type="triangle"/>
            </a:ln>
            <a:effectLst>
              <a:outerShdw blurRad="50800" dist="38100" dir="5400000" algn="t"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83" name="TextBox 82">
              <a:extLst>
                <a:ext uri="{FF2B5EF4-FFF2-40B4-BE49-F238E27FC236}">
                  <a16:creationId xmlns:a16="http://schemas.microsoft.com/office/drawing/2014/main" id="{FE8461B3-6C21-E062-A481-BBA3B34DF97C}"/>
                </a:ext>
              </a:extLst>
            </p:cNvPr>
            <p:cNvSpPr txBox="1"/>
            <p:nvPr/>
          </p:nvSpPr>
          <p:spPr>
            <a:xfrm>
              <a:off x="5060462" y="2407875"/>
              <a:ext cx="910488" cy="246221"/>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UNIDENTIFIED VISITOR SESSION</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pic>
          <p:nvPicPr>
            <p:cNvPr id="88" name="Picture 87" descr="A clipboard with a pen and dart&#10;&#10;AI-generated content may be incorrect.">
              <a:extLst>
                <a:ext uri="{FF2B5EF4-FFF2-40B4-BE49-F238E27FC236}">
                  <a16:creationId xmlns:a16="http://schemas.microsoft.com/office/drawing/2014/main" id="{D6671F2C-F846-C4B1-DCD7-2D4010116A7D}"/>
                </a:ext>
              </a:extLst>
            </p:cNvPr>
            <p:cNvPicPr>
              <a:picLocks noChangeAspect="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587100" y="1975875"/>
              <a:ext cx="432000" cy="432000"/>
            </a:xfrm>
            <a:prstGeom prst="rect">
              <a:avLst/>
            </a:prstGeom>
          </p:spPr>
        </p:pic>
        <p:sp>
          <p:nvSpPr>
            <p:cNvPr id="89" name="TextBox 88">
              <a:extLst>
                <a:ext uri="{FF2B5EF4-FFF2-40B4-BE49-F238E27FC236}">
                  <a16:creationId xmlns:a16="http://schemas.microsoft.com/office/drawing/2014/main" id="{37815642-8EDC-95EB-E3DB-47CCC5E0719E}"/>
                </a:ext>
              </a:extLst>
            </p:cNvPr>
            <p:cNvSpPr txBox="1"/>
            <p:nvPr/>
          </p:nvSpPr>
          <p:spPr>
            <a:xfrm>
              <a:off x="8314739" y="2459704"/>
              <a:ext cx="910488" cy="246221"/>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RE-ENGAGEMENT STRATEGY</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pic>
          <p:nvPicPr>
            <p:cNvPr id="90" name="Picture 89" descr="A blue and yellow envelope and a paper airplane&#10;&#10;AI-generated content may be incorrect.">
              <a:extLst>
                <a:ext uri="{FF2B5EF4-FFF2-40B4-BE49-F238E27FC236}">
                  <a16:creationId xmlns:a16="http://schemas.microsoft.com/office/drawing/2014/main" id="{29D70CAC-464B-40F7-915A-D03F6F139015}"/>
                </a:ext>
              </a:extLst>
            </p:cNvPr>
            <p:cNvPicPr>
              <a:picLocks noChangeAspect="1"/>
            </p:cNvPicPr>
            <p:nvPr/>
          </p:nvPicPr>
          <p:blipFill>
            <a:blip r:embed="rId8">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133330" y="2935183"/>
              <a:ext cx="360000" cy="360000"/>
            </a:xfrm>
            <a:prstGeom prst="rect">
              <a:avLst/>
            </a:prstGeom>
          </p:spPr>
        </p:pic>
        <p:sp>
          <p:nvSpPr>
            <p:cNvPr id="94" name="TextBox 93">
              <a:extLst>
                <a:ext uri="{FF2B5EF4-FFF2-40B4-BE49-F238E27FC236}">
                  <a16:creationId xmlns:a16="http://schemas.microsoft.com/office/drawing/2014/main" id="{18B28B94-9434-C0A8-ADB8-1A39EFC931F5}"/>
                </a:ext>
              </a:extLst>
            </p:cNvPr>
            <p:cNvSpPr txBox="1"/>
            <p:nvPr/>
          </p:nvSpPr>
          <p:spPr>
            <a:xfrm>
              <a:off x="2345733" y="2450869"/>
              <a:ext cx="910488" cy="169277"/>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STARTS APPLICATION</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97" name="TextBox 96">
              <a:extLst>
                <a:ext uri="{FF2B5EF4-FFF2-40B4-BE49-F238E27FC236}">
                  <a16:creationId xmlns:a16="http://schemas.microsoft.com/office/drawing/2014/main" id="{0925229B-18A6-8737-ADA6-EC823B39461F}"/>
                </a:ext>
              </a:extLst>
            </p:cNvPr>
            <p:cNvSpPr txBox="1"/>
            <p:nvPr/>
          </p:nvSpPr>
          <p:spPr>
            <a:xfrm>
              <a:off x="3411134" y="2422055"/>
              <a:ext cx="910488" cy="169277"/>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DROPS OFF</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00" name="TextBox 99">
              <a:extLst>
                <a:ext uri="{FF2B5EF4-FFF2-40B4-BE49-F238E27FC236}">
                  <a16:creationId xmlns:a16="http://schemas.microsoft.com/office/drawing/2014/main" id="{31F0B0D5-D637-F554-E5B8-F76F87EFEE83}"/>
                </a:ext>
              </a:extLst>
            </p:cNvPr>
            <p:cNvSpPr txBox="1"/>
            <p:nvPr/>
          </p:nvSpPr>
          <p:spPr>
            <a:xfrm>
              <a:off x="4391260" y="3096347"/>
              <a:ext cx="687993" cy="323165"/>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PERSONALIZED RE-ENGAGEMENT MAIL</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grpSp>
      <p:grpSp>
        <p:nvGrpSpPr>
          <p:cNvPr id="250" name="Group 249">
            <a:extLst>
              <a:ext uri="{FF2B5EF4-FFF2-40B4-BE49-F238E27FC236}">
                <a16:creationId xmlns:a16="http://schemas.microsoft.com/office/drawing/2014/main" id="{7FEA5469-2E7F-230A-DC1B-FF642956E2A6}"/>
              </a:ext>
            </a:extLst>
          </p:cNvPr>
          <p:cNvGrpSpPr/>
          <p:nvPr/>
        </p:nvGrpSpPr>
        <p:grpSpPr>
          <a:xfrm>
            <a:off x="157556" y="3810132"/>
            <a:ext cx="7188531" cy="2296275"/>
            <a:chOff x="1102044" y="3774732"/>
            <a:chExt cx="7188531" cy="2296275"/>
          </a:xfrm>
        </p:grpSpPr>
        <p:pic>
          <p:nvPicPr>
            <p:cNvPr id="107" name="Picture 106" descr="A house with a red roof&#10;&#10;AI-generated content may be incorrect.">
              <a:extLst>
                <a:ext uri="{FF2B5EF4-FFF2-40B4-BE49-F238E27FC236}">
                  <a16:creationId xmlns:a16="http://schemas.microsoft.com/office/drawing/2014/main" id="{B81617CF-CC00-1545-49B4-594557467547}"/>
                </a:ext>
              </a:extLst>
            </p:cNvPr>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23599" y="3911396"/>
              <a:ext cx="288000" cy="288000"/>
            </a:xfrm>
            <a:prstGeom prst="rect">
              <a:avLst/>
            </a:prstGeom>
          </p:spPr>
        </p:pic>
        <p:pic>
          <p:nvPicPr>
            <p:cNvPr id="108" name="Picture 107" descr="A yellow telephone with a white circle&#10;&#10;AI-generated content may be incorrect.">
              <a:extLst>
                <a:ext uri="{FF2B5EF4-FFF2-40B4-BE49-F238E27FC236}">
                  <a16:creationId xmlns:a16="http://schemas.microsoft.com/office/drawing/2014/main" id="{84A6ACB1-F83C-C4C0-1657-D869010EE25B}"/>
                </a:ext>
              </a:extLst>
            </p:cNvPr>
            <p:cNvPicPr>
              <a:picLocks noChangeAspect="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37043" y="5065103"/>
              <a:ext cx="288000" cy="288000"/>
            </a:xfrm>
            <a:prstGeom prst="rect">
              <a:avLst/>
            </a:prstGeom>
          </p:spPr>
        </p:pic>
        <p:pic>
          <p:nvPicPr>
            <p:cNvPr id="109" name="Picture 108" descr="A computer with a blue screen&#10;&#10;AI-generated content may be incorrect.">
              <a:extLst>
                <a:ext uri="{FF2B5EF4-FFF2-40B4-BE49-F238E27FC236}">
                  <a16:creationId xmlns:a16="http://schemas.microsoft.com/office/drawing/2014/main" id="{9DFFECD3-3932-F990-6A81-5D5544A2149E}"/>
                </a:ext>
              </a:extLst>
            </p:cNvPr>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44026" y="5480614"/>
              <a:ext cx="288000" cy="288000"/>
            </a:xfrm>
            <a:prstGeom prst="rect">
              <a:avLst/>
            </a:prstGeom>
          </p:spPr>
        </p:pic>
        <p:pic>
          <p:nvPicPr>
            <p:cNvPr id="110" name="Picture 109" descr="A name tag with a blue border&#10;&#10;AI-generated content may be incorrect.">
              <a:extLst>
                <a:ext uri="{FF2B5EF4-FFF2-40B4-BE49-F238E27FC236}">
                  <a16:creationId xmlns:a16="http://schemas.microsoft.com/office/drawing/2014/main" id="{64A1E933-1B7D-0072-9EF4-244E25D93098}"/>
                </a:ext>
              </a:extLst>
            </p:cNvPr>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23956" y="4667976"/>
              <a:ext cx="288000" cy="288000"/>
            </a:xfrm>
            <a:prstGeom prst="rect">
              <a:avLst/>
            </a:prstGeom>
          </p:spPr>
        </p:pic>
        <p:pic>
          <p:nvPicPr>
            <p:cNvPr id="112" name="Picture 111" descr="A yellow envelope with black lines&#10;&#10;AI-generated content may be incorrect.">
              <a:extLst>
                <a:ext uri="{FF2B5EF4-FFF2-40B4-BE49-F238E27FC236}">
                  <a16:creationId xmlns:a16="http://schemas.microsoft.com/office/drawing/2014/main" id="{4B398542-4092-C490-5A80-A4ACB80FAB96}"/>
                </a:ext>
              </a:extLst>
            </p:cNvPr>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25304" y="4334116"/>
              <a:ext cx="288000" cy="288000"/>
            </a:xfrm>
            <a:prstGeom prst="rect">
              <a:avLst/>
            </a:prstGeom>
          </p:spPr>
        </p:pic>
        <p:cxnSp>
          <p:nvCxnSpPr>
            <p:cNvPr id="113" name="Straight Arrow Connector 112">
              <a:extLst>
                <a:ext uri="{FF2B5EF4-FFF2-40B4-BE49-F238E27FC236}">
                  <a16:creationId xmlns:a16="http://schemas.microsoft.com/office/drawing/2014/main" id="{E09BAC6E-9C7D-B2EA-A80F-1DFCA84A1FDE}"/>
                </a:ext>
              </a:extLst>
            </p:cNvPr>
            <p:cNvCxnSpPr>
              <a:cxnSpLocks/>
              <a:endCxn id="107" idx="1"/>
            </p:cNvCxnSpPr>
            <p:nvPr/>
          </p:nvCxnSpPr>
          <p:spPr>
            <a:xfrm>
              <a:off x="1808003" y="4055396"/>
              <a:ext cx="1615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CDE02C57-F277-9774-3E53-70CDE9514F9D}"/>
                </a:ext>
              </a:extLst>
            </p:cNvPr>
            <p:cNvCxnSpPr>
              <a:cxnSpLocks/>
              <a:endCxn id="107" idx="1"/>
            </p:cNvCxnSpPr>
            <p:nvPr/>
          </p:nvCxnSpPr>
          <p:spPr>
            <a:xfrm flipV="1">
              <a:off x="1784999" y="4055396"/>
              <a:ext cx="1638600" cy="1570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7557672-5676-21D4-65F7-9D642ADEF9A2}"/>
                </a:ext>
              </a:extLst>
            </p:cNvPr>
            <p:cNvCxnSpPr>
              <a:cxnSpLocks/>
              <a:endCxn id="112" idx="1"/>
            </p:cNvCxnSpPr>
            <p:nvPr/>
          </p:nvCxnSpPr>
          <p:spPr>
            <a:xfrm>
              <a:off x="1808003" y="4055396"/>
              <a:ext cx="1617301" cy="42272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2" name="Straight Arrow Connector 121">
              <a:extLst>
                <a:ext uri="{FF2B5EF4-FFF2-40B4-BE49-F238E27FC236}">
                  <a16:creationId xmlns:a16="http://schemas.microsoft.com/office/drawing/2014/main" id="{D1DC9E87-65E6-443F-65DC-157C83D4FECF}"/>
                </a:ext>
              </a:extLst>
            </p:cNvPr>
            <p:cNvCxnSpPr>
              <a:cxnSpLocks/>
              <a:endCxn id="110" idx="1"/>
            </p:cNvCxnSpPr>
            <p:nvPr/>
          </p:nvCxnSpPr>
          <p:spPr>
            <a:xfrm>
              <a:off x="1808003" y="4055396"/>
              <a:ext cx="1615953" cy="7565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5" name="Straight Arrow Connector 124">
              <a:extLst>
                <a:ext uri="{FF2B5EF4-FFF2-40B4-BE49-F238E27FC236}">
                  <a16:creationId xmlns:a16="http://schemas.microsoft.com/office/drawing/2014/main" id="{5C556584-CC10-1BBC-803D-8B6F9BDDBC09}"/>
                </a:ext>
              </a:extLst>
            </p:cNvPr>
            <p:cNvCxnSpPr>
              <a:cxnSpLocks/>
              <a:endCxn id="108" idx="1"/>
            </p:cNvCxnSpPr>
            <p:nvPr/>
          </p:nvCxnSpPr>
          <p:spPr>
            <a:xfrm>
              <a:off x="1808003" y="4055396"/>
              <a:ext cx="1629040" cy="115370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28" name="Straight Arrow Connector 127">
              <a:extLst>
                <a:ext uri="{FF2B5EF4-FFF2-40B4-BE49-F238E27FC236}">
                  <a16:creationId xmlns:a16="http://schemas.microsoft.com/office/drawing/2014/main" id="{3B3346EC-FF76-A028-B971-7395B421D03C}"/>
                </a:ext>
              </a:extLst>
            </p:cNvPr>
            <p:cNvCxnSpPr>
              <a:cxnSpLocks/>
              <a:endCxn id="109" idx="1"/>
            </p:cNvCxnSpPr>
            <p:nvPr/>
          </p:nvCxnSpPr>
          <p:spPr>
            <a:xfrm>
              <a:off x="1808003" y="4055396"/>
              <a:ext cx="1636023" cy="156921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34" name="Straight Arrow Connector 133">
              <a:extLst>
                <a:ext uri="{FF2B5EF4-FFF2-40B4-BE49-F238E27FC236}">
                  <a16:creationId xmlns:a16="http://schemas.microsoft.com/office/drawing/2014/main" id="{324DE03D-D276-BD42-F8F4-2CD1BF0FC6A5}"/>
                </a:ext>
              </a:extLst>
            </p:cNvPr>
            <p:cNvCxnSpPr>
              <a:cxnSpLocks/>
              <a:endCxn id="112" idx="1"/>
            </p:cNvCxnSpPr>
            <p:nvPr/>
          </p:nvCxnSpPr>
          <p:spPr>
            <a:xfrm flipV="1">
              <a:off x="1784999" y="4478116"/>
              <a:ext cx="1640305" cy="114785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37" name="Straight Arrow Connector 136">
              <a:extLst>
                <a:ext uri="{FF2B5EF4-FFF2-40B4-BE49-F238E27FC236}">
                  <a16:creationId xmlns:a16="http://schemas.microsoft.com/office/drawing/2014/main" id="{A27E198D-5D7E-FACB-6668-74B41F059E20}"/>
                </a:ext>
              </a:extLst>
            </p:cNvPr>
            <p:cNvCxnSpPr>
              <a:cxnSpLocks/>
              <a:endCxn id="110" idx="1"/>
            </p:cNvCxnSpPr>
            <p:nvPr/>
          </p:nvCxnSpPr>
          <p:spPr>
            <a:xfrm flipV="1">
              <a:off x="1784999" y="4811976"/>
              <a:ext cx="1638957" cy="8139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0" name="Straight Arrow Connector 139">
              <a:extLst>
                <a:ext uri="{FF2B5EF4-FFF2-40B4-BE49-F238E27FC236}">
                  <a16:creationId xmlns:a16="http://schemas.microsoft.com/office/drawing/2014/main" id="{30FCA478-5836-B4B7-FD1B-7D9F4E33B3B9}"/>
                </a:ext>
              </a:extLst>
            </p:cNvPr>
            <p:cNvCxnSpPr>
              <a:cxnSpLocks/>
              <a:endCxn id="108" idx="1"/>
            </p:cNvCxnSpPr>
            <p:nvPr/>
          </p:nvCxnSpPr>
          <p:spPr>
            <a:xfrm flipV="1">
              <a:off x="1784999" y="5209103"/>
              <a:ext cx="1652044" cy="41686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43" name="Straight Arrow Connector 142">
              <a:extLst>
                <a:ext uri="{FF2B5EF4-FFF2-40B4-BE49-F238E27FC236}">
                  <a16:creationId xmlns:a16="http://schemas.microsoft.com/office/drawing/2014/main" id="{40E75CBB-1D97-8400-7573-902D0A5334F9}"/>
                </a:ext>
              </a:extLst>
            </p:cNvPr>
            <p:cNvCxnSpPr>
              <a:cxnSpLocks/>
              <a:endCxn id="109" idx="1"/>
            </p:cNvCxnSpPr>
            <p:nvPr/>
          </p:nvCxnSpPr>
          <p:spPr>
            <a:xfrm flipV="1">
              <a:off x="1784999" y="5624614"/>
              <a:ext cx="1659027" cy="135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4" name="Straight Arrow Connector 193">
              <a:extLst>
                <a:ext uri="{FF2B5EF4-FFF2-40B4-BE49-F238E27FC236}">
                  <a16:creationId xmlns:a16="http://schemas.microsoft.com/office/drawing/2014/main" id="{4A76CC32-5CB2-E8BD-862A-C1EA15DF0FD8}"/>
                </a:ext>
              </a:extLst>
            </p:cNvPr>
            <p:cNvCxnSpPr>
              <a:cxnSpLocks/>
              <a:stCxn id="107" idx="3"/>
            </p:cNvCxnSpPr>
            <p:nvPr/>
          </p:nvCxnSpPr>
          <p:spPr>
            <a:xfrm>
              <a:off x="3711599" y="4055396"/>
              <a:ext cx="10009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7" name="Picture 206" descr="A yellow circle with a white tick in the center&#10;&#10;AI-generated content may be incorrect.">
              <a:extLst>
                <a:ext uri="{FF2B5EF4-FFF2-40B4-BE49-F238E27FC236}">
                  <a16:creationId xmlns:a16="http://schemas.microsoft.com/office/drawing/2014/main" id="{08DBFFF1-D0CF-A630-EE0C-55CCDD3C8BB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71400" y="3896499"/>
              <a:ext cx="288000" cy="288000"/>
            </a:xfrm>
            <a:prstGeom prst="rect">
              <a:avLst/>
            </a:prstGeom>
          </p:spPr>
        </p:pic>
        <p:pic>
          <p:nvPicPr>
            <p:cNvPr id="211" name="Picture 210" descr="A green circle with a white check mark in it&#10;&#10;AI-generated content may be incorrect.">
              <a:extLst>
                <a:ext uri="{FF2B5EF4-FFF2-40B4-BE49-F238E27FC236}">
                  <a16:creationId xmlns:a16="http://schemas.microsoft.com/office/drawing/2014/main" id="{34F8FCBC-DE55-F216-E5A3-85E65790F29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773513" y="4311898"/>
              <a:ext cx="288000" cy="288000"/>
            </a:xfrm>
            <a:prstGeom prst="rect">
              <a:avLst/>
            </a:prstGeom>
          </p:spPr>
        </p:pic>
        <p:cxnSp>
          <p:nvCxnSpPr>
            <p:cNvPr id="212" name="Straight Arrow Connector 211">
              <a:extLst>
                <a:ext uri="{FF2B5EF4-FFF2-40B4-BE49-F238E27FC236}">
                  <a16:creationId xmlns:a16="http://schemas.microsoft.com/office/drawing/2014/main" id="{6ECF4A7F-4F46-0428-B49F-4957C7CCC364}"/>
                </a:ext>
              </a:extLst>
            </p:cNvPr>
            <p:cNvCxnSpPr>
              <a:cxnSpLocks/>
            </p:cNvCxnSpPr>
            <p:nvPr/>
          </p:nvCxnSpPr>
          <p:spPr>
            <a:xfrm>
              <a:off x="3725043" y="4433686"/>
              <a:ext cx="1000907"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pic>
          <p:nvPicPr>
            <p:cNvPr id="213" name="Picture 212" descr="A green circle with a white check mark in it&#10;&#10;AI-generated content may be incorrect.">
              <a:extLst>
                <a:ext uri="{FF2B5EF4-FFF2-40B4-BE49-F238E27FC236}">
                  <a16:creationId xmlns:a16="http://schemas.microsoft.com/office/drawing/2014/main" id="{7C03CDDE-F285-57F3-2516-EE91900C0D2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792049" y="5483088"/>
              <a:ext cx="288000" cy="288000"/>
            </a:xfrm>
            <a:prstGeom prst="rect">
              <a:avLst/>
            </a:prstGeom>
          </p:spPr>
        </p:pic>
        <p:cxnSp>
          <p:nvCxnSpPr>
            <p:cNvPr id="214" name="Straight Arrow Connector 213">
              <a:extLst>
                <a:ext uri="{FF2B5EF4-FFF2-40B4-BE49-F238E27FC236}">
                  <a16:creationId xmlns:a16="http://schemas.microsoft.com/office/drawing/2014/main" id="{BF24A3DC-5BF8-3F8C-EB60-FC9475060312}"/>
                </a:ext>
              </a:extLst>
            </p:cNvPr>
            <p:cNvCxnSpPr>
              <a:cxnSpLocks/>
            </p:cNvCxnSpPr>
            <p:nvPr/>
          </p:nvCxnSpPr>
          <p:spPr>
            <a:xfrm>
              <a:off x="3725043" y="5604893"/>
              <a:ext cx="100090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15" name="Straight Arrow Connector 214">
              <a:extLst>
                <a:ext uri="{FF2B5EF4-FFF2-40B4-BE49-F238E27FC236}">
                  <a16:creationId xmlns:a16="http://schemas.microsoft.com/office/drawing/2014/main" id="{8A596879-E229-C6B9-EB37-57EDC8E9DB34}"/>
                </a:ext>
              </a:extLst>
            </p:cNvPr>
            <p:cNvCxnSpPr>
              <a:cxnSpLocks/>
            </p:cNvCxnSpPr>
            <p:nvPr/>
          </p:nvCxnSpPr>
          <p:spPr>
            <a:xfrm>
              <a:off x="3720434" y="4837069"/>
              <a:ext cx="100090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216" name="Picture 215" descr="A yellow circle with a white tick in the center&#10;&#10;AI-generated content may be incorrect.">
              <a:extLst>
                <a:ext uri="{FF2B5EF4-FFF2-40B4-BE49-F238E27FC236}">
                  <a16:creationId xmlns:a16="http://schemas.microsoft.com/office/drawing/2014/main" id="{0A310FA3-5894-C4A5-5339-EA7FBB4823C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80235" y="4678172"/>
              <a:ext cx="288000" cy="288000"/>
            </a:xfrm>
            <a:prstGeom prst="rect">
              <a:avLst/>
            </a:prstGeom>
          </p:spPr>
        </p:pic>
        <p:cxnSp>
          <p:nvCxnSpPr>
            <p:cNvPr id="217" name="Straight Arrow Connector 216">
              <a:extLst>
                <a:ext uri="{FF2B5EF4-FFF2-40B4-BE49-F238E27FC236}">
                  <a16:creationId xmlns:a16="http://schemas.microsoft.com/office/drawing/2014/main" id="{6EE83B00-4136-D22A-9CCC-2813F60E9144}"/>
                </a:ext>
              </a:extLst>
            </p:cNvPr>
            <p:cNvCxnSpPr>
              <a:cxnSpLocks/>
            </p:cNvCxnSpPr>
            <p:nvPr/>
          </p:nvCxnSpPr>
          <p:spPr>
            <a:xfrm>
              <a:off x="3720434" y="5209103"/>
              <a:ext cx="1000907"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218" name="Picture 217" descr="A red x in a circle&#10;&#10;AI-generated content may be incorrect.">
              <a:extLst>
                <a:ext uri="{FF2B5EF4-FFF2-40B4-BE49-F238E27FC236}">
                  <a16:creationId xmlns:a16="http://schemas.microsoft.com/office/drawing/2014/main" id="{3728C218-2512-8A3D-2859-E90A24B720B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80235" y="5088462"/>
              <a:ext cx="288000" cy="288000"/>
            </a:xfrm>
            <a:prstGeom prst="rect">
              <a:avLst/>
            </a:prstGeom>
          </p:spPr>
        </p:pic>
        <p:cxnSp>
          <p:nvCxnSpPr>
            <p:cNvPr id="220" name="Straight Arrow Connector 219">
              <a:extLst>
                <a:ext uri="{FF2B5EF4-FFF2-40B4-BE49-F238E27FC236}">
                  <a16:creationId xmlns:a16="http://schemas.microsoft.com/office/drawing/2014/main" id="{36C1FDB0-1BD5-722E-9F83-B1C2E96C2166}"/>
                </a:ext>
              </a:extLst>
            </p:cNvPr>
            <p:cNvCxnSpPr>
              <a:cxnSpLocks/>
              <a:stCxn id="207" idx="3"/>
              <a:endCxn id="225" idx="1"/>
            </p:cNvCxnSpPr>
            <p:nvPr/>
          </p:nvCxnSpPr>
          <p:spPr>
            <a:xfrm>
              <a:off x="5059400" y="4040499"/>
              <a:ext cx="1512005" cy="781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2" name="TextBox 221">
              <a:extLst>
                <a:ext uri="{FF2B5EF4-FFF2-40B4-BE49-F238E27FC236}">
                  <a16:creationId xmlns:a16="http://schemas.microsoft.com/office/drawing/2014/main" id="{0CB927A4-CA89-1AB6-B15C-BE0D3C4F4AFB}"/>
                </a:ext>
              </a:extLst>
            </p:cNvPr>
            <p:cNvSpPr txBox="1"/>
            <p:nvPr/>
          </p:nvSpPr>
          <p:spPr>
            <a:xfrm>
              <a:off x="1102044" y="4289599"/>
              <a:ext cx="910488" cy="169277"/>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CUSTOMER 1</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223" name="TextBox 222">
              <a:extLst>
                <a:ext uri="{FF2B5EF4-FFF2-40B4-BE49-F238E27FC236}">
                  <a16:creationId xmlns:a16="http://schemas.microsoft.com/office/drawing/2014/main" id="{22BD934B-5DC9-78B1-2BEF-A3539F2189D4}"/>
                </a:ext>
              </a:extLst>
            </p:cNvPr>
            <p:cNvSpPr txBox="1"/>
            <p:nvPr/>
          </p:nvSpPr>
          <p:spPr>
            <a:xfrm>
              <a:off x="1108307" y="5878056"/>
              <a:ext cx="910488" cy="169277"/>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CUSTOMER 2</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cxnSp>
          <p:nvCxnSpPr>
            <p:cNvPr id="224" name="Straight Arrow Connector 223">
              <a:extLst>
                <a:ext uri="{FF2B5EF4-FFF2-40B4-BE49-F238E27FC236}">
                  <a16:creationId xmlns:a16="http://schemas.microsoft.com/office/drawing/2014/main" id="{01BA293F-25F0-7D5D-1845-456C86AA2ED9}"/>
                </a:ext>
              </a:extLst>
            </p:cNvPr>
            <p:cNvCxnSpPr>
              <a:cxnSpLocks/>
              <a:stCxn id="211" idx="3"/>
              <a:endCxn id="225" idx="1"/>
            </p:cNvCxnSpPr>
            <p:nvPr/>
          </p:nvCxnSpPr>
          <p:spPr>
            <a:xfrm>
              <a:off x="5061513" y="4455898"/>
              <a:ext cx="1509892" cy="36627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pic>
          <p:nvPicPr>
            <p:cNvPr id="225" name="Picture 224" descr="A cloud computing icon with a cloud connected to a server&#10;&#10;AI-generated content may be incorrect.">
              <a:extLst>
                <a:ext uri="{FF2B5EF4-FFF2-40B4-BE49-F238E27FC236}">
                  <a16:creationId xmlns:a16="http://schemas.microsoft.com/office/drawing/2014/main" id="{8FC932B8-7189-59C1-0CA5-11EB16428C13}"/>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571405" y="4606172"/>
              <a:ext cx="432000" cy="432000"/>
            </a:xfrm>
            <a:prstGeom prst="rect">
              <a:avLst/>
            </a:prstGeom>
          </p:spPr>
        </p:pic>
        <p:cxnSp>
          <p:nvCxnSpPr>
            <p:cNvPr id="230" name="Straight Arrow Connector 229">
              <a:extLst>
                <a:ext uri="{FF2B5EF4-FFF2-40B4-BE49-F238E27FC236}">
                  <a16:creationId xmlns:a16="http://schemas.microsoft.com/office/drawing/2014/main" id="{B6DEA79A-04EA-8E82-E777-17DD6FCB3D95}"/>
                </a:ext>
              </a:extLst>
            </p:cNvPr>
            <p:cNvCxnSpPr>
              <a:cxnSpLocks/>
              <a:stCxn id="216" idx="3"/>
              <a:endCxn id="225" idx="1"/>
            </p:cNvCxnSpPr>
            <p:nvPr/>
          </p:nvCxnSpPr>
          <p:spPr>
            <a:xfrm>
              <a:off x="5068235" y="4822172"/>
              <a:ext cx="150317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6" name="Straight Arrow Connector 235">
              <a:extLst>
                <a:ext uri="{FF2B5EF4-FFF2-40B4-BE49-F238E27FC236}">
                  <a16:creationId xmlns:a16="http://schemas.microsoft.com/office/drawing/2014/main" id="{8413D7BC-2CFC-A333-7523-53D888F5509B}"/>
                </a:ext>
              </a:extLst>
            </p:cNvPr>
            <p:cNvCxnSpPr>
              <a:cxnSpLocks/>
              <a:stCxn id="218" idx="3"/>
              <a:endCxn id="225" idx="1"/>
            </p:cNvCxnSpPr>
            <p:nvPr/>
          </p:nvCxnSpPr>
          <p:spPr>
            <a:xfrm flipV="1">
              <a:off x="5068235" y="4822172"/>
              <a:ext cx="1503170" cy="41029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39" name="Straight Arrow Connector 238">
              <a:extLst>
                <a:ext uri="{FF2B5EF4-FFF2-40B4-BE49-F238E27FC236}">
                  <a16:creationId xmlns:a16="http://schemas.microsoft.com/office/drawing/2014/main" id="{0243E95C-CD0E-B71A-821B-8BD053A72867}"/>
                </a:ext>
              </a:extLst>
            </p:cNvPr>
            <p:cNvCxnSpPr>
              <a:cxnSpLocks/>
              <a:stCxn id="213" idx="3"/>
              <a:endCxn id="225" idx="1"/>
            </p:cNvCxnSpPr>
            <p:nvPr/>
          </p:nvCxnSpPr>
          <p:spPr>
            <a:xfrm flipV="1">
              <a:off x="5080049" y="4822172"/>
              <a:ext cx="1491356" cy="80491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42" name="Straight Arrow Connector 241">
              <a:extLst>
                <a:ext uri="{FF2B5EF4-FFF2-40B4-BE49-F238E27FC236}">
                  <a16:creationId xmlns:a16="http://schemas.microsoft.com/office/drawing/2014/main" id="{96D5D5A2-D683-F8D5-7EFC-3BFDAB532739}"/>
                </a:ext>
              </a:extLst>
            </p:cNvPr>
            <p:cNvCxnSpPr>
              <a:cxnSpLocks/>
            </p:cNvCxnSpPr>
            <p:nvPr/>
          </p:nvCxnSpPr>
          <p:spPr>
            <a:xfrm flipV="1">
              <a:off x="7026583" y="4848172"/>
              <a:ext cx="562745" cy="1"/>
            </a:xfrm>
            <a:prstGeom prst="straightConnector1">
              <a:avLst/>
            </a:prstGeom>
            <a:ln>
              <a:solidFill>
                <a:schemeClr val="tx1">
                  <a:lumMod val="75000"/>
                  <a:lumOff val="25000"/>
                </a:schemeClr>
              </a:solidFill>
              <a:prstDash val="solid"/>
              <a:tailEnd type="triangle"/>
            </a:ln>
            <a:effectLst>
              <a:outerShdw blurRad="50800" dist="38100" dir="5400000" algn="t" rotWithShape="0">
                <a:prstClr val="black">
                  <a:alpha val="40000"/>
                </a:prstClr>
              </a:outerShdw>
            </a:effectLst>
          </p:spPr>
          <p:style>
            <a:lnRef idx="2">
              <a:schemeClr val="dk1"/>
            </a:lnRef>
            <a:fillRef idx="0">
              <a:schemeClr val="dk1"/>
            </a:fillRef>
            <a:effectRef idx="1">
              <a:schemeClr val="dk1"/>
            </a:effectRef>
            <a:fontRef idx="minor">
              <a:schemeClr val="tx1"/>
            </a:fontRef>
          </p:style>
        </p:cxnSp>
        <p:pic>
          <p:nvPicPr>
            <p:cNvPr id="243" name="Picture 242" descr="A person with dark hair and green shirt&#10;&#10;AI-generated content may be incorrect.">
              <a:extLst>
                <a:ext uri="{FF2B5EF4-FFF2-40B4-BE49-F238E27FC236}">
                  <a16:creationId xmlns:a16="http://schemas.microsoft.com/office/drawing/2014/main" id="{AB1550FF-91E8-6468-8731-F280ADCC52E7}"/>
                </a:ext>
              </a:extLst>
            </p:cNvPr>
            <p:cNvPicPr>
              <a:picLocks noChangeAspect="1"/>
            </p:cNvPicPr>
            <p:nvPr/>
          </p:nvPicPr>
          <p:blipFill>
            <a:blip r:embed="rId17">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52999" y="3774732"/>
              <a:ext cx="432000" cy="432000"/>
            </a:xfrm>
            <a:prstGeom prst="rect">
              <a:avLst/>
            </a:prstGeom>
          </p:spPr>
        </p:pic>
        <p:pic>
          <p:nvPicPr>
            <p:cNvPr id="244" name="Picture 243" descr="A person with long hair and a white shirt&#10;&#10;AI-generated content may be incorrect.">
              <a:extLst>
                <a:ext uri="{FF2B5EF4-FFF2-40B4-BE49-F238E27FC236}">
                  <a16:creationId xmlns:a16="http://schemas.microsoft.com/office/drawing/2014/main" id="{CED74A9E-06D5-19B9-FE8E-C41B74D8D896}"/>
                </a:ext>
              </a:extLst>
            </p:cNvPr>
            <p:cNvPicPr>
              <a:picLocks noChangeAspect="1"/>
            </p:cNvPicPr>
            <p:nvPr/>
          </p:nvPicPr>
          <p:blipFill>
            <a:blip r:embed="rId1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37141" y="5388892"/>
              <a:ext cx="432001" cy="432001"/>
            </a:xfrm>
            <a:prstGeom prst="rect">
              <a:avLst/>
            </a:prstGeom>
          </p:spPr>
        </p:pic>
        <p:pic>
          <p:nvPicPr>
            <p:cNvPr id="245" name="Picture 244" descr="A person with dark hair and green shirt&#10;&#10;AI-generated content may be incorrect.">
              <a:extLst>
                <a:ext uri="{FF2B5EF4-FFF2-40B4-BE49-F238E27FC236}">
                  <a16:creationId xmlns:a16="http://schemas.microsoft.com/office/drawing/2014/main" id="{0A1EF4A9-63C6-0D38-E044-DD39A9F23BC0}"/>
                </a:ext>
              </a:extLst>
            </p:cNvPr>
            <p:cNvPicPr>
              <a:picLocks noChangeAspect="1"/>
            </p:cNvPicPr>
            <p:nvPr/>
          </p:nvPicPr>
          <p:blipFill>
            <a:blip r:embed="rId17">
              <a:alphaModFix amt="54000"/>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562908" y="4592033"/>
              <a:ext cx="432000" cy="432000"/>
            </a:xfrm>
            <a:prstGeom prst="rect">
              <a:avLst/>
            </a:prstGeom>
          </p:spPr>
        </p:pic>
        <p:pic>
          <p:nvPicPr>
            <p:cNvPr id="246" name="Picture 245" descr="A person with long hair and a white shirt&#10;&#10;AI-generated content may be incorrect.">
              <a:extLst>
                <a:ext uri="{FF2B5EF4-FFF2-40B4-BE49-F238E27FC236}">
                  <a16:creationId xmlns:a16="http://schemas.microsoft.com/office/drawing/2014/main" id="{2F5BE62F-BF52-A736-EAA7-92BFC1EF5B78}"/>
                </a:ext>
              </a:extLst>
            </p:cNvPr>
            <p:cNvPicPr>
              <a:picLocks noChangeAspect="1"/>
            </p:cNvPicPr>
            <p:nvPr/>
          </p:nvPicPr>
          <p:blipFill>
            <a:blip r:embed="rId18">
              <a:alphaModFix amt="46000"/>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722885" y="4592033"/>
              <a:ext cx="432001" cy="432001"/>
            </a:xfrm>
            <a:prstGeom prst="rect">
              <a:avLst/>
            </a:prstGeom>
          </p:spPr>
        </p:pic>
        <p:sp>
          <p:nvSpPr>
            <p:cNvPr id="247" name="TextBox 246">
              <a:extLst>
                <a:ext uri="{FF2B5EF4-FFF2-40B4-BE49-F238E27FC236}">
                  <a16:creationId xmlns:a16="http://schemas.microsoft.com/office/drawing/2014/main" id="{0E4AA9BA-3FAD-5937-BE36-EB27B5D6C403}"/>
                </a:ext>
              </a:extLst>
            </p:cNvPr>
            <p:cNvSpPr txBox="1"/>
            <p:nvPr/>
          </p:nvSpPr>
          <p:spPr>
            <a:xfrm>
              <a:off x="7380087" y="5102526"/>
              <a:ext cx="910488" cy="323165"/>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UNIFIED CUSTOMER IDENTITY WITH CONFIDENCE LEVEL</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248" name="TextBox 247">
              <a:extLst>
                <a:ext uri="{FF2B5EF4-FFF2-40B4-BE49-F238E27FC236}">
                  <a16:creationId xmlns:a16="http://schemas.microsoft.com/office/drawing/2014/main" id="{10223554-610F-3DF9-A711-2CD3F4D41FDF}"/>
                </a:ext>
              </a:extLst>
            </p:cNvPr>
            <p:cNvSpPr txBox="1"/>
            <p:nvPr/>
          </p:nvSpPr>
          <p:spPr>
            <a:xfrm>
              <a:off x="6268640" y="5081734"/>
              <a:ext cx="910488" cy="246221"/>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FUZZY + RULE-BASED MATCHING</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249" name="TextBox 248">
              <a:extLst>
                <a:ext uri="{FF2B5EF4-FFF2-40B4-BE49-F238E27FC236}">
                  <a16:creationId xmlns:a16="http://schemas.microsoft.com/office/drawing/2014/main" id="{504665B6-F8D3-D5FA-FF40-2B0D86528ABF}"/>
                </a:ext>
              </a:extLst>
            </p:cNvPr>
            <p:cNvSpPr txBox="1"/>
            <p:nvPr/>
          </p:nvSpPr>
          <p:spPr>
            <a:xfrm>
              <a:off x="4414947" y="5824786"/>
              <a:ext cx="1000906" cy="246221"/>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PARTIAL/FULL OR MISMATCH OF ATTRIBUTES</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grpSp>
    </p:spTree>
    <p:extLst>
      <p:ext uri="{BB962C8B-B14F-4D97-AF65-F5344CB8AC3E}">
        <p14:creationId xmlns:p14="http://schemas.microsoft.com/office/powerpoint/2010/main" val="1779530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03CBF-64D6-8CC4-0D0D-46B47C448DDC}"/>
            </a:ext>
          </a:extLst>
        </p:cNvPr>
        <p:cNvGrpSpPr/>
        <p:nvPr/>
      </p:nvGrpSpPr>
      <p:grpSpPr>
        <a:xfrm>
          <a:off x="0" y="0"/>
          <a:ext cx="0" cy="0"/>
          <a:chOff x="0" y="0"/>
          <a:chExt cx="0" cy="0"/>
        </a:xfrm>
      </p:grpSpPr>
      <p:grpSp>
        <p:nvGrpSpPr>
          <p:cNvPr id="75" name="Group 74">
            <a:extLst>
              <a:ext uri="{FF2B5EF4-FFF2-40B4-BE49-F238E27FC236}">
                <a16:creationId xmlns:a16="http://schemas.microsoft.com/office/drawing/2014/main" id="{FF154EAD-C964-1B6C-7D10-163A19F293FB}"/>
              </a:ext>
            </a:extLst>
          </p:cNvPr>
          <p:cNvGrpSpPr/>
          <p:nvPr/>
        </p:nvGrpSpPr>
        <p:grpSpPr>
          <a:xfrm>
            <a:off x="581293" y="865871"/>
            <a:ext cx="7759625" cy="2141151"/>
            <a:chOff x="287095" y="2177890"/>
            <a:chExt cx="10762812" cy="3585803"/>
          </a:xfrm>
        </p:grpSpPr>
        <p:pic>
          <p:nvPicPr>
            <p:cNvPr id="6" name="Picture 5" descr="A blue and yellow envelope and a paper airplane&#10;&#10;AI-generated content may be incorrect.">
              <a:extLst>
                <a:ext uri="{FF2B5EF4-FFF2-40B4-BE49-F238E27FC236}">
                  <a16:creationId xmlns:a16="http://schemas.microsoft.com/office/drawing/2014/main" id="{C2DE3CF4-EB0C-B231-C49E-46508E57C9B1}"/>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69774" y="3522749"/>
              <a:ext cx="720000" cy="720000"/>
            </a:xfrm>
            <a:prstGeom prst="rect">
              <a:avLst/>
            </a:prstGeom>
          </p:spPr>
        </p:pic>
        <p:pic>
          <p:nvPicPr>
            <p:cNvPr id="8" name="Picture 7" descr="A hand pointing at a yellow envelope&#10;&#10;AI-generated content may be incorrect.">
              <a:extLst>
                <a:ext uri="{FF2B5EF4-FFF2-40B4-BE49-F238E27FC236}">
                  <a16:creationId xmlns:a16="http://schemas.microsoft.com/office/drawing/2014/main" id="{29CDFBE7-EB8F-138C-7088-F5EEA611F983}"/>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366575" y="3507584"/>
              <a:ext cx="720000" cy="720000"/>
            </a:xfrm>
            <a:prstGeom prst="rect">
              <a:avLst/>
            </a:prstGeom>
          </p:spPr>
        </p:pic>
        <p:pic>
          <p:nvPicPr>
            <p:cNvPr id="10" name="Picture 9" descr="A person with a headset&#10;&#10;AI-generated content may be incorrect.">
              <a:extLst>
                <a:ext uri="{FF2B5EF4-FFF2-40B4-BE49-F238E27FC236}">
                  <a16:creationId xmlns:a16="http://schemas.microsoft.com/office/drawing/2014/main" id="{52A2372D-4E8E-9F98-4B93-41060057C085}"/>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56532" y="4637400"/>
              <a:ext cx="720000" cy="720000"/>
            </a:xfrm>
            <a:prstGeom prst="rect">
              <a:avLst/>
            </a:prstGeom>
          </p:spPr>
        </p:pic>
        <p:pic>
          <p:nvPicPr>
            <p:cNvPr id="12" name="Picture 11" descr="A person with a phone receiver&#10;&#10;AI-generated content may be incorrect.">
              <a:extLst>
                <a:ext uri="{FF2B5EF4-FFF2-40B4-BE49-F238E27FC236}">
                  <a16:creationId xmlns:a16="http://schemas.microsoft.com/office/drawing/2014/main" id="{9A39109A-2FE0-9420-418A-A6CA921E31C6}"/>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338485" y="4703215"/>
              <a:ext cx="720000" cy="720000"/>
            </a:xfrm>
            <a:prstGeom prst="rect">
              <a:avLst/>
            </a:prstGeom>
          </p:spPr>
        </p:pic>
        <p:pic>
          <p:nvPicPr>
            <p:cNvPr id="13" name="Picture 12" descr="A blue and yellow browser with a globe and a search bar&#10;&#10;AI-generated content may be incorrect.">
              <a:extLst>
                <a:ext uri="{FF2B5EF4-FFF2-40B4-BE49-F238E27FC236}">
                  <a16:creationId xmlns:a16="http://schemas.microsoft.com/office/drawing/2014/main" id="{2C67EAB1-269D-0381-6785-D4A37589FC1D}"/>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87634" y="4703215"/>
              <a:ext cx="720000" cy="720000"/>
            </a:xfrm>
            <a:prstGeom prst="rect">
              <a:avLst/>
            </a:prstGeom>
          </p:spPr>
        </p:pic>
        <p:pic>
          <p:nvPicPr>
            <p:cNvPr id="16" name="Picture 15" descr="A graphic of a graph&#10;&#10;AI-generated content may be incorrect.">
              <a:extLst>
                <a:ext uri="{FF2B5EF4-FFF2-40B4-BE49-F238E27FC236}">
                  <a16:creationId xmlns:a16="http://schemas.microsoft.com/office/drawing/2014/main" id="{2D602D1C-1B36-0DF7-5F63-964B00CF569B}"/>
                </a:ext>
              </a:extLst>
            </p:cNvPr>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678153" y="3450805"/>
              <a:ext cx="720000" cy="720000"/>
            </a:xfrm>
            <a:prstGeom prst="rect">
              <a:avLst/>
            </a:prstGeom>
          </p:spPr>
        </p:pic>
        <p:pic>
          <p:nvPicPr>
            <p:cNvPr id="18" name="Picture 17" descr="A person with short hair&#10;&#10;AI-generated content may be incorrect.">
              <a:extLst>
                <a:ext uri="{FF2B5EF4-FFF2-40B4-BE49-F238E27FC236}">
                  <a16:creationId xmlns:a16="http://schemas.microsoft.com/office/drawing/2014/main" id="{95963F0F-63EC-CC33-9029-9A72B417C34E}"/>
                </a:ext>
              </a:extLst>
            </p:cNvPr>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82987" y="3472192"/>
              <a:ext cx="720000" cy="720000"/>
            </a:xfrm>
            <a:prstGeom prst="rect">
              <a:avLst/>
            </a:prstGeom>
          </p:spPr>
        </p:pic>
        <p:cxnSp>
          <p:nvCxnSpPr>
            <p:cNvPr id="20" name="Straight Arrow Connector 19">
              <a:extLst>
                <a:ext uri="{FF2B5EF4-FFF2-40B4-BE49-F238E27FC236}">
                  <a16:creationId xmlns:a16="http://schemas.microsoft.com/office/drawing/2014/main" id="{0B4DD26D-F285-0172-8D45-C09A422D9036}"/>
                </a:ext>
              </a:extLst>
            </p:cNvPr>
            <p:cNvCxnSpPr>
              <a:cxnSpLocks/>
            </p:cNvCxnSpPr>
            <p:nvPr/>
          </p:nvCxnSpPr>
          <p:spPr>
            <a:xfrm>
              <a:off x="1362366" y="3784973"/>
              <a:ext cx="499950"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27" name="Picture 26" descr="A hand pointing at a phone&#10;&#10;AI-generated content may be incorrect.">
              <a:extLst>
                <a:ext uri="{FF2B5EF4-FFF2-40B4-BE49-F238E27FC236}">
                  <a16:creationId xmlns:a16="http://schemas.microsoft.com/office/drawing/2014/main" id="{7B2D5BD8-9AA1-6C66-0E3F-610308074284}"/>
                </a:ext>
              </a:extLst>
            </p:cNvPr>
            <p:cNvPicPr>
              <a:picLocks noChangeAspect="1"/>
            </p:cNvPicPr>
            <p:nvPr/>
          </p:nvPicPr>
          <p:blipFill>
            <a:blip r:embed="rId9">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348082" y="3450805"/>
              <a:ext cx="720000" cy="720000"/>
            </a:xfrm>
            <a:prstGeom prst="rect">
              <a:avLst/>
            </a:prstGeom>
          </p:spPr>
        </p:pic>
        <p:pic>
          <p:nvPicPr>
            <p:cNvPr id="30" name="Picture 29" descr="A computer with a graph and coins&#10;&#10;AI-generated content may be incorrect.">
              <a:extLst>
                <a:ext uri="{FF2B5EF4-FFF2-40B4-BE49-F238E27FC236}">
                  <a16:creationId xmlns:a16="http://schemas.microsoft.com/office/drawing/2014/main" id="{54A1F640-5CCE-9A0F-4D97-F1D510CB5B29}"/>
                </a:ext>
              </a:extLst>
            </p:cNvPr>
            <p:cNvPicPr>
              <a:picLocks noChangeAspect="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47929" y="2343206"/>
              <a:ext cx="720000" cy="720000"/>
            </a:xfrm>
            <a:prstGeom prst="rect">
              <a:avLst/>
            </a:prstGeom>
          </p:spPr>
        </p:pic>
        <p:pic>
          <p:nvPicPr>
            <p:cNvPr id="32" name="Picture 31" descr="A close up of a id card&#10;&#10;AI-generated content may be incorrect.">
              <a:extLst>
                <a:ext uri="{FF2B5EF4-FFF2-40B4-BE49-F238E27FC236}">
                  <a16:creationId xmlns:a16="http://schemas.microsoft.com/office/drawing/2014/main" id="{F3AD04DE-C24B-E895-EEC3-748A89B807D0}"/>
                </a:ext>
              </a:extLst>
            </p:cNvPr>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186885" y="3362503"/>
              <a:ext cx="720000" cy="720000"/>
            </a:xfrm>
            <a:prstGeom prst="rect">
              <a:avLst/>
            </a:prstGeom>
          </p:spPr>
        </p:pic>
        <p:cxnSp>
          <p:nvCxnSpPr>
            <p:cNvPr id="33" name="Straight Arrow Connector 32">
              <a:extLst>
                <a:ext uri="{FF2B5EF4-FFF2-40B4-BE49-F238E27FC236}">
                  <a16:creationId xmlns:a16="http://schemas.microsoft.com/office/drawing/2014/main" id="{B7FB6E5B-E656-5A53-4E0C-7571965DBDE5}"/>
                </a:ext>
              </a:extLst>
            </p:cNvPr>
            <p:cNvCxnSpPr>
              <a:cxnSpLocks/>
              <a:endCxn id="16" idx="1"/>
            </p:cNvCxnSpPr>
            <p:nvPr/>
          </p:nvCxnSpPr>
          <p:spPr>
            <a:xfrm>
              <a:off x="6183393" y="3803361"/>
              <a:ext cx="494760" cy="744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5" name="Straight Arrow Connector 34">
              <a:extLst>
                <a:ext uri="{FF2B5EF4-FFF2-40B4-BE49-F238E27FC236}">
                  <a16:creationId xmlns:a16="http://schemas.microsoft.com/office/drawing/2014/main" id="{AA63F12B-2921-AEC4-4E5E-B4368A452EC5}"/>
                </a:ext>
              </a:extLst>
            </p:cNvPr>
            <p:cNvCxnSpPr>
              <a:cxnSpLocks/>
            </p:cNvCxnSpPr>
            <p:nvPr/>
          </p:nvCxnSpPr>
          <p:spPr>
            <a:xfrm>
              <a:off x="7503363" y="3803361"/>
              <a:ext cx="8495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24251679-6580-F142-CF7F-F773FC45B365}"/>
                </a:ext>
              </a:extLst>
            </p:cNvPr>
            <p:cNvCxnSpPr>
              <a:cxnSpLocks/>
            </p:cNvCxnSpPr>
            <p:nvPr/>
          </p:nvCxnSpPr>
          <p:spPr>
            <a:xfrm>
              <a:off x="9175578" y="3819258"/>
              <a:ext cx="8495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1EF2909C-C9CA-83EB-39BD-E2F29612644F}"/>
                </a:ext>
              </a:extLst>
            </p:cNvPr>
            <p:cNvCxnSpPr>
              <a:cxnSpLocks/>
            </p:cNvCxnSpPr>
            <p:nvPr/>
          </p:nvCxnSpPr>
          <p:spPr>
            <a:xfrm rot="5400000">
              <a:off x="8545929" y="3279515"/>
              <a:ext cx="3240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9" name="Picture 38" descr="A group of people with puzzle pieces&#10;&#10;AI-generated content may be incorrect.">
              <a:extLst>
                <a:ext uri="{FF2B5EF4-FFF2-40B4-BE49-F238E27FC236}">
                  <a16:creationId xmlns:a16="http://schemas.microsoft.com/office/drawing/2014/main" id="{F21D3192-54FA-B602-E140-44EAA019C503}"/>
                </a:ext>
              </a:extLst>
            </p:cNvPr>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413965" y="3507584"/>
              <a:ext cx="540000" cy="540000"/>
            </a:xfrm>
            <a:prstGeom prst="rect">
              <a:avLst/>
            </a:prstGeom>
          </p:spPr>
        </p:pic>
        <p:sp>
          <p:nvSpPr>
            <p:cNvPr id="40" name="TextBox 39">
              <a:extLst>
                <a:ext uri="{FF2B5EF4-FFF2-40B4-BE49-F238E27FC236}">
                  <a16:creationId xmlns:a16="http://schemas.microsoft.com/office/drawing/2014/main" id="{89AA20C2-35F1-23C6-77A2-20EA91472F21}"/>
                </a:ext>
              </a:extLst>
            </p:cNvPr>
            <p:cNvSpPr txBox="1"/>
            <p:nvPr/>
          </p:nvSpPr>
          <p:spPr>
            <a:xfrm>
              <a:off x="287095" y="5423216"/>
              <a:ext cx="1258873" cy="283490"/>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OUTBOUND CALL</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41" name="TextBox 40">
              <a:extLst>
                <a:ext uri="{FF2B5EF4-FFF2-40B4-BE49-F238E27FC236}">
                  <a16:creationId xmlns:a16="http://schemas.microsoft.com/office/drawing/2014/main" id="{916F4375-44DB-A14A-744E-947573601321}"/>
                </a:ext>
              </a:extLst>
            </p:cNvPr>
            <p:cNvSpPr txBox="1"/>
            <p:nvPr/>
          </p:nvSpPr>
          <p:spPr>
            <a:xfrm>
              <a:off x="297495" y="4138819"/>
              <a:ext cx="1258873" cy="283490"/>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CAMPAIGN EMAIL</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42" name="TextBox 41">
              <a:extLst>
                <a:ext uri="{FF2B5EF4-FFF2-40B4-BE49-F238E27FC236}">
                  <a16:creationId xmlns:a16="http://schemas.microsoft.com/office/drawing/2014/main" id="{9FEF25C2-54D5-EE4D-CBD8-84D89A2183E1}"/>
                </a:ext>
              </a:extLst>
            </p:cNvPr>
            <p:cNvSpPr txBox="1"/>
            <p:nvPr/>
          </p:nvSpPr>
          <p:spPr>
            <a:xfrm>
              <a:off x="1611333" y="4170804"/>
              <a:ext cx="1258873" cy="283490"/>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IDENTIFIED PROSPECT</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43" name="TextBox 42">
              <a:extLst>
                <a:ext uri="{FF2B5EF4-FFF2-40B4-BE49-F238E27FC236}">
                  <a16:creationId xmlns:a16="http://schemas.microsoft.com/office/drawing/2014/main" id="{D11A332A-AEB6-AD9E-1E76-5347E6C4976F}"/>
                </a:ext>
              </a:extLst>
            </p:cNvPr>
            <p:cNvSpPr txBox="1"/>
            <p:nvPr/>
          </p:nvSpPr>
          <p:spPr>
            <a:xfrm>
              <a:off x="3025740" y="4161433"/>
              <a:ext cx="1491938" cy="283490"/>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EMAIL OPENED</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44" name="TextBox 43">
              <a:extLst>
                <a:ext uri="{FF2B5EF4-FFF2-40B4-BE49-F238E27FC236}">
                  <a16:creationId xmlns:a16="http://schemas.microsoft.com/office/drawing/2014/main" id="{2BE0D7DC-F13E-A72C-FA8F-1EE9F61F758A}"/>
                </a:ext>
              </a:extLst>
            </p:cNvPr>
            <p:cNvSpPr txBox="1"/>
            <p:nvPr/>
          </p:nvSpPr>
          <p:spPr>
            <a:xfrm>
              <a:off x="2952515" y="5399090"/>
              <a:ext cx="1491938" cy="283490"/>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PHONE ANSWERED</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45" name="TextBox 44">
              <a:extLst>
                <a:ext uri="{FF2B5EF4-FFF2-40B4-BE49-F238E27FC236}">
                  <a16:creationId xmlns:a16="http://schemas.microsoft.com/office/drawing/2014/main" id="{BADE28FC-188F-2E00-24FF-26C99C4F2B68}"/>
                </a:ext>
              </a:extLst>
            </p:cNvPr>
            <p:cNvSpPr txBox="1"/>
            <p:nvPr/>
          </p:nvSpPr>
          <p:spPr>
            <a:xfrm>
              <a:off x="4721676" y="4163286"/>
              <a:ext cx="1491938" cy="283490"/>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BROWSE APP</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46" name="TextBox 45">
              <a:extLst>
                <a:ext uri="{FF2B5EF4-FFF2-40B4-BE49-F238E27FC236}">
                  <a16:creationId xmlns:a16="http://schemas.microsoft.com/office/drawing/2014/main" id="{1E781AE3-8AA5-6344-CD31-CAD320E70873}"/>
                </a:ext>
              </a:extLst>
            </p:cNvPr>
            <p:cNvSpPr txBox="1"/>
            <p:nvPr/>
          </p:nvSpPr>
          <p:spPr>
            <a:xfrm>
              <a:off x="4585678" y="5470661"/>
              <a:ext cx="1730512" cy="283490"/>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BROWSE WEBSITE</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47" name="TextBox 46">
              <a:extLst>
                <a:ext uri="{FF2B5EF4-FFF2-40B4-BE49-F238E27FC236}">
                  <a16:creationId xmlns:a16="http://schemas.microsoft.com/office/drawing/2014/main" id="{870723D8-C204-CA41-C050-3983BC26A5FE}"/>
                </a:ext>
              </a:extLst>
            </p:cNvPr>
            <p:cNvSpPr txBox="1"/>
            <p:nvPr/>
          </p:nvSpPr>
          <p:spPr>
            <a:xfrm>
              <a:off x="6292872" y="4241015"/>
              <a:ext cx="1623651" cy="412348"/>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PAGEVIEWS/SCROLLS/CLICK PATHS/VISITOR ID</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cxnSp>
          <p:nvCxnSpPr>
            <p:cNvPr id="49" name="Straight Arrow Connector 48">
              <a:extLst>
                <a:ext uri="{FF2B5EF4-FFF2-40B4-BE49-F238E27FC236}">
                  <a16:creationId xmlns:a16="http://schemas.microsoft.com/office/drawing/2014/main" id="{2E792014-55F7-BD5D-8DA4-44BD1802FEB5}"/>
                </a:ext>
              </a:extLst>
            </p:cNvPr>
            <p:cNvCxnSpPr>
              <a:cxnSpLocks/>
            </p:cNvCxnSpPr>
            <p:nvPr/>
          </p:nvCxnSpPr>
          <p:spPr>
            <a:xfrm>
              <a:off x="2654013" y="3772138"/>
              <a:ext cx="499950"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0" name="Straight Arrow Connector 49">
              <a:extLst>
                <a:ext uri="{FF2B5EF4-FFF2-40B4-BE49-F238E27FC236}">
                  <a16:creationId xmlns:a16="http://schemas.microsoft.com/office/drawing/2014/main" id="{7509EEAC-3666-A26C-B8BF-4CF815A72319}"/>
                </a:ext>
              </a:extLst>
            </p:cNvPr>
            <p:cNvCxnSpPr>
              <a:cxnSpLocks/>
            </p:cNvCxnSpPr>
            <p:nvPr/>
          </p:nvCxnSpPr>
          <p:spPr>
            <a:xfrm>
              <a:off x="4407053" y="3772138"/>
              <a:ext cx="499950"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52" name="Picture 51" descr="A person with short hair&#10;&#10;AI-generated content may be incorrect.">
              <a:extLst>
                <a:ext uri="{FF2B5EF4-FFF2-40B4-BE49-F238E27FC236}">
                  <a16:creationId xmlns:a16="http://schemas.microsoft.com/office/drawing/2014/main" id="{0D25B4C6-F5A8-929C-2074-CFF54498B540}"/>
                </a:ext>
              </a:extLst>
            </p:cNvPr>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923940" y="4750660"/>
              <a:ext cx="720000" cy="720000"/>
            </a:xfrm>
            <a:prstGeom prst="rect">
              <a:avLst/>
            </a:prstGeom>
          </p:spPr>
        </p:pic>
        <p:sp>
          <p:nvSpPr>
            <p:cNvPr id="53" name="TextBox 52">
              <a:extLst>
                <a:ext uri="{FF2B5EF4-FFF2-40B4-BE49-F238E27FC236}">
                  <a16:creationId xmlns:a16="http://schemas.microsoft.com/office/drawing/2014/main" id="{AD122AA9-099B-8863-F7CE-FA6AEDC6E77B}"/>
                </a:ext>
              </a:extLst>
            </p:cNvPr>
            <p:cNvSpPr txBox="1"/>
            <p:nvPr/>
          </p:nvSpPr>
          <p:spPr>
            <a:xfrm>
              <a:off x="1627524" y="5480203"/>
              <a:ext cx="1258873" cy="283490"/>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IDENTIFIED PROSPECT</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cxnSp>
          <p:nvCxnSpPr>
            <p:cNvPr id="54" name="Straight Arrow Connector 53">
              <a:extLst>
                <a:ext uri="{FF2B5EF4-FFF2-40B4-BE49-F238E27FC236}">
                  <a16:creationId xmlns:a16="http://schemas.microsoft.com/office/drawing/2014/main" id="{34DF341B-4CF9-C0BF-F4DC-B3A8F92BD17C}"/>
                </a:ext>
              </a:extLst>
            </p:cNvPr>
            <p:cNvCxnSpPr>
              <a:cxnSpLocks/>
            </p:cNvCxnSpPr>
            <p:nvPr/>
          </p:nvCxnSpPr>
          <p:spPr>
            <a:xfrm>
              <a:off x="1367562" y="5096100"/>
              <a:ext cx="499949"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55" name="Straight Arrow Connector 54">
              <a:extLst>
                <a:ext uri="{FF2B5EF4-FFF2-40B4-BE49-F238E27FC236}">
                  <a16:creationId xmlns:a16="http://schemas.microsoft.com/office/drawing/2014/main" id="{08473D01-34C7-DFD6-DB76-A6A68085BCC5}"/>
                </a:ext>
              </a:extLst>
            </p:cNvPr>
            <p:cNvCxnSpPr>
              <a:cxnSpLocks/>
            </p:cNvCxnSpPr>
            <p:nvPr/>
          </p:nvCxnSpPr>
          <p:spPr>
            <a:xfrm>
              <a:off x="2674074" y="5083265"/>
              <a:ext cx="499949"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56" name="Straight Arrow Connector 55">
              <a:extLst>
                <a:ext uri="{FF2B5EF4-FFF2-40B4-BE49-F238E27FC236}">
                  <a16:creationId xmlns:a16="http://schemas.microsoft.com/office/drawing/2014/main" id="{D6A4ACD5-753D-BDF1-088F-756DB1A221D0}"/>
                </a:ext>
              </a:extLst>
            </p:cNvPr>
            <p:cNvCxnSpPr>
              <a:cxnSpLocks/>
            </p:cNvCxnSpPr>
            <p:nvPr/>
          </p:nvCxnSpPr>
          <p:spPr>
            <a:xfrm>
              <a:off x="4427113" y="5083265"/>
              <a:ext cx="499949"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pic>
          <p:nvPicPr>
            <p:cNvPr id="57" name="Picture 56" descr="A person with short hair&#10;&#10;AI-generated content may be incorrect.">
              <a:extLst>
                <a:ext uri="{FF2B5EF4-FFF2-40B4-BE49-F238E27FC236}">
                  <a16:creationId xmlns:a16="http://schemas.microsoft.com/office/drawing/2014/main" id="{36E1BBD8-AF3D-614C-29BD-8F9E96160DED}"/>
                </a:ext>
              </a:extLst>
            </p:cNvPr>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892874" y="2177890"/>
              <a:ext cx="720000" cy="720000"/>
            </a:xfrm>
            <a:prstGeom prst="rect">
              <a:avLst/>
            </a:prstGeom>
          </p:spPr>
        </p:pic>
        <p:sp>
          <p:nvSpPr>
            <p:cNvPr id="59" name="TextBox 58">
              <a:extLst>
                <a:ext uri="{FF2B5EF4-FFF2-40B4-BE49-F238E27FC236}">
                  <a16:creationId xmlns:a16="http://schemas.microsoft.com/office/drawing/2014/main" id="{EA8DCCCF-69E0-3EC3-3A51-0106C07530D7}"/>
                </a:ext>
              </a:extLst>
            </p:cNvPr>
            <p:cNvSpPr txBox="1"/>
            <p:nvPr/>
          </p:nvSpPr>
          <p:spPr>
            <a:xfrm>
              <a:off x="1498450" y="2860370"/>
              <a:ext cx="1508847" cy="283490"/>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UNIDENTIFIED VISITOR</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cxnSp>
          <p:nvCxnSpPr>
            <p:cNvPr id="60" name="Straight Arrow Connector 59">
              <a:extLst>
                <a:ext uri="{FF2B5EF4-FFF2-40B4-BE49-F238E27FC236}">
                  <a16:creationId xmlns:a16="http://schemas.microsoft.com/office/drawing/2014/main" id="{A6F456DE-C749-1D5A-B53A-AEB1AC57385D}"/>
                </a:ext>
              </a:extLst>
            </p:cNvPr>
            <p:cNvCxnSpPr>
              <a:cxnSpLocks/>
            </p:cNvCxnSpPr>
            <p:nvPr/>
          </p:nvCxnSpPr>
          <p:spPr>
            <a:xfrm>
              <a:off x="2636420" y="2699242"/>
              <a:ext cx="2270583" cy="0"/>
            </a:xfrm>
            <a:prstGeom prst="straightConnector1">
              <a:avLst/>
            </a:prstGeom>
            <a:ln>
              <a:solidFill>
                <a:schemeClr val="accent2">
                  <a:lumMod val="60000"/>
                  <a:lumOff val="40000"/>
                </a:schemeClr>
              </a:solidFill>
              <a:prstDash val="sysDash"/>
              <a:tailEnd type="triangle"/>
            </a:ln>
          </p:spPr>
          <p:style>
            <a:lnRef idx="2">
              <a:schemeClr val="accent5"/>
            </a:lnRef>
            <a:fillRef idx="0">
              <a:schemeClr val="accent5"/>
            </a:fillRef>
            <a:effectRef idx="1">
              <a:schemeClr val="accent5"/>
            </a:effectRef>
            <a:fontRef idx="minor">
              <a:schemeClr val="tx1"/>
            </a:fontRef>
          </p:style>
        </p:cxnSp>
        <p:pic>
          <p:nvPicPr>
            <p:cNvPr id="62" name="Picture 61" descr="A blue and yellow browser with a globe and a search bar&#10;&#10;AI-generated content may be incorrect.">
              <a:extLst>
                <a:ext uri="{FF2B5EF4-FFF2-40B4-BE49-F238E27FC236}">
                  <a16:creationId xmlns:a16="http://schemas.microsoft.com/office/drawing/2014/main" id="{45D48AE7-4FB8-3B7E-5E23-A80C611FD846}"/>
                </a:ext>
              </a:extLst>
            </p:cNvPr>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187634" y="2271897"/>
              <a:ext cx="720000" cy="720000"/>
            </a:xfrm>
            <a:prstGeom prst="rect">
              <a:avLst/>
            </a:prstGeom>
          </p:spPr>
        </p:pic>
        <p:cxnSp>
          <p:nvCxnSpPr>
            <p:cNvPr id="63" name="Straight Arrow Connector 62">
              <a:extLst>
                <a:ext uri="{FF2B5EF4-FFF2-40B4-BE49-F238E27FC236}">
                  <a16:creationId xmlns:a16="http://schemas.microsoft.com/office/drawing/2014/main" id="{9FD6EAE6-E457-7861-8916-4E5859DD05C9}"/>
                </a:ext>
              </a:extLst>
            </p:cNvPr>
            <p:cNvCxnSpPr>
              <a:cxnSpLocks/>
              <a:endCxn id="16" idx="1"/>
            </p:cNvCxnSpPr>
            <p:nvPr/>
          </p:nvCxnSpPr>
          <p:spPr>
            <a:xfrm>
              <a:off x="6022945" y="2748010"/>
              <a:ext cx="655208" cy="1062795"/>
            </a:xfrm>
            <a:prstGeom prst="straightConnector1">
              <a:avLst/>
            </a:prstGeom>
            <a:ln>
              <a:solidFill>
                <a:schemeClr val="accent2">
                  <a:lumMod val="60000"/>
                  <a:lumOff val="40000"/>
                </a:schemeClr>
              </a:solidFill>
              <a:prstDash val="sysDash"/>
              <a:tailEnd type="triangle"/>
            </a:ln>
          </p:spPr>
          <p:style>
            <a:lnRef idx="2">
              <a:schemeClr val="accent5"/>
            </a:lnRef>
            <a:fillRef idx="0">
              <a:schemeClr val="accent5"/>
            </a:fillRef>
            <a:effectRef idx="1">
              <a:schemeClr val="accent5"/>
            </a:effectRef>
            <a:fontRef idx="minor">
              <a:schemeClr val="tx1"/>
            </a:fontRef>
          </p:style>
        </p:cxnSp>
        <p:cxnSp>
          <p:nvCxnSpPr>
            <p:cNvPr id="64" name="Straight Arrow Connector 63">
              <a:extLst>
                <a:ext uri="{FF2B5EF4-FFF2-40B4-BE49-F238E27FC236}">
                  <a16:creationId xmlns:a16="http://schemas.microsoft.com/office/drawing/2014/main" id="{4C7349ED-D604-BE51-87BA-C1F22A74DDDC}"/>
                </a:ext>
              </a:extLst>
            </p:cNvPr>
            <p:cNvCxnSpPr>
              <a:cxnSpLocks/>
              <a:endCxn id="16" idx="1"/>
            </p:cNvCxnSpPr>
            <p:nvPr/>
          </p:nvCxnSpPr>
          <p:spPr>
            <a:xfrm flipV="1">
              <a:off x="6022945" y="3810805"/>
              <a:ext cx="655208" cy="1257143"/>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70" name="TextBox 69">
              <a:extLst>
                <a:ext uri="{FF2B5EF4-FFF2-40B4-BE49-F238E27FC236}">
                  <a16:creationId xmlns:a16="http://schemas.microsoft.com/office/drawing/2014/main" id="{00CCDB58-DB35-649C-CA49-3756BAF09F6F}"/>
                </a:ext>
              </a:extLst>
            </p:cNvPr>
            <p:cNvSpPr txBox="1"/>
            <p:nvPr/>
          </p:nvSpPr>
          <p:spPr>
            <a:xfrm>
              <a:off x="7937996" y="4054975"/>
              <a:ext cx="1491938" cy="412348"/>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TIES VISITOR ACTIVITY TO EXISTING USER</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71" name="TextBox 70">
              <a:extLst>
                <a:ext uri="{FF2B5EF4-FFF2-40B4-BE49-F238E27FC236}">
                  <a16:creationId xmlns:a16="http://schemas.microsoft.com/office/drawing/2014/main" id="{9E251C51-2669-FFC6-FE07-C4E188F4DF08}"/>
                </a:ext>
              </a:extLst>
            </p:cNvPr>
            <p:cNvSpPr txBox="1"/>
            <p:nvPr/>
          </p:nvSpPr>
          <p:spPr>
            <a:xfrm>
              <a:off x="9735059" y="4084322"/>
              <a:ext cx="1314848" cy="412348"/>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VISITOR IDENTIFIED FOR CHANNEL-ATTRIBUTION</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72" name="TextBox 71">
              <a:extLst>
                <a:ext uri="{FF2B5EF4-FFF2-40B4-BE49-F238E27FC236}">
                  <a16:creationId xmlns:a16="http://schemas.microsoft.com/office/drawing/2014/main" id="{E65D7DAB-2D88-5187-998B-794C89BCFF6B}"/>
                </a:ext>
              </a:extLst>
            </p:cNvPr>
            <p:cNvSpPr txBox="1"/>
            <p:nvPr/>
          </p:nvSpPr>
          <p:spPr>
            <a:xfrm>
              <a:off x="8989089" y="2631895"/>
              <a:ext cx="1036071" cy="541207"/>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PROSPECT TOUCHPOINTS DATA</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73" name="TextBox 72">
              <a:extLst>
                <a:ext uri="{FF2B5EF4-FFF2-40B4-BE49-F238E27FC236}">
                  <a16:creationId xmlns:a16="http://schemas.microsoft.com/office/drawing/2014/main" id="{5F4478FD-A7D3-363B-F9E2-818B82DB5341}"/>
                </a:ext>
              </a:extLst>
            </p:cNvPr>
            <p:cNvSpPr txBox="1"/>
            <p:nvPr/>
          </p:nvSpPr>
          <p:spPr>
            <a:xfrm>
              <a:off x="4636470" y="2981242"/>
              <a:ext cx="1730512" cy="283490"/>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BROWSE WEBSITE</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grpSp>
      <p:sp>
        <p:nvSpPr>
          <p:cNvPr id="76" name="TextBox 75">
            <a:extLst>
              <a:ext uri="{FF2B5EF4-FFF2-40B4-BE49-F238E27FC236}">
                <a16:creationId xmlns:a16="http://schemas.microsoft.com/office/drawing/2014/main" id="{B6FCCB4C-1A98-C703-4CA4-F8140A9ACCBE}"/>
              </a:ext>
            </a:extLst>
          </p:cNvPr>
          <p:cNvSpPr txBox="1"/>
          <p:nvPr/>
        </p:nvSpPr>
        <p:spPr>
          <a:xfrm>
            <a:off x="-81470" y="492810"/>
            <a:ext cx="2204467" cy="200055"/>
          </a:xfrm>
          <a:prstGeom prst="rect">
            <a:avLst/>
          </a:prstGeom>
          <a:noFill/>
        </p:spPr>
        <p:txBody>
          <a:bodyPr wrap="square" rtlCol="0">
            <a:spAutoFit/>
          </a:bodyPr>
          <a:lstStyle/>
          <a:p>
            <a:pPr algn="ctr"/>
            <a:r>
              <a:rPr lang="en-US" sz="700" b="1" dirty="0">
                <a:latin typeface="Candara" panose="020E0502030303020204" pitchFamily="34" charset="0"/>
                <a:ea typeface="ADLaM Display" panose="020F0502020204030204" pitchFamily="2" charset="0"/>
                <a:cs typeface="ADLaM Display" panose="020F0502020204030204" pitchFamily="2" charset="0"/>
              </a:rPr>
              <a:t>Multi-touch Attribution Across Channels</a:t>
            </a:r>
            <a:endParaRPr lang="en-IN" sz="7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77" name="TextBox 76">
            <a:extLst>
              <a:ext uri="{FF2B5EF4-FFF2-40B4-BE49-F238E27FC236}">
                <a16:creationId xmlns:a16="http://schemas.microsoft.com/office/drawing/2014/main" id="{889FAF11-9E8B-F234-6FD0-E880E8C6C375}"/>
              </a:ext>
            </a:extLst>
          </p:cNvPr>
          <p:cNvSpPr txBox="1"/>
          <p:nvPr/>
        </p:nvSpPr>
        <p:spPr>
          <a:xfrm>
            <a:off x="46506" y="3480449"/>
            <a:ext cx="2204467" cy="200055"/>
          </a:xfrm>
          <a:prstGeom prst="rect">
            <a:avLst/>
          </a:prstGeom>
          <a:noFill/>
        </p:spPr>
        <p:txBody>
          <a:bodyPr wrap="square" rtlCol="0">
            <a:spAutoFit/>
          </a:bodyPr>
          <a:lstStyle/>
          <a:p>
            <a:pPr algn="ctr"/>
            <a:r>
              <a:rPr lang="en-US" sz="700" b="1" dirty="0">
                <a:latin typeface="Candara" panose="020E0502030303020204" pitchFamily="34" charset="0"/>
                <a:ea typeface="ADLaM Display" panose="020F0502020204030204" pitchFamily="2" charset="0"/>
                <a:cs typeface="ADLaM Display" panose="020F0502020204030204" pitchFamily="2" charset="0"/>
              </a:rPr>
              <a:t>Household-level Marketing and Influence Analysis</a:t>
            </a:r>
            <a:endParaRPr lang="en-IN" sz="700" b="1" dirty="0">
              <a:latin typeface="Candara" panose="020E0502030303020204" pitchFamily="34" charset="0"/>
              <a:ea typeface="ADLaM Display" panose="020F0502020204030204" pitchFamily="2" charset="0"/>
              <a:cs typeface="ADLaM Display" panose="020F0502020204030204" pitchFamily="2" charset="0"/>
            </a:endParaRPr>
          </a:p>
        </p:txBody>
      </p:sp>
      <p:grpSp>
        <p:nvGrpSpPr>
          <p:cNvPr id="202" name="Group 201">
            <a:extLst>
              <a:ext uri="{FF2B5EF4-FFF2-40B4-BE49-F238E27FC236}">
                <a16:creationId xmlns:a16="http://schemas.microsoft.com/office/drawing/2014/main" id="{661BB792-A892-7E90-4C35-636F1916B2D3}"/>
              </a:ext>
            </a:extLst>
          </p:cNvPr>
          <p:cNvGrpSpPr/>
          <p:nvPr/>
        </p:nvGrpSpPr>
        <p:grpSpPr>
          <a:xfrm>
            <a:off x="652007" y="3935494"/>
            <a:ext cx="5598973" cy="2478427"/>
            <a:chOff x="461176" y="3655173"/>
            <a:chExt cx="5598973" cy="2478427"/>
          </a:xfrm>
        </p:grpSpPr>
        <p:pic>
          <p:nvPicPr>
            <p:cNvPr id="82" name="Picture 81" descr="A house with a red roof&#10;&#10;AI-generated content may be incorrect.">
              <a:extLst>
                <a:ext uri="{FF2B5EF4-FFF2-40B4-BE49-F238E27FC236}">
                  <a16:creationId xmlns:a16="http://schemas.microsoft.com/office/drawing/2014/main" id="{3AC18882-3820-3588-EDC5-0A76DC206A1A}"/>
                </a:ext>
              </a:extLst>
            </p:cNvPr>
            <p:cNvPicPr>
              <a:picLocks noChangeAspect="1"/>
            </p:cNvPicPr>
            <p:nvPr/>
          </p:nvPicPr>
          <p:blipFill>
            <a:blip r:embed="rId1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728338" y="3655173"/>
              <a:ext cx="432000" cy="432000"/>
            </a:xfrm>
            <a:prstGeom prst="rect">
              <a:avLst/>
            </a:prstGeom>
          </p:spPr>
        </p:pic>
        <p:pic>
          <p:nvPicPr>
            <p:cNvPr id="84" name="Picture 83" descr="A yellow telephone with a white circle&#10;&#10;AI-generated content may be incorrect.">
              <a:extLst>
                <a:ext uri="{FF2B5EF4-FFF2-40B4-BE49-F238E27FC236}">
                  <a16:creationId xmlns:a16="http://schemas.microsoft.com/office/drawing/2014/main" id="{4F51ED3A-93D3-BC56-8F24-B59BB4A82832}"/>
                </a:ext>
              </a:extLst>
            </p:cNvPr>
            <p:cNvPicPr>
              <a:picLocks noChangeAspect="1"/>
            </p:cNvPicPr>
            <p:nvPr/>
          </p:nvPicPr>
          <p:blipFill>
            <a:blip r:embed="rId1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868338" y="3655173"/>
              <a:ext cx="432000" cy="432000"/>
            </a:xfrm>
            <a:prstGeom prst="rect">
              <a:avLst/>
            </a:prstGeom>
          </p:spPr>
        </p:pic>
        <p:pic>
          <p:nvPicPr>
            <p:cNvPr id="86" name="Picture 85" descr="A computer with a blue screen&#10;&#10;AI-generated content may be incorrect.">
              <a:extLst>
                <a:ext uri="{FF2B5EF4-FFF2-40B4-BE49-F238E27FC236}">
                  <a16:creationId xmlns:a16="http://schemas.microsoft.com/office/drawing/2014/main" id="{CAA3E407-F067-7DA7-5565-89F02DEAF039}"/>
                </a:ext>
              </a:extLst>
            </p:cNvPr>
            <p:cNvPicPr>
              <a:picLocks noChangeAspect="1"/>
            </p:cNvPicPr>
            <p:nvPr/>
          </p:nvPicPr>
          <p:blipFill>
            <a:blip r:embed="rId1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30170" y="3718277"/>
              <a:ext cx="432000" cy="432000"/>
            </a:xfrm>
            <a:prstGeom prst="rect">
              <a:avLst/>
            </a:prstGeom>
          </p:spPr>
        </p:pic>
        <p:pic>
          <p:nvPicPr>
            <p:cNvPr id="95" name="Picture 94" descr="A person with dark hair and green shirt&#10;&#10;AI-generated content may be incorrect.">
              <a:extLst>
                <a:ext uri="{FF2B5EF4-FFF2-40B4-BE49-F238E27FC236}">
                  <a16:creationId xmlns:a16="http://schemas.microsoft.com/office/drawing/2014/main" id="{5D503BE4-1B60-251B-B7B7-C7EB9E923ADA}"/>
                </a:ext>
              </a:extLst>
            </p:cNvPr>
            <p:cNvPicPr>
              <a:picLocks noChangeAspect="1"/>
            </p:cNvPicPr>
            <p:nvPr/>
          </p:nvPicPr>
          <p:blipFill>
            <a:blip r:embed="rId16">
              <a:duotone>
                <a:prstClr val="black"/>
                <a:schemeClr val="accent4">
                  <a:lumMod val="20000"/>
                  <a:lumOff val="80000"/>
                  <a:tint val="45000"/>
                  <a:satMod val="400000"/>
                </a:schemeClr>
              </a:duotone>
              <a:extLst>
                <a:ext uri="{28A0092B-C50C-407E-A947-70E740481C1C}">
                  <a14:useLocalDpi xmlns:a14="http://schemas.microsoft.com/office/drawing/2010/main" val="0"/>
                </a:ext>
              </a:extLst>
            </a:blip>
            <a:stretch>
              <a:fillRect/>
            </a:stretch>
          </p:blipFill>
          <p:spPr>
            <a:xfrm>
              <a:off x="630170" y="4704949"/>
              <a:ext cx="432000" cy="432000"/>
            </a:xfrm>
            <a:prstGeom prst="rect">
              <a:avLst/>
            </a:prstGeom>
          </p:spPr>
        </p:pic>
        <p:pic>
          <p:nvPicPr>
            <p:cNvPr id="96" name="Picture 95" descr="A person with short hair&#10;&#10;AI-generated content may be incorrect.">
              <a:extLst>
                <a:ext uri="{FF2B5EF4-FFF2-40B4-BE49-F238E27FC236}">
                  <a16:creationId xmlns:a16="http://schemas.microsoft.com/office/drawing/2014/main" id="{5096F4A7-34E7-EBA1-DD42-B5198E89B363}"/>
                </a:ext>
              </a:extLst>
            </p:cNvPr>
            <p:cNvPicPr>
              <a:picLocks noChangeAspect="1"/>
            </p:cNvPicPr>
            <p:nvPr/>
          </p:nvPicPr>
          <p:blipFill>
            <a:blip r:embed="rId8">
              <a:duotone>
                <a:prstClr val="black"/>
                <a:schemeClr val="accent4">
                  <a:lumMod val="20000"/>
                  <a:lumOff val="80000"/>
                  <a:tint val="45000"/>
                  <a:satMod val="400000"/>
                </a:schemeClr>
              </a:duotone>
              <a:extLst>
                <a:ext uri="{28A0092B-C50C-407E-A947-70E740481C1C}">
                  <a14:useLocalDpi xmlns:a14="http://schemas.microsoft.com/office/drawing/2010/main" val="0"/>
                </a:ext>
              </a:extLst>
            </a:blip>
            <a:stretch>
              <a:fillRect/>
            </a:stretch>
          </p:blipFill>
          <p:spPr>
            <a:xfrm>
              <a:off x="2824790" y="4707023"/>
              <a:ext cx="519096" cy="429926"/>
            </a:xfrm>
            <a:prstGeom prst="rect">
              <a:avLst/>
            </a:prstGeom>
          </p:spPr>
        </p:pic>
        <p:pic>
          <p:nvPicPr>
            <p:cNvPr id="130" name="Picture 129" descr="A person with long hair and a white shirt&#10;&#10;AI-generated content may be incorrect.">
              <a:extLst>
                <a:ext uri="{FF2B5EF4-FFF2-40B4-BE49-F238E27FC236}">
                  <a16:creationId xmlns:a16="http://schemas.microsoft.com/office/drawing/2014/main" id="{5AFD76E3-91B1-C828-443B-1B96A0FE8DE1}"/>
                </a:ext>
              </a:extLst>
            </p:cNvPr>
            <p:cNvPicPr>
              <a:picLocks noChangeAspect="1"/>
            </p:cNvPicPr>
            <p:nvPr/>
          </p:nvPicPr>
          <p:blipFill>
            <a:blip r:embed="rId17">
              <a:duotone>
                <a:prstClr val="black"/>
                <a:schemeClr val="accent4">
                  <a:lumMod val="20000"/>
                  <a:lumOff val="80000"/>
                  <a:tint val="45000"/>
                  <a:satMod val="400000"/>
                </a:schemeClr>
              </a:duotone>
              <a:extLst>
                <a:ext uri="{28A0092B-C50C-407E-A947-70E740481C1C}">
                  <a14:useLocalDpi xmlns:a14="http://schemas.microsoft.com/office/drawing/2010/main" val="0"/>
                </a:ext>
              </a:extLst>
            </a:blip>
            <a:stretch>
              <a:fillRect/>
            </a:stretch>
          </p:blipFill>
          <p:spPr>
            <a:xfrm>
              <a:off x="1728119" y="4716536"/>
              <a:ext cx="432001" cy="432001"/>
            </a:xfrm>
            <a:prstGeom prst="rect">
              <a:avLst/>
            </a:prstGeom>
          </p:spPr>
        </p:pic>
        <p:cxnSp>
          <p:nvCxnSpPr>
            <p:cNvPr id="131" name="Straight Arrow Connector 130">
              <a:extLst>
                <a:ext uri="{FF2B5EF4-FFF2-40B4-BE49-F238E27FC236}">
                  <a16:creationId xmlns:a16="http://schemas.microsoft.com/office/drawing/2014/main" id="{FA4D916B-8F91-9F6E-369F-38DF5A4BC7C2}"/>
                </a:ext>
              </a:extLst>
            </p:cNvPr>
            <p:cNvCxnSpPr>
              <a:cxnSpLocks/>
              <a:stCxn id="175" idx="0"/>
              <a:endCxn id="130" idx="2"/>
            </p:cNvCxnSpPr>
            <p:nvPr/>
          </p:nvCxnSpPr>
          <p:spPr>
            <a:xfrm flipV="1">
              <a:off x="1944120" y="5148537"/>
              <a:ext cx="0" cy="553063"/>
            </a:xfrm>
            <a:prstGeom prst="straightConnector1">
              <a:avLst/>
            </a:prstGeom>
            <a:ln>
              <a:prstDash val="solid"/>
              <a:tailEnd type="triangle"/>
            </a:ln>
          </p:spPr>
          <p:style>
            <a:lnRef idx="2">
              <a:schemeClr val="dk1"/>
            </a:lnRef>
            <a:fillRef idx="0">
              <a:schemeClr val="dk1"/>
            </a:fillRef>
            <a:effectRef idx="1">
              <a:schemeClr val="dk1"/>
            </a:effectRef>
            <a:fontRef idx="minor">
              <a:schemeClr val="tx1"/>
            </a:fontRef>
          </p:style>
        </p:cxnSp>
        <p:cxnSp>
          <p:nvCxnSpPr>
            <p:cNvPr id="150" name="Straight Arrow Connector 149">
              <a:extLst>
                <a:ext uri="{FF2B5EF4-FFF2-40B4-BE49-F238E27FC236}">
                  <a16:creationId xmlns:a16="http://schemas.microsoft.com/office/drawing/2014/main" id="{38D1B0E2-AB69-F9C4-4106-525D6B9D35AC}"/>
                </a:ext>
              </a:extLst>
            </p:cNvPr>
            <p:cNvCxnSpPr>
              <a:cxnSpLocks/>
              <a:stCxn id="86" idx="2"/>
              <a:endCxn id="95" idx="0"/>
            </p:cNvCxnSpPr>
            <p:nvPr/>
          </p:nvCxnSpPr>
          <p:spPr>
            <a:xfrm>
              <a:off x="846170" y="4150277"/>
              <a:ext cx="0" cy="554672"/>
            </a:xfrm>
            <a:prstGeom prst="straightConnector1">
              <a:avLst/>
            </a:prstGeom>
            <a:ln>
              <a:solidFill>
                <a:srgbClr val="FFC000"/>
              </a:solidFill>
              <a:tailEnd type="triangle"/>
            </a:ln>
          </p:spPr>
          <p:style>
            <a:lnRef idx="2">
              <a:schemeClr val="accent6"/>
            </a:lnRef>
            <a:fillRef idx="0">
              <a:schemeClr val="accent6"/>
            </a:fillRef>
            <a:effectRef idx="1">
              <a:schemeClr val="accent6"/>
            </a:effectRef>
            <a:fontRef idx="minor">
              <a:schemeClr val="tx1"/>
            </a:fontRef>
          </p:style>
        </p:cxnSp>
        <p:cxnSp>
          <p:nvCxnSpPr>
            <p:cNvPr id="153" name="Straight Arrow Connector 152">
              <a:extLst>
                <a:ext uri="{FF2B5EF4-FFF2-40B4-BE49-F238E27FC236}">
                  <a16:creationId xmlns:a16="http://schemas.microsoft.com/office/drawing/2014/main" id="{72EDC7BA-FD9B-ABAB-94A8-3380C32A3982}"/>
                </a:ext>
              </a:extLst>
            </p:cNvPr>
            <p:cNvCxnSpPr>
              <a:cxnSpLocks/>
              <a:stCxn id="86" idx="2"/>
              <a:endCxn id="130" idx="0"/>
            </p:cNvCxnSpPr>
            <p:nvPr/>
          </p:nvCxnSpPr>
          <p:spPr>
            <a:xfrm>
              <a:off x="846170" y="4150277"/>
              <a:ext cx="1097950" cy="566259"/>
            </a:xfrm>
            <a:prstGeom prst="straightConnector1">
              <a:avLst/>
            </a:prstGeom>
            <a:ln>
              <a:solidFill>
                <a:srgbClr val="FFC000"/>
              </a:solidFill>
              <a:tailEnd type="triangle"/>
            </a:ln>
          </p:spPr>
          <p:style>
            <a:lnRef idx="2">
              <a:schemeClr val="accent6"/>
            </a:lnRef>
            <a:fillRef idx="0">
              <a:schemeClr val="accent6"/>
            </a:fillRef>
            <a:effectRef idx="1">
              <a:schemeClr val="accent6"/>
            </a:effectRef>
            <a:fontRef idx="minor">
              <a:schemeClr val="tx1"/>
            </a:fontRef>
          </p:style>
        </p:cxnSp>
        <p:cxnSp>
          <p:nvCxnSpPr>
            <p:cNvPr id="156" name="Straight Arrow Connector 155">
              <a:extLst>
                <a:ext uri="{FF2B5EF4-FFF2-40B4-BE49-F238E27FC236}">
                  <a16:creationId xmlns:a16="http://schemas.microsoft.com/office/drawing/2014/main" id="{F86F9977-99E8-4CA3-565E-F437883EE3DB}"/>
                </a:ext>
              </a:extLst>
            </p:cNvPr>
            <p:cNvCxnSpPr>
              <a:cxnSpLocks/>
              <a:stCxn id="86" idx="2"/>
              <a:endCxn id="96" idx="0"/>
            </p:cNvCxnSpPr>
            <p:nvPr/>
          </p:nvCxnSpPr>
          <p:spPr>
            <a:xfrm>
              <a:off x="846170" y="4150277"/>
              <a:ext cx="2238168" cy="556746"/>
            </a:xfrm>
            <a:prstGeom prst="straightConnector1">
              <a:avLst/>
            </a:prstGeom>
            <a:ln>
              <a:solidFill>
                <a:srgbClr val="FFC000"/>
              </a:solidFill>
              <a:tailEnd type="triangle"/>
            </a:ln>
          </p:spPr>
          <p:style>
            <a:lnRef idx="2">
              <a:schemeClr val="accent6"/>
            </a:lnRef>
            <a:fillRef idx="0">
              <a:schemeClr val="accent6"/>
            </a:fillRef>
            <a:effectRef idx="1">
              <a:schemeClr val="accent6"/>
            </a:effectRef>
            <a:fontRef idx="minor">
              <a:schemeClr val="tx1"/>
            </a:fontRef>
          </p:style>
        </p:cxnSp>
        <p:cxnSp>
          <p:nvCxnSpPr>
            <p:cNvPr id="161" name="Straight Arrow Connector 160">
              <a:extLst>
                <a:ext uri="{FF2B5EF4-FFF2-40B4-BE49-F238E27FC236}">
                  <a16:creationId xmlns:a16="http://schemas.microsoft.com/office/drawing/2014/main" id="{7AD73702-ADC3-FF13-4F1C-4B8ECDD5660A}"/>
                </a:ext>
              </a:extLst>
            </p:cNvPr>
            <p:cNvCxnSpPr>
              <a:cxnSpLocks/>
              <a:stCxn id="82" idx="2"/>
              <a:endCxn id="130" idx="0"/>
            </p:cNvCxnSpPr>
            <p:nvPr/>
          </p:nvCxnSpPr>
          <p:spPr>
            <a:xfrm flipH="1">
              <a:off x="1944120" y="4087173"/>
              <a:ext cx="218" cy="629363"/>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64" name="Straight Arrow Connector 163">
              <a:extLst>
                <a:ext uri="{FF2B5EF4-FFF2-40B4-BE49-F238E27FC236}">
                  <a16:creationId xmlns:a16="http://schemas.microsoft.com/office/drawing/2014/main" id="{A784747A-EB0A-0CC6-1DBD-447568204F8E}"/>
                </a:ext>
              </a:extLst>
            </p:cNvPr>
            <p:cNvCxnSpPr>
              <a:cxnSpLocks/>
              <a:stCxn id="82" idx="2"/>
              <a:endCxn id="96" idx="0"/>
            </p:cNvCxnSpPr>
            <p:nvPr/>
          </p:nvCxnSpPr>
          <p:spPr>
            <a:xfrm>
              <a:off x="1944338" y="4087173"/>
              <a:ext cx="1140000" cy="61985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67" name="Straight Arrow Connector 166">
              <a:extLst>
                <a:ext uri="{FF2B5EF4-FFF2-40B4-BE49-F238E27FC236}">
                  <a16:creationId xmlns:a16="http://schemas.microsoft.com/office/drawing/2014/main" id="{60D422B6-28AC-3FCC-C6B9-8C6FA38AFDFB}"/>
                </a:ext>
              </a:extLst>
            </p:cNvPr>
            <p:cNvCxnSpPr>
              <a:cxnSpLocks/>
              <a:stCxn id="84" idx="2"/>
              <a:endCxn id="96" idx="0"/>
            </p:cNvCxnSpPr>
            <p:nvPr/>
          </p:nvCxnSpPr>
          <p:spPr>
            <a:xfrm>
              <a:off x="3084338" y="4087173"/>
              <a:ext cx="0" cy="61985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0" name="Straight Arrow Connector 169">
              <a:extLst>
                <a:ext uri="{FF2B5EF4-FFF2-40B4-BE49-F238E27FC236}">
                  <a16:creationId xmlns:a16="http://schemas.microsoft.com/office/drawing/2014/main" id="{8E7BC400-9892-7BCC-AC2B-491F3C22391E}"/>
                </a:ext>
              </a:extLst>
            </p:cNvPr>
            <p:cNvCxnSpPr>
              <a:cxnSpLocks/>
              <a:stCxn id="84" idx="2"/>
              <a:endCxn id="130" idx="0"/>
            </p:cNvCxnSpPr>
            <p:nvPr/>
          </p:nvCxnSpPr>
          <p:spPr>
            <a:xfrm flipH="1">
              <a:off x="1944120" y="4087173"/>
              <a:ext cx="1140218" cy="62936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175" name="Picture 174" descr="A name tag with a blue border&#10;&#10;AI-generated content may be incorrect.">
              <a:extLst>
                <a:ext uri="{FF2B5EF4-FFF2-40B4-BE49-F238E27FC236}">
                  <a16:creationId xmlns:a16="http://schemas.microsoft.com/office/drawing/2014/main" id="{F3628E2C-2FAF-BBCB-8268-FC8DDDE5A884}"/>
                </a:ext>
              </a:extLst>
            </p:cNvPr>
            <p:cNvPicPr>
              <a:picLocks noChangeAspect="1"/>
            </p:cNvPicPr>
            <p:nvPr/>
          </p:nvPicPr>
          <p:blipFill>
            <a:blip r:embed="rId1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728120" y="5701600"/>
              <a:ext cx="432000" cy="432000"/>
            </a:xfrm>
            <a:prstGeom prst="rect">
              <a:avLst/>
            </a:prstGeom>
          </p:spPr>
        </p:pic>
        <p:cxnSp>
          <p:nvCxnSpPr>
            <p:cNvPr id="180" name="Straight Arrow Connector 179">
              <a:extLst>
                <a:ext uri="{FF2B5EF4-FFF2-40B4-BE49-F238E27FC236}">
                  <a16:creationId xmlns:a16="http://schemas.microsoft.com/office/drawing/2014/main" id="{64B3F897-8EB6-D497-218A-BBFF8C35A6CF}"/>
                </a:ext>
              </a:extLst>
            </p:cNvPr>
            <p:cNvCxnSpPr>
              <a:cxnSpLocks/>
              <a:stCxn id="175" idx="0"/>
              <a:endCxn id="95" idx="2"/>
            </p:cNvCxnSpPr>
            <p:nvPr/>
          </p:nvCxnSpPr>
          <p:spPr>
            <a:xfrm flipH="1" flipV="1">
              <a:off x="846170" y="5136949"/>
              <a:ext cx="1097950" cy="564651"/>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183" name="Straight Arrow Connector 182">
              <a:extLst>
                <a:ext uri="{FF2B5EF4-FFF2-40B4-BE49-F238E27FC236}">
                  <a16:creationId xmlns:a16="http://schemas.microsoft.com/office/drawing/2014/main" id="{E81E5E2A-4A2E-D747-A47A-9B56B1A2C649}"/>
                </a:ext>
              </a:extLst>
            </p:cNvPr>
            <p:cNvCxnSpPr>
              <a:cxnSpLocks/>
              <a:stCxn id="175" idx="0"/>
              <a:endCxn id="96" idx="2"/>
            </p:cNvCxnSpPr>
            <p:nvPr/>
          </p:nvCxnSpPr>
          <p:spPr>
            <a:xfrm flipV="1">
              <a:off x="1944120" y="5136949"/>
              <a:ext cx="1140218" cy="564651"/>
            </a:xfrm>
            <a:prstGeom prst="straightConnector1">
              <a:avLst/>
            </a:prstGeom>
            <a:ln>
              <a:prstDash val="solid"/>
              <a:tailEnd type="triangle"/>
            </a:ln>
          </p:spPr>
          <p:style>
            <a:lnRef idx="2">
              <a:schemeClr val="dk1"/>
            </a:lnRef>
            <a:fillRef idx="0">
              <a:schemeClr val="dk1"/>
            </a:fillRef>
            <a:effectRef idx="1">
              <a:schemeClr val="dk1"/>
            </a:effectRef>
            <a:fontRef idx="minor">
              <a:schemeClr val="tx1"/>
            </a:fontRef>
          </p:style>
        </p:cxnSp>
        <p:sp>
          <p:nvSpPr>
            <p:cNvPr id="186" name="TextBox 185">
              <a:extLst>
                <a:ext uri="{FF2B5EF4-FFF2-40B4-BE49-F238E27FC236}">
                  <a16:creationId xmlns:a16="http://schemas.microsoft.com/office/drawing/2014/main" id="{C233E377-10D1-F61E-C399-DBA3EAC52074}"/>
                </a:ext>
              </a:extLst>
            </p:cNvPr>
            <p:cNvSpPr txBox="1"/>
            <p:nvPr/>
          </p:nvSpPr>
          <p:spPr>
            <a:xfrm>
              <a:off x="1017617" y="5083846"/>
              <a:ext cx="656919" cy="246221"/>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LAST NAME FUZZY MATCH</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87" name="TextBox 186">
              <a:extLst>
                <a:ext uri="{FF2B5EF4-FFF2-40B4-BE49-F238E27FC236}">
                  <a16:creationId xmlns:a16="http://schemas.microsoft.com/office/drawing/2014/main" id="{7E85B24A-7CBF-C678-B33F-0AD0841C24CF}"/>
                </a:ext>
              </a:extLst>
            </p:cNvPr>
            <p:cNvSpPr txBox="1"/>
            <p:nvPr/>
          </p:nvSpPr>
          <p:spPr>
            <a:xfrm>
              <a:off x="1944163" y="5201640"/>
              <a:ext cx="704045" cy="246221"/>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LAST NAME EXACT MATCH</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188" name="Rectangle: Rounded Corners 187">
              <a:extLst>
                <a:ext uri="{FF2B5EF4-FFF2-40B4-BE49-F238E27FC236}">
                  <a16:creationId xmlns:a16="http://schemas.microsoft.com/office/drawing/2014/main" id="{C63C3D4D-58C4-186B-9F60-1CDAE86A654F}"/>
                </a:ext>
              </a:extLst>
            </p:cNvPr>
            <p:cNvSpPr/>
            <p:nvPr/>
          </p:nvSpPr>
          <p:spPr>
            <a:xfrm>
              <a:off x="461176" y="4397098"/>
              <a:ext cx="3104930" cy="1050763"/>
            </a:xfrm>
            <a:prstGeom prst="roundRect">
              <a:avLst/>
            </a:prstGeom>
            <a:noFill/>
            <a:ln w="38100">
              <a:solidFill>
                <a:schemeClr val="accent6">
                  <a:lumMod val="7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9" name="Straight Arrow Connector 188">
              <a:extLst>
                <a:ext uri="{FF2B5EF4-FFF2-40B4-BE49-F238E27FC236}">
                  <a16:creationId xmlns:a16="http://schemas.microsoft.com/office/drawing/2014/main" id="{5ADAA74C-9D95-307B-D241-4699E84FBAE4}"/>
                </a:ext>
              </a:extLst>
            </p:cNvPr>
            <p:cNvCxnSpPr>
              <a:cxnSpLocks/>
              <a:stCxn id="188" idx="3"/>
            </p:cNvCxnSpPr>
            <p:nvPr/>
          </p:nvCxnSpPr>
          <p:spPr>
            <a:xfrm flipV="1">
              <a:off x="3566106" y="4920949"/>
              <a:ext cx="880452" cy="1531"/>
            </a:xfrm>
            <a:prstGeom prst="straightConnector1">
              <a:avLst/>
            </a:prstGeom>
            <a:ln>
              <a:prstDash val="solid"/>
              <a:tailEnd type="triangle"/>
            </a:ln>
          </p:spPr>
          <p:style>
            <a:lnRef idx="2">
              <a:schemeClr val="dk1"/>
            </a:lnRef>
            <a:fillRef idx="0">
              <a:schemeClr val="dk1"/>
            </a:fillRef>
            <a:effectRef idx="1">
              <a:schemeClr val="dk1"/>
            </a:effectRef>
            <a:fontRef idx="minor">
              <a:schemeClr val="tx1"/>
            </a:fontRef>
          </p:style>
        </p:cxnSp>
        <p:pic>
          <p:nvPicPr>
            <p:cNvPr id="193" name="Picture 192" descr="A group of people under a roof&#10;&#10;AI-generated content may be incorrect.">
              <a:extLst>
                <a:ext uri="{FF2B5EF4-FFF2-40B4-BE49-F238E27FC236}">
                  <a16:creationId xmlns:a16="http://schemas.microsoft.com/office/drawing/2014/main" id="{DECB7FF2-F8AE-0A4F-E7DD-57A27F87F232}"/>
                </a:ext>
              </a:extLst>
            </p:cNvPr>
            <p:cNvPicPr>
              <a:picLocks noChangeAspect="1"/>
            </p:cNvPicPr>
            <p:nvPr/>
          </p:nvPicPr>
          <p:blipFill>
            <a:blip r:embed="rId19">
              <a:duotone>
                <a:prstClr val="black"/>
                <a:srgbClr val="FFC000">
                  <a:tint val="45000"/>
                  <a:satMod val="400000"/>
                </a:srgbClr>
              </a:duotone>
              <a:extLst>
                <a:ext uri="{28A0092B-C50C-407E-A947-70E740481C1C}">
                  <a14:useLocalDpi xmlns:a14="http://schemas.microsoft.com/office/drawing/2010/main" val="0"/>
                </a:ext>
              </a:extLst>
            </a:blip>
            <a:stretch>
              <a:fillRect/>
            </a:stretch>
          </p:blipFill>
          <p:spPr>
            <a:xfrm>
              <a:off x="5496555" y="4704949"/>
              <a:ext cx="432000" cy="432000"/>
            </a:xfrm>
            <a:prstGeom prst="rect">
              <a:avLst/>
            </a:prstGeom>
          </p:spPr>
        </p:pic>
        <p:pic>
          <p:nvPicPr>
            <p:cNvPr id="195" name="Picture 194" descr="A group of people with puzzle pieces&#10;&#10;AI-generated content may be incorrect.">
              <a:extLst>
                <a:ext uri="{FF2B5EF4-FFF2-40B4-BE49-F238E27FC236}">
                  <a16:creationId xmlns:a16="http://schemas.microsoft.com/office/drawing/2014/main" id="{62E9DC18-99C4-D94E-98B5-01D1513AA89D}"/>
                </a:ext>
              </a:extLst>
            </p:cNvPr>
            <p:cNvPicPr>
              <a:picLocks noChangeAspect="1"/>
            </p:cNvPicPr>
            <p:nvPr/>
          </p:nvPicPr>
          <p:blipFill>
            <a:blip r:embed="rId12">
              <a:duotone>
                <a:prstClr val="black"/>
                <a:srgbClr val="FFC000">
                  <a:tint val="45000"/>
                  <a:satMod val="400000"/>
                </a:srgbClr>
              </a:duotone>
              <a:extLst>
                <a:ext uri="{28A0092B-C50C-407E-A947-70E740481C1C}">
                  <a14:useLocalDpi xmlns:a14="http://schemas.microsoft.com/office/drawing/2010/main" val="0"/>
                </a:ext>
              </a:extLst>
            </a:blip>
            <a:stretch>
              <a:fillRect/>
            </a:stretch>
          </p:blipFill>
          <p:spPr>
            <a:xfrm>
              <a:off x="4464792" y="4759727"/>
              <a:ext cx="389322" cy="322444"/>
            </a:xfrm>
            <a:prstGeom prst="rect">
              <a:avLst/>
            </a:prstGeom>
          </p:spPr>
        </p:pic>
        <p:cxnSp>
          <p:nvCxnSpPr>
            <p:cNvPr id="196" name="Straight Arrow Connector 195">
              <a:extLst>
                <a:ext uri="{FF2B5EF4-FFF2-40B4-BE49-F238E27FC236}">
                  <a16:creationId xmlns:a16="http://schemas.microsoft.com/office/drawing/2014/main" id="{A2874C8B-E2D9-C295-7C35-836776616501}"/>
                </a:ext>
              </a:extLst>
            </p:cNvPr>
            <p:cNvCxnSpPr>
              <a:cxnSpLocks/>
              <a:stCxn id="195" idx="3"/>
              <a:endCxn id="193" idx="1"/>
            </p:cNvCxnSpPr>
            <p:nvPr/>
          </p:nvCxnSpPr>
          <p:spPr>
            <a:xfrm>
              <a:off x="4854114" y="4920949"/>
              <a:ext cx="642441" cy="0"/>
            </a:xfrm>
            <a:prstGeom prst="straightConnector1">
              <a:avLst/>
            </a:prstGeom>
            <a:ln>
              <a:prstDash val="solid"/>
              <a:tailEnd type="triangle"/>
            </a:ln>
          </p:spPr>
          <p:style>
            <a:lnRef idx="2">
              <a:schemeClr val="dk1"/>
            </a:lnRef>
            <a:fillRef idx="0">
              <a:schemeClr val="dk1"/>
            </a:fillRef>
            <a:effectRef idx="1">
              <a:schemeClr val="dk1"/>
            </a:effectRef>
            <a:fontRef idx="minor">
              <a:schemeClr val="tx1"/>
            </a:fontRef>
          </p:style>
        </p:cxnSp>
        <p:sp>
          <p:nvSpPr>
            <p:cNvPr id="200" name="TextBox 199">
              <a:extLst>
                <a:ext uri="{FF2B5EF4-FFF2-40B4-BE49-F238E27FC236}">
                  <a16:creationId xmlns:a16="http://schemas.microsoft.com/office/drawing/2014/main" id="{4A4A1F01-6A86-0BB4-62D1-E1F47940334F}"/>
                </a:ext>
              </a:extLst>
            </p:cNvPr>
            <p:cNvSpPr txBox="1"/>
            <p:nvPr/>
          </p:nvSpPr>
          <p:spPr>
            <a:xfrm>
              <a:off x="4302499" y="5108936"/>
              <a:ext cx="704045" cy="246221"/>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MATCH SIMILAR FEATURES</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sp>
          <p:nvSpPr>
            <p:cNvPr id="201" name="TextBox 200">
              <a:extLst>
                <a:ext uri="{FF2B5EF4-FFF2-40B4-BE49-F238E27FC236}">
                  <a16:creationId xmlns:a16="http://schemas.microsoft.com/office/drawing/2014/main" id="{9D24F32D-E1E2-06D8-C1E8-10650DD9FDB9}"/>
                </a:ext>
              </a:extLst>
            </p:cNvPr>
            <p:cNvSpPr txBox="1"/>
            <p:nvPr/>
          </p:nvSpPr>
          <p:spPr>
            <a:xfrm>
              <a:off x="5356104" y="5136949"/>
              <a:ext cx="704045" cy="246221"/>
            </a:xfrm>
            <a:prstGeom prst="rect">
              <a:avLst/>
            </a:prstGeom>
            <a:noFill/>
          </p:spPr>
          <p:txBody>
            <a:bodyPr wrap="square" rtlCol="0">
              <a:spAutoFit/>
            </a:bodyPr>
            <a:lstStyle/>
            <a:p>
              <a:pPr algn="ctr"/>
              <a:r>
                <a:rPr lang="en-US" sz="500" b="1" dirty="0">
                  <a:latin typeface="Candara" panose="020E0502030303020204" pitchFamily="34" charset="0"/>
                  <a:ea typeface="ADLaM Display" panose="020F0502020204030204" pitchFamily="2" charset="0"/>
                  <a:cs typeface="ADLaM Display" panose="020F0502020204030204" pitchFamily="2" charset="0"/>
                </a:rPr>
                <a:t>CLASSIFY AS HOUSEHOLD</a:t>
              </a:r>
              <a:endParaRPr lang="en-IN" sz="500" b="1" dirty="0">
                <a:latin typeface="Candara" panose="020E0502030303020204" pitchFamily="34" charset="0"/>
                <a:ea typeface="ADLaM Display" panose="020F0502020204030204" pitchFamily="2" charset="0"/>
                <a:cs typeface="ADLaM Display" panose="020F0502020204030204" pitchFamily="2" charset="0"/>
              </a:endParaRPr>
            </a:p>
          </p:txBody>
        </p:sp>
      </p:grpSp>
    </p:spTree>
    <p:extLst>
      <p:ext uri="{BB962C8B-B14F-4D97-AF65-F5344CB8AC3E}">
        <p14:creationId xmlns:p14="http://schemas.microsoft.com/office/powerpoint/2010/main" val="2367746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897</TotalTime>
  <Words>1167</Words>
  <Application>Microsoft Office PowerPoint</Application>
  <PresentationFormat>Widescreen</PresentationFormat>
  <Paragraphs>173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Candara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Shankarshan Gautam</dc:creator>
  <cp:lastModifiedBy>Shankarshan Gautam</cp:lastModifiedBy>
  <cp:revision>17</cp:revision>
  <dcterms:created xsi:type="dcterms:W3CDTF">2025-07-01T00:38:56Z</dcterms:created>
  <dcterms:modified xsi:type="dcterms:W3CDTF">2025-07-11T06:49:20Z</dcterms:modified>
</cp:coreProperties>
</file>