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5F6"/>
    <a:srgbClr val="EEF2F4"/>
    <a:srgbClr val="454545"/>
    <a:srgbClr val="333333"/>
    <a:srgbClr val="F4F7F7"/>
    <a:srgbClr val="2E2E2E"/>
    <a:srgbClr val="FBFCFC"/>
    <a:srgbClr val="F0F3F5"/>
    <a:srgbClr val="E4EAED"/>
    <a:srgbClr val="CC24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5C8D5-546B-F479-486B-138500D4B0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7EA65B-CCA1-8E2A-EBC1-024CD71B62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F13C4E4-2710-0FFD-6018-593B68068BBA}"/>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5" name="Footer Placeholder 4">
            <a:extLst>
              <a:ext uri="{FF2B5EF4-FFF2-40B4-BE49-F238E27FC236}">
                <a16:creationId xmlns:a16="http://schemas.microsoft.com/office/drawing/2014/main" id="{8777BF0F-C523-8576-AB61-E15272130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CB7B2E-FB0A-7B7D-51FD-70325AFFD841}"/>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4232326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7220A-7ADF-A3BC-A4F5-81AE46C1F7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EC0F6-BC25-650B-5297-E92A6E0161E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965073-9F1E-8631-85D6-00F6B387E964}"/>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5" name="Footer Placeholder 4">
            <a:extLst>
              <a:ext uri="{FF2B5EF4-FFF2-40B4-BE49-F238E27FC236}">
                <a16:creationId xmlns:a16="http://schemas.microsoft.com/office/drawing/2014/main" id="{46F11D21-F9A0-1451-68F7-1EEE46902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CB7EE1-E5A7-1B47-D560-C96C773BD3A9}"/>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248359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82B84C-81D7-8787-5EC6-4281FA35B7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6ED6C-D8E0-AFC0-DAF7-E1F5CA0E0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B944EE-EFBF-B25D-2341-A1497E96939C}"/>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5" name="Footer Placeholder 4">
            <a:extLst>
              <a:ext uri="{FF2B5EF4-FFF2-40B4-BE49-F238E27FC236}">
                <a16:creationId xmlns:a16="http://schemas.microsoft.com/office/drawing/2014/main" id="{2860754D-41FF-DE28-83A0-5652BA3C4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1E18AD-1984-2261-6F16-385616582474}"/>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607989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B18AE-1B07-69CB-3638-91770C9260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213C7F-AB3C-7F23-C119-FCD5632C05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01ED9-1F7B-F927-6043-13C34942BAF6}"/>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5" name="Footer Placeholder 4">
            <a:extLst>
              <a:ext uri="{FF2B5EF4-FFF2-40B4-BE49-F238E27FC236}">
                <a16:creationId xmlns:a16="http://schemas.microsoft.com/office/drawing/2014/main" id="{0950F73A-7BB4-E983-2231-0246C74D39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AA281E-6D16-4F9C-12E4-C49ED11D5100}"/>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265271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3DBB-FB2B-F4A7-A86E-1C770E7981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0D0AEA0-85CA-F75F-AEE5-3FECD371AF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A75BD-430D-B54F-9FD7-E263FE4E926D}"/>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5" name="Footer Placeholder 4">
            <a:extLst>
              <a:ext uri="{FF2B5EF4-FFF2-40B4-BE49-F238E27FC236}">
                <a16:creationId xmlns:a16="http://schemas.microsoft.com/office/drawing/2014/main" id="{D179DA05-AFBD-1CD0-9E10-43000779DD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D435D-C6B1-CC2F-332D-E70683A40A04}"/>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50684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B5738-EBC5-ED65-3F3B-60A882EE38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AB7A51-675F-80CB-A9A3-5EEB7FD840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3843540-A7B0-2AFA-6872-0BD69E983B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FF548B-748D-FC59-0DF3-4F849B2F2910}"/>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6" name="Footer Placeholder 5">
            <a:extLst>
              <a:ext uri="{FF2B5EF4-FFF2-40B4-BE49-F238E27FC236}">
                <a16:creationId xmlns:a16="http://schemas.microsoft.com/office/drawing/2014/main" id="{2A6419ED-72BB-EC24-6B1D-2AE8E7186B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A030C4-6244-90BE-EC8D-E651FD13E440}"/>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97657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F41CB-6986-01A3-12F9-F0EDFCDA17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15E957-6C6B-C74E-C4EF-79BE34F21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55A352-E1CD-5DB8-EDBF-A34535AF59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299C23-CF24-CE27-C1CF-19E11FAF32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838F8-E1E9-4DF7-5932-2D4849FB52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E5F49CB-CAEE-BBDB-AC08-ACDF4CC3C3EC}"/>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8" name="Footer Placeholder 7">
            <a:extLst>
              <a:ext uri="{FF2B5EF4-FFF2-40B4-BE49-F238E27FC236}">
                <a16:creationId xmlns:a16="http://schemas.microsoft.com/office/drawing/2014/main" id="{87FB645A-D97D-C6B0-3144-8943E65A6B6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C5F04ED-8229-F7F9-ABF0-6EC0B294311A}"/>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1360115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753EF-D72E-0872-05F1-C60051EBE8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BAF801-7523-0FAF-00FF-43B8CB2AE12C}"/>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4" name="Footer Placeholder 3">
            <a:extLst>
              <a:ext uri="{FF2B5EF4-FFF2-40B4-BE49-F238E27FC236}">
                <a16:creationId xmlns:a16="http://schemas.microsoft.com/office/drawing/2014/main" id="{D3E12CE2-C9C1-3F81-4C81-1B56654B06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DDF6DD-C056-7307-3EE3-6BEF39835906}"/>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77740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1C1749-B41F-0E76-1156-6F1D6F8C583A}"/>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3" name="Footer Placeholder 2">
            <a:extLst>
              <a:ext uri="{FF2B5EF4-FFF2-40B4-BE49-F238E27FC236}">
                <a16:creationId xmlns:a16="http://schemas.microsoft.com/office/drawing/2014/main" id="{23D307CB-CB27-EA52-E95D-CCAD7594E6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08B01C0-666A-2314-7025-6BDD97FA2B43}"/>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309973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83057-AFF2-7CC7-0D59-560586617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5E9CB7C-FB49-F86B-93CA-3A4F128A42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B2CE3F-F7AF-6390-58E3-74941402E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E3E25-917F-661A-FE36-4EDDAF8EEEBA}"/>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6" name="Footer Placeholder 5">
            <a:extLst>
              <a:ext uri="{FF2B5EF4-FFF2-40B4-BE49-F238E27FC236}">
                <a16:creationId xmlns:a16="http://schemas.microsoft.com/office/drawing/2014/main" id="{31F99C35-5699-FD38-76E5-1B0363C1D7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894DE-98D6-53EF-BF50-206AB747E3A1}"/>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318524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06F89-23C2-60AD-1584-039B325060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7391894-EFA5-4A1A-B2ED-8E3059E80E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A971C30-0170-EE0C-7539-2993FE7039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F6A57-E042-A1DB-C44E-FEFF62388A2C}"/>
              </a:ext>
            </a:extLst>
          </p:cNvPr>
          <p:cNvSpPr>
            <a:spLocks noGrp="1"/>
          </p:cNvSpPr>
          <p:nvPr>
            <p:ph type="dt" sz="half" idx="10"/>
          </p:nvPr>
        </p:nvSpPr>
        <p:spPr/>
        <p:txBody>
          <a:bodyPr/>
          <a:lstStyle/>
          <a:p>
            <a:fld id="{E0565017-23A0-4506-8739-BA674D1B2BD6}" type="datetimeFigureOut">
              <a:rPr lang="en-IN" smtClean="0"/>
              <a:t>30-06-2025</a:t>
            </a:fld>
            <a:endParaRPr lang="en-IN"/>
          </a:p>
        </p:txBody>
      </p:sp>
      <p:sp>
        <p:nvSpPr>
          <p:cNvPr id="6" name="Footer Placeholder 5">
            <a:extLst>
              <a:ext uri="{FF2B5EF4-FFF2-40B4-BE49-F238E27FC236}">
                <a16:creationId xmlns:a16="http://schemas.microsoft.com/office/drawing/2014/main" id="{BEDBD1E5-9C3D-C716-9D78-96603E046B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C363BF-364A-9814-199F-A0E3246E32E6}"/>
              </a:ext>
            </a:extLst>
          </p:cNvPr>
          <p:cNvSpPr>
            <a:spLocks noGrp="1"/>
          </p:cNvSpPr>
          <p:nvPr>
            <p:ph type="sldNum" sz="quarter" idx="12"/>
          </p:nvPr>
        </p:nvSpPr>
        <p:spPr/>
        <p:txBody>
          <a:bodyPr/>
          <a:lstStyle/>
          <a:p>
            <a:fld id="{F01C0DA8-E67E-48A2-A8AC-37C6E3060A94}" type="slidenum">
              <a:rPr lang="en-IN" smtClean="0"/>
              <a:t>‹#›</a:t>
            </a:fld>
            <a:endParaRPr lang="en-IN"/>
          </a:p>
        </p:txBody>
      </p:sp>
    </p:spTree>
    <p:extLst>
      <p:ext uri="{BB962C8B-B14F-4D97-AF65-F5344CB8AC3E}">
        <p14:creationId xmlns:p14="http://schemas.microsoft.com/office/powerpoint/2010/main" val="136007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FD91D-F8D3-ABCA-3F37-285CEA4DA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0143BF-66F3-5FDF-05DC-96FFE5494A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44BD40-307D-9A48-FAFD-5B53D3A4B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0565017-23A0-4506-8739-BA674D1B2BD6}" type="datetimeFigureOut">
              <a:rPr lang="en-IN" smtClean="0"/>
              <a:t>30-06-2025</a:t>
            </a:fld>
            <a:endParaRPr lang="en-IN"/>
          </a:p>
        </p:txBody>
      </p:sp>
      <p:sp>
        <p:nvSpPr>
          <p:cNvPr id="5" name="Footer Placeholder 4">
            <a:extLst>
              <a:ext uri="{FF2B5EF4-FFF2-40B4-BE49-F238E27FC236}">
                <a16:creationId xmlns:a16="http://schemas.microsoft.com/office/drawing/2014/main" id="{F8D31763-4852-9C17-5BEA-845F9E66A3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A2C25812-4302-E0FD-0C15-A32535FED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1C0DA8-E67E-48A2-A8AC-37C6E3060A94}" type="slidenum">
              <a:rPr lang="en-IN" smtClean="0"/>
              <a:t>‹#›</a:t>
            </a:fld>
            <a:endParaRPr lang="en-IN"/>
          </a:p>
        </p:txBody>
      </p:sp>
    </p:spTree>
    <p:extLst>
      <p:ext uri="{BB962C8B-B14F-4D97-AF65-F5344CB8AC3E}">
        <p14:creationId xmlns:p14="http://schemas.microsoft.com/office/powerpoint/2010/main" val="231958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B66E776A-A26B-8698-0549-48A213BCE440}"/>
              </a:ext>
            </a:extLst>
          </p:cNvPr>
          <p:cNvGrpSpPr/>
          <p:nvPr/>
        </p:nvGrpSpPr>
        <p:grpSpPr>
          <a:xfrm>
            <a:off x="490008" y="1237752"/>
            <a:ext cx="11340000" cy="1620000"/>
            <a:chOff x="94505" y="2079000"/>
            <a:chExt cx="11340000" cy="1620000"/>
          </a:xfrm>
        </p:grpSpPr>
        <p:sp>
          <p:nvSpPr>
            <p:cNvPr id="5" name="Oval 4">
              <a:extLst>
                <a:ext uri="{FF2B5EF4-FFF2-40B4-BE49-F238E27FC236}">
                  <a16:creationId xmlns:a16="http://schemas.microsoft.com/office/drawing/2014/main" id="{5EFB875B-DBD3-F49F-1047-4495A1BF2594}"/>
                </a:ext>
              </a:extLst>
            </p:cNvPr>
            <p:cNvSpPr/>
            <p:nvPr/>
          </p:nvSpPr>
          <p:spPr>
            <a:xfrm>
              <a:off x="1984505" y="2349000"/>
              <a:ext cx="1080000" cy="1080000"/>
            </a:xfrm>
            <a:prstGeom prst="ellipse">
              <a:avLst/>
            </a:prstGeom>
            <a:solidFill>
              <a:schemeClr val="bg1">
                <a:lumMod val="95000"/>
              </a:schemeClr>
            </a:solidFill>
            <a:ln>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Oval 3">
              <a:extLst>
                <a:ext uri="{FF2B5EF4-FFF2-40B4-BE49-F238E27FC236}">
                  <a16:creationId xmlns:a16="http://schemas.microsoft.com/office/drawing/2014/main" id="{E4E9116E-0CD2-F792-ED2E-345C481375AA}"/>
                </a:ext>
              </a:extLst>
            </p:cNvPr>
            <p:cNvSpPr/>
            <p:nvPr/>
          </p:nvSpPr>
          <p:spPr>
            <a:xfrm>
              <a:off x="364505" y="2349000"/>
              <a:ext cx="1080000" cy="1080000"/>
            </a:xfrm>
            <a:prstGeom prst="ellipse">
              <a:avLst/>
            </a:prstGeom>
            <a:solidFill>
              <a:srgbClr val="003A58"/>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Oval 5">
              <a:extLst>
                <a:ext uri="{FF2B5EF4-FFF2-40B4-BE49-F238E27FC236}">
                  <a16:creationId xmlns:a16="http://schemas.microsoft.com/office/drawing/2014/main" id="{40785FF6-DEBB-B475-8B80-B6A340B3A545}"/>
                </a:ext>
              </a:extLst>
            </p:cNvPr>
            <p:cNvSpPr/>
            <p:nvPr/>
          </p:nvSpPr>
          <p:spPr>
            <a:xfrm>
              <a:off x="3604505" y="2349000"/>
              <a:ext cx="1080000" cy="1080000"/>
            </a:xfrm>
            <a:prstGeom prst="ellipse">
              <a:avLst/>
            </a:prstGeom>
            <a:solidFill>
              <a:srgbClr val="003A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682919A-BABE-03FE-03F3-33D2F53022B8}"/>
                </a:ext>
              </a:extLst>
            </p:cNvPr>
            <p:cNvSpPr/>
            <p:nvPr/>
          </p:nvSpPr>
          <p:spPr>
            <a:xfrm>
              <a:off x="5224505" y="2349000"/>
              <a:ext cx="1080000" cy="1080000"/>
            </a:xfrm>
            <a:prstGeom prst="ellipse">
              <a:avLst/>
            </a:prstGeom>
            <a:solidFill>
              <a:schemeClr val="bg1">
                <a:lumMod val="95000"/>
              </a:schemeClr>
            </a:solidFill>
            <a:ln>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67D8C49D-53ED-F6B2-9B0B-05925DEAA38C}"/>
                </a:ext>
              </a:extLst>
            </p:cNvPr>
            <p:cNvSpPr/>
            <p:nvPr/>
          </p:nvSpPr>
          <p:spPr>
            <a:xfrm>
              <a:off x="10084505" y="2349000"/>
              <a:ext cx="1080000" cy="1080000"/>
            </a:xfrm>
            <a:prstGeom prst="ellipse">
              <a:avLst/>
            </a:prstGeom>
            <a:solidFill>
              <a:srgbClr val="003A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Oval 9">
              <a:extLst>
                <a:ext uri="{FF2B5EF4-FFF2-40B4-BE49-F238E27FC236}">
                  <a16:creationId xmlns:a16="http://schemas.microsoft.com/office/drawing/2014/main" id="{4F9B18EF-4D97-1521-CA78-32C5403DF71E}"/>
                </a:ext>
              </a:extLst>
            </p:cNvPr>
            <p:cNvSpPr/>
            <p:nvPr/>
          </p:nvSpPr>
          <p:spPr>
            <a:xfrm>
              <a:off x="8464505" y="2349000"/>
              <a:ext cx="1080000" cy="1080000"/>
            </a:xfrm>
            <a:prstGeom prst="ellipse">
              <a:avLst/>
            </a:prstGeom>
            <a:solidFill>
              <a:schemeClr val="bg1">
                <a:lumMod val="95000"/>
              </a:schemeClr>
            </a:solidFill>
            <a:ln>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5CCF226A-3559-EBD3-3DF5-699A760C7811}"/>
                </a:ext>
              </a:extLst>
            </p:cNvPr>
            <p:cNvSpPr/>
            <p:nvPr/>
          </p:nvSpPr>
          <p:spPr>
            <a:xfrm>
              <a:off x="6844505" y="2349000"/>
              <a:ext cx="1080000" cy="1080000"/>
            </a:xfrm>
            <a:prstGeom prst="ellipse">
              <a:avLst/>
            </a:prstGeom>
            <a:solidFill>
              <a:srgbClr val="003A5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c 21">
              <a:extLst>
                <a:ext uri="{FF2B5EF4-FFF2-40B4-BE49-F238E27FC236}">
                  <a16:creationId xmlns:a16="http://schemas.microsoft.com/office/drawing/2014/main" id="{FB46209D-2E81-F4BF-B975-1AA1610D79AD}"/>
                </a:ext>
              </a:extLst>
            </p:cNvPr>
            <p:cNvSpPr/>
            <p:nvPr/>
          </p:nvSpPr>
          <p:spPr>
            <a:xfrm>
              <a:off x="9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0" name="Arc 29">
              <a:extLst>
                <a:ext uri="{FF2B5EF4-FFF2-40B4-BE49-F238E27FC236}">
                  <a16:creationId xmlns:a16="http://schemas.microsoft.com/office/drawing/2014/main" id="{8E1959D4-2C2C-E899-EACC-EE4EA66789A8}"/>
                </a:ext>
              </a:extLst>
            </p:cNvPr>
            <p:cNvSpPr/>
            <p:nvPr/>
          </p:nvSpPr>
          <p:spPr>
            <a:xfrm flipV="1">
              <a:off x="171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1" name="Arc 30">
              <a:extLst>
                <a:ext uri="{FF2B5EF4-FFF2-40B4-BE49-F238E27FC236}">
                  <a16:creationId xmlns:a16="http://schemas.microsoft.com/office/drawing/2014/main" id="{90405314-4318-362D-E2EA-ED23E45ECAB8}"/>
                </a:ext>
              </a:extLst>
            </p:cNvPr>
            <p:cNvSpPr/>
            <p:nvPr/>
          </p:nvSpPr>
          <p:spPr>
            <a:xfrm>
              <a:off x="333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2" name="Arc 31">
              <a:extLst>
                <a:ext uri="{FF2B5EF4-FFF2-40B4-BE49-F238E27FC236}">
                  <a16:creationId xmlns:a16="http://schemas.microsoft.com/office/drawing/2014/main" id="{619D1C37-15DB-D16B-033C-225A6674159A}"/>
                </a:ext>
              </a:extLst>
            </p:cNvPr>
            <p:cNvSpPr/>
            <p:nvPr/>
          </p:nvSpPr>
          <p:spPr>
            <a:xfrm flipV="1">
              <a:off x="495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3" name="Arc 32">
              <a:extLst>
                <a:ext uri="{FF2B5EF4-FFF2-40B4-BE49-F238E27FC236}">
                  <a16:creationId xmlns:a16="http://schemas.microsoft.com/office/drawing/2014/main" id="{386F6AE4-9305-0BA8-157F-DEEB72226C22}"/>
                </a:ext>
              </a:extLst>
            </p:cNvPr>
            <p:cNvSpPr/>
            <p:nvPr/>
          </p:nvSpPr>
          <p:spPr>
            <a:xfrm>
              <a:off x="657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4" name="Arc 33">
              <a:extLst>
                <a:ext uri="{FF2B5EF4-FFF2-40B4-BE49-F238E27FC236}">
                  <a16:creationId xmlns:a16="http://schemas.microsoft.com/office/drawing/2014/main" id="{E9401672-C81D-4AF3-9C50-088A9A25D274}"/>
                </a:ext>
              </a:extLst>
            </p:cNvPr>
            <p:cNvSpPr/>
            <p:nvPr/>
          </p:nvSpPr>
          <p:spPr>
            <a:xfrm flipV="1">
              <a:off x="819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35" name="Arc 34">
              <a:extLst>
                <a:ext uri="{FF2B5EF4-FFF2-40B4-BE49-F238E27FC236}">
                  <a16:creationId xmlns:a16="http://schemas.microsoft.com/office/drawing/2014/main" id="{EB5F5F29-36EE-49DE-3407-6234F76D39E2}"/>
                </a:ext>
              </a:extLst>
            </p:cNvPr>
            <p:cNvSpPr/>
            <p:nvPr/>
          </p:nvSpPr>
          <p:spPr>
            <a:xfrm>
              <a:off x="9814505" y="2079000"/>
              <a:ext cx="1620000" cy="1620000"/>
            </a:xfrm>
            <a:prstGeom prst="arc">
              <a:avLst>
                <a:gd name="adj1" fmla="val 10750064"/>
                <a:gd name="adj2" fmla="val 32876"/>
              </a:avLst>
            </a:prstGeom>
            <a:ln>
              <a:solidFill>
                <a:schemeClr val="bg2">
                  <a:lumMod val="75000"/>
                </a:schemeClr>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grpSp>
      <p:grpSp>
        <p:nvGrpSpPr>
          <p:cNvPr id="72" name="Group 71">
            <a:extLst>
              <a:ext uri="{FF2B5EF4-FFF2-40B4-BE49-F238E27FC236}">
                <a16:creationId xmlns:a16="http://schemas.microsoft.com/office/drawing/2014/main" id="{FE05AB67-77BB-6D1E-D1CE-BDA724A752B5}"/>
              </a:ext>
            </a:extLst>
          </p:cNvPr>
          <p:cNvGrpSpPr/>
          <p:nvPr/>
        </p:nvGrpSpPr>
        <p:grpSpPr>
          <a:xfrm>
            <a:off x="641640" y="3126324"/>
            <a:ext cx="11045856" cy="2659403"/>
            <a:chOff x="641640" y="4095588"/>
            <a:chExt cx="11045856" cy="2659403"/>
          </a:xfrm>
        </p:grpSpPr>
        <p:sp>
          <p:nvSpPr>
            <p:cNvPr id="37" name="Flowchart: Terminator 36">
              <a:extLst>
                <a:ext uri="{FF2B5EF4-FFF2-40B4-BE49-F238E27FC236}">
                  <a16:creationId xmlns:a16="http://schemas.microsoft.com/office/drawing/2014/main" id="{694FA534-9DCC-95E9-7196-D5B50D19C616}"/>
                </a:ext>
              </a:extLst>
            </p:cNvPr>
            <p:cNvSpPr/>
            <p:nvPr/>
          </p:nvSpPr>
          <p:spPr>
            <a:xfrm>
              <a:off x="641640" y="4979244"/>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Online Ads</a:t>
              </a:r>
              <a:endParaRPr lang="en-IN" sz="1100" b="1" dirty="0"/>
            </a:p>
          </p:txBody>
        </p:sp>
        <p:sp>
          <p:nvSpPr>
            <p:cNvPr id="38" name="TextBox 37">
              <a:extLst>
                <a:ext uri="{FF2B5EF4-FFF2-40B4-BE49-F238E27FC236}">
                  <a16:creationId xmlns:a16="http://schemas.microsoft.com/office/drawing/2014/main" id="{34A1A3E1-B0B5-DCC7-EDEF-0543D5F88745}"/>
                </a:ext>
              </a:extLst>
            </p:cNvPr>
            <p:cNvSpPr txBox="1"/>
            <p:nvPr/>
          </p:nvSpPr>
          <p:spPr>
            <a:xfrm>
              <a:off x="792654" y="4095589"/>
              <a:ext cx="1014708" cy="646331"/>
            </a:xfrm>
            <a:prstGeom prst="rect">
              <a:avLst/>
            </a:prstGeom>
            <a:noFill/>
          </p:spPr>
          <p:txBody>
            <a:bodyPr wrap="square" rtlCol="0">
              <a:spAutoFit/>
            </a:bodyPr>
            <a:lstStyle/>
            <a:p>
              <a:pPr algn="ctr"/>
              <a:r>
                <a:rPr lang="en-US" sz="1200" b="1" dirty="0">
                  <a:solidFill>
                    <a:schemeClr val="accent2">
                      <a:lumMod val="60000"/>
                      <a:lumOff val="40000"/>
                    </a:schemeClr>
                  </a:solidFill>
                </a:rPr>
                <a:t>Awareness &amp; Acquisition</a:t>
              </a:r>
              <a:endParaRPr lang="en-IN" sz="1200" b="1" dirty="0">
                <a:solidFill>
                  <a:schemeClr val="accent2">
                    <a:lumMod val="60000"/>
                    <a:lumOff val="40000"/>
                  </a:schemeClr>
                </a:solidFill>
              </a:endParaRPr>
            </a:p>
          </p:txBody>
        </p:sp>
        <p:sp>
          <p:nvSpPr>
            <p:cNvPr id="39" name="TextBox 38">
              <a:extLst>
                <a:ext uri="{FF2B5EF4-FFF2-40B4-BE49-F238E27FC236}">
                  <a16:creationId xmlns:a16="http://schemas.microsoft.com/office/drawing/2014/main" id="{92386638-0F61-0A98-3BCD-CBF21BFAF371}"/>
                </a:ext>
              </a:extLst>
            </p:cNvPr>
            <p:cNvSpPr txBox="1"/>
            <p:nvPr/>
          </p:nvSpPr>
          <p:spPr>
            <a:xfrm>
              <a:off x="2412654" y="4097015"/>
              <a:ext cx="1014708" cy="276999"/>
            </a:xfrm>
            <a:prstGeom prst="rect">
              <a:avLst/>
            </a:prstGeom>
            <a:noFill/>
          </p:spPr>
          <p:txBody>
            <a:bodyPr wrap="square" rtlCol="0">
              <a:spAutoFit/>
            </a:bodyPr>
            <a:lstStyle/>
            <a:p>
              <a:r>
                <a:rPr lang="en-US" sz="1200" b="1" dirty="0">
                  <a:solidFill>
                    <a:schemeClr val="accent2">
                      <a:lumMod val="60000"/>
                      <a:lumOff val="40000"/>
                    </a:schemeClr>
                  </a:solidFill>
                </a:rPr>
                <a:t>Onboarding</a:t>
              </a:r>
              <a:endParaRPr lang="en-IN" sz="1200" b="1" dirty="0">
                <a:solidFill>
                  <a:schemeClr val="accent2">
                    <a:lumMod val="60000"/>
                    <a:lumOff val="40000"/>
                  </a:schemeClr>
                </a:solidFill>
              </a:endParaRPr>
            </a:p>
          </p:txBody>
        </p:sp>
        <p:sp>
          <p:nvSpPr>
            <p:cNvPr id="40" name="TextBox 39">
              <a:extLst>
                <a:ext uri="{FF2B5EF4-FFF2-40B4-BE49-F238E27FC236}">
                  <a16:creationId xmlns:a16="http://schemas.microsoft.com/office/drawing/2014/main" id="{EDD757D0-7431-E18B-BB0E-F6C1331F157D}"/>
                </a:ext>
              </a:extLst>
            </p:cNvPr>
            <p:cNvSpPr txBox="1"/>
            <p:nvPr/>
          </p:nvSpPr>
          <p:spPr>
            <a:xfrm>
              <a:off x="3781131" y="4095588"/>
              <a:ext cx="1517754" cy="646331"/>
            </a:xfrm>
            <a:prstGeom prst="rect">
              <a:avLst/>
            </a:prstGeom>
            <a:noFill/>
          </p:spPr>
          <p:txBody>
            <a:bodyPr wrap="square" rtlCol="0">
              <a:spAutoFit/>
            </a:bodyPr>
            <a:lstStyle/>
            <a:p>
              <a:pPr algn="ctr"/>
              <a:r>
                <a:rPr lang="en-US" sz="1200" b="1" dirty="0">
                  <a:solidFill>
                    <a:schemeClr val="accent2">
                      <a:lumMod val="60000"/>
                      <a:lumOff val="40000"/>
                    </a:schemeClr>
                  </a:solidFill>
                </a:rPr>
                <a:t>Account Setup </a:t>
              </a:r>
            </a:p>
            <a:p>
              <a:pPr algn="ctr"/>
              <a:r>
                <a:rPr lang="en-US" sz="1200" b="1" dirty="0">
                  <a:solidFill>
                    <a:schemeClr val="accent2">
                      <a:lumMod val="60000"/>
                      <a:lumOff val="40000"/>
                    </a:schemeClr>
                  </a:solidFill>
                </a:rPr>
                <a:t>&amp;</a:t>
              </a:r>
            </a:p>
            <a:p>
              <a:pPr algn="ctr"/>
              <a:r>
                <a:rPr lang="en-US" sz="1200" b="1" dirty="0">
                  <a:solidFill>
                    <a:schemeClr val="accent2">
                      <a:lumMod val="60000"/>
                      <a:lumOff val="40000"/>
                    </a:schemeClr>
                  </a:solidFill>
                </a:rPr>
                <a:t> Activation</a:t>
              </a:r>
              <a:endParaRPr lang="en-IN" sz="1200" b="1" dirty="0">
                <a:solidFill>
                  <a:schemeClr val="accent2">
                    <a:lumMod val="60000"/>
                    <a:lumOff val="40000"/>
                  </a:schemeClr>
                </a:solidFill>
              </a:endParaRPr>
            </a:p>
          </p:txBody>
        </p:sp>
        <p:sp>
          <p:nvSpPr>
            <p:cNvPr id="41" name="TextBox 40">
              <a:extLst>
                <a:ext uri="{FF2B5EF4-FFF2-40B4-BE49-F238E27FC236}">
                  <a16:creationId xmlns:a16="http://schemas.microsoft.com/office/drawing/2014/main" id="{DC69D115-A532-E162-7BCB-A91E7CB1336F}"/>
                </a:ext>
              </a:extLst>
            </p:cNvPr>
            <p:cNvSpPr txBox="1"/>
            <p:nvPr/>
          </p:nvSpPr>
          <p:spPr>
            <a:xfrm>
              <a:off x="5593911" y="4095588"/>
              <a:ext cx="1132194" cy="646331"/>
            </a:xfrm>
            <a:prstGeom prst="rect">
              <a:avLst/>
            </a:prstGeom>
            <a:noFill/>
          </p:spPr>
          <p:txBody>
            <a:bodyPr wrap="square" rtlCol="0">
              <a:spAutoFit/>
            </a:bodyPr>
            <a:lstStyle/>
            <a:p>
              <a:pPr algn="ctr"/>
              <a:r>
                <a:rPr lang="en-US" sz="1200" b="1" dirty="0">
                  <a:solidFill>
                    <a:schemeClr val="accent2">
                      <a:lumMod val="60000"/>
                      <a:lumOff val="40000"/>
                    </a:schemeClr>
                  </a:solidFill>
                </a:rPr>
                <a:t>Banking </a:t>
              </a:r>
            </a:p>
            <a:p>
              <a:pPr algn="ctr"/>
              <a:r>
                <a:rPr lang="en-US" sz="1200" b="1" dirty="0">
                  <a:solidFill>
                    <a:schemeClr val="accent2">
                      <a:lumMod val="60000"/>
                      <a:lumOff val="40000"/>
                    </a:schemeClr>
                  </a:solidFill>
                </a:rPr>
                <a:t>&amp; Engagement</a:t>
              </a:r>
              <a:endParaRPr lang="en-IN" sz="1200" b="1" dirty="0">
                <a:solidFill>
                  <a:schemeClr val="accent2">
                    <a:lumMod val="60000"/>
                    <a:lumOff val="40000"/>
                  </a:schemeClr>
                </a:solidFill>
              </a:endParaRPr>
            </a:p>
          </p:txBody>
        </p:sp>
        <p:sp>
          <p:nvSpPr>
            <p:cNvPr id="42" name="TextBox 41">
              <a:extLst>
                <a:ext uri="{FF2B5EF4-FFF2-40B4-BE49-F238E27FC236}">
                  <a16:creationId xmlns:a16="http://schemas.microsoft.com/office/drawing/2014/main" id="{74D14A7E-38D5-A97F-6786-B63EBFC582EC}"/>
                </a:ext>
              </a:extLst>
            </p:cNvPr>
            <p:cNvSpPr txBox="1"/>
            <p:nvPr/>
          </p:nvSpPr>
          <p:spPr>
            <a:xfrm>
              <a:off x="7272654" y="4097015"/>
              <a:ext cx="1014708" cy="646331"/>
            </a:xfrm>
            <a:prstGeom prst="rect">
              <a:avLst/>
            </a:prstGeom>
            <a:noFill/>
          </p:spPr>
          <p:txBody>
            <a:bodyPr wrap="square" rtlCol="0">
              <a:spAutoFit/>
            </a:bodyPr>
            <a:lstStyle/>
            <a:p>
              <a:pPr algn="ctr"/>
              <a:r>
                <a:rPr lang="en-US" sz="1200" b="1" dirty="0">
                  <a:solidFill>
                    <a:schemeClr val="accent2">
                      <a:lumMod val="60000"/>
                      <a:lumOff val="40000"/>
                    </a:schemeClr>
                  </a:solidFill>
                </a:rPr>
                <a:t>Resolution &amp; </a:t>
              </a:r>
            </a:p>
            <a:p>
              <a:pPr algn="ctr"/>
              <a:r>
                <a:rPr lang="en-US" sz="1200" b="1" dirty="0">
                  <a:solidFill>
                    <a:schemeClr val="accent2">
                      <a:lumMod val="60000"/>
                      <a:lumOff val="40000"/>
                    </a:schemeClr>
                  </a:solidFill>
                </a:rPr>
                <a:t>Servicing</a:t>
              </a:r>
              <a:endParaRPr lang="en-IN" sz="1200" b="1" dirty="0">
                <a:solidFill>
                  <a:schemeClr val="accent2">
                    <a:lumMod val="60000"/>
                    <a:lumOff val="40000"/>
                  </a:schemeClr>
                </a:solidFill>
              </a:endParaRPr>
            </a:p>
          </p:txBody>
        </p:sp>
        <p:sp>
          <p:nvSpPr>
            <p:cNvPr id="43" name="TextBox 42">
              <a:extLst>
                <a:ext uri="{FF2B5EF4-FFF2-40B4-BE49-F238E27FC236}">
                  <a16:creationId xmlns:a16="http://schemas.microsoft.com/office/drawing/2014/main" id="{DDB8B958-4EE0-9BD2-30A9-4AA251E1FD9E}"/>
                </a:ext>
              </a:extLst>
            </p:cNvPr>
            <p:cNvSpPr txBox="1"/>
            <p:nvPr/>
          </p:nvSpPr>
          <p:spPr>
            <a:xfrm>
              <a:off x="8892654" y="4095588"/>
              <a:ext cx="1014708" cy="461665"/>
            </a:xfrm>
            <a:prstGeom prst="rect">
              <a:avLst/>
            </a:prstGeom>
            <a:noFill/>
          </p:spPr>
          <p:txBody>
            <a:bodyPr wrap="square" rtlCol="0">
              <a:spAutoFit/>
            </a:bodyPr>
            <a:lstStyle/>
            <a:p>
              <a:pPr algn="ctr"/>
              <a:r>
                <a:rPr lang="en-US" sz="1200" b="1" dirty="0">
                  <a:solidFill>
                    <a:schemeClr val="accent2">
                      <a:lumMod val="60000"/>
                      <a:lumOff val="40000"/>
                    </a:schemeClr>
                  </a:solidFill>
                </a:rPr>
                <a:t>Cross-Sell Products</a:t>
              </a:r>
              <a:endParaRPr lang="en-IN" sz="1200" b="1" dirty="0">
                <a:solidFill>
                  <a:schemeClr val="accent2">
                    <a:lumMod val="60000"/>
                    <a:lumOff val="40000"/>
                  </a:schemeClr>
                </a:solidFill>
              </a:endParaRPr>
            </a:p>
          </p:txBody>
        </p:sp>
        <p:sp>
          <p:nvSpPr>
            <p:cNvPr id="44" name="TextBox 43">
              <a:extLst>
                <a:ext uri="{FF2B5EF4-FFF2-40B4-BE49-F238E27FC236}">
                  <a16:creationId xmlns:a16="http://schemas.microsoft.com/office/drawing/2014/main" id="{A0B0B1D1-7942-98E4-221B-B97CF5FC008B}"/>
                </a:ext>
              </a:extLst>
            </p:cNvPr>
            <p:cNvSpPr txBox="1"/>
            <p:nvPr/>
          </p:nvSpPr>
          <p:spPr>
            <a:xfrm>
              <a:off x="10396743" y="4095588"/>
              <a:ext cx="1246530" cy="646331"/>
            </a:xfrm>
            <a:prstGeom prst="rect">
              <a:avLst/>
            </a:prstGeom>
            <a:noFill/>
          </p:spPr>
          <p:txBody>
            <a:bodyPr wrap="square" rtlCol="0">
              <a:spAutoFit/>
            </a:bodyPr>
            <a:lstStyle/>
            <a:p>
              <a:pPr algn="ctr"/>
              <a:r>
                <a:rPr lang="en-US" sz="1200" b="1" dirty="0">
                  <a:solidFill>
                    <a:schemeClr val="accent2">
                      <a:lumMod val="60000"/>
                      <a:lumOff val="40000"/>
                    </a:schemeClr>
                  </a:solidFill>
                </a:rPr>
                <a:t>Reengagement </a:t>
              </a:r>
            </a:p>
            <a:p>
              <a:pPr algn="ctr"/>
              <a:r>
                <a:rPr lang="en-US" sz="1200" b="1" dirty="0">
                  <a:solidFill>
                    <a:schemeClr val="accent2">
                      <a:lumMod val="60000"/>
                      <a:lumOff val="40000"/>
                    </a:schemeClr>
                  </a:solidFill>
                </a:rPr>
                <a:t>or </a:t>
              </a:r>
            </a:p>
            <a:p>
              <a:pPr algn="ctr"/>
              <a:r>
                <a:rPr lang="en-US" sz="1200" b="1" dirty="0">
                  <a:solidFill>
                    <a:schemeClr val="accent2">
                      <a:lumMod val="60000"/>
                      <a:lumOff val="40000"/>
                    </a:schemeClr>
                  </a:solidFill>
                </a:rPr>
                <a:t>Churn</a:t>
              </a:r>
              <a:endParaRPr lang="en-IN" sz="1200" b="1" dirty="0">
                <a:solidFill>
                  <a:schemeClr val="accent2">
                    <a:lumMod val="60000"/>
                    <a:lumOff val="40000"/>
                  </a:schemeClr>
                </a:solidFill>
              </a:endParaRPr>
            </a:p>
          </p:txBody>
        </p:sp>
        <p:sp>
          <p:nvSpPr>
            <p:cNvPr id="45" name="Flowchart: Terminator 44">
              <a:extLst>
                <a:ext uri="{FF2B5EF4-FFF2-40B4-BE49-F238E27FC236}">
                  <a16:creationId xmlns:a16="http://schemas.microsoft.com/office/drawing/2014/main" id="{4A46E985-8196-B483-303D-0D351AD6D01D}"/>
                </a:ext>
              </a:extLst>
            </p:cNvPr>
            <p:cNvSpPr/>
            <p:nvPr/>
          </p:nvSpPr>
          <p:spPr>
            <a:xfrm>
              <a:off x="2261640" y="4968660"/>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KYC Docs</a:t>
              </a:r>
              <a:endParaRPr lang="en-IN" sz="1100" b="1" dirty="0"/>
            </a:p>
          </p:txBody>
        </p:sp>
        <p:sp>
          <p:nvSpPr>
            <p:cNvPr id="46" name="Flowchart: Terminator 45">
              <a:extLst>
                <a:ext uri="{FF2B5EF4-FFF2-40B4-BE49-F238E27FC236}">
                  <a16:creationId xmlns:a16="http://schemas.microsoft.com/office/drawing/2014/main" id="{1E9A1620-E747-F2A5-64EA-D6477EB92F6E}"/>
                </a:ext>
              </a:extLst>
            </p:cNvPr>
            <p:cNvSpPr/>
            <p:nvPr/>
          </p:nvSpPr>
          <p:spPr>
            <a:xfrm>
              <a:off x="3881640" y="4968660"/>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Application Install</a:t>
              </a:r>
              <a:endParaRPr lang="en-IN" sz="1100" b="1" dirty="0"/>
            </a:p>
          </p:txBody>
        </p:sp>
        <p:sp>
          <p:nvSpPr>
            <p:cNvPr id="47" name="Flowchart: Terminator 46">
              <a:extLst>
                <a:ext uri="{FF2B5EF4-FFF2-40B4-BE49-F238E27FC236}">
                  <a16:creationId xmlns:a16="http://schemas.microsoft.com/office/drawing/2014/main" id="{4E67278E-513B-B46C-79C3-FE7CF80E5CC5}"/>
                </a:ext>
              </a:extLst>
            </p:cNvPr>
            <p:cNvSpPr/>
            <p:nvPr/>
          </p:nvSpPr>
          <p:spPr>
            <a:xfrm>
              <a:off x="5501640" y="4968660"/>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Flowchart: Terminator 47">
              <a:extLst>
                <a:ext uri="{FF2B5EF4-FFF2-40B4-BE49-F238E27FC236}">
                  <a16:creationId xmlns:a16="http://schemas.microsoft.com/office/drawing/2014/main" id="{043B68D8-8E11-ACEF-3470-9CE56E8AF18D}"/>
                </a:ext>
              </a:extLst>
            </p:cNvPr>
            <p:cNvSpPr/>
            <p:nvPr/>
          </p:nvSpPr>
          <p:spPr>
            <a:xfrm>
              <a:off x="10361640" y="4967472"/>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Flowchart: Terminator 48">
              <a:extLst>
                <a:ext uri="{FF2B5EF4-FFF2-40B4-BE49-F238E27FC236}">
                  <a16:creationId xmlns:a16="http://schemas.microsoft.com/office/drawing/2014/main" id="{97E887C9-C3B5-C51B-1977-7E960FD01A1E}"/>
                </a:ext>
              </a:extLst>
            </p:cNvPr>
            <p:cNvSpPr/>
            <p:nvPr/>
          </p:nvSpPr>
          <p:spPr>
            <a:xfrm>
              <a:off x="8741640" y="4967472"/>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Flowchart: Terminator 49">
              <a:extLst>
                <a:ext uri="{FF2B5EF4-FFF2-40B4-BE49-F238E27FC236}">
                  <a16:creationId xmlns:a16="http://schemas.microsoft.com/office/drawing/2014/main" id="{54C03057-9630-B26C-936B-6D8E66A567F6}"/>
                </a:ext>
              </a:extLst>
            </p:cNvPr>
            <p:cNvSpPr/>
            <p:nvPr/>
          </p:nvSpPr>
          <p:spPr>
            <a:xfrm>
              <a:off x="7121640" y="4967472"/>
              <a:ext cx="1316736" cy="338328"/>
            </a:xfrm>
            <a:prstGeom prst="flowChartTerminator">
              <a:avLst/>
            </a:prstGeom>
            <a:ln w="6350">
              <a:solidFill>
                <a:srgbClr val="15608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Flowchart: Terminator 50">
              <a:extLst>
                <a:ext uri="{FF2B5EF4-FFF2-40B4-BE49-F238E27FC236}">
                  <a16:creationId xmlns:a16="http://schemas.microsoft.com/office/drawing/2014/main" id="{9FFFD647-0B29-FEFA-DDDD-A72217F7661E}"/>
                </a:ext>
              </a:extLst>
            </p:cNvPr>
            <p:cNvSpPr/>
            <p:nvPr/>
          </p:nvSpPr>
          <p:spPr>
            <a:xfrm>
              <a:off x="642120" y="5397504"/>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Direct Mail</a:t>
              </a:r>
              <a:endParaRPr lang="en-IN" sz="1100" b="1" dirty="0"/>
            </a:p>
          </p:txBody>
        </p:sp>
        <p:sp>
          <p:nvSpPr>
            <p:cNvPr id="52" name="Flowchart: Terminator 51">
              <a:extLst>
                <a:ext uri="{FF2B5EF4-FFF2-40B4-BE49-F238E27FC236}">
                  <a16:creationId xmlns:a16="http://schemas.microsoft.com/office/drawing/2014/main" id="{60CE63ED-FEE7-C2A5-3A88-183F385451D7}"/>
                </a:ext>
              </a:extLst>
            </p:cNvPr>
            <p:cNvSpPr/>
            <p:nvPr/>
          </p:nvSpPr>
          <p:spPr>
            <a:xfrm>
              <a:off x="2262120" y="5386920"/>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Account Center</a:t>
              </a:r>
              <a:endParaRPr lang="en-IN" sz="1100" b="1" dirty="0"/>
            </a:p>
          </p:txBody>
        </p:sp>
        <p:sp>
          <p:nvSpPr>
            <p:cNvPr id="53" name="Flowchart: Terminator 52">
              <a:extLst>
                <a:ext uri="{FF2B5EF4-FFF2-40B4-BE49-F238E27FC236}">
                  <a16:creationId xmlns:a16="http://schemas.microsoft.com/office/drawing/2014/main" id="{04C6718A-4E75-08D1-C545-C9705D3659B8}"/>
                </a:ext>
              </a:extLst>
            </p:cNvPr>
            <p:cNvSpPr/>
            <p:nvPr/>
          </p:nvSpPr>
          <p:spPr>
            <a:xfrm>
              <a:off x="3882120" y="5386920"/>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First Fund / Transaction</a:t>
              </a:r>
              <a:endParaRPr lang="en-IN" sz="1100" b="1" dirty="0"/>
            </a:p>
          </p:txBody>
        </p:sp>
        <p:sp>
          <p:nvSpPr>
            <p:cNvPr id="54" name="Flowchart: Terminator 53">
              <a:extLst>
                <a:ext uri="{FF2B5EF4-FFF2-40B4-BE49-F238E27FC236}">
                  <a16:creationId xmlns:a16="http://schemas.microsoft.com/office/drawing/2014/main" id="{E32D5AD4-54C0-F0CA-7C90-210DDF63F5B9}"/>
                </a:ext>
              </a:extLst>
            </p:cNvPr>
            <p:cNvSpPr/>
            <p:nvPr/>
          </p:nvSpPr>
          <p:spPr>
            <a:xfrm>
              <a:off x="5502120" y="5386920"/>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Flowchart: Terminator 54">
              <a:extLst>
                <a:ext uri="{FF2B5EF4-FFF2-40B4-BE49-F238E27FC236}">
                  <a16:creationId xmlns:a16="http://schemas.microsoft.com/office/drawing/2014/main" id="{5EA5CEC5-FF14-310D-B0AC-6287AC499172}"/>
                </a:ext>
              </a:extLst>
            </p:cNvPr>
            <p:cNvSpPr/>
            <p:nvPr/>
          </p:nvSpPr>
          <p:spPr>
            <a:xfrm>
              <a:off x="10362120" y="5385732"/>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Flowchart: Terminator 55">
              <a:extLst>
                <a:ext uri="{FF2B5EF4-FFF2-40B4-BE49-F238E27FC236}">
                  <a16:creationId xmlns:a16="http://schemas.microsoft.com/office/drawing/2014/main" id="{E638A986-8F3F-7C2B-4638-13EE559D34A3}"/>
                </a:ext>
              </a:extLst>
            </p:cNvPr>
            <p:cNvSpPr/>
            <p:nvPr/>
          </p:nvSpPr>
          <p:spPr>
            <a:xfrm>
              <a:off x="8742120" y="5385732"/>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Flowchart: Terminator 56">
              <a:extLst>
                <a:ext uri="{FF2B5EF4-FFF2-40B4-BE49-F238E27FC236}">
                  <a16:creationId xmlns:a16="http://schemas.microsoft.com/office/drawing/2014/main" id="{EFE470E2-309C-61C2-8A24-18227217E4D6}"/>
                </a:ext>
              </a:extLst>
            </p:cNvPr>
            <p:cNvSpPr/>
            <p:nvPr/>
          </p:nvSpPr>
          <p:spPr>
            <a:xfrm>
              <a:off x="7122120" y="5385732"/>
              <a:ext cx="1316736" cy="432000"/>
            </a:xfrm>
            <a:prstGeom prst="flowChartTerminator">
              <a:avLst/>
            </a:prstGeom>
            <a:solidFill>
              <a:srgbClr val="BDBDBD"/>
            </a:solidFill>
            <a:ln w="6350">
              <a:solidFill>
                <a:srgbClr val="BDBDB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Flowchart: Terminator 57">
              <a:extLst>
                <a:ext uri="{FF2B5EF4-FFF2-40B4-BE49-F238E27FC236}">
                  <a16:creationId xmlns:a16="http://schemas.microsoft.com/office/drawing/2014/main" id="{D095BF5B-205F-702A-4F51-9AE50BD7E703}"/>
                </a:ext>
              </a:extLst>
            </p:cNvPr>
            <p:cNvSpPr/>
            <p:nvPr/>
          </p:nvSpPr>
          <p:spPr>
            <a:xfrm>
              <a:off x="650760" y="5909832"/>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75000"/>
                      <a:lumOff val="25000"/>
                    </a:schemeClr>
                  </a:solidFill>
                </a:rPr>
                <a:t>Email offers</a:t>
              </a:r>
              <a:endParaRPr lang="en-IN" sz="1100" b="1" dirty="0">
                <a:solidFill>
                  <a:schemeClr val="tx1">
                    <a:lumMod val="75000"/>
                    <a:lumOff val="25000"/>
                  </a:schemeClr>
                </a:solidFill>
              </a:endParaRPr>
            </a:p>
          </p:txBody>
        </p:sp>
        <p:sp>
          <p:nvSpPr>
            <p:cNvPr id="59" name="Flowchart: Terminator 58">
              <a:extLst>
                <a:ext uri="{FF2B5EF4-FFF2-40B4-BE49-F238E27FC236}">
                  <a16:creationId xmlns:a16="http://schemas.microsoft.com/office/drawing/2014/main" id="{D6F3F251-D657-0C9B-18E1-A6D7E2BF4AFC}"/>
                </a:ext>
              </a:extLst>
            </p:cNvPr>
            <p:cNvSpPr/>
            <p:nvPr/>
          </p:nvSpPr>
          <p:spPr>
            <a:xfrm>
              <a:off x="2270760" y="5899248"/>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accent2">
                    <a:lumMod val="60000"/>
                    <a:lumOff val="40000"/>
                  </a:schemeClr>
                </a:solidFill>
              </a:endParaRPr>
            </a:p>
          </p:txBody>
        </p:sp>
        <p:sp>
          <p:nvSpPr>
            <p:cNvPr id="60" name="Flowchart: Terminator 59">
              <a:extLst>
                <a:ext uri="{FF2B5EF4-FFF2-40B4-BE49-F238E27FC236}">
                  <a16:creationId xmlns:a16="http://schemas.microsoft.com/office/drawing/2014/main" id="{565A1282-226B-27AA-2277-A80875265D9B}"/>
                </a:ext>
              </a:extLst>
            </p:cNvPr>
            <p:cNvSpPr/>
            <p:nvPr/>
          </p:nvSpPr>
          <p:spPr>
            <a:xfrm>
              <a:off x="3890760" y="5899248"/>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lumMod val="75000"/>
                      <a:lumOff val="25000"/>
                    </a:schemeClr>
                  </a:solidFill>
                </a:rPr>
                <a:t>Setup Alerts</a:t>
              </a:r>
              <a:endParaRPr lang="en-IN" sz="1100" b="1" dirty="0">
                <a:solidFill>
                  <a:schemeClr val="tx1">
                    <a:lumMod val="75000"/>
                    <a:lumOff val="25000"/>
                  </a:schemeClr>
                </a:solidFill>
              </a:endParaRPr>
            </a:p>
          </p:txBody>
        </p:sp>
        <p:sp>
          <p:nvSpPr>
            <p:cNvPr id="61" name="Flowchart: Terminator 60">
              <a:extLst>
                <a:ext uri="{FF2B5EF4-FFF2-40B4-BE49-F238E27FC236}">
                  <a16:creationId xmlns:a16="http://schemas.microsoft.com/office/drawing/2014/main" id="{C3A1D007-6CD6-F0BD-14B9-2F673BCCB3C4}"/>
                </a:ext>
              </a:extLst>
            </p:cNvPr>
            <p:cNvSpPr/>
            <p:nvPr/>
          </p:nvSpPr>
          <p:spPr>
            <a:xfrm>
              <a:off x="5510760" y="5899248"/>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2" name="Flowchart: Terminator 61">
              <a:extLst>
                <a:ext uri="{FF2B5EF4-FFF2-40B4-BE49-F238E27FC236}">
                  <a16:creationId xmlns:a16="http://schemas.microsoft.com/office/drawing/2014/main" id="{E4FEBFCF-5D85-16ED-8126-06D1130D3409}"/>
                </a:ext>
              </a:extLst>
            </p:cNvPr>
            <p:cNvSpPr/>
            <p:nvPr/>
          </p:nvSpPr>
          <p:spPr>
            <a:xfrm>
              <a:off x="10370760" y="5898060"/>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3" name="Flowchart: Terminator 62">
              <a:extLst>
                <a:ext uri="{FF2B5EF4-FFF2-40B4-BE49-F238E27FC236}">
                  <a16:creationId xmlns:a16="http://schemas.microsoft.com/office/drawing/2014/main" id="{5D634C28-F5BD-F3E9-6FAC-9B23AAC5F220}"/>
                </a:ext>
              </a:extLst>
            </p:cNvPr>
            <p:cNvSpPr/>
            <p:nvPr/>
          </p:nvSpPr>
          <p:spPr>
            <a:xfrm>
              <a:off x="8750760" y="5898060"/>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4" name="Flowchart: Terminator 63">
              <a:extLst>
                <a:ext uri="{FF2B5EF4-FFF2-40B4-BE49-F238E27FC236}">
                  <a16:creationId xmlns:a16="http://schemas.microsoft.com/office/drawing/2014/main" id="{5027E7B1-86AE-C7D4-2C10-A2497704855D}"/>
                </a:ext>
              </a:extLst>
            </p:cNvPr>
            <p:cNvSpPr/>
            <p:nvPr/>
          </p:nvSpPr>
          <p:spPr>
            <a:xfrm>
              <a:off x="7130760" y="5898060"/>
              <a:ext cx="1316736" cy="338328"/>
            </a:xfrm>
            <a:prstGeom prst="flowChartTerminator">
              <a:avLst/>
            </a:prstGeom>
            <a:solidFill>
              <a:schemeClr val="accent2">
                <a:lumMod val="40000"/>
                <a:lumOff val="60000"/>
              </a:schemeClr>
            </a:solidFill>
            <a:ln w="6350">
              <a:solidFill>
                <a:srgbClr val="F6C6A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65" name="Flowchart: Terminator 64">
              <a:extLst>
                <a:ext uri="{FF2B5EF4-FFF2-40B4-BE49-F238E27FC236}">
                  <a16:creationId xmlns:a16="http://schemas.microsoft.com/office/drawing/2014/main" id="{F9B8DAF2-72BD-4DB0-4739-2B4FD0BFCE85}"/>
                </a:ext>
              </a:extLst>
            </p:cNvPr>
            <p:cNvSpPr/>
            <p:nvPr/>
          </p:nvSpPr>
          <p:spPr>
            <a:xfrm>
              <a:off x="650760" y="6322991"/>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Social Media</a:t>
              </a:r>
              <a:endParaRPr lang="en-IN" sz="1100" b="1" dirty="0"/>
            </a:p>
          </p:txBody>
        </p:sp>
        <p:sp>
          <p:nvSpPr>
            <p:cNvPr id="66" name="Flowchart: Terminator 65">
              <a:extLst>
                <a:ext uri="{FF2B5EF4-FFF2-40B4-BE49-F238E27FC236}">
                  <a16:creationId xmlns:a16="http://schemas.microsoft.com/office/drawing/2014/main" id="{7CBF056C-37A1-5DDA-8012-2AC17A8AA06C}"/>
                </a:ext>
              </a:extLst>
            </p:cNvPr>
            <p:cNvSpPr/>
            <p:nvPr/>
          </p:nvSpPr>
          <p:spPr>
            <a:xfrm>
              <a:off x="2270760" y="6312407"/>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Flowchart: Terminator 66">
              <a:extLst>
                <a:ext uri="{FF2B5EF4-FFF2-40B4-BE49-F238E27FC236}">
                  <a16:creationId xmlns:a16="http://schemas.microsoft.com/office/drawing/2014/main" id="{2DAA41D3-CD3A-B078-C1A0-70D9CFA32B54}"/>
                </a:ext>
              </a:extLst>
            </p:cNvPr>
            <p:cNvSpPr/>
            <p:nvPr/>
          </p:nvSpPr>
          <p:spPr>
            <a:xfrm>
              <a:off x="3890760" y="6312407"/>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dirty="0"/>
                <a:t>Email &amp; SMS Comms</a:t>
              </a:r>
              <a:endParaRPr lang="en-IN" sz="1100" b="1" dirty="0"/>
            </a:p>
          </p:txBody>
        </p:sp>
        <p:sp>
          <p:nvSpPr>
            <p:cNvPr id="68" name="Flowchart: Terminator 67">
              <a:extLst>
                <a:ext uri="{FF2B5EF4-FFF2-40B4-BE49-F238E27FC236}">
                  <a16:creationId xmlns:a16="http://schemas.microsoft.com/office/drawing/2014/main" id="{5657B51A-5256-48D8-FAE9-27FF909DF7B5}"/>
                </a:ext>
              </a:extLst>
            </p:cNvPr>
            <p:cNvSpPr/>
            <p:nvPr/>
          </p:nvSpPr>
          <p:spPr>
            <a:xfrm>
              <a:off x="5510760" y="6312407"/>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Flowchart: Terminator 68">
              <a:extLst>
                <a:ext uri="{FF2B5EF4-FFF2-40B4-BE49-F238E27FC236}">
                  <a16:creationId xmlns:a16="http://schemas.microsoft.com/office/drawing/2014/main" id="{FD6F5AF6-D503-FA45-3D33-72A9B4DADC6B}"/>
                </a:ext>
              </a:extLst>
            </p:cNvPr>
            <p:cNvSpPr/>
            <p:nvPr/>
          </p:nvSpPr>
          <p:spPr>
            <a:xfrm>
              <a:off x="10370760" y="6311219"/>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Flowchart: Terminator 69">
              <a:extLst>
                <a:ext uri="{FF2B5EF4-FFF2-40B4-BE49-F238E27FC236}">
                  <a16:creationId xmlns:a16="http://schemas.microsoft.com/office/drawing/2014/main" id="{D049BB3E-4E02-8920-C01F-0270408737FB}"/>
                </a:ext>
              </a:extLst>
            </p:cNvPr>
            <p:cNvSpPr/>
            <p:nvPr/>
          </p:nvSpPr>
          <p:spPr>
            <a:xfrm>
              <a:off x="8750760" y="6311219"/>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Flowchart: Terminator 70">
              <a:extLst>
                <a:ext uri="{FF2B5EF4-FFF2-40B4-BE49-F238E27FC236}">
                  <a16:creationId xmlns:a16="http://schemas.microsoft.com/office/drawing/2014/main" id="{9E9A5720-1CE3-B630-07FC-A61B42A916AA}"/>
                </a:ext>
              </a:extLst>
            </p:cNvPr>
            <p:cNvSpPr/>
            <p:nvPr/>
          </p:nvSpPr>
          <p:spPr>
            <a:xfrm>
              <a:off x="7130760" y="6311219"/>
              <a:ext cx="1316736" cy="432000"/>
            </a:xfrm>
            <a:prstGeom prst="flowChartTerminator">
              <a:avLst/>
            </a:prstGeom>
            <a:solidFill>
              <a:srgbClr val="CC2427"/>
            </a:solidFill>
            <a:ln w="6350">
              <a:solidFill>
                <a:srgbClr val="CC24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74" name="Graphic 73" descr="Marketing outline">
            <a:extLst>
              <a:ext uri="{FF2B5EF4-FFF2-40B4-BE49-F238E27FC236}">
                <a16:creationId xmlns:a16="http://schemas.microsoft.com/office/drawing/2014/main" id="{4EDDD8CD-6C5E-F7B2-481A-ADC23D535E4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6970" y="1670287"/>
            <a:ext cx="720000" cy="720000"/>
          </a:xfrm>
          <a:prstGeom prst="rect">
            <a:avLst/>
          </a:prstGeom>
        </p:spPr>
      </p:pic>
      <p:pic>
        <p:nvPicPr>
          <p:cNvPr id="76" name="Graphic 75" descr="Handshake outline">
            <a:extLst>
              <a:ext uri="{FF2B5EF4-FFF2-40B4-BE49-F238E27FC236}">
                <a16:creationId xmlns:a16="http://schemas.microsoft.com/office/drawing/2014/main" id="{6CEF2DBF-9062-A2E4-D9EE-C80BF7A151E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60008" y="1687752"/>
            <a:ext cx="720000" cy="720000"/>
          </a:xfrm>
          <a:prstGeom prst="rect">
            <a:avLst/>
          </a:prstGeom>
        </p:spPr>
      </p:pic>
      <p:pic>
        <p:nvPicPr>
          <p:cNvPr id="80" name="Graphic 79" descr="Fingerprint outline">
            <a:extLst>
              <a:ext uri="{FF2B5EF4-FFF2-40B4-BE49-F238E27FC236}">
                <a16:creationId xmlns:a16="http://schemas.microsoft.com/office/drawing/2014/main" id="{3D3CC921-AB1A-DC51-99F3-FE3212BB218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80008" y="1642038"/>
            <a:ext cx="720000" cy="720000"/>
          </a:xfrm>
          <a:prstGeom prst="rect">
            <a:avLst/>
          </a:prstGeom>
        </p:spPr>
      </p:pic>
      <p:pic>
        <p:nvPicPr>
          <p:cNvPr id="84" name="Graphic 83" descr="Bank outline">
            <a:extLst>
              <a:ext uri="{FF2B5EF4-FFF2-40B4-BE49-F238E27FC236}">
                <a16:creationId xmlns:a16="http://schemas.microsoft.com/office/drawing/2014/main" id="{85077C34-ACC3-48E3-2724-8520BC9F8D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09128" y="1642038"/>
            <a:ext cx="720000" cy="720000"/>
          </a:xfrm>
          <a:prstGeom prst="rect">
            <a:avLst/>
          </a:prstGeom>
        </p:spPr>
      </p:pic>
      <p:pic>
        <p:nvPicPr>
          <p:cNvPr id="86" name="Graphic 85" descr="Call center outline">
            <a:extLst>
              <a:ext uri="{FF2B5EF4-FFF2-40B4-BE49-F238E27FC236}">
                <a16:creationId xmlns:a16="http://schemas.microsoft.com/office/drawing/2014/main" id="{0A0CD88F-F543-B2E5-392B-3177F87B04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420008" y="1619815"/>
            <a:ext cx="720000" cy="720000"/>
          </a:xfrm>
          <a:prstGeom prst="rect">
            <a:avLst/>
          </a:prstGeom>
        </p:spPr>
      </p:pic>
      <p:pic>
        <p:nvPicPr>
          <p:cNvPr id="88" name="Graphic 87" descr="Email outline">
            <a:extLst>
              <a:ext uri="{FF2B5EF4-FFF2-40B4-BE49-F238E27FC236}">
                <a16:creationId xmlns:a16="http://schemas.microsoft.com/office/drawing/2014/main" id="{07B6BC9D-6AF5-D2A8-9E0D-83E9CD862B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25480" y="1731878"/>
            <a:ext cx="360000" cy="360000"/>
          </a:xfrm>
          <a:prstGeom prst="rect">
            <a:avLst/>
          </a:prstGeom>
        </p:spPr>
      </p:pic>
      <p:pic>
        <p:nvPicPr>
          <p:cNvPr id="90" name="Graphic 89" descr="Store outline">
            <a:extLst>
              <a:ext uri="{FF2B5EF4-FFF2-40B4-BE49-F238E27FC236}">
                <a16:creationId xmlns:a16="http://schemas.microsoft.com/office/drawing/2014/main" id="{D3A2282A-5847-A5DB-D9C0-1E94E599828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022417" y="1632703"/>
            <a:ext cx="720000" cy="720000"/>
          </a:xfrm>
          <a:prstGeom prst="rect">
            <a:avLst/>
          </a:prstGeom>
        </p:spPr>
      </p:pic>
      <p:pic>
        <p:nvPicPr>
          <p:cNvPr id="92" name="Graphic 91" descr="Run outline">
            <a:extLst>
              <a:ext uri="{FF2B5EF4-FFF2-40B4-BE49-F238E27FC236}">
                <a16:creationId xmlns:a16="http://schemas.microsoft.com/office/drawing/2014/main" id="{A26412A0-F884-0F33-D507-1D10ADB22A6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962744" y="2006749"/>
            <a:ext cx="360000" cy="360000"/>
          </a:xfrm>
          <a:prstGeom prst="rect">
            <a:avLst/>
          </a:prstGeom>
        </p:spPr>
      </p:pic>
    </p:spTree>
    <p:extLst>
      <p:ext uri="{BB962C8B-B14F-4D97-AF65-F5344CB8AC3E}">
        <p14:creationId xmlns:p14="http://schemas.microsoft.com/office/powerpoint/2010/main" val="4115369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83275DDD-3CB8-05BD-33B0-878E849DB49E}"/>
              </a:ext>
            </a:extLst>
          </p:cNvPr>
          <p:cNvSpPr txBox="1"/>
          <p:nvPr/>
        </p:nvSpPr>
        <p:spPr>
          <a:xfrm>
            <a:off x="1051560" y="1106424"/>
            <a:ext cx="7626096" cy="16435268"/>
          </a:xfrm>
          <a:prstGeom prst="rect">
            <a:avLst/>
          </a:prstGeom>
          <a:noFill/>
        </p:spPr>
        <p:txBody>
          <a:bodyPr wrap="square" rtlCol="0">
            <a:spAutoFit/>
          </a:bodyPr>
          <a:lstStyle/>
          <a:p>
            <a:r>
              <a:rPr lang="en-US"/>
              <a:t>🔹 1. Awareness &amp; AcquisitionGoal: Customer becomes aware of bank and chooses to open an account.Aspect	DetailsTouchpoints	Online ads, website, referral, in-branch signage, social mediaCustomer Actions	Browses options, compares banks, reads reviewsCustomer Goal	Find a trustworthy bank with suitable productsEmotions	Curious, cautiousBank Systems	Marketing automation, CRM, web analytics, lead scoring tools🔹 2. OnboardingGoal: Customer successfully opens an account and sets up services.Aspect	DetailsTouchpoints	Branch, mobile app, website, call centerCustomer Actions	Applies for account, verifies identity, funds accountCustomer Goal	Quick, easy account opening with minimal frictionEmotions	Optimistic, slightly anxiousBank Systems	KYC, onboarding workflow engine, eKYC, AML systems🔹 3. Account Setup &amp; Product ActivationGoal: Customer activates debit card, sets up direct deposit, and explores other services.Aspect	DetailsTouchpoints	Email, SMS, mobile app, websiteCustomer Actions	Sets PIN, links payroll, downloads mobile app, sets up alertsCustomer Goal	Get ready to use banking services confidentlyEmotions	Excited, testing trustBank Systems	Card management, digital banking, customer success tools🔹 4. Daily Banking &amp; EngagementGoal: Regular usage of bank services — transactions, payments, budgeting tools.Aspect	DetailsTouchpoints	Mobile app, ATM, email, call center, in-personCustomer Actions	Checks balances, pays bills, uses card, sets goals, chats with supportCustomer Goal	Seamless, fast access to everyday bankingEmotions	Confident, comfortableBank Systems	Core banking, mobile platform, support CRM, transaction engine🔹 5. Cross-sell &amp; ExpansionGoal: Customer adds new products (credit card, savings account, loan, insurance)Aspect	DetailsTouchpoints	App push notification, advisor meeting, website offers, emailCustomer Actions	Evaluates and applies for other productsCustomer Goal	Grow financial relationship with minimal effortEmotions	Curious, evaluating trustBank Systems	Recommendation engines, credit decisioning, campaign management🔹 6. Issue Resolution &amp; ServicingGoal: Customer encounters issues or questions and seeks resolution.Aspect	DetailsTouchpoints	Chatbot, call center, branch, app supportCustomer Actions	Disputes charge, changes address, reports lost cardCustomer Goal	Fast, empathetic, resolution of concernsEmotions	Frustrated → relieved (if handled well)Bank Systems	Case management, ticketing, IVR, knowledge base🔹 7. Retention &amp; LoyaltyGoal: Customer receives benefits, rewards, and consistent value.Aspect	DetailsTouchpoints	Loyalty program, personalized offers, feedback surveysCustomer Actions	Redeems rewards, refers friends, reviews experienceCustomer Goal	Feel valued and stick with the bankEmotions	Appreciated, loyalBank Systems	Loyalty engine, NPS/CSAT tracking, customer profiling🔹 8. Risk or ChurnGoal: Prevent customer from leaving due to poor service or competitive offers.Aspect	DetailsTouchpoints	Call from retention team, survey, app interactionCustomer Actions	Stops using account, considers switching, complainsCustomer Goal	Evaluate whether to stay or leaveEmotions	Disappointed, uncertainBank Systems	Churn prediction models, winback campaigns, exit feedback analysis🔹 9. Re-engagement or OffboardingGoal: Either win the customer back or gracefully end the relationship.Aspect	DetailsTouchpoints	App, email, survey, branch visitCustomer Actions	Closes account, provides feedback, or re-engages via winback offerCustomer Goal	Leave cleanly or restart relationship if improvedEmotions	Finality, closure, or hopefulness (if re-engaged)Bank Systems	Closure workflows, customer exit analysis, reactivation campaigns</a:t>
            </a:r>
            <a:endParaRPr lang="en-IN" dirty="0"/>
          </a:p>
        </p:txBody>
      </p:sp>
    </p:spTree>
    <p:extLst>
      <p:ext uri="{BB962C8B-B14F-4D97-AF65-F5344CB8AC3E}">
        <p14:creationId xmlns:p14="http://schemas.microsoft.com/office/powerpoint/2010/main" val="2794494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254</TotalTime>
  <Words>672</Words>
  <Application>Microsoft Office PowerPoint</Application>
  <PresentationFormat>Widescreen</PresentationFormat>
  <Paragraphs>24</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Shankarshan Gautam</dc:creator>
  <cp:lastModifiedBy>Shankarshan Gautam</cp:lastModifiedBy>
  <cp:revision>2</cp:revision>
  <dcterms:created xsi:type="dcterms:W3CDTF">2025-07-01T00:38:56Z</dcterms:created>
  <dcterms:modified xsi:type="dcterms:W3CDTF">2025-07-01T04:53:54Z</dcterms:modified>
</cp:coreProperties>
</file>