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Crimson Pro"/>
      <p:regular r:id="rId15"/>
    </p:embeddedFont>
    <p:embeddedFont>
      <p:font typeface="Crimson Pro"/>
      <p:regular r:id="rId16"/>
    </p:embeddedFont>
    <p:embeddedFont>
      <p:font typeface="Crimson Pro"/>
      <p:regular r:id="rId17"/>
    </p:embeddedFont>
    <p:embeddedFont>
      <p:font typeface="Crimson Pro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7026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Comprehensive Digital Transformation: Empowering Our Lab's Future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5034915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Interactive Solution for Enhanced Capability Management &amp; Strategic Growth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59487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Lab's Foundation: High-Value Technical Resources &amp; Process Development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4717375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lab operates numerous critical operation skids and test units, essential for complex process development. Maintaining high quality, efficiency, and strategic foresight is paramount for our scientific output.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742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Hidden Costs of Our Current Approach: Fragmented Data &amp; Manual Overheads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204" y="3931622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38632" y="3962638"/>
            <a:ext cx="3537347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Inefficient Unit Fitness Testing &amp; Lost Knowledge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438632" y="4702016"/>
            <a:ext cx="353734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Scattered technical details in SharePoint lead to time-intensive rework and difficulty leveraging past project learnings.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223986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00" y="3931622"/>
            <a:ext cx="297656" cy="3720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68829" y="3962638"/>
            <a:ext cx="346543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Inconsistent Quality &amp; Inventory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68829" y="4391858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Excel-based quality assessments lack standardization, and critical spares inventory has traceability issues, risking downtime.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9654302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16" y="3931622"/>
            <a:ext cx="297656" cy="37207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99144" y="3962638"/>
            <a:ext cx="3537466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SharePoint's Fundamental Limitations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10299144" y="4702016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Its design lacks robust version control, immutable audit trails, and structured data enforcement, compromising data integrity and searchability.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130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Imperative for Transformation: Addressing Bottlenecks &amp; Seizing Opportunity</a:t>
            </a:r>
            <a:endParaRPr lang="en-US" sz="3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88293"/>
            <a:ext cx="4347567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448044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Time Loss &amp; Rework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4909661"/>
            <a:ext cx="39508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Current inefficiencies result in significant time loss, rework, and frustration, impacting project timelines and scientific output.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488293"/>
            <a:ext cx="4347567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9715" y="4480441"/>
            <a:ext cx="301823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Lack of Data-Driven Insights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5339715" y="4909661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Prevents optimal resource allocation and strategic investment in our process development infrastructure.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488293"/>
            <a:ext cx="4347567" cy="793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7282" y="4480441"/>
            <a:ext cx="24963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Competitive Imperative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687282" y="4909661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Industry leaders are rapidly adopting digital ecosystems, urging our lab to evolve and innovate.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3862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How Can We Transform Our Lab into an Intelligent, Proactive Hub?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3861673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centralize all critical unit, project, and inventory data for instant, reliable access and systematic evaluation?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4566166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automate and standardize our quality assessments, enable predictive maintenance, and optimize resource allocation?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280190" y="5270659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leverage our data to create a capability mapping framework that identifies strategic investment opportunities?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41947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Solution: An Interactive Digital Application for Lab Capability Management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399836"/>
            <a:ext cx="7556421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develop a custom, Python-based interactive application as a single, intelligent hub for all lab operations. This app will centralize unit technical details, project history, quality assessments, and critical spares inventory. It will integrate AI/ML for intelligent decision support, resource optimization, and strategic capability mapping.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661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Tangible Benefits: Driving Efficiency, Insight, &amp; Strategic Growth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50%</a:t>
            </a:r>
            <a:endParaRPr lang="en-US" sz="5150" dirty="0"/>
          </a:p>
        </p:txBody>
      </p:sp>
      <p:sp>
        <p:nvSpPr>
          <p:cNvPr id="4" name="Text 2"/>
          <p:cNvSpPr/>
          <p:nvPr/>
        </p:nvSpPr>
        <p:spPr>
          <a:xfrm>
            <a:off x="793790" y="4115753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Reduction in Project Fitness Testing Time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4855131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access to comprehensive, accurate unit data and AI-driven recommendations.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4116467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60%</a:t>
            </a:r>
            <a:endParaRPr lang="en-US" sz="5150" dirty="0"/>
          </a:p>
        </p:txBody>
      </p:sp>
      <p:sp>
        <p:nvSpPr>
          <p:cNvPr id="7" name="Text 5"/>
          <p:cNvSpPr/>
          <p:nvPr/>
        </p:nvSpPr>
        <p:spPr>
          <a:xfrm>
            <a:off x="4116467" y="4115753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Reduction in Manual QA Effort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4116467" y="4855131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workflows and real-time tracking minimize manual overhead and errors.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439144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98%</a:t>
            </a:r>
            <a:endParaRPr lang="en-US" sz="5150" dirty="0"/>
          </a:p>
        </p:txBody>
      </p:sp>
      <p:sp>
        <p:nvSpPr>
          <p:cNvPr id="10" name="Text 8"/>
          <p:cNvSpPr/>
          <p:nvPr/>
        </p:nvSpPr>
        <p:spPr>
          <a:xfrm>
            <a:off x="7735967" y="411575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Inventory Accuracy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439144" y="4544973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workflows and real-time tracking minimize manual overhead and errors.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10761821" y="3212783"/>
            <a:ext cx="3074789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—</a:t>
            </a:r>
            <a:endParaRPr lang="en-US" sz="5150" dirty="0"/>
          </a:p>
        </p:txBody>
      </p:sp>
      <p:sp>
        <p:nvSpPr>
          <p:cNvPr id="13" name="Text 11"/>
          <p:cNvSpPr/>
          <p:nvPr/>
        </p:nvSpPr>
        <p:spPr>
          <a:xfrm>
            <a:off x="10761821" y="4115753"/>
            <a:ext cx="3074789" cy="930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Optimized Resource Allocation &amp; Strategic Investment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761821" y="5165288"/>
            <a:ext cx="3074789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Data-driven insights will guide effective utilization of technical resources and identify key infrastructure investment opportunities.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7233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Roadmap: Phased Implementation &amp; Leveraging Internal Expertise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1101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Phased Approach</a:t>
            </a:r>
            <a:endParaRPr lang="en-US" sz="1950" dirty="0"/>
          </a:p>
        </p:txBody>
      </p:sp>
      <p:sp>
        <p:nvSpPr>
          <p:cNvPr id="4" name="Shape 2"/>
          <p:cNvSpPr/>
          <p:nvPr/>
        </p:nvSpPr>
        <p:spPr>
          <a:xfrm>
            <a:off x="793790" y="4576048"/>
            <a:ext cx="13042821" cy="22860"/>
          </a:xfrm>
          <a:prstGeom prst="roundRect">
            <a:avLst>
              <a:gd name="adj" fmla="val 364651"/>
            </a:avLst>
          </a:prstGeom>
          <a:solidFill>
            <a:srgbClr val="D1C8C6"/>
          </a:solidFill>
          <a:ln/>
        </p:spPr>
      </p:sp>
      <p:sp>
        <p:nvSpPr>
          <p:cNvPr id="5" name="Shape 3"/>
          <p:cNvSpPr/>
          <p:nvPr/>
        </p:nvSpPr>
        <p:spPr>
          <a:xfrm>
            <a:off x="3316486" y="3980736"/>
            <a:ext cx="22860" cy="595313"/>
          </a:xfrm>
          <a:prstGeom prst="roundRect">
            <a:avLst>
              <a:gd name="adj" fmla="val 364651"/>
            </a:avLst>
          </a:prstGeom>
          <a:solidFill>
            <a:srgbClr val="D1C8C6"/>
          </a:solidFill>
          <a:ln/>
        </p:spPr>
      </p:sp>
      <p:sp>
        <p:nvSpPr>
          <p:cNvPr id="6" name="Shape 4"/>
          <p:cNvSpPr/>
          <p:nvPr/>
        </p:nvSpPr>
        <p:spPr>
          <a:xfrm>
            <a:off x="3104674" y="43528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179088" y="4390013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2087404" y="271795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Planning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992148" y="3147179"/>
            <a:ext cx="467153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Phase focused on planning the project requirements and objectives.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5974556" y="4576048"/>
            <a:ext cx="22860" cy="595313"/>
          </a:xfrm>
          <a:prstGeom prst="roundRect">
            <a:avLst>
              <a:gd name="adj" fmla="val 364651"/>
            </a:avLst>
          </a:prstGeom>
          <a:solidFill>
            <a:srgbClr val="D1C8C6"/>
          </a:solidFill>
          <a:ln/>
        </p:spPr>
      </p:sp>
      <p:sp>
        <p:nvSpPr>
          <p:cNvPr id="11" name="Shape 9"/>
          <p:cNvSpPr/>
          <p:nvPr/>
        </p:nvSpPr>
        <p:spPr>
          <a:xfrm>
            <a:off x="5762744" y="43528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837158" y="4390013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4745593" y="536983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Core Development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3650218" y="5799058"/>
            <a:ext cx="467165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phase involving the creation of essential project components.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8632746" y="3980736"/>
            <a:ext cx="22860" cy="595313"/>
          </a:xfrm>
          <a:prstGeom prst="roundRect">
            <a:avLst>
              <a:gd name="adj" fmla="val 364651"/>
            </a:avLst>
          </a:prstGeom>
          <a:solidFill>
            <a:srgbClr val="D1C8C6"/>
          </a:solidFill>
          <a:ln/>
        </p:spPr>
      </p:sp>
      <p:sp>
        <p:nvSpPr>
          <p:cNvPr id="16" name="Shape 14"/>
          <p:cNvSpPr/>
          <p:nvPr/>
        </p:nvSpPr>
        <p:spPr>
          <a:xfrm>
            <a:off x="8420933" y="43528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8495348" y="4390013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7403783" y="271795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Advanced Features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6308408" y="3147179"/>
            <a:ext cx="467165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Stage where additional functionalities and enhancements are implemented.</a:t>
            </a:r>
            <a:endParaRPr lang="en-US" sz="1550" dirty="0"/>
          </a:p>
        </p:txBody>
      </p:sp>
      <p:sp>
        <p:nvSpPr>
          <p:cNvPr id="20" name="Shape 18"/>
          <p:cNvSpPr/>
          <p:nvPr/>
        </p:nvSpPr>
        <p:spPr>
          <a:xfrm>
            <a:off x="11290935" y="4576048"/>
            <a:ext cx="22860" cy="595313"/>
          </a:xfrm>
          <a:prstGeom prst="roundRect">
            <a:avLst>
              <a:gd name="adj" fmla="val 364651"/>
            </a:avLst>
          </a:prstGeom>
          <a:solidFill>
            <a:srgbClr val="D1C8C6"/>
          </a:solidFill>
          <a:ln/>
        </p:spPr>
      </p:sp>
      <p:sp>
        <p:nvSpPr>
          <p:cNvPr id="21" name="Shape 19"/>
          <p:cNvSpPr/>
          <p:nvPr/>
        </p:nvSpPr>
        <p:spPr>
          <a:xfrm>
            <a:off x="11079123" y="4352806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1153537" y="4390013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300" dirty="0"/>
          </a:p>
        </p:txBody>
      </p:sp>
      <p:sp>
        <p:nvSpPr>
          <p:cNvPr id="23" name="Text 21"/>
          <p:cNvSpPr/>
          <p:nvPr/>
        </p:nvSpPr>
        <p:spPr>
          <a:xfrm>
            <a:off x="10061972" y="536983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Optimization</a:t>
            </a:r>
            <a:endParaRPr lang="en-US" sz="1950" dirty="0"/>
          </a:p>
        </p:txBody>
      </p:sp>
      <p:sp>
        <p:nvSpPr>
          <p:cNvPr id="24" name="Text 22"/>
          <p:cNvSpPr/>
          <p:nvPr/>
        </p:nvSpPr>
        <p:spPr>
          <a:xfrm>
            <a:off x="8966597" y="5799058"/>
            <a:ext cx="467165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Final phase aimed at refining and improving the project for optimal performance.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793790" y="673179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Internal Expertise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793790" y="733960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 background in experimental science, Python, and VBA allows for cost-effective, tailored development and seamless data migration.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2025-07-02T15:20:16Z</dcterms:created>
  <dcterms:modified xsi:type="dcterms:W3CDTF">2025-07-02T15:20:16Z</dcterms:modified>
</cp:coreProperties>
</file>