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Crimson Pro"/>
      <p:regular r:id="rId15"/>
    </p:embeddedFont>
    <p:embeddedFont>
      <p:font typeface="Crimson Pro"/>
      <p:regular r:id="rId16"/>
    </p:embeddedFont>
    <p:embeddedFont>
      <p:font typeface="Crimson Pro"/>
      <p:regular r:id="rId17"/>
    </p:embeddedFont>
    <p:embeddedFont>
      <p:font typeface="Crimson Pro"/>
      <p:regular r:id="rId18"/>
    </p:embeddedFont>
    <p:embeddedFont>
      <p:font typeface="Open Sans"/>
      <p:regular r:id="rId19"/>
    </p:embeddedFont>
    <p:embeddedFont>
      <p:font typeface="Open Sans"/>
      <p:regular r:id="rId20"/>
    </p:embeddedFont>
    <p:embeddedFont>
      <p:font typeface="Open Sans"/>
      <p:regular r:id="rId21"/>
    </p:embeddedFont>
    <p:embeddedFont>
      <p:font typeface="Open Sans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mini.google.com/u/1/app/1fa36b0b11d424cd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7026"/>
            <a:ext cx="7556421" cy="1860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Comprehensive Digital Transformation: Empowering Our Lab's Future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280190" y="5034915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Interactive Solution for Enhanced Capability Management &amp; Strategic Growth</a:t>
            </a: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59487"/>
            <a:ext cx="7556421" cy="1860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Our Lab's Foundation: High-Value Technical Resources &amp; Process Development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280190" y="4717375"/>
            <a:ext cx="755642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lab operates numerous critical operation skids and test units, essential for complex process development. Maintaining high quality, efficiency, and strategic foresight is paramount for our scientific output.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7425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The Hidden Costs of Our Current Approach: Fragmented Data &amp; Manual Overheads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3894415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438632" y="3962638"/>
            <a:ext cx="3537347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Inefficient Unit Fitness Testing &amp; Lost Knowledge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1438632" y="4702016"/>
            <a:ext cx="3537347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Scattered technical details in SharePoint lead to time-intensive rework and difficulty leveraging past project learnings.</a:t>
            </a:r>
            <a:endParaRPr lang="en-US" sz="1550" dirty="0"/>
          </a:p>
        </p:txBody>
      </p:sp>
      <p:sp>
        <p:nvSpPr>
          <p:cNvPr id="6" name="Shape 4"/>
          <p:cNvSpPr/>
          <p:nvPr/>
        </p:nvSpPr>
        <p:spPr>
          <a:xfrm>
            <a:off x="5223986" y="3894415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868829" y="3962638"/>
            <a:ext cx="346543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Inconsistent Quality &amp; Inventory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5868829" y="4391858"/>
            <a:ext cx="353746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Manual Excel-based quality assessments lack standardization, and critical spares inventory has traceability issues, risking downtime.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9654302" y="3894415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99144" y="3962638"/>
            <a:ext cx="3537466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SharePoint's Fundamental Limitations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10299144" y="4702016"/>
            <a:ext cx="353746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Its design lacks robust version control, immutable audit trails, and structured data enforcement, compromising data integrity and searchability.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51303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The Imperative for Transformation: Addressing Bottlenecks &amp; Seizing Opportunity</a:t>
            </a:r>
            <a:endParaRPr lang="en-US" sz="39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488293"/>
            <a:ext cx="4347567" cy="79379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92148" y="448044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Time Loss &amp; Rework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992148" y="4909661"/>
            <a:ext cx="3950851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Current inefficiencies result in significant time loss, rework, and frustration, impacting project timelines and scientific output.</a:t>
            </a:r>
            <a:endParaRPr lang="en-US" sz="15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57" y="3488293"/>
            <a:ext cx="4347567" cy="7937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39715" y="4480441"/>
            <a:ext cx="3018234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Lack of Data-Driven Insights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5339715" y="4909661"/>
            <a:ext cx="395085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Prevents optimal resource allocation and strategic investment in our process development infrastructure.</a:t>
            </a:r>
            <a:endParaRPr lang="en-US" sz="15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924" y="3488293"/>
            <a:ext cx="4347567" cy="7937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87282" y="4480441"/>
            <a:ext cx="249638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Competitive Imperative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9687282" y="4909661"/>
            <a:ext cx="395085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Industry leaders are rapidly adopting digital ecosystems, urging our lab to evolve and innovate.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23862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How Can We Transform Our Lab into an Intelligent, Proactive Hub?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280190" y="3861673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How can we centralize all critical unit, project, and inventory data for instant, reliable access and systematic evaluation?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6280190" y="4566166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How can we automate and standardize our quality assessments, enable predictive maintenance, and optimize resource allocation?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6280190" y="5270659"/>
            <a:ext cx="75564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How can we leverage our data to create a capability mapping framework that identifies strategic investment opportunities?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41947"/>
            <a:ext cx="7556421" cy="1860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Our Solution: An Interactive Digital Application for Lab Capability Management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793790" y="4399836"/>
            <a:ext cx="7556421" cy="158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will develop a custom, Python-based interactive application as a single, intelligent hub for all lab operations. This app will centralize unit technical details, project history, quality assessments, and critical spares inventory. It will integrate AI/ML for intelligent decision support, resource optimization, and strategic capability mapping.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76613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Tangible Benefits: Driving Efficiency, Insight, &amp; Strategic Growth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3212783"/>
            <a:ext cx="3074670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50%</a:t>
            </a:r>
            <a:endParaRPr lang="en-US" sz="5150" dirty="0"/>
          </a:p>
        </p:txBody>
      </p:sp>
      <p:sp>
        <p:nvSpPr>
          <p:cNvPr id="4" name="Text 2"/>
          <p:cNvSpPr/>
          <p:nvPr/>
        </p:nvSpPr>
        <p:spPr>
          <a:xfrm>
            <a:off x="793790" y="4115753"/>
            <a:ext cx="3074670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Reduction in Project Fitness Testing Time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793790" y="4855131"/>
            <a:ext cx="3074670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Instant access to comprehensive, accurate unit data and AI-driven recommendations.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4116467" y="3212783"/>
            <a:ext cx="3074670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60%</a:t>
            </a:r>
            <a:endParaRPr lang="en-US" sz="5150" dirty="0"/>
          </a:p>
        </p:txBody>
      </p:sp>
      <p:sp>
        <p:nvSpPr>
          <p:cNvPr id="7" name="Text 5"/>
          <p:cNvSpPr/>
          <p:nvPr/>
        </p:nvSpPr>
        <p:spPr>
          <a:xfrm>
            <a:off x="4116467" y="4115753"/>
            <a:ext cx="3074670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Reduction in Manual QA Effort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4116467" y="4855131"/>
            <a:ext cx="3074670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Automated workflows and real-time tracking minimize manual overhead and errors.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439144" y="3212783"/>
            <a:ext cx="3074670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98%</a:t>
            </a:r>
            <a:endParaRPr lang="en-US" sz="5150" dirty="0"/>
          </a:p>
        </p:txBody>
      </p:sp>
      <p:sp>
        <p:nvSpPr>
          <p:cNvPr id="10" name="Text 8"/>
          <p:cNvSpPr/>
          <p:nvPr/>
        </p:nvSpPr>
        <p:spPr>
          <a:xfrm>
            <a:off x="7735967" y="411575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Inventory Accuracy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7439144" y="4544973"/>
            <a:ext cx="3074670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Automated workflows and real-time tracking minimize manual overhead and errors.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10761821" y="3212783"/>
            <a:ext cx="3074789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—</a:t>
            </a:r>
            <a:endParaRPr lang="en-US" sz="5150" dirty="0"/>
          </a:p>
        </p:txBody>
      </p:sp>
      <p:sp>
        <p:nvSpPr>
          <p:cNvPr id="13" name="Text 11"/>
          <p:cNvSpPr/>
          <p:nvPr/>
        </p:nvSpPr>
        <p:spPr>
          <a:xfrm>
            <a:off x="10761821" y="4115753"/>
            <a:ext cx="3074789" cy="9304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Optimized Resource Allocation &amp; Strategic Investment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10761821" y="5165288"/>
            <a:ext cx="3074789" cy="158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Data-driven insights will guide effective utilization of technical resources and identify key infrastructure investment opportunities.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55815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Our Roadmap: Phased Implementation &amp; Leveraging Internal Expertise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349198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Phased Approach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793790" y="4000500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structured 4-phase roadmap (Planning, Core Development, Advanced Features, Optimization) ensures incremental value delivery.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515147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Internal Expertise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793790" y="5659993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My background in experimental science, Python, and VBA allows for cost-effective, tailored development and seamless data migration.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564874" y="349198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Industry Alignment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7564874" y="4000500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approach mirrors successful digital transformations in leading research organizations.</a:t>
            </a:r>
            <a:endParaRPr lang="en-US" sz="155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4874" y="4858822"/>
            <a:ext cx="2412325" cy="545783"/>
          </a:xfrm>
          <a:prstGeom prst="rect">
            <a:avLst/>
          </a:prstGeom>
        </p:spPr>
      </p:pic>
      <p:pic>
        <p:nvPicPr>
          <p:cNvPr id="1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378" y="4858822"/>
            <a:ext cx="2956798" cy="5457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2025-07-02T14:52:59Z</dcterms:created>
  <dcterms:modified xsi:type="dcterms:W3CDTF">2025-07-02T14:52:59Z</dcterms:modified>
</cp:coreProperties>
</file>