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8229600" cx="14630400"/>
  <p:notesSz cx="8229600" cy="14630400"/>
  <p:embeddedFontLst>
    <p:embeddedFont>
      <p:font typeface="Crimson Pro"/>
      <p:regular r:id="rId14"/>
      <p:bold r:id="rId15"/>
      <p:italic r:id="rId16"/>
      <p:boldItalic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CrimsonPro-bold.fntdata"/><Relationship Id="rId14" Type="http://schemas.openxmlformats.org/officeDocument/2006/relationships/font" Target="fonts/CrimsonPro-regular.fntdata"/><Relationship Id="rId17" Type="http://schemas.openxmlformats.org/officeDocument/2006/relationships/font" Target="fonts/CrimsonPro-boldItalic.fntdata"/><Relationship Id="rId16" Type="http://schemas.openxmlformats.org/officeDocument/2006/relationships/font" Target="fonts/CrimsonPro-italic.fntdata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" name="Google Shape;4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2"/>
          <p:cNvSpPr/>
          <p:nvPr/>
        </p:nvSpPr>
        <p:spPr>
          <a:xfrm>
            <a:off x="6280190" y="3187065"/>
            <a:ext cx="7556421" cy="124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3900"/>
              <a:buFont typeface="Crimson Pro"/>
              <a:buNone/>
            </a:pPr>
            <a:r>
              <a:rPr b="1" i="0" lang="en-US" sz="390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Interactive Digital Solution for Lab Capability Management</a:t>
            </a:r>
            <a:endParaRPr b="0" i="0" sz="3900" u="none" cap="none" strike="noStrike"/>
          </a:p>
        </p:txBody>
      </p:sp>
      <p:sp>
        <p:nvSpPr>
          <p:cNvPr id="45" name="Google Shape;45;p12"/>
          <p:cNvSpPr/>
          <p:nvPr/>
        </p:nvSpPr>
        <p:spPr>
          <a:xfrm>
            <a:off x="6280190" y="4724876"/>
            <a:ext cx="75564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Presentation Outline for Digital Opportunity Manager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735449" y="624245"/>
            <a:ext cx="12286655" cy="5745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3600"/>
              <a:buFont typeface="Crimson Pro"/>
              <a:buNone/>
            </a:pPr>
            <a:r>
              <a:rPr b="1" i="0" lang="en-US" sz="360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Current State: Efficiency Bottlenecks Costing Us Time &amp; Money</a:t>
            </a:r>
            <a:endParaRPr b="0" i="0" sz="3600" u="none" cap="none" strike="noStrike"/>
          </a:p>
        </p:txBody>
      </p:sp>
      <p:sp>
        <p:nvSpPr>
          <p:cNvPr id="52" name="Google Shape;52;p13"/>
          <p:cNvSpPr/>
          <p:nvPr/>
        </p:nvSpPr>
        <p:spPr>
          <a:xfrm>
            <a:off x="735449" y="1566505"/>
            <a:ext cx="13159502" cy="5881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Our lab operations face significant challenges due to fragmented processes, leading to lost time and unreliable data. Manual tasks and lack of centralized knowledge hinder efficiency and increase costs.</a:t>
            </a:r>
            <a:endParaRPr b="0" i="0" sz="1400" u="none" cap="none" strike="noStrike"/>
          </a:p>
        </p:txBody>
      </p:sp>
      <p:sp>
        <p:nvSpPr>
          <p:cNvPr id="53" name="Google Shape;53;p13"/>
          <p:cNvSpPr/>
          <p:nvPr/>
        </p:nvSpPr>
        <p:spPr>
          <a:xfrm>
            <a:off x="735449" y="2361486"/>
            <a:ext cx="413623" cy="413623"/>
          </a:xfrm>
          <a:prstGeom prst="roundRect">
            <a:avLst>
              <a:gd fmla="val 18670" name="adj"/>
            </a:avLst>
          </a:prstGeom>
          <a:solidFill>
            <a:srgbClr val="EBE2E0"/>
          </a:solidFill>
          <a:ln cap="flat" cmpd="sng" w="9525">
            <a:solidFill>
              <a:srgbClr val="D1C8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386" y="2395954"/>
            <a:ext cx="275749" cy="34468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1332905" y="2424589"/>
            <a:ext cx="2298263" cy="287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800"/>
              <a:buFont typeface="Crimson Pro"/>
              <a:buNone/>
            </a:pPr>
            <a:r>
              <a:rPr b="1" i="0" lang="en-US" sz="180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Project Time Loss</a:t>
            </a:r>
            <a:endParaRPr b="0" i="0" sz="1800" u="none" cap="none" strike="noStrike"/>
          </a:p>
        </p:txBody>
      </p:sp>
      <p:sp>
        <p:nvSpPr>
          <p:cNvPr id="56" name="Google Shape;56;p13"/>
          <p:cNvSpPr/>
          <p:nvPr/>
        </p:nvSpPr>
        <p:spPr>
          <a:xfrm>
            <a:off x="1332905" y="2822019"/>
            <a:ext cx="12562046" cy="294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400"/>
              <a:buFont typeface="Open Sans"/>
              <a:buNone/>
            </a:pPr>
            <a:r>
              <a:rPr b="1" i="0" lang="en-US" sz="140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50%</a:t>
            </a:r>
            <a:r>
              <a:rPr b="0" i="0" lang="en-US" sz="140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of project time lost in manual unit fitness testing.</a:t>
            </a:r>
            <a:endParaRPr b="0" i="0" sz="1400" u="none" cap="none" strike="noStrike"/>
          </a:p>
        </p:txBody>
      </p:sp>
      <p:sp>
        <p:nvSpPr>
          <p:cNvPr id="57" name="Google Shape;57;p13"/>
          <p:cNvSpPr/>
          <p:nvPr/>
        </p:nvSpPr>
        <p:spPr>
          <a:xfrm>
            <a:off x="735449" y="3483769"/>
            <a:ext cx="413623" cy="413623"/>
          </a:xfrm>
          <a:prstGeom prst="roundRect">
            <a:avLst>
              <a:gd fmla="val 18670" name="adj"/>
            </a:avLst>
          </a:prstGeom>
          <a:solidFill>
            <a:srgbClr val="EBE2E0"/>
          </a:solidFill>
          <a:ln cap="flat" cmpd="sng" w="9525">
            <a:solidFill>
              <a:srgbClr val="D1C8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8" name="Google Shape;5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4386" y="3518237"/>
            <a:ext cx="275749" cy="34468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/>
          <p:nvPr/>
        </p:nvSpPr>
        <p:spPr>
          <a:xfrm>
            <a:off x="1332905" y="3546872"/>
            <a:ext cx="2298263" cy="287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800"/>
              <a:buFont typeface="Crimson Pro"/>
              <a:buNone/>
            </a:pPr>
            <a:r>
              <a:rPr b="1" i="0" lang="en-US" sz="180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Unreliable Data</a:t>
            </a:r>
            <a:endParaRPr b="0" i="0" sz="1800" u="none" cap="none" strike="noStrike"/>
          </a:p>
        </p:txBody>
      </p:sp>
      <p:sp>
        <p:nvSpPr>
          <p:cNvPr id="60" name="Google Shape;60;p13"/>
          <p:cNvSpPr/>
          <p:nvPr/>
        </p:nvSpPr>
        <p:spPr>
          <a:xfrm>
            <a:off x="1332905" y="3944303"/>
            <a:ext cx="12562046" cy="294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SharePoint gaps create unreliable data (</a:t>
            </a:r>
            <a:r>
              <a:rPr b="1" i="0" lang="en-US" sz="140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60-70%</a:t>
            </a:r>
            <a:r>
              <a:rPr b="0" i="0" lang="en-US" sz="140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completeness).</a:t>
            </a:r>
            <a:endParaRPr b="0" i="0" sz="1400" u="none" cap="none" strike="noStrike"/>
          </a:p>
        </p:txBody>
      </p:sp>
      <p:sp>
        <p:nvSpPr>
          <p:cNvPr id="61" name="Google Shape;61;p13"/>
          <p:cNvSpPr/>
          <p:nvPr/>
        </p:nvSpPr>
        <p:spPr>
          <a:xfrm>
            <a:off x="735449" y="4606052"/>
            <a:ext cx="413623" cy="413623"/>
          </a:xfrm>
          <a:prstGeom prst="roundRect">
            <a:avLst>
              <a:gd fmla="val 18670" name="adj"/>
            </a:avLst>
          </a:prstGeom>
          <a:solidFill>
            <a:srgbClr val="EBE2E0"/>
          </a:solidFill>
          <a:ln cap="flat" cmpd="sng" w="9525">
            <a:solidFill>
              <a:srgbClr val="D1C8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2" name="Google Shape;6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4386" y="4640520"/>
            <a:ext cx="275749" cy="34468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1332905" y="4669155"/>
            <a:ext cx="2298263" cy="287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800"/>
              <a:buFont typeface="Crimson Pro"/>
              <a:buNone/>
            </a:pPr>
            <a:r>
              <a:rPr b="1" i="0" lang="en-US" sz="180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Critical Stockouts</a:t>
            </a:r>
            <a:endParaRPr b="0" i="0" sz="1800" u="none" cap="none" strike="noStrike"/>
          </a:p>
        </p:txBody>
      </p:sp>
      <p:sp>
        <p:nvSpPr>
          <p:cNvPr id="64" name="Google Shape;64;p13"/>
          <p:cNvSpPr/>
          <p:nvPr/>
        </p:nvSpPr>
        <p:spPr>
          <a:xfrm>
            <a:off x="1332905" y="5066586"/>
            <a:ext cx="12562046" cy="294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Critical spares stockouts cause unplanned downtime.</a:t>
            </a:r>
            <a:endParaRPr b="0" i="0" sz="1400" u="none" cap="none" strike="noStrike"/>
          </a:p>
        </p:txBody>
      </p:sp>
      <p:sp>
        <p:nvSpPr>
          <p:cNvPr id="65" name="Google Shape;65;p13"/>
          <p:cNvSpPr/>
          <p:nvPr/>
        </p:nvSpPr>
        <p:spPr>
          <a:xfrm>
            <a:off x="735449" y="5728335"/>
            <a:ext cx="413623" cy="413623"/>
          </a:xfrm>
          <a:prstGeom prst="roundRect">
            <a:avLst>
              <a:gd fmla="val 18670" name="adj"/>
            </a:avLst>
          </a:prstGeom>
          <a:solidFill>
            <a:srgbClr val="EBE2E0"/>
          </a:solidFill>
          <a:ln cap="flat" cmpd="sng" w="9525">
            <a:solidFill>
              <a:srgbClr val="D1C8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6" name="Google Shape;6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4386" y="5762804"/>
            <a:ext cx="275749" cy="34468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3"/>
          <p:cNvSpPr/>
          <p:nvPr/>
        </p:nvSpPr>
        <p:spPr>
          <a:xfrm>
            <a:off x="1332905" y="5791438"/>
            <a:ext cx="2298263" cy="287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800"/>
              <a:buFont typeface="Crimson Pro"/>
              <a:buNone/>
            </a:pPr>
            <a:r>
              <a:rPr b="1" i="0" lang="en-US" sz="180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Manual QA</a:t>
            </a:r>
            <a:endParaRPr b="0" i="0" sz="1800" u="none" cap="none" strike="noStrike"/>
          </a:p>
        </p:txBody>
      </p:sp>
      <p:sp>
        <p:nvSpPr>
          <p:cNvPr id="68" name="Google Shape;68;p13"/>
          <p:cNvSpPr/>
          <p:nvPr/>
        </p:nvSpPr>
        <p:spPr>
          <a:xfrm>
            <a:off x="1332905" y="6188869"/>
            <a:ext cx="12562046" cy="294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Manual quality assessments consume valuable scientist time.</a:t>
            </a:r>
            <a:endParaRPr b="0" i="0" sz="1400" u="none" cap="none" strike="noStrike"/>
          </a:p>
        </p:txBody>
      </p:sp>
      <p:sp>
        <p:nvSpPr>
          <p:cNvPr id="69" name="Google Shape;69;p13"/>
          <p:cNvSpPr/>
          <p:nvPr/>
        </p:nvSpPr>
        <p:spPr>
          <a:xfrm>
            <a:off x="735449" y="6850618"/>
            <a:ext cx="413623" cy="413623"/>
          </a:xfrm>
          <a:prstGeom prst="roundRect">
            <a:avLst>
              <a:gd fmla="val 18670" name="adj"/>
            </a:avLst>
          </a:prstGeom>
          <a:solidFill>
            <a:srgbClr val="EBE2E0"/>
          </a:solidFill>
          <a:ln cap="flat" cmpd="sng" w="9525">
            <a:solidFill>
              <a:srgbClr val="D1C8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0" name="Google Shape;70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4386" y="6885087"/>
            <a:ext cx="275749" cy="34468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/>
          <p:nvPr/>
        </p:nvSpPr>
        <p:spPr>
          <a:xfrm>
            <a:off x="1332905" y="6913721"/>
            <a:ext cx="2298263" cy="2871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800"/>
              <a:buFont typeface="Crimson Pro"/>
              <a:buNone/>
            </a:pPr>
            <a:r>
              <a:rPr b="1" i="0" lang="en-US" sz="180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Lost Knowledge</a:t>
            </a:r>
            <a:endParaRPr b="0" i="0" sz="1800" u="none" cap="none" strike="noStrike"/>
          </a:p>
        </p:txBody>
      </p:sp>
      <p:sp>
        <p:nvSpPr>
          <p:cNvPr id="72" name="Google Shape;72;p13"/>
          <p:cNvSpPr/>
          <p:nvPr/>
        </p:nvSpPr>
        <p:spPr>
          <a:xfrm>
            <a:off x="1332905" y="7311152"/>
            <a:ext cx="12562046" cy="294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400"/>
              <a:buFont typeface="Open Sans"/>
              <a:buNone/>
            </a:pPr>
            <a:r>
              <a:rPr b="0" i="0" lang="en-US" sz="140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Lost institutional knowledge from past projects.</a:t>
            </a:r>
            <a:endParaRPr b="0" i="0" sz="1400" u="none" cap="none" strike="noStrike"/>
          </a:p>
        </p:txBody>
      </p:sp>
      <p:pic>
        <p:nvPicPr>
          <p:cNvPr descr="Before/after comparison showing current fragmented workflow vs. streamlined digital process" id="73" name="Google Shape;73;p13"/>
          <p:cNvPicPr preferRelativeResize="0"/>
          <p:nvPr/>
        </p:nvPicPr>
        <p:blipFill rotWithShape="1">
          <a:blip r:embed="rId8">
            <a:alphaModFix/>
          </a:blip>
          <a:srcRect b="0" l="0" r="0" t="11449"/>
          <a:stretch/>
        </p:blipFill>
        <p:spPr>
          <a:xfrm>
            <a:off x="7740750" y="2395950"/>
            <a:ext cx="6154200" cy="54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793790" y="1009055"/>
            <a:ext cx="12805053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3900"/>
              <a:buFont typeface="Crimson Pro"/>
              <a:buNone/>
            </a:pPr>
            <a:r>
              <a:rPr b="1" i="0" lang="en-US" sz="390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Proposed Solution: Custom Interactive Lab Management App</a:t>
            </a:r>
            <a:endParaRPr b="0" i="0" sz="3900" u="none" cap="none" strike="noStrike"/>
          </a:p>
        </p:txBody>
      </p:sp>
      <p:sp>
        <p:nvSpPr>
          <p:cNvPr id="80" name="Google Shape;80;p14"/>
          <p:cNvSpPr/>
          <p:nvPr/>
        </p:nvSpPr>
        <p:spPr>
          <a:xfrm>
            <a:off x="793790" y="2025968"/>
            <a:ext cx="13042821" cy="952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Our custom interactive lab management app is a centralized digital hub designed to streamline lab operations, improve data integrity, and leverage AI for enhanced efficiency and decision-making. It consolidates critical functions, replacing disparate systems and manual processes with an integrated, intelligent platform.</a:t>
            </a:r>
            <a:endParaRPr b="0" i="0" sz="1550" u="none" cap="none" strike="noStrike"/>
          </a:p>
        </p:txBody>
      </p:sp>
      <p:sp>
        <p:nvSpPr>
          <p:cNvPr id="81" name="Google Shape;81;p14"/>
          <p:cNvSpPr/>
          <p:nvPr/>
        </p:nvSpPr>
        <p:spPr>
          <a:xfrm>
            <a:off x="793790" y="3380423"/>
            <a:ext cx="8984694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1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Centralized unit technical database</a:t>
            </a: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: A single source of truth for equipment specs, calibration, maintenance, and performance, ensuring accuracy and accessibility.</a:t>
            </a:r>
            <a:endParaRPr b="0" i="0" sz="1550" u="none" cap="none" strike="noStrike"/>
          </a:p>
        </p:txBody>
      </p:sp>
      <p:sp>
        <p:nvSpPr>
          <p:cNvPr id="82" name="Google Shape;82;p14"/>
          <p:cNvSpPr/>
          <p:nvPr/>
        </p:nvSpPr>
        <p:spPr>
          <a:xfrm>
            <a:off x="793790" y="4084915"/>
            <a:ext cx="8984694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1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AI-powered unit fitness recommendations</a:t>
            </a: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: Proactive AI analysis provides recommendations for maintenance, optimal usage, and upgrades, minimizing downtime.</a:t>
            </a:r>
            <a:endParaRPr b="0" i="0" sz="1550" u="none" cap="none" strike="noStrike"/>
          </a:p>
        </p:txBody>
      </p:sp>
      <p:sp>
        <p:nvSpPr>
          <p:cNvPr id="83" name="Google Shape;83;p14"/>
          <p:cNvSpPr/>
          <p:nvPr/>
        </p:nvSpPr>
        <p:spPr>
          <a:xfrm>
            <a:off x="793790" y="4789408"/>
            <a:ext cx="8984694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1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Automated quality assessment workflows</a:t>
            </a: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: Streamlines QA from sample to results, reducing errors, accelerating turnaround, and freeing scientist time.</a:t>
            </a:r>
            <a:endParaRPr b="0" i="0" sz="1550" u="none" cap="none" strike="noStrike"/>
          </a:p>
        </p:txBody>
      </p:sp>
      <p:sp>
        <p:nvSpPr>
          <p:cNvPr id="84" name="Google Shape;84;p14"/>
          <p:cNvSpPr/>
          <p:nvPr/>
        </p:nvSpPr>
        <p:spPr>
          <a:xfrm>
            <a:off x="793790" y="5493901"/>
            <a:ext cx="8984694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1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Smart inventory management</a:t>
            </a: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with predictive alerts: Tracks consumables, reagents, and spares, generating alerts based on usage to prevent costly stockouts.</a:t>
            </a:r>
            <a:endParaRPr b="0" i="0" sz="1550" u="none" cap="none" strike="noStrike"/>
          </a:p>
        </p:txBody>
      </p:sp>
      <p:sp>
        <p:nvSpPr>
          <p:cNvPr id="85" name="Google Shape;85;p14"/>
          <p:cNvSpPr/>
          <p:nvPr/>
        </p:nvSpPr>
        <p:spPr>
          <a:xfrm>
            <a:off x="793790" y="6198394"/>
            <a:ext cx="8984694" cy="952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1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Integrated project history &amp; learning database</a:t>
            </a: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: Captures project data, designs, results, and lessons learned. This searchable knowledge base fosters collaboration and prevents past mistakes.</a:t>
            </a:r>
            <a:endParaRPr b="0" i="0" sz="1550" u="none" cap="none" strike="noStrike"/>
          </a:p>
        </p:txBody>
      </p:sp>
      <p:pic>
        <p:nvPicPr>
          <p:cNvPr descr="preencoded.png" id="86" name="Google Shape;8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82976" y="3037850"/>
            <a:ext cx="4035649" cy="403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/>
          <p:nvPr/>
        </p:nvSpPr>
        <p:spPr>
          <a:xfrm>
            <a:off x="793790" y="763429"/>
            <a:ext cx="9926598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3900"/>
              <a:buFont typeface="Crimson Pro"/>
              <a:buNone/>
            </a:pPr>
            <a:r>
              <a:rPr b="1" i="0" lang="en-US" sz="390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Measurable ROI: Clear Wins for Lab Operations</a:t>
            </a:r>
            <a:endParaRPr b="0" i="0" sz="3900" u="none" cap="none" strike="noStrike"/>
          </a:p>
        </p:txBody>
      </p:sp>
      <p:sp>
        <p:nvSpPr>
          <p:cNvPr id="93" name="Google Shape;93;p15"/>
          <p:cNvSpPr/>
          <p:nvPr/>
        </p:nvSpPr>
        <p:spPr>
          <a:xfrm>
            <a:off x="793790" y="1780342"/>
            <a:ext cx="13042821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Implementing this solution will yield significant, quantifiable returns on investment, improving efficiency and reducing costs across key lab operations.</a:t>
            </a:r>
            <a:endParaRPr b="0" i="0" sz="1550" u="none" cap="none" strike="noStrike"/>
          </a:p>
        </p:txBody>
      </p:sp>
      <p:sp>
        <p:nvSpPr>
          <p:cNvPr id="94" name="Google Shape;94;p15"/>
          <p:cNvSpPr/>
          <p:nvPr/>
        </p:nvSpPr>
        <p:spPr>
          <a:xfrm>
            <a:off x="793790" y="2737842"/>
            <a:ext cx="4182189" cy="912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7150"/>
              <a:buFont typeface="Crimson Pro"/>
              <a:buNone/>
            </a:pPr>
            <a:r>
              <a:rPr b="1" i="0" lang="en-US" sz="71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50%</a:t>
            </a:r>
            <a:endParaRPr b="0" i="0" sz="7150" u="none" cap="none" strike="noStrike"/>
          </a:p>
        </p:txBody>
      </p:sp>
      <p:sp>
        <p:nvSpPr>
          <p:cNvPr id="95" name="Google Shape;95;p15"/>
          <p:cNvSpPr/>
          <p:nvPr/>
        </p:nvSpPr>
        <p:spPr>
          <a:xfrm>
            <a:off x="1644372" y="3898821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950"/>
              <a:buFont typeface="Crimson Pro"/>
              <a:buNone/>
            </a:pPr>
            <a:r>
              <a:rPr b="1" i="0" lang="en-US" sz="19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Time Reduction</a:t>
            </a:r>
            <a:endParaRPr b="0" i="0" sz="1950" u="none" cap="none" strike="noStrike"/>
          </a:p>
        </p:txBody>
      </p:sp>
      <p:sp>
        <p:nvSpPr>
          <p:cNvPr id="96" name="Google Shape;96;p15"/>
          <p:cNvSpPr/>
          <p:nvPr/>
        </p:nvSpPr>
        <p:spPr>
          <a:xfrm>
            <a:off x="793790" y="4328041"/>
            <a:ext cx="4182189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Reduction in project fitness testing time (4-8 hrs → &lt;1 hr).</a:t>
            </a:r>
            <a:endParaRPr b="0" i="0" sz="1550" u="none" cap="none" strike="noStrike"/>
          </a:p>
        </p:txBody>
      </p:sp>
      <p:sp>
        <p:nvSpPr>
          <p:cNvPr id="97" name="Google Shape;97;p15"/>
          <p:cNvSpPr/>
          <p:nvPr/>
        </p:nvSpPr>
        <p:spPr>
          <a:xfrm>
            <a:off x="5223986" y="2737842"/>
            <a:ext cx="4182308" cy="912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7150"/>
              <a:buFont typeface="Crimson Pro"/>
              <a:buNone/>
            </a:pPr>
            <a:r>
              <a:rPr b="1" i="0" lang="en-US" sz="71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60%</a:t>
            </a:r>
            <a:endParaRPr b="0" i="0" sz="7150" u="none" cap="none" strike="noStrike"/>
          </a:p>
        </p:txBody>
      </p:sp>
      <p:sp>
        <p:nvSpPr>
          <p:cNvPr id="98" name="Google Shape;98;p15"/>
          <p:cNvSpPr/>
          <p:nvPr/>
        </p:nvSpPr>
        <p:spPr>
          <a:xfrm>
            <a:off x="6074688" y="3898821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950"/>
              <a:buFont typeface="Crimson Pro"/>
              <a:buNone/>
            </a:pPr>
            <a:r>
              <a:rPr b="1" i="0" lang="en-US" sz="19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QA Effort</a:t>
            </a:r>
            <a:endParaRPr b="0" i="0" sz="1950" u="none" cap="none" strike="noStrike"/>
          </a:p>
        </p:txBody>
      </p:sp>
      <p:sp>
        <p:nvSpPr>
          <p:cNvPr id="99" name="Google Shape;99;p15"/>
          <p:cNvSpPr/>
          <p:nvPr/>
        </p:nvSpPr>
        <p:spPr>
          <a:xfrm>
            <a:off x="5223986" y="4328041"/>
            <a:ext cx="418230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Reduction in manual QA effort.</a:t>
            </a:r>
            <a:endParaRPr b="0" i="0" sz="1550" u="none" cap="none" strike="noStrike"/>
          </a:p>
        </p:txBody>
      </p:sp>
      <p:sp>
        <p:nvSpPr>
          <p:cNvPr id="100" name="Google Shape;100;p15"/>
          <p:cNvSpPr/>
          <p:nvPr/>
        </p:nvSpPr>
        <p:spPr>
          <a:xfrm>
            <a:off x="9654302" y="2737842"/>
            <a:ext cx="4182308" cy="912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7150"/>
              <a:buFont typeface="Crimson Pro"/>
              <a:buNone/>
            </a:pPr>
            <a:r>
              <a:rPr b="1" i="0" lang="en-US" sz="71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90%</a:t>
            </a:r>
            <a:endParaRPr b="0" i="0" sz="7150" u="none" cap="none" strike="noStrike"/>
          </a:p>
        </p:txBody>
      </p:sp>
      <p:sp>
        <p:nvSpPr>
          <p:cNvPr id="101" name="Google Shape;101;p15"/>
          <p:cNvSpPr/>
          <p:nvPr/>
        </p:nvSpPr>
        <p:spPr>
          <a:xfrm>
            <a:off x="10505003" y="3898821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950"/>
              <a:buFont typeface="Crimson Pro"/>
              <a:buNone/>
            </a:pPr>
            <a:r>
              <a:rPr b="1" i="0" lang="en-US" sz="19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Stockout Reduction</a:t>
            </a:r>
            <a:endParaRPr b="0" i="0" sz="1950" u="none" cap="none" strike="noStrike"/>
          </a:p>
        </p:txBody>
      </p:sp>
      <p:sp>
        <p:nvSpPr>
          <p:cNvPr id="102" name="Google Shape;102;p15"/>
          <p:cNvSpPr/>
          <p:nvPr/>
        </p:nvSpPr>
        <p:spPr>
          <a:xfrm>
            <a:off x="9654302" y="4328041"/>
            <a:ext cx="418230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Reduction in critical spares stockouts.</a:t>
            </a:r>
            <a:endParaRPr b="0" i="0" sz="1550" u="none" cap="none" strike="noStrike"/>
          </a:p>
        </p:txBody>
      </p:sp>
      <p:sp>
        <p:nvSpPr>
          <p:cNvPr id="103" name="Google Shape;103;p15"/>
          <p:cNvSpPr/>
          <p:nvPr/>
        </p:nvSpPr>
        <p:spPr>
          <a:xfrm>
            <a:off x="3008828" y="5558433"/>
            <a:ext cx="4182308" cy="912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7150"/>
              <a:buFont typeface="Crimson Pro"/>
              <a:buNone/>
            </a:pPr>
            <a:r>
              <a:rPr b="1" i="0" lang="en-US" sz="71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98%</a:t>
            </a:r>
            <a:endParaRPr b="0" i="0" sz="7150" u="none" cap="none" strike="noStrike"/>
          </a:p>
        </p:txBody>
      </p:sp>
      <p:sp>
        <p:nvSpPr>
          <p:cNvPr id="104" name="Google Shape;104;p15"/>
          <p:cNvSpPr/>
          <p:nvPr/>
        </p:nvSpPr>
        <p:spPr>
          <a:xfrm>
            <a:off x="3859530" y="6719411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950"/>
              <a:buFont typeface="Crimson Pro"/>
              <a:buNone/>
            </a:pPr>
            <a:r>
              <a:rPr b="1" i="0" lang="en-US" sz="19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Inventory Accuracy</a:t>
            </a:r>
            <a:endParaRPr b="0" i="0" sz="1950" u="none" cap="none" strike="noStrike"/>
          </a:p>
        </p:txBody>
      </p:sp>
      <p:sp>
        <p:nvSpPr>
          <p:cNvPr id="105" name="Google Shape;105;p15"/>
          <p:cNvSpPr/>
          <p:nvPr/>
        </p:nvSpPr>
        <p:spPr>
          <a:xfrm>
            <a:off x="3008828" y="7148632"/>
            <a:ext cx="418230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Inventory accuracy (vs. current 70-80%).</a:t>
            </a:r>
            <a:endParaRPr b="0" i="0" sz="1550" u="none" cap="none" strike="noStrike"/>
          </a:p>
        </p:txBody>
      </p:sp>
      <p:sp>
        <p:nvSpPr>
          <p:cNvPr id="106" name="Google Shape;106;p15"/>
          <p:cNvSpPr/>
          <p:nvPr/>
        </p:nvSpPr>
        <p:spPr>
          <a:xfrm>
            <a:off x="7439144" y="5558433"/>
            <a:ext cx="4182308" cy="9129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7150"/>
              <a:buFont typeface="Crimson Pro"/>
              <a:buNone/>
            </a:pPr>
            <a:r>
              <a:rPr b="1" i="0" lang="en-US" sz="71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15%</a:t>
            </a:r>
            <a:endParaRPr b="0" i="0" sz="7150" u="none" cap="none" strike="noStrike"/>
          </a:p>
        </p:txBody>
      </p:sp>
      <p:sp>
        <p:nvSpPr>
          <p:cNvPr id="107" name="Google Shape;107;p15"/>
          <p:cNvSpPr/>
          <p:nvPr/>
        </p:nvSpPr>
        <p:spPr>
          <a:xfrm>
            <a:off x="8289846" y="6719411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950"/>
              <a:buFont typeface="Crimson Pro"/>
              <a:buNone/>
            </a:pPr>
            <a:r>
              <a:rPr b="1" i="0" lang="en-US" sz="19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Lab Throughput</a:t>
            </a:r>
            <a:endParaRPr b="0" i="0" sz="1950" u="none" cap="none" strike="noStrike"/>
          </a:p>
        </p:txBody>
      </p:sp>
      <p:sp>
        <p:nvSpPr>
          <p:cNvPr id="108" name="Google Shape;108;p15"/>
          <p:cNvSpPr/>
          <p:nvPr/>
        </p:nvSpPr>
        <p:spPr>
          <a:xfrm>
            <a:off x="7439144" y="7148632"/>
            <a:ext cx="4182308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Increase in overall lab throughput.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4" name="Google Shape;1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73153" y="1765460"/>
            <a:ext cx="2681541" cy="268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6"/>
          <p:cNvSpPr/>
          <p:nvPr/>
        </p:nvSpPr>
        <p:spPr>
          <a:xfrm>
            <a:off x="670170" y="921611"/>
            <a:ext cx="11780400" cy="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33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3750"/>
              <a:buFont typeface="Crimson Pro"/>
              <a:buNone/>
            </a:pPr>
            <a:r>
              <a:rPr b="1" i="0" lang="en-US" sz="37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Why Custom Solution Beats Current SharePoint Approach</a:t>
            </a:r>
            <a:endParaRPr b="0" i="0" sz="3750" u="none" cap="none" strike="noStrike"/>
          </a:p>
        </p:txBody>
      </p:sp>
      <p:pic>
        <p:nvPicPr>
          <p:cNvPr descr="preencoded.png" id="116" name="Google Shape;1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0175" y="1811475"/>
            <a:ext cx="6545623" cy="7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/>
          <p:nvPr/>
        </p:nvSpPr>
        <p:spPr>
          <a:xfrm>
            <a:off x="862575" y="2773509"/>
            <a:ext cx="24306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850"/>
              <a:buFont typeface="Crimson Pro"/>
              <a:buNone/>
            </a:pPr>
            <a:r>
              <a:rPr b="1" i="0" lang="en-US" sz="18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SharePoint Limitations:</a:t>
            </a:r>
            <a:endParaRPr b="0" i="0" sz="1850" u="none" cap="none" strike="noStrike"/>
          </a:p>
        </p:txBody>
      </p:sp>
      <p:sp>
        <p:nvSpPr>
          <p:cNvPr id="118" name="Google Shape;118;p16"/>
          <p:cNvSpPr/>
          <p:nvPr/>
        </p:nvSpPr>
        <p:spPr>
          <a:xfrm>
            <a:off x="862575" y="3189513"/>
            <a:ext cx="616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00"/>
              <a:buFont typeface="Open Sans"/>
              <a:buChar char="•"/>
            </a:pPr>
            <a:r>
              <a:rPr b="0" i="0" lang="en-US" sz="150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Poor search functionality → "fruitless searches"</a:t>
            </a:r>
            <a:endParaRPr b="0" i="0" sz="1500" u="none" cap="none" strike="noStrike"/>
          </a:p>
        </p:txBody>
      </p:sp>
      <p:sp>
        <p:nvSpPr>
          <p:cNvPr id="119" name="Google Shape;119;p16"/>
          <p:cNvSpPr/>
          <p:nvPr/>
        </p:nvSpPr>
        <p:spPr>
          <a:xfrm>
            <a:off x="862575" y="3564560"/>
            <a:ext cx="616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00"/>
              <a:buFont typeface="Open Sans"/>
              <a:buChar char="•"/>
            </a:pPr>
            <a:r>
              <a:rPr b="0" i="0" lang="en-US" sz="150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Data integrity risks → conflicting edits, version control issues</a:t>
            </a:r>
            <a:endParaRPr b="0" i="0" sz="1500" u="none" cap="none" strike="noStrike"/>
          </a:p>
        </p:txBody>
      </p:sp>
      <p:sp>
        <p:nvSpPr>
          <p:cNvPr id="120" name="Google Shape;120;p16"/>
          <p:cNvSpPr/>
          <p:nvPr/>
        </p:nvSpPr>
        <p:spPr>
          <a:xfrm>
            <a:off x="862575" y="3939607"/>
            <a:ext cx="616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00"/>
              <a:buFont typeface="Open Sans"/>
              <a:buChar char="•"/>
            </a:pPr>
            <a:r>
              <a:rPr b="0" i="0" lang="en-US" sz="150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Limited analytics → reactive vs. proactive management</a:t>
            </a:r>
            <a:endParaRPr b="0" i="0" sz="1500" u="none" cap="none" strike="noStrike"/>
          </a:p>
        </p:txBody>
      </p:sp>
      <p:sp>
        <p:nvSpPr>
          <p:cNvPr id="121" name="Google Shape;121;p16"/>
          <p:cNvSpPr/>
          <p:nvPr/>
        </p:nvSpPr>
        <p:spPr>
          <a:xfrm>
            <a:off x="862575" y="4314654"/>
            <a:ext cx="616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00"/>
              <a:buFont typeface="Open Sans"/>
              <a:buChar char="•"/>
            </a:pPr>
            <a:r>
              <a:rPr b="0" i="0" lang="en-US" sz="150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Escalating costs → customization complexity</a:t>
            </a:r>
            <a:endParaRPr b="0" i="0" sz="1500" u="none" cap="none" strike="noStrike"/>
          </a:p>
        </p:txBody>
      </p:sp>
      <p:pic>
        <p:nvPicPr>
          <p:cNvPr descr="preencoded.png" id="122" name="Google Shape;122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1898" y="4689700"/>
            <a:ext cx="6464898" cy="7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6351905" y="5702009"/>
            <a:ext cx="2405100" cy="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850"/>
              <a:buFont typeface="Crimson Pro"/>
              <a:buNone/>
            </a:pPr>
            <a:r>
              <a:rPr b="1" i="0" lang="en-US" sz="18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Our Solution Benefits:</a:t>
            </a:r>
            <a:endParaRPr b="0" i="0" sz="1850" u="none" cap="none" strike="noStrike"/>
          </a:p>
        </p:txBody>
      </p:sp>
      <p:sp>
        <p:nvSpPr>
          <p:cNvPr id="124" name="Google Shape;124;p16"/>
          <p:cNvSpPr/>
          <p:nvPr/>
        </p:nvSpPr>
        <p:spPr>
          <a:xfrm>
            <a:off x="6351905" y="6118013"/>
            <a:ext cx="616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Structured data integrity</a:t>
            </a:r>
            <a:r>
              <a:rPr b="0" i="0" lang="en-US" sz="150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from ground up</a:t>
            </a:r>
            <a:endParaRPr b="0" i="0" sz="1500" u="none" cap="none" strike="noStrike"/>
          </a:p>
        </p:txBody>
      </p:sp>
      <p:sp>
        <p:nvSpPr>
          <p:cNvPr id="125" name="Google Shape;125;p16"/>
          <p:cNvSpPr/>
          <p:nvPr/>
        </p:nvSpPr>
        <p:spPr>
          <a:xfrm>
            <a:off x="6351905" y="6493060"/>
            <a:ext cx="616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0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Intelligent search &amp; AI recommendations</a:t>
            </a:r>
            <a:endParaRPr b="0" i="0" sz="1500" u="none" cap="none" strike="noStrike"/>
          </a:p>
        </p:txBody>
      </p:sp>
      <p:sp>
        <p:nvSpPr>
          <p:cNvPr id="126" name="Google Shape;126;p16"/>
          <p:cNvSpPr/>
          <p:nvPr/>
        </p:nvSpPr>
        <p:spPr>
          <a:xfrm>
            <a:off x="6351905" y="6868107"/>
            <a:ext cx="616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Predictive insights</a:t>
            </a:r>
            <a:r>
              <a:rPr b="0" i="0" lang="en-US" sz="150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for maintenance &amp; resource allocation</a:t>
            </a:r>
            <a:endParaRPr b="0" i="0" sz="1500" u="none" cap="none" strike="noStrike"/>
          </a:p>
        </p:txBody>
      </p:sp>
      <p:sp>
        <p:nvSpPr>
          <p:cNvPr id="127" name="Google Shape;127;p16"/>
          <p:cNvSpPr/>
          <p:nvPr/>
        </p:nvSpPr>
        <p:spPr>
          <a:xfrm>
            <a:off x="6351905" y="7243154"/>
            <a:ext cx="616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00"/>
              <a:buFont typeface="Open Sans"/>
              <a:buNone/>
            </a:pPr>
            <a:r>
              <a:rPr b="1" i="0" lang="en-US" sz="150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Cost-controlled</a:t>
            </a:r>
            <a:r>
              <a:rPr b="0" i="0" lang="en-US" sz="150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internal development</a:t>
            </a:r>
            <a:endParaRPr b="0" i="0" sz="1500" u="none" cap="none" strike="noStrike"/>
          </a:p>
        </p:txBody>
      </p:sp>
      <p:sp>
        <p:nvSpPr>
          <p:cNvPr id="128" name="Google Shape;128;p16"/>
          <p:cNvSpPr/>
          <p:nvPr/>
        </p:nvSpPr>
        <p:spPr>
          <a:xfrm>
            <a:off x="670170" y="5204408"/>
            <a:ext cx="631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/>
          </a:p>
        </p:txBody>
      </p:sp>
      <p:sp>
        <p:nvSpPr>
          <p:cNvPr id="129" name="Google Shape;129;p16"/>
          <p:cNvSpPr/>
          <p:nvPr/>
        </p:nvSpPr>
        <p:spPr>
          <a:xfrm>
            <a:off x="7458042" y="5204408"/>
            <a:ext cx="6310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None/>
            </a:pPr>
            <a:r>
              <a:t/>
            </a:r>
            <a:endParaRPr b="0" i="0" sz="150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607315" y="719605"/>
            <a:ext cx="11848200" cy="6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3900"/>
              <a:buFont typeface="Crimson Pro"/>
              <a:buNone/>
            </a:pPr>
            <a:r>
              <a:rPr b="1" i="0" lang="en-US" sz="390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Leveraging Internal Expertise for Cost-Effective Delivery</a:t>
            </a:r>
            <a:endParaRPr b="0" i="0" sz="3900" u="none" cap="none" strike="noStrike"/>
          </a:p>
        </p:txBody>
      </p:sp>
      <p:sp>
        <p:nvSpPr>
          <p:cNvPr id="136" name="Google Shape;136;p17"/>
          <p:cNvSpPr/>
          <p:nvPr/>
        </p:nvSpPr>
        <p:spPr>
          <a:xfrm>
            <a:off x="607315" y="1736518"/>
            <a:ext cx="130428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Our internal capabilities and chosen technology stack ensure a cost-effective and user-centric development process, tailored specifically to lab operations.</a:t>
            </a:r>
            <a:endParaRPr b="0" i="0" sz="1550" u="none" cap="none" strike="noStrike"/>
          </a:p>
        </p:txBody>
      </p:sp>
      <p:sp>
        <p:nvSpPr>
          <p:cNvPr id="137" name="Google Shape;137;p17"/>
          <p:cNvSpPr/>
          <p:nvPr/>
        </p:nvSpPr>
        <p:spPr>
          <a:xfrm>
            <a:off x="607315" y="2793197"/>
            <a:ext cx="24810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950"/>
              <a:buFont typeface="Crimson Pro"/>
              <a:buNone/>
            </a:pPr>
            <a:r>
              <a:rPr b="1" i="0" lang="en-US" sz="19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Technology Approach:</a:t>
            </a:r>
            <a:endParaRPr b="0" i="0" sz="1950" u="none" cap="none" strike="noStrike"/>
          </a:p>
        </p:txBody>
      </p:sp>
      <p:sp>
        <p:nvSpPr>
          <p:cNvPr id="138" name="Google Shape;138;p17"/>
          <p:cNvSpPr/>
          <p:nvPr/>
        </p:nvSpPr>
        <p:spPr>
          <a:xfrm>
            <a:off x="607315" y="3301713"/>
            <a:ext cx="6279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1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Database:</a:t>
            </a: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PostgreSQL (robust, open-source)</a:t>
            </a:r>
            <a:endParaRPr b="0" i="0" sz="1550" u="none" cap="none" strike="noStrike"/>
          </a:p>
        </p:txBody>
      </p:sp>
      <p:sp>
        <p:nvSpPr>
          <p:cNvPr id="139" name="Google Shape;139;p17"/>
          <p:cNvSpPr/>
          <p:nvPr/>
        </p:nvSpPr>
        <p:spPr>
          <a:xfrm>
            <a:off x="607315" y="3688667"/>
            <a:ext cx="6279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1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Backend:</a:t>
            </a: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Python (Flask/FastAPI)</a:t>
            </a:r>
            <a:endParaRPr b="0" i="0" sz="1550" u="none" cap="none" strike="noStrike"/>
          </a:p>
        </p:txBody>
      </p:sp>
      <p:sp>
        <p:nvSpPr>
          <p:cNvPr id="140" name="Google Shape;140;p17"/>
          <p:cNvSpPr/>
          <p:nvPr/>
        </p:nvSpPr>
        <p:spPr>
          <a:xfrm>
            <a:off x="607315" y="4075620"/>
            <a:ext cx="6279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1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Frontend:</a:t>
            </a: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Streamlit/Dash (rapid development)</a:t>
            </a:r>
            <a:endParaRPr b="0" i="0" sz="1550" u="none" cap="none" strike="noStrike"/>
          </a:p>
        </p:txBody>
      </p:sp>
      <p:sp>
        <p:nvSpPr>
          <p:cNvPr id="141" name="Google Shape;141;p17"/>
          <p:cNvSpPr/>
          <p:nvPr/>
        </p:nvSpPr>
        <p:spPr>
          <a:xfrm>
            <a:off x="607315" y="4462573"/>
            <a:ext cx="6279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1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AI/ML:</a:t>
            </a: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Standard Python libraries (Pandas, Scikit-learn)</a:t>
            </a:r>
            <a:endParaRPr b="0" i="0" sz="1550" u="none" cap="none" strike="noStrike"/>
          </a:p>
        </p:txBody>
      </p:sp>
      <p:sp>
        <p:nvSpPr>
          <p:cNvPr id="142" name="Google Shape;142;p17"/>
          <p:cNvSpPr/>
          <p:nvPr/>
        </p:nvSpPr>
        <p:spPr>
          <a:xfrm>
            <a:off x="607324" y="5365247"/>
            <a:ext cx="3225000" cy="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950"/>
              <a:buFont typeface="Crimson Pro"/>
              <a:buNone/>
            </a:pPr>
            <a:r>
              <a:rPr b="1" i="0" lang="en-US" sz="19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Internal Capability Advantage:</a:t>
            </a:r>
            <a:endParaRPr b="0" i="0" sz="1950" u="none" cap="none" strike="noStrike"/>
          </a:p>
        </p:txBody>
      </p:sp>
      <p:sp>
        <p:nvSpPr>
          <p:cNvPr id="143" name="Google Shape;143;p17"/>
          <p:cNvSpPr/>
          <p:nvPr/>
        </p:nvSpPr>
        <p:spPr>
          <a:xfrm>
            <a:off x="607324" y="5873763"/>
            <a:ext cx="6279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1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Lab experimentalist perspective</a:t>
            </a: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= user-centric design</a:t>
            </a:r>
            <a:endParaRPr b="0" i="0" sz="1550" u="none" cap="none" strike="noStrike"/>
          </a:p>
        </p:txBody>
      </p:sp>
      <p:sp>
        <p:nvSpPr>
          <p:cNvPr id="144" name="Google Shape;144;p17"/>
          <p:cNvSpPr/>
          <p:nvPr/>
        </p:nvSpPr>
        <p:spPr>
          <a:xfrm>
            <a:off x="607324" y="6260717"/>
            <a:ext cx="6279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1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Python/VBA skills</a:t>
            </a: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= custom data migration &amp; integrations</a:t>
            </a:r>
            <a:endParaRPr b="0" i="0" sz="1550" u="none" cap="none" strike="noStrike"/>
          </a:p>
        </p:txBody>
      </p:sp>
      <p:sp>
        <p:nvSpPr>
          <p:cNvPr id="145" name="Google Shape;145;p17"/>
          <p:cNvSpPr/>
          <p:nvPr/>
        </p:nvSpPr>
        <p:spPr>
          <a:xfrm>
            <a:off x="607324" y="6647670"/>
            <a:ext cx="6279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1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Domain expertise</a:t>
            </a: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= no learning curve on lab operations</a:t>
            </a:r>
            <a:endParaRPr b="0" i="0" sz="1550" u="none" cap="none" strike="noStrike"/>
          </a:p>
        </p:txBody>
      </p:sp>
      <p:sp>
        <p:nvSpPr>
          <p:cNvPr id="146" name="Google Shape;146;p17"/>
          <p:cNvSpPr/>
          <p:nvPr/>
        </p:nvSpPr>
        <p:spPr>
          <a:xfrm>
            <a:off x="607324" y="7034623"/>
            <a:ext cx="6279300" cy="3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1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Cost advantage</a:t>
            </a: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= internal development vs. external consulting</a:t>
            </a:r>
            <a:endParaRPr b="0" i="0" sz="1550" u="none" cap="none" strike="noStrike"/>
          </a:p>
        </p:txBody>
      </p:sp>
      <p:pic>
        <p:nvPicPr>
          <p:cNvPr descr="Leveraging Internal Expertise for Cost-Effective Delivery" id="147" name="Google Shape;147;p17"/>
          <p:cNvPicPr preferRelativeResize="0"/>
          <p:nvPr/>
        </p:nvPicPr>
        <p:blipFill rotWithShape="1">
          <a:blip r:embed="rId3">
            <a:alphaModFix/>
          </a:blip>
          <a:srcRect b="5949" l="49791" r="0" t="28022"/>
          <a:stretch/>
        </p:blipFill>
        <p:spPr>
          <a:xfrm>
            <a:off x="7197800" y="2371625"/>
            <a:ext cx="6773750" cy="4854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>
            <a:off x="793790" y="727472"/>
            <a:ext cx="8614053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3900"/>
              <a:buFont typeface="Crimson Pro"/>
              <a:buNone/>
            </a:pPr>
            <a:r>
              <a:rPr b="1" i="0" lang="en-US" sz="390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Low-Risk, High-Value Delivery Approach</a:t>
            </a:r>
            <a:endParaRPr b="0" i="0" sz="3900" u="none" cap="none" strike="noStrike"/>
          </a:p>
        </p:txBody>
      </p:sp>
      <p:sp>
        <p:nvSpPr>
          <p:cNvPr id="154" name="Google Shape;154;p18"/>
          <p:cNvSpPr/>
          <p:nvPr/>
        </p:nvSpPr>
        <p:spPr>
          <a:xfrm>
            <a:off x="793790" y="1744385"/>
            <a:ext cx="13042821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Our phased implementation roadmap ensures a controlled, iterative development process, delivering value at each stage while minimizing risk.</a:t>
            </a:r>
            <a:endParaRPr b="0" i="0" sz="1550" u="none" cap="none" strike="noStrike"/>
          </a:p>
        </p:txBody>
      </p:sp>
      <p:sp>
        <p:nvSpPr>
          <p:cNvPr id="155" name="Google Shape;155;p18"/>
          <p:cNvSpPr/>
          <p:nvPr/>
        </p:nvSpPr>
        <p:spPr>
          <a:xfrm>
            <a:off x="7303770" y="2602706"/>
            <a:ext cx="22860" cy="4899422"/>
          </a:xfrm>
          <a:prstGeom prst="roundRect">
            <a:avLst>
              <a:gd fmla="val 364651" name="adj"/>
            </a:avLst>
          </a:prstGeom>
          <a:solidFill>
            <a:srgbClr val="D1C8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6519505" y="2814518"/>
            <a:ext cx="595313" cy="22860"/>
          </a:xfrm>
          <a:prstGeom prst="roundRect">
            <a:avLst>
              <a:gd fmla="val 364651" name="adj"/>
            </a:avLst>
          </a:prstGeom>
          <a:solidFill>
            <a:srgbClr val="D1C8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7091958" y="2602706"/>
            <a:ext cx="446484" cy="446484"/>
          </a:xfrm>
          <a:prstGeom prst="roundRect">
            <a:avLst>
              <a:gd fmla="val 18670" name="adj"/>
            </a:avLst>
          </a:prstGeom>
          <a:solidFill>
            <a:srgbClr val="EBE2E0"/>
          </a:solidFill>
          <a:ln cap="flat" cmpd="sng" w="9525">
            <a:solidFill>
              <a:srgbClr val="D1C8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7166372" y="2639913"/>
            <a:ext cx="297656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2300"/>
              <a:buFont typeface="Crimson Pro"/>
              <a:buNone/>
            </a:pPr>
            <a:r>
              <a:rPr b="1" i="0" lang="en-US" sz="230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1</a:t>
            </a:r>
            <a:endParaRPr b="0" i="0" sz="2300" u="none" cap="none" strike="noStrike"/>
          </a:p>
        </p:txBody>
      </p:sp>
      <p:sp>
        <p:nvSpPr>
          <p:cNvPr id="159" name="Google Shape;159;p18"/>
          <p:cNvSpPr/>
          <p:nvPr/>
        </p:nvSpPr>
        <p:spPr>
          <a:xfrm>
            <a:off x="3842028" y="2670929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950"/>
              <a:buFont typeface="Crimson Pro"/>
              <a:buNone/>
            </a:pPr>
            <a:r>
              <a:rPr b="1" i="0" lang="en-US" sz="19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Phase 1 (2-3 months)</a:t>
            </a:r>
            <a:endParaRPr b="0" i="0" sz="1950" u="none" cap="none" strike="noStrike"/>
          </a:p>
        </p:txBody>
      </p:sp>
      <p:sp>
        <p:nvSpPr>
          <p:cNvPr id="160" name="Google Shape;160;p18"/>
          <p:cNvSpPr/>
          <p:nvPr/>
        </p:nvSpPr>
        <p:spPr>
          <a:xfrm>
            <a:off x="793790" y="3100149"/>
            <a:ext cx="5529143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1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Planning &amp; Data Foundation:</a:t>
            </a: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Requirements, database design, data migration scripts.</a:t>
            </a:r>
            <a:endParaRPr b="0" i="0" sz="1550" u="none" cap="none" strike="noStrike"/>
          </a:p>
        </p:txBody>
      </p:sp>
      <p:sp>
        <p:nvSpPr>
          <p:cNvPr id="161" name="Google Shape;161;p18"/>
          <p:cNvSpPr/>
          <p:nvPr/>
        </p:nvSpPr>
        <p:spPr>
          <a:xfrm>
            <a:off x="7515582" y="4005143"/>
            <a:ext cx="595313" cy="22860"/>
          </a:xfrm>
          <a:prstGeom prst="roundRect">
            <a:avLst>
              <a:gd fmla="val 364651" name="adj"/>
            </a:avLst>
          </a:prstGeom>
          <a:solidFill>
            <a:srgbClr val="D1C8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/>
          <p:nvPr/>
        </p:nvSpPr>
        <p:spPr>
          <a:xfrm>
            <a:off x="7091958" y="3793331"/>
            <a:ext cx="446484" cy="446484"/>
          </a:xfrm>
          <a:prstGeom prst="roundRect">
            <a:avLst>
              <a:gd fmla="val 18670" name="adj"/>
            </a:avLst>
          </a:prstGeom>
          <a:solidFill>
            <a:srgbClr val="EBE2E0"/>
          </a:solidFill>
          <a:ln cap="flat" cmpd="sng" w="9525">
            <a:solidFill>
              <a:srgbClr val="D1C8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7166372" y="3830538"/>
            <a:ext cx="297656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2300"/>
              <a:buFont typeface="Crimson Pro"/>
              <a:buNone/>
            </a:pPr>
            <a:r>
              <a:rPr b="1" i="0" lang="en-US" sz="230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2</a:t>
            </a:r>
            <a:endParaRPr b="0" i="0" sz="2300" u="none" cap="none" strike="noStrike"/>
          </a:p>
        </p:txBody>
      </p:sp>
      <p:sp>
        <p:nvSpPr>
          <p:cNvPr id="164" name="Google Shape;164;p18"/>
          <p:cNvSpPr/>
          <p:nvPr/>
        </p:nvSpPr>
        <p:spPr>
          <a:xfrm>
            <a:off x="8307467" y="3861554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950"/>
              <a:buFont typeface="Crimson Pro"/>
              <a:buNone/>
            </a:pPr>
            <a:r>
              <a:rPr b="1" i="0" lang="en-US" sz="19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Phase 2 (3-5 months)</a:t>
            </a:r>
            <a:endParaRPr b="0" i="0" sz="1950" u="none" cap="none" strike="noStrike"/>
          </a:p>
        </p:txBody>
      </p:sp>
      <p:sp>
        <p:nvSpPr>
          <p:cNvPr id="165" name="Google Shape;165;p18"/>
          <p:cNvSpPr/>
          <p:nvPr/>
        </p:nvSpPr>
        <p:spPr>
          <a:xfrm>
            <a:off x="8307467" y="4290774"/>
            <a:ext cx="5529143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1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MVP Development:</a:t>
            </a: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Core unit management, project tracking, basic inventory.</a:t>
            </a:r>
            <a:endParaRPr b="0" i="0" sz="1550" u="none" cap="none" strike="noStrike"/>
          </a:p>
        </p:txBody>
      </p:sp>
      <p:sp>
        <p:nvSpPr>
          <p:cNvPr id="166" name="Google Shape;166;p18"/>
          <p:cNvSpPr/>
          <p:nvPr/>
        </p:nvSpPr>
        <p:spPr>
          <a:xfrm>
            <a:off x="6519505" y="5031462"/>
            <a:ext cx="595313" cy="22860"/>
          </a:xfrm>
          <a:prstGeom prst="roundRect">
            <a:avLst>
              <a:gd fmla="val 364651" name="adj"/>
            </a:avLst>
          </a:prstGeom>
          <a:solidFill>
            <a:srgbClr val="D1C8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7091958" y="4819650"/>
            <a:ext cx="446484" cy="446484"/>
          </a:xfrm>
          <a:prstGeom prst="roundRect">
            <a:avLst>
              <a:gd fmla="val 18670" name="adj"/>
            </a:avLst>
          </a:prstGeom>
          <a:solidFill>
            <a:srgbClr val="EBE2E0"/>
          </a:solidFill>
          <a:ln cap="flat" cmpd="sng" w="9525">
            <a:solidFill>
              <a:srgbClr val="D1C8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7166372" y="4856857"/>
            <a:ext cx="297656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2300"/>
              <a:buFont typeface="Crimson Pro"/>
              <a:buNone/>
            </a:pPr>
            <a:r>
              <a:rPr b="1" i="0" lang="en-US" sz="230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3</a:t>
            </a:r>
            <a:endParaRPr b="0" i="0" sz="2300" u="none" cap="none" strike="noStrike"/>
          </a:p>
        </p:txBody>
      </p:sp>
      <p:sp>
        <p:nvSpPr>
          <p:cNvPr id="169" name="Google Shape;169;p18"/>
          <p:cNvSpPr/>
          <p:nvPr/>
        </p:nvSpPr>
        <p:spPr>
          <a:xfrm>
            <a:off x="3842028" y="4887873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950"/>
              <a:buFont typeface="Crimson Pro"/>
              <a:buNone/>
            </a:pPr>
            <a:r>
              <a:rPr b="1" i="0" lang="en-US" sz="19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Phase 3 (4-6 months)</a:t>
            </a:r>
            <a:endParaRPr b="0" i="0" sz="1950" u="none" cap="none" strike="noStrike"/>
          </a:p>
        </p:txBody>
      </p:sp>
      <p:sp>
        <p:nvSpPr>
          <p:cNvPr id="170" name="Google Shape;170;p18"/>
          <p:cNvSpPr/>
          <p:nvPr/>
        </p:nvSpPr>
        <p:spPr>
          <a:xfrm>
            <a:off x="793790" y="5317093"/>
            <a:ext cx="5529143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1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AI/ML &amp; Automation:</a:t>
            </a: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Unit fitness recommendations, automated QA, predictive maintenance.</a:t>
            </a:r>
            <a:endParaRPr b="0" i="0" sz="1550" u="none" cap="none" strike="noStrike"/>
          </a:p>
        </p:txBody>
      </p:sp>
      <p:sp>
        <p:nvSpPr>
          <p:cNvPr id="171" name="Google Shape;171;p18"/>
          <p:cNvSpPr/>
          <p:nvPr/>
        </p:nvSpPr>
        <p:spPr>
          <a:xfrm>
            <a:off x="7515582" y="6057900"/>
            <a:ext cx="595313" cy="22860"/>
          </a:xfrm>
          <a:prstGeom prst="roundRect">
            <a:avLst>
              <a:gd fmla="val 364651" name="adj"/>
            </a:avLst>
          </a:prstGeom>
          <a:solidFill>
            <a:srgbClr val="D1C8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7091958" y="5846088"/>
            <a:ext cx="446484" cy="446484"/>
          </a:xfrm>
          <a:prstGeom prst="roundRect">
            <a:avLst>
              <a:gd fmla="val 18670" name="adj"/>
            </a:avLst>
          </a:prstGeom>
          <a:solidFill>
            <a:srgbClr val="EBE2E0"/>
          </a:solidFill>
          <a:ln cap="flat" cmpd="sng" w="9525">
            <a:solidFill>
              <a:srgbClr val="D1C8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7166372" y="5883295"/>
            <a:ext cx="297656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2300"/>
              <a:buFont typeface="Crimson Pro"/>
              <a:buNone/>
            </a:pPr>
            <a:r>
              <a:rPr b="1" i="0" lang="en-US" sz="230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4</a:t>
            </a:r>
            <a:endParaRPr b="0" i="0" sz="2300" u="none" cap="none" strike="noStrike"/>
          </a:p>
        </p:txBody>
      </p:sp>
      <p:sp>
        <p:nvSpPr>
          <p:cNvPr id="174" name="Google Shape;174;p18"/>
          <p:cNvSpPr/>
          <p:nvPr/>
        </p:nvSpPr>
        <p:spPr>
          <a:xfrm>
            <a:off x="8307467" y="5914311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950"/>
              <a:buFont typeface="Crimson Pro"/>
              <a:buNone/>
            </a:pPr>
            <a:r>
              <a:rPr b="1" i="0" lang="en-US" sz="19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Phase 4 (Ongoing)</a:t>
            </a:r>
            <a:endParaRPr b="0" i="0" sz="1950" u="none" cap="none" strike="noStrike"/>
          </a:p>
        </p:txBody>
      </p:sp>
      <p:sp>
        <p:nvSpPr>
          <p:cNvPr id="175" name="Google Shape;175;p18"/>
          <p:cNvSpPr/>
          <p:nvPr/>
        </p:nvSpPr>
        <p:spPr>
          <a:xfrm>
            <a:off x="8307467" y="6343531"/>
            <a:ext cx="5529143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1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Optimization &amp; Continuous Improvement:</a:t>
            </a: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Full deployment, training, iterative enhancements.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/>
          <p:nvPr/>
        </p:nvSpPr>
        <p:spPr>
          <a:xfrm>
            <a:off x="793790" y="1436965"/>
            <a:ext cx="13042821" cy="12401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3900"/>
              <a:buFont typeface="Crimson Pro"/>
              <a:buNone/>
            </a:pPr>
            <a:r>
              <a:rPr b="1" i="0" lang="en-US" sz="390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Proven Strategy: Leading Organizations Already Achieving Results</a:t>
            </a:r>
            <a:endParaRPr b="0" i="0" sz="3900" u="none" cap="none" strike="noStrike"/>
          </a:p>
        </p:txBody>
      </p:sp>
      <p:sp>
        <p:nvSpPr>
          <p:cNvPr id="182" name="Google Shape;182;p19"/>
          <p:cNvSpPr/>
          <p:nvPr/>
        </p:nvSpPr>
        <p:spPr>
          <a:xfrm>
            <a:off x="793790" y="3073956"/>
            <a:ext cx="13042821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This digital transformation is not experimental; it's a proven strategy adopted by industry leaders to enhance efficiency and decision-making in lab operations.</a:t>
            </a:r>
            <a:endParaRPr b="0" i="0" sz="1550" u="none" cap="none" strike="noStrike"/>
          </a:p>
        </p:txBody>
      </p:sp>
      <p:pic>
        <p:nvPicPr>
          <p:cNvPr descr="preencoded.png" id="183" name="Google Shape;1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3932277"/>
            <a:ext cx="496133" cy="49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9"/>
          <p:cNvSpPr/>
          <p:nvPr/>
        </p:nvSpPr>
        <p:spPr>
          <a:xfrm>
            <a:off x="1537930" y="4050030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950"/>
              <a:buFont typeface="Crimson Pro"/>
              <a:buNone/>
            </a:pPr>
            <a:r>
              <a:rPr b="1" i="0" lang="en-US" sz="19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Merck</a:t>
            </a:r>
            <a:endParaRPr b="0" i="0" sz="1950" u="none" cap="none" strike="noStrike"/>
          </a:p>
        </p:txBody>
      </p:sp>
      <p:sp>
        <p:nvSpPr>
          <p:cNvPr id="185" name="Google Shape;185;p19"/>
          <p:cNvSpPr/>
          <p:nvPr/>
        </p:nvSpPr>
        <p:spPr>
          <a:xfrm>
            <a:off x="1537930" y="4479250"/>
            <a:ext cx="5653207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1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20%</a:t>
            </a: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improvement in production uptime with predictive analytics.</a:t>
            </a:r>
            <a:endParaRPr b="0" i="0" sz="1550" u="none" cap="none" strike="noStrike"/>
          </a:p>
        </p:txBody>
      </p:sp>
      <p:pic>
        <p:nvPicPr>
          <p:cNvPr descr="preencoded.png" id="186" name="Google Shape;18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39144" y="3932277"/>
            <a:ext cx="496133" cy="49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/>
          <p:nvPr/>
        </p:nvSpPr>
        <p:spPr>
          <a:xfrm>
            <a:off x="8183285" y="4050030"/>
            <a:ext cx="2717483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950"/>
              <a:buFont typeface="Crimson Pro"/>
              <a:buNone/>
            </a:pPr>
            <a:r>
              <a:rPr b="1" i="0" lang="en-US" sz="19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Pharmaceutical Company</a:t>
            </a:r>
            <a:endParaRPr b="0" i="0" sz="1950" u="none" cap="none" strike="noStrike"/>
          </a:p>
        </p:txBody>
      </p:sp>
      <p:sp>
        <p:nvSpPr>
          <p:cNvPr id="188" name="Google Shape;188;p19"/>
          <p:cNvSpPr/>
          <p:nvPr/>
        </p:nvSpPr>
        <p:spPr>
          <a:xfrm>
            <a:off x="8183285" y="4479250"/>
            <a:ext cx="5653326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1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8%</a:t>
            </a: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more out-of-specification results detected with automated data management.</a:t>
            </a:r>
            <a:endParaRPr b="0" i="0" sz="1550" u="none" cap="none" strike="noStrike"/>
          </a:p>
        </p:txBody>
      </p:sp>
      <p:pic>
        <p:nvPicPr>
          <p:cNvPr descr="preencoded.png" id="189" name="Google Shape;18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790" y="5610463"/>
            <a:ext cx="496133" cy="49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/>
          <p:nvPr/>
        </p:nvSpPr>
        <p:spPr>
          <a:xfrm>
            <a:off x="1537930" y="5728216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950"/>
              <a:buFont typeface="Crimson Pro"/>
              <a:buNone/>
            </a:pPr>
            <a:r>
              <a:rPr b="1" i="0" lang="en-US" sz="19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Novartis</a:t>
            </a:r>
            <a:endParaRPr b="0" i="0" sz="1950" u="none" cap="none" strike="noStrike"/>
          </a:p>
        </p:txBody>
      </p:sp>
      <p:sp>
        <p:nvSpPr>
          <p:cNvPr id="191" name="Google Shape;191;p19"/>
          <p:cNvSpPr/>
          <p:nvPr/>
        </p:nvSpPr>
        <p:spPr>
          <a:xfrm>
            <a:off x="1537930" y="6157436"/>
            <a:ext cx="5653207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Digital twins for resource allocation optimization.</a:t>
            </a:r>
            <a:endParaRPr b="0" i="0" sz="1550" u="none" cap="none" strike="noStrike"/>
          </a:p>
        </p:txBody>
      </p:sp>
      <p:pic>
        <p:nvPicPr>
          <p:cNvPr descr="preencoded.png" id="192" name="Google Shape;192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39144" y="5610463"/>
            <a:ext cx="496133" cy="49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9"/>
          <p:cNvSpPr/>
          <p:nvPr/>
        </p:nvSpPr>
        <p:spPr>
          <a:xfrm>
            <a:off x="8183285" y="5728216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950"/>
              <a:buFont typeface="Crimson Pro"/>
              <a:buNone/>
            </a:pPr>
            <a:r>
              <a:rPr b="1" i="0" lang="en-US" sz="19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NIH Strategic Plan</a:t>
            </a:r>
            <a:endParaRPr b="0" i="0" sz="1950" u="none" cap="none" strike="noStrike"/>
          </a:p>
        </p:txBody>
      </p:sp>
      <p:sp>
        <p:nvSpPr>
          <p:cNvPr id="194" name="Google Shape;194;p19"/>
          <p:cNvSpPr/>
          <p:nvPr/>
        </p:nvSpPr>
        <p:spPr>
          <a:xfrm>
            <a:off x="8183285" y="6157436"/>
            <a:ext cx="5653326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Emphasizes automated metadata collection and enhanced data discovery.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/>
          <p:nvPr/>
        </p:nvSpPr>
        <p:spPr>
          <a:xfrm>
            <a:off x="793790" y="1203841"/>
            <a:ext cx="11678126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3900"/>
              <a:buFont typeface="Crimson Pro"/>
              <a:buNone/>
            </a:pPr>
            <a:r>
              <a:rPr b="1" i="0" lang="en-US" sz="390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Call to Action: Sponsor Phase 1 to Begin Transformation</a:t>
            </a:r>
            <a:endParaRPr b="0" i="0" sz="3900" u="none" cap="none" strike="noStrike"/>
          </a:p>
        </p:txBody>
      </p:sp>
      <p:sp>
        <p:nvSpPr>
          <p:cNvPr id="201" name="Google Shape;201;p20"/>
          <p:cNvSpPr/>
          <p:nvPr/>
        </p:nvSpPr>
        <p:spPr>
          <a:xfrm>
            <a:off x="793790" y="2220754"/>
            <a:ext cx="13042821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We request approval and resources for Phase 1 to lay the foundation for this transformative digital solution. This initial phase will deliver critical documents and validate our technology stack.</a:t>
            </a:r>
            <a:endParaRPr b="0" i="0" sz="1550" u="none" cap="none" strike="noStrike"/>
          </a:p>
        </p:txBody>
      </p:sp>
      <p:sp>
        <p:nvSpPr>
          <p:cNvPr id="202" name="Google Shape;202;p20"/>
          <p:cNvSpPr/>
          <p:nvPr/>
        </p:nvSpPr>
        <p:spPr>
          <a:xfrm>
            <a:off x="793790" y="3277433"/>
            <a:ext cx="2480905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950"/>
              <a:buFont typeface="Crimson Pro"/>
              <a:buNone/>
            </a:pPr>
            <a:r>
              <a:rPr b="1" i="0" lang="en-US" sz="19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Immediate Request:</a:t>
            </a:r>
            <a:endParaRPr b="0" i="0" sz="1950" u="none" cap="none" strike="noStrike"/>
          </a:p>
        </p:txBody>
      </p:sp>
      <p:sp>
        <p:nvSpPr>
          <p:cNvPr id="203" name="Google Shape;203;p20"/>
          <p:cNvSpPr/>
          <p:nvPr/>
        </p:nvSpPr>
        <p:spPr>
          <a:xfrm>
            <a:off x="793790" y="3785949"/>
            <a:ext cx="6279356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1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Approval for Phase 1</a:t>
            </a: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(Planning &amp; Data Foundation)</a:t>
            </a:r>
            <a:endParaRPr b="0" i="0" sz="1550" u="none" cap="none" strike="noStrike"/>
          </a:p>
        </p:txBody>
      </p:sp>
      <p:sp>
        <p:nvSpPr>
          <p:cNvPr id="204" name="Google Shape;204;p20"/>
          <p:cNvSpPr/>
          <p:nvPr/>
        </p:nvSpPr>
        <p:spPr>
          <a:xfrm>
            <a:off x="793790" y="4172902"/>
            <a:ext cx="6279356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1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Resource allocation</a:t>
            </a: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for requirements gathering and technology setup</a:t>
            </a:r>
            <a:endParaRPr b="0" i="0" sz="1550" u="none" cap="none" strike="noStrike"/>
          </a:p>
        </p:txBody>
      </p:sp>
      <p:sp>
        <p:nvSpPr>
          <p:cNvPr id="205" name="Google Shape;205;p20"/>
          <p:cNvSpPr/>
          <p:nvPr/>
        </p:nvSpPr>
        <p:spPr>
          <a:xfrm>
            <a:off x="793790" y="4877395"/>
            <a:ext cx="6279356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1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Support for stakeholder engagement</a:t>
            </a: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 across lab teams</a:t>
            </a:r>
            <a:endParaRPr b="0" i="0" sz="1550" u="none" cap="none" strike="noStrike"/>
          </a:p>
        </p:txBody>
      </p:sp>
      <p:sp>
        <p:nvSpPr>
          <p:cNvPr id="206" name="Google Shape;206;p20"/>
          <p:cNvSpPr/>
          <p:nvPr/>
        </p:nvSpPr>
        <p:spPr>
          <a:xfrm>
            <a:off x="7564874" y="3277433"/>
            <a:ext cx="4622363" cy="3101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076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950"/>
              <a:buFont typeface="Crimson Pro"/>
              <a:buNone/>
            </a:pPr>
            <a:r>
              <a:rPr b="1" i="0" lang="en-US" sz="1950" u="none" cap="none" strike="noStrike">
                <a:solidFill>
                  <a:srgbClr val="443728"/>
                </a:solidFill>
                <a:latin typeface="Crimson Pro"/>
                <a:ea typeface="Crimson Pro"/>
                <a:cs typeface="Crimson Pro"/>
                <a:sym typeface="Crimson Pro"/>
              </a:rPr>
              <a:t>Expected Phase 1 Deliverables (2-3 months):</a:t>
            </a:r>
            <a:endParaRPr b="0" i="0" sz="1950" u="none" cap="none" strike="noStrike"/>
          </a:p>
        </p:txBody>
      </p:sp>
      <p:sp>
        <p:nvSpPr>
          <p:cNvPr id="207" name="Google Shape;207;p20"/>
          <p:cNvSpPr/>
          <p:nvPr/>
        </p:nvSpPr>
        <p:spPr>
          <a:xfrm>
            <a:off x="7564874" y="3785949"/>
            <a:ext cx="6279356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Char char="•"/>
            </a:pP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Detailed requirements document</a:t>
            </a:r>
            <a:endParaRPr b="0" i="0" sz="1550" u="none" cap="none" strike="noStrike"/>
          </a:p>
        </p:txBody>
      </p:sp>
      <p:sp>
        <p:nvSpPr>
          <p:cNvPr id="208" name="Google Shape;208;p20"/>
          <p:cNvSpPr/>
          <p:nvPr/>
        </p:nvSpPr>
        <p:spPr>
          <a:xfrm>
            <a:off x="7564874" y="4172902"/>
            <a:ext cx="6279356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Char char="•"/>
            </a:pP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Database schema design</a:t>
            </a:r>
            <a:endParaRPr b="0" i="0" sz="1550" u="none" cap="none" strike="noStrike"/>
          </a:p>
        </p:txBody>
      </p:sp>
      <p:sp>
        <p:nvSpPr>
          <p:cNvPr id="209" name="Google Shape;209;p20"/>
          <p:cNvSpPr/>
          <p:nvPr/>
        </p:nvSpPr>
        <p:spPr>
          <a:xfrm>
            <a:off x="7564874" y="4559856"/>
            <a:ext cx="6279356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Char char="•"/>
            </a:pP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Data migration scripts (initial version)</a:t>
            </a:r>
            <a:endParaRPr b="0" i="0" sz="1550" u="none" cap="none" strike="noStrike"/>
          </a:p>
        </p:txBody>
      </p:sp>
      <p:sp>
        <p:nvSpPr>
          <p:cNvPr id="210" name="Google Shape;210;p20"/>
          <p:cNvSpPr/>
          <p:nvPr/>
        </p:nvSpPr>
        <p:spPr>
          <a:xfrm>
            <a:off x="7564874" y="4946809"/>
            <a:ext cx="6279356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Char char="•"/>
            </a:pP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Technology stack setup and validation</a:t>
            </a:r>
            <a:endParaRPr b="0" i="0" sz="1550" u="none" cap="none" strike="noStrike"/>
          </a:p>
        </p:txBody>
      </p:sp>
      <p:sp>
        <p:nvSpPr>
          <p:cNvPr id="211" name="Google Shape;211;p20"/>
          <p:cNvSpPr/>
          <p:nvPr/>
        </p:nvSpPr>
        <p:spPr>
          <a:xfrm>
            <a:off x="7564874" y="5442942"/>
            <a:ext cx="6279356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443728"/>
              </a:buClr>
              <a:buSzPts val="1550"/>
              <a:buFont typeface="Open Sans"/>
              <a:buNone/>
            </a:pPr>
            <a:r>
              <a:rPr b="0" i="0" lang="en-US" sz="1550" u="none" cap="none" strike="noStrike">
                <a:solidFill>
                  <a:srgbClr val="443728"/>
                </a:solidFill>
                <a:latin typeface="Open Sans"/>
                <a:ea typeface="Open Sans"/>
                <a:cs typeface="Open Sans"/>
                <a:sym typeface="Open Sans"/>
              </a:rPr>
              <a:t>Next Meeting: Present Phase 1 results and seek approval for MVP development.</a:t>
            </a:r>
            <a:endParaRPr b="0" i="0" sz="1550" u="none" cap="none" strike="noStrike"/>
          </a:p>
        </p:txBody>
      </p:sp>
      <p:sp>
        <p:nvSpPr>
          <p:cNvPr id="212" name="Google Shape;212;p20"/>
          <p:cNvSpPr/>
          <p:nvPr/>
        </p:nvSpPr>
        <p:spPr>
          <a:xfrm>
            <a:off x="9907850" y="7030525"/>
            <a:ext cx="3505800" cy="545700"/>
          </a:xfrm>
          <a:prstGeom prst="roundRect">
            <a:avLst>
              <a:gd fmla="val 16667" name="adj"/>
            </a:avLst>
          </a:prstGeom>
          <a:solidFill>
            <a:srgbClr val="835E5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Click here to access full report</a:t>
            </a:r>
            <a:endParaRPr b="1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