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sldIdLst>
    <p:sldId id="258" r:id="rId2"/>
    <p:sldId id="282" r:id="rId3"/>
    <p:sldId id="285" r:id="rId4"/>
    <p:sldId id="288" r:id="rId5"/>
    <p:sldId id="289" r:id="rId6"/>
    <p:sldId id="290" r:id="rId7"/>
    <p:sldId id="291" r:id="rId8"/>
    <p:sldId id="328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1FFE-0753-4A96-BD0F-F0A02C6EE678}" type="datetimeFigureOut">
              <a:rPr lang="en-IN" smtClean="0"/>
              <a:pPr/>
              <a:t>22-09-2016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845E-B7E8-41EA-8B37-C504DFAA6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30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071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FD44B-267E-4F80-BE3E-0DE9562A44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94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FD44B-267E-4F80-BE3E-0DE9562A44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08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FD44B-267E-4F80-BE3E-0DE9562A44E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293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E0DCB-B8A3-4484-A854-1A0B47163B7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18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rupa.com/html5/running_scripts_after_your_content_has_loaded.ht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UNIT  3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2829" y="4178471"/>
            <a:ext cx="10993546" cy="590321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en-US" sz="4000" dirty="0"/>
              <a:t>JAVASCRIPT </a:t>
            </a:r>
          </a:p>
        </p:txBody>
      </p:sp>
    </p:spTree>
    <p:extLst>
      <p:ext uri="{BB962C8B-B14F-4D97-AF65-F5344CB8AC3E}">
        <p14:creationId xmlns:p14="http://schemas.microsoft.com/office/powerpoint/2010/main" xmlns="" val="75475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/>
          </a:p>
          <a:p>
            <a:pPr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206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Window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974" y="1715956"/>
            <a:ext cx="9144000" cy="1130593"/>
          </a:xfrm>
        </p:spPr>
        <p:txBody>
          <a:bodyPr/>
          <a:lstStyle/>
          <a:p>
            <a:r>
              <a:rPr lang="en-US" dirty="0"/>
              <a:t>A global object  that contains many properties and methods that help to work with a browser</a:t>
            </a:r>
          </a:p>
        </p:txBody>
      </p:sp>
      <p:pic>
        <p:nvPicPr>
          <p:cNvPr id="20482" name="Picture 2" descr="the window ob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286" y="2588514"/>
            <a:ext cx="5848350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67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6672"/>
            <a:ext cx="7467600" cy="1154098"/>
          </a:xfrm>
        </p:spPr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20" y="1571612"/>
            <a:ext cx="7639080" cy="4643470"/>
          </a:xfrm>
        </p:spPr>
        <p:txBody>
          <a:bodyPr/>
          <a:lstStyle/>
          <a:p>
            <a:r>
              <a:rPr lang="en-US" dirty="0"/>
              <a:t> The document object is the gateway to all the HTML elements on a webpage</a:t>
            </a:r>
          </a:p>
          <a:p>
            <a:r>
              <a:rPr lang="en-US" dirty="0"/>
              <a:t>Document object is not a read-only version of the HTML document.</a:t>
            </a:r>
          </a:p>
          <a:p>
            <a:r>
              <a:rPr lang="en-US" dirty="0"/>
              <a:t> It is used to read as well as manipulate HTML documents at will.</a:t>
            </a:r>
          </a:p>
        </p:txBody>
      </p:sp>
    </p:spTree>
    <p:extLst>
      <p:ext uri="{BB962C8B-B14F-4D97-AF65-F5344CB8AC3E}">
        <p14:creationId xmlns:p14="http://schemas.microsoft.com/office/powerpoint/2010/main" xmlns="" val="32849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pic>
        <p:nvPicPr>
          <p:cNvPr id="21506" name="Picture 2" descr="the document objec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9786" y="1616935"/>
            <a:ext cx="6572296" cy="5241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790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JavaScript &amp;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43890" cy="4614882"/>
          </a:xfrm>
        </p:spPr>
        <p:txBody>
          <a:bodyPr>
            <a:normAutofit/>
          </a:bodyPr>
          <a:lstStyle/>
          <a:p>
            <a:r>
              <a:rPr lang="en-US" dirty="0"/>
              <a:t>Changes made to the DOM via JavaScript is reflected in what gets shown in the browser</a:t>
            </a:r>
          </a:p>
          <a:p>
            <a:r>
              <a:rPr lang="en-US" dirty="0"/>
              <a:t>Using JavaScript you can </a:t>
            </a:r>
          </a:p>
          <a:p>
            <a:pPr lvl="1"/>
            <a:r>
              <a:rPr lang="en-US" dirty="0"/>
              <a:t>dynamically add elements</a:t>
            </a:r>
          </a:p>
          <a:p>
            <a:pPr lvl="1"/>
            <a:r>
              <a:rPr lang="en-US" dirty="0"/>
              <a:t> remove them</a:t>
            </a:r>
          </a:p>
          <a:p>
            <a:pPr lvl="1"/>
            <a:r>
              <a:rPr lang="en-US" dirty="0"/>
              <a:t> move them around</a:t>
            </a:r>
          </a:p>
          <a:p>
            <a:pPr lvl="1"/>
            <a:r>
              <a:rPr lang="en-US" dirty="0"/>
              <a:t> modify attributes on them</a:t>
            </a:r>
          </a:p>
          <a:p>
            <a:pPr lvl="1"/>
            <a:r>
              <a:rPr lang="en-US" dirty="0"/>
              <a:t>set CSS styles</a:t>
            </a:r>
          </a:p>
          <a:p>
            <a:r>
              <a:rPr lang="en-US" dirty="0"/>
              <a:t>A fully functioning webpage can be made using only 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5154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Querying the 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r>
              <a:rPr lang="en-US" sz="3500" dirty="0"/>
              <a:t>document.getElementById</a:t>
            </a: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node.getElementsByTagName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document.getElementsByName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node.getElementsByClassName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/>
              <a:t>querySelector</a:t>
            </a:r>
            <a:endParaRPr lang="en-US" sz="3500" dirty="0"/>
          </a:p>
          <a:p>
            <a:r>
              <a:rPr lang="en-US" sz="3500" dirty="0" err="1"/>
              <a:t>querySelectorAll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29018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document.getElementById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939" y="2028829"/>
            <a:ext cx="7467600" cy="26146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&lt;div id="info"&gt;Info&lt;/div&gt;</a:t>
            </a:r>
          </a:p>
          <a:p>
            <a:pPr>
              <a:buNone/>
            </a:pPr>
            <a:r>
              <a:rPr lang="en-US" dirty="0"/>
              <a:t>  &lt;script&gt;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div = document.getElementById('info')</a:t>
            </a:r>
          </a:p>
          <a:p>
            <a:pPr>
              <a:buNone/>
            </a:pPr>
            <a:r>
              <a:rPr lang="en-US" dirty="0"/>
              <a:t>   alert( </a:t>
            </a:r>
            <a:r>
              <a:rPr lang="en-US" dirty="0" err="1"/>
              <a:t>div.innerHTML</a:t>
            </a:r>
            <a:r>
              <a:rPr lang="en-US" dirty="0"/>
              <a:t> )</a:t>
            </a:r>
          </a:p>
          <a:p>
            <a:pPr>
              <a:buNone/>
            </a:pPr>
            <a:r>
              <a:rPr lang="en-US" dirty="0"/>
              <a:t>  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0" y="464344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Return a single element (node) with   certain id.</a:t>
            </a:r>
            <a:endParaRPr lang="en-US" sz="44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srgbClr val="333333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If no element is found,</a:t>
            </a:r>
            <a:r>
              <a:rPr lang="en-US" sz="3600" dirty="0">
                <a:solidFill>
                  <a:srgbClr val="333333"/>
                </a:solidFill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lang="en-US" sz="3600" dirty="0">
                <a:solidFill>
                  <a:srgbClr val="333333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lang="en-US" sz="3600" dirty="0">
                <a:solidFill>
                  <a:srgbClr val="333333"/>
                </a:solidFill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lang="en-US" sz="3600" dirty="0">
                <a:solidFill>
                  <a:srgbClr val="333333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 returned.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22" y="887253"/>
            <a:ext cx="7467600" cy="78581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querySelector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513" y="2539641"/>
            <a:ext cx="9144000" cy="2571767"/>
          </a:xfrm>
        </p:spPr>
        <p:txBody>
          <a:bodyPr>
            <a:no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element = </a:t>
            </a:r>
            <a:r>
              <a:rPr lang="en-US" sz="2400" dirty="0" err="1"/>
              <a:t>document.querySelector</a:t>
            </a:r>
            <a:r>
              <a:rPr lang="en-US" sz="2400" dirty="0"/>
              <a:t>("&lt; CSS selector &gt;");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querySelector</a:t>
            </a:r>
            <a:r>
              <a:rPr lang="en-US" sz="2800" dirty="0"/>
              <a:t> function takes a CSS selector as argument.</a:t>
            </a:r>
          </a:p>
          <a:p>
            <a:r>
              <a:rPr lang="en-US" sz="2800" dirty="0"/>
              <a:t>Returns the first element it finds that matches the selector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6712" y="5540036"/>
            <a:ext cx="83582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element = </a:t>
            </a:r>
            <a:r>
              <a:rPr lang="en-US" sz="2400" dirty="0" err="1"/>
              <a:t>document.querySelector</a:t>
            </a:r>
            <a:r>
              <a:rPr lang="en-US" sz="2400" dirty="0"/>
              <a:t>("#main");</a:t>
            </a:r>
          </a:p>
          <a:p>
            <a:pPr fontAlgn="base"/>
            <a:r>
              <a:rPr lang="en-US" sz="2400" dirty="0" err="1"/>
              <a:t>var</a:t>
            </a:r>
            <a:r>
              <a:rPr lang="en-US" sz="2400" dirty="0"/>
              <a:t> element = </a:t>
            </a:r>
            <a:r>
              <a:rPr lang="en-US" sz="2400" dirty="0" err="1"/>
              <a:t>document.querySelector</a:t>
            </a:r>
            <a:r>
              <a:rPr lang="en-US" sz="2400" dirty="0"/>
              <a:t>(".</a:t>
            </a:r>
            <a:r>
              <a:rPr lang="en-US" sz="2400" dirty="0" err="1"/>
              <a:t>pictureContainer</a:t>
            </a:r>
            <a:r>
              <a:rPr lang="en-US" sz="2400" dirty="0"/>
              <a:t>");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516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8226" y="1071563"/>
            <a:ext cx="10813774" cy="521493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&lt;div id="main"&gt;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="smiley.png"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="tongue.png"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="meh.png"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="sad.png"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15956"/>
            <a:ext cx="9144000" cy="200026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elements = </a:t>
            </a:r>
            <a:r>
              <a:rPr lang="en-US" dirty="0" err="1"/>
              <a:t>document.querySelectorAll</a:t>
            </a:r>
            <a:r>
              <a:rPr lang="en-US" dirty="0"/>
              <a:t>("&lt; CSS selector &gt;");</a:t>
            </a:r>
          </a:p>
          <a:p>
            <a:r>
              <a:rPr lang="en-US" dirty="0"/>
              <a:t>Returns  an array of elements!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86126"/>
            <a:ext cx="773927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err="1"/>
              <a:t>var</a:t>
            </a:r>
            <a:r>
              <a:rPr lang="en-US" sz="2400" dirty="0"/>
              <a:t> images = </a:t>
            </a:r>
            <a:r>
              <a:rPr lang="en-US" sz="2400" dirty="0" err="1"/>
              <a:t>document.querySelectorAll</a:t>
            </a:r>
            <a:r>
              <a:rPr lang="en-US" sz="2400" dirty="0"/>
              <a:t>(".</a:t>
            </a:r>
            <a:r>
              <a:rPr lang="en-US" sz="2400" dirty="0" err="1"/>
              <a:t>theimage</a:t>
            </a:r>
            <a:r>
              <a:rPr lang="en-US" sz="2400" dirty="0"/>
              <a:t>");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images.length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fontAlgn="base"/>
            <a:r>
              <a:rPr lang="en-US" sz="2400" dirty="0"/>
              <a:t>    </a:t>
            </a:r>
            <a:r>
              <a:rPr lang="en-US" sz="2400" dirty="0" err="1"/>
              <a:t>var</a:t>
            </a:r>
            <a:r>
              <a:rPr lang="en-US" sz="2400" dirty="0"/>
              <a:t> image = images[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fontAlgn="base"/>
            <a:r>
              <a:rPr lang="en-US" sz="2400" dirty="0"/>
              <a:t>    alert(</a:t>
            </a:r>
            <a:r>
              <a:rPr lang="en-US" sz="2400" dirty="0" err="1"/>
              <a:t>image.getAttribute</a:t>
            </a: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));</a:t>
            </a:r>
          </a:p>
          <a:p>
            <a:pPr fontAlgn="base"/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495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Robert W. Sebesta (2015), </a:t>
            </a:r>
            <a:r>
              <a:rPr lang="en-US" sz="2000" i="1" dirty="0"/>
              <a:t>Programming The World Wide Web</a:t>
            </a:r>
            <a:r>
              <a:rPr lang="en-US" sz="2000" dirty="0"/>
              <a:t>, Eighth Edition, Pearson</a:t>
            </a:r>
            <a:endParaRPr lang="en-IN" sz="2000" dirty="0"/>
          </a:p>
          <a:p>
            <a:pPr lvl="2"/>
            <a:r>
              <a:rPr lang="en-IN" sz="2400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xmlns="" val="4248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368828"/>
            <a:ext cx="9144000" cy="225742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[</a:t>
            </a:r>
            <a:r>
              <a:rPr lang="en-US" dirty="0" err="1"/>
              <a:t>src</a:t>
            </a:r>
            <a:r>
              <a:rPr lang="en-US" dirty="0"/>
              <a:t>='meh.png']");</a:t>
            </a:r>
          </a:p>
        </p:txBody>
      </p:sp>
    </p:spTree>
    <p:extLst>
      <p:ext uri="{BB962C8B-B14F-4D97-AF65-F5344CB8AC3E}">
        <p14:creationId xmlns:p14="http://schemas.microsoft.com/office/powerpoint/2010/main" xmlns="" val="28556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57299"/>
            <a:ext cx="7467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Not all pseudo-class selectors are allowed. A selector made up of :visited or :link is ignored and no elements are found.</a:t>
            </a:r>
          </a:p>
          <a:p>
            <a:r>
              <a:rPr lang="en-US" dirty="0"/>
              <a:t>How crazy you can go with the selectors you provide depends on the browser's CSS support. Internet Explorer 8 supports </a:t>
            </a:r>
            <a:r>
              <a:rPr lang="en-US" dirty="0" err="1"/>
              <a:t>querySelectorand</a:t>
            </a:r>
            <a:r>
              <a:rPr lang="en-US" dirty="0"/>
              <a:t> </a:t>
            </a:r>
            <a:r>
              <a:rPr lang="en-US" dirty="0" err="1"/>
              <a:t>querySelectorAll</a:t>
            </a:r>
            <a:r>
              <a:rPr lang="en-US" dirty="0"/>
              <a:t>. It doesn't support CSS3. Given that situation, using anything more recent than the selectors defined in CSS 2 will not work when used with </a:t>
            </a:r>
            <a:r>
              <a:rPr lang="en-US" dirty="0" err="1"/>
              <a:t>querySelector</a:t>
            </a:r>
            <a:r>
              <a:rPr lang="en-US" dirty="0"/>
              <a:t> and </a:t>
            </a:r>
            <a:r>
              <a:rPr lang="en-US" dirty="0" err="1"/>
              <a:t>querySelectorAll</a:t>
            </a:r>
            <a:r>
              <a:rPr lang="en-US" dirty="0"/>
              <a:t> on IE8.</a:t>
            </a:r>
          </a:p>
          <a:p>
            <a:r>
              <a:rPr lang="en-US" dirty="0"/>
              <a:t>The selector you specify only applies to the descendants of the starting element you are beginning your search from. The starting element itself is not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7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tag, style rule, and other things that go into your page has a corresponding representation in the DOM.</a:t>
            </a:r>
          </a:p>
          <a:p>
            <a:r>
              <a:rPr lang="en-US" dirty="0"/>
              <a:t>HTML elements are so versatile when viewed via the DOM is because they share a lot of similarities with JavaScript Objects. </a:t>
            </a:r>
          </a:p>
        </p:txBody>
      </p:sp>
    </p:spTree>
    <p:extLst>
      <p:ext uri="{BB962C8B-B14F-4D97-AF65-F5344CB8AC3E}">
        <p14:creationId xmlns:p14="http://schemas.microsoft.com/office/powerpoint/2010/main" xmlns="" val="8807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961322"/>
            <a:ext cx="4333461" cy="4896678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&lt;html&gt;</a:t>
            </a:r>
          </a:p>
          <a:p>
            <a:pPr fontAlgn="base">
              <a:buNone/>
            </a:pPr>
            <a:r>
              <a:rPr lang="en-US" b="1" dirty="0"/>
              <a:t>&lt;head&gt;</a:t>
            </a:r>
          </a:p>
          <a:p>
            <a:pPr fontAlgn="base">
              <a:buNone/>
            </a:pPr>
            <a:r>
              <a:rPr lang="en-US" b="1" dirty="0"/>
              <a:t>    &lt;title&gt;Hello...&lt;/title&gt;</a:t>
            </a:r>
          </a:p>
          <a:p>
            <a:pPr fontAlgn="base">
              <a:buNone/>
            </a:pPr>
            <a:r>
              <a:rPr lang="en-US" b="1" dirty="0"/>
              <a:t>    &lt;style&gt;</a:t>
            </a:r>
          </a:p>
          <a:p>
            <a:pPr fontAlgn="base">
              <a:buNone/>
            </a:pPr>
            <a:r>
              <a:rPr lang="en-US" b="1" dirty="0"/>
              <a:t>       .highlight {</a:t>
            </a:r>
          </a:p>
          <a:p>
            <a:pPr fontAlgn="base">
              <a:buNone/>
            </a:pPr>
            <a:r>
              <a:rPr lang="en-US" b="1" dirty="0"/>
              <a:t>     font-family: "Arial";</a:t>
            </a:r>
          </a:p>
          <a:p>
            <a:pPr fontAlgn="base">
              <a:buNone/>
            </a:pPr>
            <a:r>
              <a:rPr lang="en-US" b="1" dirty="0"/>
              <a:t>         padding: 30px;}</a:t>
            </a:r>
          </a:p>
          <a:p>
            <a:pPr fontAlgn="base">
              <a:buNone/>
            </a:pPr>
            <a:r>
              <a:rPr lang="en-US" b="1" dirty="0"/>
              <a:t>        .summer {</a:t>
            </a:r>
          </a:p>
          <a:p>
            <a:pPr fontAlgn="base">
              <a:buNone/>
            </a:pPr>
            <a:r>
              <a:rPr lang="en-US" b="1" dirty="0"/>
              <a:t>         font-size: 64px;</a:t>
            </a:r>
          </a:p>
          <a:p>
            <a:pPr fontAlgn="base">
              <a:buNone/>
            </a:pPr>
            <a:r>
              <a:rPr lang="en-US" b="1" dirty="0"/>
              <a:t>         color: #0099FF; }</a:t>
            </a:r>
          </a:p>
          <a:p>
            <a:pPr fontAlgn="base">
              <a:buNone/>
            </a:pPr>
            <a:r>
              <a:rPr lang="en-US" b="1" dirty="0"/>
              <a:t>    &lt;/style&gt;</a:t>
            </a:r>
          </a:p>
          <a:p>
            <a:pPr fontAlgn="base">
              <a:buNone/>
            </a:pPr>
            <a:r>
              <a:rPr lang="en-US" b="1" dirty="0"/>
              <a:t>&lt;/head&gt;</a:t>
            </a:r>
          </a:p>
          <a:p>
            <a:pPr fontAlgn="base">
              <a:buNone/>
            </a:pPr>
            <a:r>
              <a:rPr lang="en-US" sz="2800" b="1" dirty="0"/>
              <a:t>  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3235" y="1961322"/>
            <a:ext cx="4572000" cy="482132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/>
              <a:t>   </a:t>
            </a:r>
            <a:r>
              <a:rPr lang="en-US" sz="2400" b="1" dirty="0"/>
              <a:t>&lt;body&gt;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    &lt;h1 id="</a:t>
            </a:r>
            <a:r>
              <a:rPr lang="en-US" sz="2400" b="1" dirty="0" err="1"/>
              <a:t>theTitle</a:t>
            </a:r>
            <a:r>
              <a:rPr lang="en-US" sz="2400" b="1" dirty="0"/>
              <a:t>" class="highlight summer"&gt;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 err="1"/>
              <a:t>What'shappening</a:t>
            </a:r>
            <a:r>
              <a:rPr lang="en-US" sz="2400" b="1" dirty="0"/>
              <a:t>?&lt;/h1&gt; 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    &lt;script&gt;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         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    &lt;/script&gt;</a:t>
            </a:r>
          </a:p>
          <a:p>
            <a:pPr marL="420624" indent="-384048" defTabSz="914400" fontAlgn="base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&lt;/body&gt;</a:t>
            </a:r>
          </a:p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6314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The DOM Tree for thi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1285861"/>
            <a:ext cx="6858048" cy="4613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38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("#</a:t>
            </a:r>
            <a:r>
              <a:rPr lang="en-US" dirty="0" err="1"/>
              <a:t>theTitle</a:t>
            </a:r>
            <a:r>
              <a:rPr lang="en-US" dirty="0"/>
              <a:t>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title.textContent</a:t>
            </a:r>
            <a:r>
              <a:rPr lang="en-US" dirty="0"/>
              <a:t> = “</a:t>
            </a:r>
            <a:r>
              <a:rPr lang="en-US"/>
              <a:t>Nothing going on";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getAttribute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63401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("h1");</a:t>
            </a:r>
          </a:p>
          <a:p>
            <a:pPr fontAlgn="base">
              <a:buNone/>
            </a:pPr>
            <a:r>
              <a:rPr lang="en-US" dirty="0"/>
              <a:t>        alert(</a:t>
            </a:r>
            <a:r>
              <a:rPr lang="en-US" dirty="0" err="1"/>
              <a:t>title.getAttribute</a:t>
            </a:r>
            <a:r>
              <a:rPr lang="en-US" dirty="0"/>
              <a:t>("id"));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244" y="515572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 To retrieve the value of an attribute on the element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 returns the value associated with that attribute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if an attribute name doesn't exist, it returns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null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5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35" y="2322428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 “</a:t>
            </a:r>
            <a:r>
              <a:rPr lang="en-US" dirty="0" err="1"/>
              <a:t>theTitle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         </a:t>
            </a:r>
            <a:r>
              <a:rPr lang="en-US" dirty="0" err="1"/>
              <a:t>a.setAttibute</a:t>
            </a:r>
            <a:r>
              <a:rPr lang="en-US" dirty="0"/>
              <a:t>(“class” ,”</a:t>
            </a:r>
            <a:r>
              <a:rPr lang="en-US" dirty="0" err="1"/>
              <a:t>foo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252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 To set the value of an attribute of the element</a:t>
            </a:r>
          </a:p>
          <a:p>
            <a:pPr lvl="1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44132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/>
              <a:t>&lt;body&gt;</a:t>
            </a:r>
          </a:p>
          <a:p>
            <a:pPr fontAlgn="base">
              <a:buNone/>
            </a:pPr>
            <a:r>
              <a:rPr lang="en-US" b="1" dirty="0"/>
              <a:t>    &lt;h1 id="</a:t>
            </a:r>
            <a:r>
              <a:rPr lang="en-US" b="1" dirty="0" err="1"/>
              <a:t>theTitle</a:t>
            </a:r>
            <a:r>
              <a:rPr lang="en-US" b="1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&lt;script&gt;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var</a:t>
            </a:r>
            <a:r>
              <a:rPr lang="en-US" b="1" dirty="0"/>
              <a:t> title = </a:t>
            </a:r>
            <a:r>
              <a:rPr lang="en-US" b="1" dirty="0" err="1"/>
              <a:t>document.querySelector</a:t>
            </a:r>
            <a:r>
              <a:rPr lang="en-US" b="1" dirty="0"/>
              <a:t>("h1");</a:t>
            </a:r>
          </a:p>
          <a:p>
            <a:pPr fontAlgn="base">
              <a:buNone/>
            </a:pPr>
            <a:r>
              <a:rPr lang="en-US" b="1" dirty="0"/>
              <a:t>        alert(title.id);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title.className</a:t>
            </a:r>
            <a:r>
              <a:rPr lang="en-US" b="1" dirty="0"/>
              <a:t> = "bar </a:t>
            </a:r>
            <a:r>
              <a:rPr lang="en-US" b="1" dirty="0" err="1"/>
              <a:t>foo</a:t>
            </a:r>
            <a:r>
              <a:rPr lang="en-US" b="1" dirty="0"/>
              <a:t>";</a:t>
            </a:r>
          </a:p>
          <a:p>
            <a:pPr fontAlgn="base">
              <a:buNone/>
            </a:pPr>
            <a:r>
              <a:rPr lang="en-US" b="1" dirty="0"/>
              <a:t>    &lt;/script&gt;</a:t>
            </a:r>
          </a:p>
          <a:p>
            <a:pPr fontAlgn="base">
              <a:buNone/>
            </a:pPr>
            <a:r>
              <a:rPr lang="en-US" b="1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513" y="52749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 To retrieve the class of any 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5241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/>
              <a:t>Setting 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30879"/>
            <a:ext cx="8358214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("#superman");</a:t>
            </a:r>
          </a:p>
          <a:p>
            <a:pPr fontAlgn="base">
              <a:buNone/>
            </a:pPr>
            <a:r>
              <a:rPr lang="en-US" dirty="0" err="1"/>
              <a:t>myElement.style.backgroundColor</a:t>
            </a:r>
            <a:r>
              <a:rPr lang="en-US" dirty="0"/>
              <a:t> ="#D93600";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800" dirty="0"/>
              <a:t>Every HTML element that you access via JavaScript has a style object.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This object allows you to specify a CSS property and set its value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            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34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 the DOM</a:t>
            </a:r>
          </a:p>
        </p:txBody>
      </p:sp>
      <p:pic>
        <p:nvPicPr>
          <p:cNvPr id="5122" name="Picture 2" descr="parents, siblings, and childre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100" y="1875084"/>
            <a:ext cx="6286544" cy="4882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57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Family!!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err="1"/>
              <a:t>firstChild</a:t>
            </a:r>
            <a:endParaRPr lang="en-US" sz="4000" dirty="0"/>
          </a:p>
          <a:p>
            <a:r>
              <a:rPr lang="en-US" sz="4000" dirty="0" err="1"/>
              <a:t>lastChild</a:t>
            </a:r>
            <a:endParaRPr lang="en-US" sz="4000" dirty="0"/>
          </a:p>
          <a:p>
            <a:r>
              <a:rPr lang="en-US" sz="4000" dirty="0" err="1"/>
              <a:t>parentNode</a:t>
            </a:r>
            <a:r>
              <a:rPr lang="en-US" sz="4000" dirty="0"/>
              <a:t> </a:t>
            </a:r>
          </a:p>
          <a:p>
            <a:r>
              <a:rPr lang="en-US" sz="4000" dirty="0"/>
              <a:t>children</a:t>
            </a:r>
          </a:p>
          <a:p>
            <a:r>
              <a:rPr lang="en-US" sz="4000" dirty="0" err="1"/>
              <a:t>previousSibling</a:t>
            </a:r>
            <a:endParaRPr lang="en-US" sz="4000" dirty="0"/>
          </a:p>
          <a:p>
            <a:r>
              <a:rPr lang="en-US" sz="4000" dirty="0"/>
              <a:t> </a:t>
            </a:r>
            <a:r>
              <a:rPr lang="en-US" sz="4000" dirty="0" err="1"/>
              <a:t>nextSibling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744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stuf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806" y="1285861"/>
            <a:ext cx="7180781" cy="5376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61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he childr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654" y="1865019"/>
            <a:ext cx="5977382" cy="489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44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If A Child Exists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831119"/>
            <a:ext cx="7467600" cy="24828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         </a:t>
            </a:r>
          </a:p>
          <a:p>
            <a:pPr fontAlgn="base">
              <a:buNone/>
            </a:pPr>
            <a:r>
              <a:rPr lang="en-US" dirty="0"/>
              <a:t>if (</a:t>
            </a:r>
            <a:r>
              <a:rPr lang="en-US" dirty="0" err="1"/>
              <a:t>bodyElement.firstChild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    // do something interesting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472" y="4429132"/>
            <a:ext cx="857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If </a:t>
            </a:r>
            <a:r>
              <a:rPr lang="en-US" sz="2800" dirty="0"/>
              <a:t>statement will return </a:t>
            </a:r>
            <a:r>
              <a:rPr lang="en-US" sz="2800" b="1" dirty="0"/>
              <a:t>null </a:t>
            </a:r>
            <a:r>
              <a:rPr lang="en-US" sz="2800" dirty="0"/>
              <a:t>if there are no children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Can also be used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/>
              <a:t>bodyElement.lastChild</a:t>
            </a:r>
            <a:r>
              <a:rPr lang="en-US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bodyElement.children.length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701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Accessing</a:t>
            </a:r>
            <a:r>
              <a:rPr lang="en-US" b="1" dirty="0"/>
              <a:t> </a:t>
            </a:r>
            <a:r>
              <a:rPr lang="en-US" dirty="0"/>
              <a:t>All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Child</a:t>
            </a:r>
            <a:r>
              <a:rPr lang="en-US" b="1" dirty="0"/>
              <a:t> </a:t>
            </a:r>
            <a:r>
              <a:rPr lang="en-US" dirty="0"/>
              <a:t>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94453" y="2388069"/>
            <a:ext cx="7467600" cy="2714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bodyElement.children.length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childElement</a:t>
            </a:r>
            <a:r>
              <a:rPr lang="en-US" dirty="0"/>
              <a:t> = </a:t>
            </a:r>
            <a:r>
              <a:rPr lang="en-US" dirty="0" err="1"/>
              <a:t>bodyElement.children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fontAlgn="base">
              <a:buNone/>
            </a:pPr>
            <a:r>
              <a:rPr lang="en-US" dirty="0"/>
              <a:t>    alert(</a:t>
            </a:r>
            <a:r>
              <a:rPr lang="en-US" dirty="0" err="1"/>
              <a:t>childElement.tagName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655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704" y="2315820"/>
            <a:ext cx="7467600" cy="82866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2662" y="3429000"/>
            <a:ext cx="7467600" cy="190023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To create a new element on a page</a:t>
            </a:r>
          </a:p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3000" dirty="0"/>
              <a:t>Call the </a:t>
            </a:r>
            <a:r>
              <a:rPr lang="en-US" sz="3000" dirty="0" err="1"/>
              <a:t>createElement</a:t>
            </a:r>
            <a:r>
              <a:rPr lang="en-US" sz="3000" dirty="0"/>
              <a:t> method through the document object</a:t>
            </a:r>
          </a:p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3000" dirty="0"/>
              <a:t>Pass the tag name of the object to be created</a:t>
            </a:r>
          </a:p>
        </p:txBody>
      </p:sp>
    </p:spTree>
    <p:extLst>
      <p:ext uri="{BB962C8B-B14F-4D97-AF65-F5344CB8AC3E}">
        <p14:creationId xmlns:p14="http://schemas.microsoft.com/office/powerpoint/2010/main" xmlns="" val="1287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a floa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56" y="1800415"/>
            <a:ext cx="3944498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81158" y="3929066"/>
            <a:ext cx="8786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add it to the DOM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Find an element that will act as the parent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Use </a:t>
            </a:r>
            <a:r>
              <a:rPr lang="en-US" sz="3200" dirty="0" err="1"/>
              <a:t>appendChild</a:t>
            </a:r>
            <a:r>
              <a:rPr lang="en-US" sz="3200" dirty="0"/>
              <a:t> and add the newly created element to the parent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9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2132958"/>
            <a:ext cx="8643966" cy="37862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newElement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newElement.textContent</a:t>
            </a:r>
            <a:r>
              <a:rPr lang="en-US" dirty="0"/>
              <a:t> = "I exist entirely in your imagination.";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3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dirty="0"/>
              <a:t>The DOM after appending</a:t>
            </a:r>
          </a:p>
        </p:txBody>
      </p:sp>
      <p:pic>
        <p:nvPicPr>
          <p:cNvPr id="4" name="Picture 2" descr="the p element has now been added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8157" y="1208881"/>
            <a:ext cx="6348413" cy="4926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8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HTML,CSS &amp;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Your Browser =HTML + CSS + JavaScript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HTML Defines the Structure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CSS  defines aesthetic and layout appeal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JavaScript provides interactivity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4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96368"/>
            <a:ext cx="7467600" cy="857232"/>
          </a:xfrm>
        </p:spPr>
        <p:txBody>
          <a:bodyPr>
            <a:normAutofit/>
          </a:bodyPr>
          <a:lstStyle/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65" y="1896697"/>
            <a:ext cx="8965096" cy="37609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&lt;</a:t>
            </a:r>
            <a:r>
              <a:rPr lang="en-US" sz="2000" dirty="0"/>
              <a:t>body&gt;</a:t>
            </a:r>
          </a:p>
          <a:p>
            <a:pPr fontAlgn="base">
              <a:buNone/>
            </a:pPr>
            <a:r>
              <a:rPr lang="en-US" sz="2000" dirty="0"/>
              <a:t>&lt;h1 id="</a:t>
            </a:r>
            <a:r>
              <a:rPr lang="en-US" sz="2000" dirty="0" err="1"/>
              <a:t>theTitle</a:t>
            </a:r>
            <a:r>
              <a:rPr lang="en-US" sz="20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2000" dirty="0"/>
              <a:t>    &lt;script&gt;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newElement</a:t>
            </a:r>
            <a:r>
              <a:rPr lang="en-US" sz="2000" dirty="0"/>
              <a:t> = </a:t>
            </a:r>
            <a:r>
              <a:rPr lang="en-US" sz="2000" dirty="0" err="1"/>
              <a:t>document.createElement</a:t>
            </a:r>
            <a:r>
              <a:rPr lang="en-US" sz="2000" dirty="0"/>
              <a:t>("p");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newElement.textContent</a:t>
            </a:r>
            <a:r>
              <a:rPr lang="en-US" sz="2000" dirty="0"/>
              <a:t> = "I exist entirely in your imagination.";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scriptElement</a:t>
            </a:r>
            <a:r>
              <a:rPr lang="en-US" sz="2000" dirty="0"/>
              <a:t> = </a:t>
            </a:r>
            <a:r>
              <a:rPr lang="en-US" sz="2000" dirty="0" err="1"/>
              <a:t>document.querySelector</a:t>
            </a:r>
            <a:r>
              <a:rPr lang="en-US" sz="2000" dirty="0"/>
              <a:t>("script");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document.body.insertBefore</a:t>
            </a:r>
            <a:r>
              <a:rPr lang="en-US" sz="2000" dirty="0"/>
              <a:t>(</a:t>
            </a:r>
            <a:r>
              <a:rPr lang="en-US" sz="2000" dirty="0" err="1"/>
              <a:t>newElement</a:t>
            </a:r>
            <a:r>
              <a:rPr lang="en-US" sz="2000" dirty="0"/>
              <a:t>, </a:t>
            </a:r>
            <a:r>
              <a:rPr lang="en-US" sz="2000" dirty="0" err="1"/>
              <a:t>scriptElement</a:t>
            </a:r>
            <a:r>
              <a:rPr lang="en-US" sz="2000" dirty="0"/>
              <a:t>);</a:t>
            </a:r>
          </a:p>
          <a:p>
            <a:pPr fontAlgn="base">
              <a:buNone/>
            </a:pPr>
            <a:r>
              <a:rPr lang="en-US" sz="2000" dirty="0"/>
              <a:t>    &lt;/script&gt;</a:t>
            </a:r>
          </a:p>
          <a:p>
            <a:pPr fontAlgn="base">
              <a:buNone/>
            </a:pPr>
            <a:r>
              <a:rPr lang="en-US" sz="20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9930" y="5657671"/>
            <a:ext cx="104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/>
              <a:t>insertBefore</a:t>
            </a:r>
            <a:r>
              <a:rPr lang="en-US" sz="2400" dirty="0"/>
              <a:t> function takes two arguments.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The first argument is the element you want to insert.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The second argument is a reference to the sibling you want to precede.</a:t>
            </a:r>
          </a:p>
        </p:txBody>
      </p:sp>
    </p:spTree>
    <p:extLst>
      <p:ext uri="{BB962C8B-B14F-4D97-AF65-F5344CB8AC3E}">
        <p14:creationId xmlns:p14="http://schemas.microsoft.com/office/powerpoint/2010/main" xmlns="" val="17950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OM element inserted befor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4905" y="1036637"/>
            <a:ext cx="7135813" cy="5821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952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17" y="2077279"/>
            <a:ext cx="8186766" cy="45259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3600" dirty="0"/>
              <a:t>&lt;body&gt;</a:t>
            </a:r>
          </a:p>
          <a:p>
            <a:pPr fontAlgn="base">
              <a:buNone/>
            </a:pPr>
            <a:r>
              <a:rPr lang="en-US" sz="3600" dirty="0"/>
              <a:t>    &lt;h1 id="</a:t>
            </a:r>
            <a:r>
              <a:rPr lang="en-US" sz="3600" dirty="0" err="1"/>
              <a:t>theTitle</a:t>
            </a:r>
            <a:r>
              <a:rPr lang="en-US" sz="36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3600" dirty="0"/>
              <a:t>    &lt;script&gt;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newElement</a:t>
            </a:r>
            <a:r>
              <a:rPr lang="en-US" sz="3600" dirty="0"/>
              <a:t> = </a:t>
            </a:r>
            <a:r>
              <a:rPr lang="en-US" sz="3600" dirty="0" err="1"/>
              <a:t>document.createElement</a:t>
            </a:r>
            <a:r>
              <a:rPr lang="en-US" sz="3600" dirty="0"/>
              <a:t>("p");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newElement.textContent</a:t>
            </a:r>
            <a:r>
              <a:rPr lang="en-US" sz="3600" dirty="0"/>
              <a:t> = "I exist entirely in your imagination.";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document.body.appendChild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document.body.removeChild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&lt;/script&gt;</a:t>
            </a:r>
          </a:p>
          <a:p>
            <a:pPr fontAlgn="base">
              <a:buNone/>
            </a:pPr>
            <a:r>
              <a:rPr lang="en-US" sz="36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2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6600" dirty="0">
                <a:latin typeface="Aharoni" pitchFamily="2" charset="-79"/>
                <a:cs typeface="Aharoni" pitchFamily="2" charset="-79"/>
              </a:rPr>
              <a:t>JavaScript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971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14939" y="566186"/>
            <a:ext cx="804389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are Events?</a:t>
            </a:r>
            <a:br>
              <a:rPr lang="en-US" b="1" dirty="0"/>
            </a:br>
            <a:endParaRPr lang="en-US" dirty="0"/>
          </a:p>
        </p:txBody>
      </p:sp>
      <p:pic>
        <p:nvPicPr>
          <p:cNvPr id="41986" name="Picture 2" descr="when something happen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52" y="1974508"/>
            <a:ext cx="8643966" cy="811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17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370" name="Picture 2" descr="exampl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9592" y="2071678"/>
            <a:ext cx="8032622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4" name="Picture 2" descr="where events fit into all of thi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2597" y="1357299"/>
            <a:ext cx="4391025" cy="3019425"/>
          </a:xfrm>
          <a:prstGeom prst="rect">
            <a:avLst/>
          </a:prstGeom>
          <a:noFill/>
        </p:spPr>
      </p:pic>
      <p:pic>
        <p:nvPicPr>
          <p:cNvPr id="59396" name="Picture 4" descr="rea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8679" y="4500571"/>
            <a:ext cx="4943475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24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signal. </a:t>
            </a:r>
          </a:p>
          <a:p>
            <a:r>
              <a:rPr lang="en-US" dirty="0"/>
              <a:t>It communicates that something has just happened. This could be a </a:t>
            </a:r>
          </a:p>
          <a:p>
            <a:pPr lvl="1"/>
            <a:r>
              <a:rPr lang="en-US" dirty="0"/>
              <a:t>mouse click</a:t>
            </a:r>
          </a:p>
          <a:p>
            <a:pPr lvl="1"/>
            <a:r>
              <a:rPr lang="en-US" dirty="0"/>
              <a:t>a key press on the keyboard</a:t>
            </a:r>
          </a:p>
          <a:p>
            <a:pPr lvl="1"/>
            <a:r>
              <a:rPr lang="en-US" dirty="0"/>
              <a:t>a window getting resized.</a:t>
            </a:r>
          </a:p>
          <a:p>
            <a:pPr lvl="1"/>
            <a:r>
              <a:rPr lang="en-US" dirty="0"/>
              <a:t>a document simply getting loaded</a:t>
            </a:r>
          </a:p>
          <a:p>
            <a:r>
              <a:rPr lang="en-US" dirty="0"/>
              <a:t>Events define the thing that happens. They fire the signal.</a:t>
            </a:r>
          </a:p>
          <a:p>
            <a:r>
              <a:rPr lang="en-US" dirty="0"/>
              <a:t> The second part of the model is defined by the reaction to the event</a:t>
            </a:r>
          </a:p>
        </p:txBody>
      </p:sp>
    </p:spTree>
    <p:extLst>
      <p:ext uri="{BB962C8B-B14F-4D97-AF65-F5344CB8AC3E}">
        <p14:creationId xmlns:p14="http://schemas.microsoft.com/office/powerpoint/2010/main" xmlns="" val="12594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events, there are two things you need to do:</a:t>
            </a:r>
          </a:p>
          <a:p>
            <a:pPr lvl="1"/>
            <a:r>
              <a:rPr lang="en-US" dirty="0"/>
              <a:t>Listen for events</a:t>
            </a:r>
          </a:p>
          <a:p>
            <a:pPr lvl="2"/>
            <a:r>
              <a:rPr lang="en-US" dirty="0"/>
              <a:t>inline model</a:t>
            </a:r>
          </a:p>
          <a:p>
            <a:pPr lvl="2"/>
            <a:r>
              <a:rPr lang="en-US" dirty="0"/>
              <a:t>traditional model</a:t>
            </a:r>
          </a:p>
          <a:p>
            <a:pPr lvl="2"/>
            <a:r>
              <a:rPr lang="en-US" dirty="0"/>
              <a:t>W3C model</a:t>
            </a:r>
          </a:p>
          <a:p>
            <a:pPr lvl="1"/>
            <a:r>
              <a:rPr lang="en-US" dirty="0"/>
              <a:t>React to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9722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2985"/>
            <a:ext cx="91440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</a:t>
            </a:r>
            <a:r>
              <a:rPr lang="en-US" dirty="0" err="1"/>
              <a:t>onclick</a:t>
            </a:r>
            <a:r>
              <a:rPr lang="en-US" dirty="0"/>
              <a:t>="ask()"/&gt;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	alert("I am sorry I don't know the answer")</a:t>
            </a:r>
          </a:p>
          <a:p>
            <a:pPr>
              <a:buNone/>
            </a:pPr>
            <a:r>
              <a:rPr lang="en-US" dirty="0"/>
              <a:t>			}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258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dhu\Desktop\files_html_document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95670" y="2186390"/>
            <a:ext cx="4357718" cy="4076181"/>
          </a:xfrm>
          <a:prstGeom prst="rect">
            <a:avLst/>
          </a:prstGeom>
          <a:noFill/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What is interactive</a:t>
            </a:r>
          </a:p>
        </p:txBody>
      </p:sp>
    </p:spTree>
    <p:extLst>
      <p:ext uri="{BB962C8B-B14F-4D97-AF65-F5344CB8AC3E}">
        <p14:creationId xmlns:p14="http://schemas.microsoft.com/office/powerpoint/2010/main" xmlns="" val="32233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a.onclick</a:t>
            </a:r>
            <a:r>
              <a:rPr lang="en-US" dirty="0"/>
              <a:t>=ask;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21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496" y="1715956"/>
            <a:ext cx="885828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&lt;body&gt;	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/&gt;</a:t>
            </a:r>
          </a:p>
          <a:p>
            <a:pPr>
              <a:buNone/>
            </a:pPr>
            <a:r>
              <a:rPr lang="en-US" dirty="0"/>
              <a:t>&lt;script&gt;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a.addEventListener</a:t>
            </a:r>
            <a:r>
              <a:rPr lang="en-US" dirty="0"/>
              <a:t>("</a:t>
            </a:r>
            <a:r>
              <a:rPr lang="en-US" dirty="0" err="1"/>
              <a:t>click",ask,false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					}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857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US" dirty="0"/>
              <a:t>Common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2204309"/>
              </p:ext>
            </p:extLst>
          </p:nvPr>
        </p:nvGraphicFramePr>
        <p:xfrm>
          <a:off x="887896" y="1461710"/>
          <a:ext cx="10681252" cy="53532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31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9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/>
                        <a:t>Event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/>
                        <a:t>Event is fired...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click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...when you press down and release the primary mouse button / trackpad /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/>
                        <a:t>mousemove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...whenever your mouse cursor moves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mouseover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 move the mouse cursor over an element. This is the event you would use for detecting a hover!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mouseout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your mouse cursor moves outside the boundaries of an element.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dblclick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 quickly click twice.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1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DOMContentLoaded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your document's DOM has fully loaded. You can learn more about this event in the </a:t>
                      </a:r>
                      <a:r>
                        <a:rPr lang="en-US" sz="1400" u="sng" dirty="0">
                          <a:hlinkClick r:id="rId2"/>
                        </a:rPr>
                        <a:t>following tutorial</a:t>
                      </a:r>
                      <a:r>
                        <a:rPr lang="en-US" sz="1400" dirty="0"/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load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your entire document (DOM, external stuff like images, scripts, etc.) have fully loaded.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keydown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 press down on a key on your keyboard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keyup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you release a key press on your keyboard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14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scroll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...when an element is scrolled around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wheel &amp;</a:t>
                      </a:r>
                      <a:br>
                        <a:rPr lang="en-US" sz="1400"/>
                      </a:br>
                      <a:r>
                        <a:rPr lang="en-US" sz="1400"/>
                        <a:t>  DOMMouseScroll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...</a:t>
                      </a:r>
                      <a:r>
                        <a:rPr lang="en-US" sz="1400" dirty="0" err="1"/>
                        <a:t>everytime</a:t>
                      </a:r>
                      <a:r>
                        <a:rPr lang="en-US" sz="1400" dirty="0"/>
                        <a:t> you use your </a:t>
                      </a:r>
                      <a:r>
                        <a:rPr lang="en-US" sz="1400" dirty="0" err="1"/>
                        <a:t>mousewheel</a:t>
                      </a:r>
                      <a:r>
                        <a:rPr lang="en-US" sz="1400" dirty="0"/>
                        <a:t> to scroll up or down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91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tying it all bac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0868" y="2000241"/>
            <a:ext cx="8337133" cy="2186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20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</a:t>
            </a:r>
          </a:p>
          <a:p>
            <a:pPr lvl="1"/>
            <a:r>
              <a:rPr lang="en-US" dirty="0"/>
              <a:t>Functions that handle events</a:t>
            </a:r>
          </a:p>
          <a:p>
            <a:r>
              <a:rPr lang="en-US" dirty="0"/>
              <a:t>Registering Events</a:t>
            </a:r>
          </a:p>
          <a:p>
            <a:pPr lvl="1"/>
            <a:r>
              <a:rPr lang="en-US" dirty="0"/>
              <a:t>Assign an event handler to a DOM node</a:t>
            </a:r>
          </a:p>
        </p:txBody>
      </p:sp>
    </p:spTree>
    <p:extLst>
      <p:ext uri="{BB962C8B-B14F-4D97-AF65-F5344CB8AC3E}">
        <p14:creationId xmlns:p14="http://schemas.microsoft.com/office/powerpoint/2010/main" xmlns="" val="23224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and element finishes loading</a:t>
            </a:r>
          </a:p>
          <a:p>
            <a:r>
              <a:rPr lang="en-US" dirty="0"/>
              <a:t>Generally used with the body element</a:t>
            </a:r>
          </a:p>
          <a:p>
            <a:r>
              <a:rPr lang="en-US" i="1" dirty="0"/>
              <a:t>Demo: A program to calculated how many seconds elapsed since document loaded</a:t>
            </a:r>
          </a:p>
        </p:txBody>
      </p:sp>
    </p:spTree>
    <p:extLst>
      <p:ext uri="{BB962C8B-B14F-4D97-AF65-F5344CB8AC3E}">
        <p14:creationId xmlns:p14="http://schemas.microsoft.com/office/powerpoint/2010/main" xmlns="" val="31376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635" y="583095"/>
            <a:ext cx="11370365" cy="65266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    &lt;title&gt;</a:t>
            </a:r>
            <a:r>
              <a:rPr lang="en-US" dirty="0" err="1"/>
              <a:t>onload</a:t>
            </a:r>
            <a:r>
              <a:rPr lang="en-US" dirty="0"/>
              <a:t> Event&lt;/title&gt;</a:t>
            </a:r>
          </a:p>
          <a:p>
            <a:pPr>
              <a:buNone/>
            </a:pPr>
            <a:r>
              <a:rPr lang="en-US" dirty="0"/>
              <a:t>      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seconds = 0;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startTimer</a:t>
            </a:r>
            <a:r>
              <a:rPr lang="en-US" dirty="0"/>
              <a:t>() </a:t>
            </a:r>
          </a:p>
          <a:p>
            <a:pPr>
              <a:buNone/>
            </a:pPr>
            <a:r>
              <a:rPr lang="en-US" dirty="0"/>
              <a:t>         {         </a:t>
            </a:r>
            <a:r>
              <a:rPr lang="en-US" dirty="0" err="1"/>
              <a:t>window.setInterval</a:t>
            </a:r>
            <a:r>
              <a:rPr lang="en-US" dirty="0"/>
              <a:t>( "</a:t>
            </a:r>
            <a:r>
              <a:rPr lang="en-US" dirty="0" err="1"/>
              <a:t>updateTime</a:t>
            </a:r>
            <a:r>
              <a:rPr lang="en-US" dirty="0"/>
              <a:t>()", 1000 );   } </a:t>
            </a:r>
          </a:p>
          <a:p>
            <a:pPr>
              <a:buNone/>
            </a:pPr>
            <a:r>
              <a:rPr lang="en-US" dirty="0"/>
              <a:t>         function </a:t>
            </a:r>
            <a:r>
              <a:rPr lang="en-US" dirty="0" err="1"/>
              <a:t>updateTime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      {</a:t>
            </a:r>
          </a:p>
          <a:p>
            <a:pPr>
              <a:buNone/>
            </a:pPr>
            <a:r>
              <a:rPr lang="en-US" dirty="0"/>
              <a:t>            ++seconds;                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 "</a:t>
            </a:r>
            <a:r>
              <a:rPr lang="en-US" dirty="0" err="1"/>
              <a:t>soFar</a:t>
            </a:r>
            <a:r>
              <a:rPr lang="en-US" dirty="0"/>
              <a:t>" ).</a:t>
            </a:r>
            <a:r>
              <a:rPr lang="en-US" dirty="0" err="1"/>
              <a:t>innerHTML</a:t>
            </a:r>
            <a:r>
              <a:rPr lang="en-US" dirty="0"/>
              <a:t> = seconds;</a:t>
            </a:r>
          </a:p>
          <a:p>
            <a:pPr>
              <a:buNone/>
            </a:pPr>
            <a:r>
              <a:rPr lang="en-US" dirty="0"/>
              <a:t>         } </a:t>
            </a:r>
          </a:p>
          <a:p>
            <a:pPr>
              <a:buNone/>
            </a:pPr>
            <a:r>
              <a:rPr lang="en-US" dirty="0"/>
              <a:t>      &lt;/script&gt;</a:t>
            </a:r>
          </a:p>
          <a:p>
            <a:pPr>
              <a:buNone/>
            </a:pPr>
            <a:r>
              <a:rPr lang="en-US" dirty="0"/>
              <a:t>   &lt;/head&gt;</a:t>
            </a:r>
          </a:p>
          <a:p>
            <a:pPr>
              <a:buNone/>
            </a:pPr>
            <a:r>
              <a:rPr lang="en-US" dirty="0"/>
              <a:t>   &lt;body </a:t>
            </a:r>
            <a:r>
              <a:rPr lang="en-US" dirty="0" err="1"/>
              <a:t>onload</a:t>
            </a:r>
            <a:r>
              <a:rPr lang="en-US" dirty="0"/>
              <a:t> = "</a:t>
            </a:r>
            <a:r>
              <a:rPr lang="en-US" dirty="0" err="1"/>
              <a:t>startTimer</a:t>
            </a:r>
            <a:r>
              <a:rPr lang="en-US" dirty="0"/>
              <a:t>()"&gt;</a:t>
            </a:r>
          </a:p>
          <a:p>
            <a:pPr>
              <a:buNone/>
            </a:pPr>
            <a:r>
              <a:rPr lang="en-US" dirty="0"/>
              <a:t>      &lt;p&gt;Seconds you have spent viewing this page so far:</a:t>
            </a:r>
          </a:p>
          <a:p>
            <a:pPr>
              <a:buNone/>
            </a:pPr>
            <a:r>
              <a:rPr lang="en-US" dirty="0"/>
              <a:t>      &lt;strong id = "</a:t>
            </a:r>
            <a:r>
              <a:rPr lang="en-US" dirty="0" err="1"/>
              <a:t>soFar</a:t>
            </a:r>
            <a:r>
              <a:rPr lang="en-US" dirty="0"/>
              <a:t>"&gt;0&lt;/strong&gt;&lt;/p&gt;</a:t>
            </a:r>
          </a:p>
          <a:p>
            <a:pPr>
              <a:buNone/>
            </a:pPr>
            <a:r>
              <a:rPr lang="en-US" dirty="0"/>
              <a:t>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85794"/>
            <a:ext cx="9144000" cy="5572164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=“tulips.png" </a:t>
            </a:r>
            <a:r>
              <a:rPr lang="en-US" sz="2800" dirty="0" err="1"/>
              <a:t>onload</a:t>
            </a:r>
            <a:r>
              <a:rPr lang="en-US" sz="2800" dirty="0"/>
              <a:t>="</a:t>
            </a:r>
            <a:r>
              <a:rPr lang="en-US" sz="2800" dirty="0" err="1"/>
              <a:t>loadImage</a:t>
            </a:r>
            <a:r>
              <a:rPr lang="en-US" sz="2800" dirty="0"/>
              <a:t>()" width="100"height="132"&gt;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loadImage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alert("Image is loaded");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31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Onmousemove</a:t>
            </a:r>
            <a:r>
              <a:rPr lang="en-US" dirty="0"/>
              <a:t>  event Object &amp;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Lucida Console" pitchFamily="49" charset="0"/>
              </a:rPr>
              <a:t>onmousemove</a:t>
            </a:r>
            <a:r>
              <a:rPr lang="en-US" sz="2800" dirty="0"/>
              <a:t> event fires whenever the user moves the mouse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event</a:t>
            </a:r>
            <a:r>
              <a:rPr lang="en-US" sz="2800" dirty="0"/>
              <a:t> object stores information about the event that called the event-handling function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Lucida Console" pitchFamily="49" charset="0"/>
              </a:rPr>
              <a:t>ctrlKey</a:t>
            </a:r>
            <a:r>
              <a:rPr lang="en-US" sz="1800" dirty="0"/>
              <a:t> property contains a </a:t>
            </a:r>
            <a:r>
              <a:rPr lang="en-US" sz="1800" dirty="0" err="1"/>
              <a:t>boolean</a:t>
            </a:r>
            <a:r>
              <a:rPr lang="en-US" sz="1800" dirty="0"/>
              <a:t> which reflects whether the </a:t>
            </a:r>
            <a:r>
              <a:rPr lang="en-US" sz="1800" i="1" dirty="0"/>
              <a:t>Ctrl</a:t>
            </a:r>
            <a:r>
              <a:rPr lang="en-US" sz="1800" dirty="0"/>
              <a:t> key was pressed during the event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Lucida Console" pitchFamily="49" charset="0"/>
              </a:rPr>
              <a:t>shiftKey</a:t>
            </a:r>
            <a:r>
              <a:rPr lang="en-US" sz="1800" dirty="0"/>
              <a:t> property reflects whether the </a:t>
            </a:r>
            <a:r>
              <a:rPr lang="en-US" sz="1800" i="1" dirty="0"/>
              <a:t>Shift</a:t>
            </a:r>
            <a:r>
              <a:rPr lang="en-US" sz="1800" dirty="0"/>
              <a:t> key was pressed during the event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an event-handling function, </a:t>
            </a: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refers to the DOM object on which the event occurred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keyword enables one event handler to apply a change to one of many DOM elements, depending on which one received the event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7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46"/>
          </a:xfrm>
        </p:spPr>
        <p:txBody>
          <a:bodyPr/>
          <a:lstStyle/>
          <a:p>
            <a:r>
              <a:rPr lang="en-US" dirty="0"/>
              <a:t>event Object Properties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5077758"/>
              </p:ext>
            </p:extLst>
          </p:nvPr>
        </p:nvGraphicFramePr>
        <p:xfrm>
          <a:off x="490330" y="1860881"/>
          <a:ext cx="11330609" cy="5143536"/>
        </p:xfrm>
        <a:graphic>
          <a:graphicData uri="http://schemas.openxmlformats.org/presentationml/2006/ole">
            <p:oleObj spid="_x0000_s1034" name="Document" r:id="rId3" imgW="7517561" imgH="405497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43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897" y="2380614"/>
            <a:ext cx="8072494" cy="5072098"/>
          </a:xfrm>
        </p:spPr>
        <p:txBody>
          <a:bodyPr>
            <a:normAutofit/>
          </a:bodyPr>
          <a:lstStyle/>
          <a:p>
            <a:r>
              <a:rPr lang="en-US" b="1" dirty="0"/>
              <a:t>Document Object Model</a:t>
            </a:r>
          </a:p>
          <a:p>
            <a:r>
              <a:rPr lang="en-US" dirty="0"/>
              <a:t>a hierarchical structure that your browser uses to make sense of everything on a webpage</a:t>
            </a:r>
          </a:p>
          <a:p>
            <a:r>
              <a:rPr lang="en-US" b="1" dirty="0"/>
              <a:t>DOM is made up of nodes</a:t>
            </a:r>
          </a:p>
          <a:p>
            <a:r>
              <a:rPr lang="en-US" b="1" dirty="0"/>
              <a:t>Nodes consist of</a:t>
            </a:r>
          </a:p>
          <a:p>
            <a:pPr lvl="1"/>
            <a:r>
              <a:rPr lang="en-US" dirty="0"/>
              <a:t>elements </a:t>
            </a:r>
          </a:p>
          <a:p>
            <a:pPr lvl="1"/>
            <a:r>
              <a:rPr lang="en-US" dirty="0"/>
              <a:t>attributes,</a:t>
            </a:r>
          </a:p>
          <a:p>
            <a:pPr lvl="1"/>
            <a:r>
              <a:rPr lang="en-US" dirty="0"/>
              <a:t> text content, </a:t>
            </a:r>
          </a:p>
          <a:p>
            <a:pPr lvl="1"/>
            <a:r>
              <a:rPr lang="en-US" dirty="0"/>
              <a:t>comments, </a:t>
            </a:r>
          </a:p>
          <a:p>
            <a:pPr lvl="1"/>
            <a:r>
              <a:rPr lang="en-US" dirty="0"/>
              <a:t>document-related stuff, </a:t>
            </a:r>
          </a:p>
          <a:p>
            <a:r>
              <a:rPr lang="en-US" b="1" dirty="0"/>
              <a:t>Every HTML element</a:t>
            </a:r>
            <a:r>
              <a:rPr lang="en-US" dirty="0"/>
              <a:t> you want to access has a particular type associated with it, and all of these types extend from the Node base that make up all nodes: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93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FB85E9-C207-4F5C-A688-C7131598EBD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Rollovers with </a:t>
            </a:r>
            <a:r>
              <a:rPr lang="en-US" sz="3200" dirty="0" err="1">
                <a:latin typeface="Lucida Console" pitchFamily="49" charset="0"/>
              </a:rPr>
              <a:t>onmouseover</a:t>
            </a:r>
            <a:r>
              <a:rPr lang="en-US" sz="3200" dirty="0"/>
              <a:t> and </a:t>
            </a:r>
            <a:r>
              <a:rPr lang="en-US" sz="3200" dirty="0" err="1">
                <a:latin typeface="Lucida Console" pitchFamily="49" charset="0"/>
              </a:rPr>
              <a:t>onmouseout</a:t>
            </a:r>
            <a:endParaRPr lang="en-US" sz="3200" dirty="0">
              <a:latin typeface="Lucida Console" pitchFamily="49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When the mouse cursor enters an element, an </a:t>
            </a:r>
            <a:r>
              <a:rPr lang="en-US" sz="2400" dirty="0" err="1">
                <a:latin typeface="Lucida Console" pitchFamily="49" charset="0"/>
              </a:rPr>
              <a:t>onmouseover</a:t>
            </a:r>
            <a:r>
              <a:rPr lang="en-US" sz="2400" dirty="0"/>
              <a:t> event occurs for that element</a:t>
            </a:r>
          </a:p>
          <a:p>
            <a:pPr eaLnBrk="1" hangingPunct="1"/>
            <a:r>
              <a:rPr lang="en-US" sz="2400" dirty="0"/>
              <a:t>When the mouse cursor leaves the element, an </a:t>
            </a:r>
            <a:r>
              <a:rPr lang="en-US" sz="2400" dirty="0" err="1">
                <a:latin typeface="Lucida Console" pitchFamily="49" charset="0"/>
              </a:rPr>
              <a:t>onmouseout</a:t>
            </a:r>
            <a:r>
              <a:rPr lang="en-US" sz="2400" dirty="0"/>
              <a:t> event occurs for that element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>
                <a:latin typeface="Lucida Console" pitchFamily="49" charset="0"/>
              </a:rPr>
              <a:t>event</a:t>
            </a:r>
            <a:r>
              <a:rPr lang="en-US" sz="2400" dirty="0"/>
              <a:t> object stores the node on which the action occurred</a:t>
            </a:r>
          </a:p>
          <a:p>
            <a:pPr lvl="1" eaLnBrk="1" hangingPunct="1"/>
            <a:r>
              <a:rPr lang="en-US" sz="1800" dirty="0"/>
              <a:t>In Internet Explorer, this node is stored in the </a:t>
            </a:r>
            <a:r>
              <a:rPr lang="en-US" sz="1800" dirty="0">
                <a:latin typeface="Lucida Console" pitchFamily="49" charset="0"/>
              </a:rPr>
              <a:t>event</a:t>
            </a:r>
            <a:r>
              <a:rPr lang="en-US" sz="1800" dirty="0"/>
              <a:t> object’s </a:t>
            </a:r>
            <a:r>
              <a:rPr lang="en-US" sz="1800" dirty="0" err="1">
                <a:latin typeface="Lucida Console" pitchFamily="49" charset="0"/>
              </a:rPr>
              <a:t>srcElement</a:t>
            </a:r>
            <a:r>
              <a:rPr lang="en-US" sz="1800" dirty="0"/>
              <a:t> property</a:t>
            </a:r>
          </a:p>
          <a:p>
            <a:pPr lvl="1" eaLnBrk="1" hangingPunct="1"/>
            <a:r>
              <a:rPr lang="en-US" sz="1800" dirty="0"/>
              <a:t>In Firefox, it is stored in the </a:t>
            </a:r>
            <a:r>
              <a:rPr lang="en-US" sz="1800" dirty="0">
                <a:latin typeface="Lucida Console" pitchFamily="49" charset="0"/>
              </a:rPr>
              <a:t>event</a:t>
            </a:r>
            <a:r>
              <a:rPr lang="en-US" sz="1800" dirty="0"/>
              <a:t> object’s </a:t>
            </a:r>
            <a:r>
              <a:rPr lang="en-US" sz="1800" dirty="0">
                <a:latin typeface="Lucida Console" pitchFamily="49" charset="0"/>
              </a:rPr>
              <a:t>target</a:t>
            </a:r>
            <a:r>
              <a:rPr lang="en-US" sz="18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2744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fld id="{E4E0F262-B0E1-418F-A231-4D9CEB5D1FA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0417" y="708404"/>
            <a:ext cx="9203635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3200" dirty="0">
                <a:latin typeface="Lucida Calligraphy" pitchFamily="66" charset="0"/>
                <a:ea typeface="+mj-ea"/>
                <a:cs typeface="Aharoni" pitchFamily="2" charset="-79"/>
              </a:rPr>
              <a:t> Form Processing with </a:t>
            </a:r>
            <a:r>
              <a:rPr lang="en-US" sz="3200" dirty="0" err="1">
                <a:latin typeface="Lucida Console" pitchFamily="49" charset="0"/>
                <a:ea typeface="+mj-ea"/>
                <a:cs typeface="Aharoni" pitchFamily="2" charset="-79"/>
              </a:rPr>
              <a:t>onfocus</a:t>
            </a:r>
            <a:r>
              <a:rPr lang="en-US" sz="3200" dirty="0">
                <a:latin typeface="Lucida Calligraphy" pitchFamily="66" charset="0"/>
                <a:ea typeface="+mj-ea"/>
                <a:cs typeface="Aharoni" pitchFamily="2" charset="-79"/>
              </a:rPr>
              <a:t> and </a:t>
            </a:r>
            <a:r>
              <a:rPr lang="en-US" sz="3200" dirty="0" err="1">
                <a:latin typeface="Lucida Console" pitchFamily="49" charset="0"/>
                <a:ea typeface="+mj-ea"/>
                <a:cs typeface="Aharoni" pitchFamily="2" charset="-79"/>
              </a:rPr>
              <a:t>onblur</a:t>
            </a:r>
            <a:endParaRPr lang="en-US" sz="3200" dirty="0">
              <a:latin typeface="Lucida Console" pitchFamily="49" charset="0"/>
              <a:ea typeface="+mj-ea"/>
              <a:cs typeface="Aharoni" pitchFamily="2" charset="-79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95500" y="2083559"/>
            <a:ext cx="8001000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3000" dirty="0" err="1">
                <a:latin typeface="Lucida Console" pitchFamily="49" charset="0"/>
              </a:rPr>
              <a:t>onfocus</a:t>
            </a:r>
            <a:r>
              <a:rPr lang="en-US" sz="3000" dirty="0"/>
              <a:t> event fires when an element gains focus </a:t>
            </a:r>
          </a:p>
          <a:p>
            <a:pPr marL="722376" lvl="1" indent="-274320" defTabSz="91440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2600" dirty="0"/>
              <a:t>i.e., when the user clicks a form field or uses the </a:t>
            </a:r>
            <a:r>
              <a:rPr lang="en-US" sz="2600" i="1" dirty="0"/>
              <a:t>Tab</a:t>
            </a:r>
            <a:r>
              <a:rPr lang="en-US" sz="2600" dirty="0"/>
              <a:t> key to move between form elements</a:t>
            </a:r>
          </a:p>
          <a:p>
            <a:pPr marL="420624" indent="-384048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3000" dirty="0" err="1">
                <a:latin typeface="Lucida Console" pitchFamily="49" charset="0"/>
              </a:rPr>
              <a:t>onblur</a:t>
            </a:r>
            <a:r>
              <a:rPr lang="en-US" sz="3000" dirty="0"/>
              <a:t> fires when an element loses focus</a:t>
            </a:r>
          </a:p>
          <a:p>
            <a:pPr marL="722376" lvl="1" indent="-274320" defTabSz="91440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2600" dirty="0"/>
              <a:t>i.e., when another control gains the focus</a:t>
            </a:r>
          </a:p>
        </p:txBody>
      </p:sp>
    </p:spTree>
    <p:extLst>
      <p:ext uri="{BB962C8B-B14F-4D97-AF65-F5344CB8AC3E}">
        <p14:creationId xmlns:p14="http://schemas.microsoft.com/office/powerpoint/2010/main" xmlns="" val="28423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0"/>
            <a:ext cx="2133600" cy="476250"/>
          </a:xfrm>
          <a:noFill/>
        </p:spPr>
        <p:txBody>
          <a:bodyPr/>
          <a:lstStyle/>
          <a:p>
            <a:fld id="{32C592AB-9111-4ACC-A1DE-6962F5089D2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887" y="476250"/>
            <a:ext cx="10177670" cy="1143000"/>
          </a:xfrm>
          <a:prstGeom prst="rect">
            <a:avLst/>
          </a:prstGeom>
          <a:noFill/>
        </p:spPr>
        <p:txBody>
          <a:bodyPr vert="horz" lIns="45720" rIns="4572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Lucida Calligraphy" pitchFamily="66" charset="0"/>
                <a:ea typeface="+mj-ea"/>
                <a:cs typeface="Aharoni" pitchFamily="2" charset="-79"/>
              </a:rPr>
              <a:t>More Form Processing with </a:t>
            </a:r>
            <a:r>
              <a:rPr lang="en-US" sz="3200" dirty="0" err="1">
                <a:solidFill>
                  <a:schemeClr val="bg1"/>
                </a:solidFill>
                <a:latin typeface="Lucida Console" pitchFamily="49" charset="0"/>
                <a:ea typeface="+mj-ea"/>
                <a:cs typeface="Aharoni" pitchFamily="2" charset="-79"/>
              </a:rPr>
              <a:t>onsubmit</a:t>
            </a:r>
            <a:r>
              <a:rPr lang="en-US" sz="3200" dirty="0">
                <a:solidFill>
                  <a:schemeClr val="bg1"/>
                </a:solidFill>
                <a:latin typeface="Lucida Calligraphy" pitchFamily="66" charset="0"/>
                <a:ea typeface="+mj-ea"/>
                <a:cs typeface="Aharoni" pitchFamily="2" charset="-79"/>
              </a:rPr>
              <a:t> and </a:t>
            </a:r>
            <a:r>
              <a:rPr lang="en-US" sz="3200" dirty="0" err="1">
                <a:solidFill>
                  <a:schemeClr val="bg1"/>
                </a:solidFill>
                <a:latin typeface="Lucida Console" pitchFamily="49" charset="0"/>
                <a:ea typeface="+mj-ea"/>
                <a:cs typeface="Aharoni" pitchFamily="2" charset="-79"/>
              </a:rPr>
              <a:t>onreset</a:t>
            </a:r>
            <a:endParaRPr lang="en-US" sz="3200" dirty="0">
              <a:solidFill>
                <a:schemeClr val="bg1"/>
              </a:solidFill>
              <a:latin typeface="Lucida Console" pitchFamily="49" charset="0"/>
              <a:ea typeface="+mj-ea"/>
              <a:cs typeface="Aharoni" pitchFamily="2" charset="-79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9026" y="2229334"/>
            <a:ext cx="10051774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indent="-384048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000" dirty="0" err="1">
                <a:latin typeface="Lucida Console" pitchFamily="49" charset="0"/>
              </a:rPr>
              <a:t>onsubmit</a:t>
            </a:r>
            <a:r>
              <a:rPr lang="en-US" sz="2000" dirty="0"/>
              <a:t> and </a:t>
            </a:r>
            <a:r>
              <a:rPr lang="en-US" sz="2000" dirty="0" err="1">
                <a:latin typeface="Lucida Console" pitchFamily="49" charset="0"/>
              </a:rPr>
              <a:t>onreset</a:t>
            </a:r>
            <a:r>
              <a:rPr lang="en-US" sz="2000" dirty="0"/>
              <a:t> events fire when a form is submitted or reset, respectively</a:t>
            </a:r>
          </a:p>
          <a:p>
            <a:pPr marL="420624" indent="-384048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000" dirty="0"/>
              <a:t>Anonymous function </a:t>
            </a:r>
          </a:p>
          <a:p>
            <a:pPr marL="722376" lvl="1" indent="-274320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1400" dirty="0"/>
              <a:t>A function that is defined with no name</a:t>
            </a:r>
          </a:p>
          <a:p>
            <a:pPr marL="722376" lvl="1" indent="-274320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1400" dirty="0"/>
              <a:t>Created in nearly the same way as any other function, but with no identifier after the keyword </a:t>
            </a:r>
            <a:r>
              <a:rPr lang="en-US" sz="1400" dirty="0">
                <a:latin typeface="Lucida Console" pitchFamily="49" charset="0"/>
              </a:rPr>
              <a:t>function</a:t>
            </a:r>
            <a:endParaRPr lang="en-US" sz="2000" dirty="0"/>
          </a:p>
          <a:p>
            <a:pPr marL="722376" lvl="1" indent="-274320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1400" dirty="0"/>
              <a:t>Useful when creating a function for the sole purpose of assigning it to an event handler</a:t>
            </a:r>
          </a:p>
          <a:p>
            <a:pPr marL="420624" indent="-384048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000" dirty="0">
                <a:latin typeface="Lucida Console" pitchFamily="49" charset="0"/>
              </a:rPr>
              <a:t>confirm</a:t>
            </a:r>
            <a:r>
              <a:rPr lang="en-US" sz="2000" dirty="0"/>
              <a:t> method asks the users a question, presenting them with an </a:t>
            </a:r>
            <a:r>
              <a:rPr lang="en-US" sz="2000" dirty="0">
                <a:latin typeface="Helvetica" pitchFamily="34" charset="0"/>
              </a:rPr>
              <a:t>OK</a:t>
            </a:r>
            <a:r>
              <a:rPr lang="en-US" sz="2000" dirty="0"/>
              <a:t> button and a </a:t>
            </a:r>
            <a:r>
              <a:rPr lang="en-US" sz="2000" dirty="0">
                <a:latin typeface="Helvetica" pitchFamily="34" charset="0"/>
              </a:rPr>
              <a:t>Cancel</a:t>
            </a:r>
            <a:r>
              <a:rPr lang="en-US" sz="2000" dirty="0"/>
              <a:t> button</a:t>
            </a:r>
          </a:p>
          <a:p>
            <a:pPr marL="722376" lvl="1" indent="-274320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lang="en-US" sz="1400" dirty="0"/>
              <a:t>If the user clicks </a:t>
            </a:r>
            <a:r>
              <a:rPr lang="en-US" sz="1400" dirty="0">
                <a:latin typeface="Helvetica" pitchFamily="34" charset="0"/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latin typeface="Lucida Console" pitchFamily="49" charset="0"/>
              </a:rPr>
              <a:t>confirm</a:t>
            </a:r>
            <a:r>
              <a:rPr lang="en-US" sz="1400" dirty="0"/>
              <a:t> returns </a:t>
            </a:r>
            <a:r>
              <a:rPr lang="en-US" sz="1400" dirty="0">
                <a:latin typeface="Lucida Console" pitchFamily="49" charset="0"/>
              </a:rPr>
              <a:t>true</a:t>
            </a:r>
            <a:r>
              <a:rPr lang="en-US" sz="1400" dirty="0"/>
              <a:t>; otherwise, </a:t>
            </a:r>
            <a:r>
              <a:rPr lang="en-US" sz="1400" dirty="0">
                <a:latin typeface="Lucida Console" pitchFamily="49" charset="0"/>
              </a:rPr>
              <a:t>confirm</a:t>
            </a:r>
            <a:r>
              <a:rPr lang="en-US" sz="1400" dirty="0"/>
              <a:t> returns </a:t>
            </a:r>
            <a:r>
              <a:rPr lang="en-US" sz="1400" dirty="0">
                <a:latin typeface="Lucida Console" pitchFamily="49" charset="0"/>
              </a:rPr>
              <a:t>false</a:t>
            </a:r>
            <a:endParaRPr lang="en-US" sz="1400" dirty="0"/>
          </a:p>
          <a:p>
            <a:pPr marL="420624" indent="-384048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000" dirty="0"/>
              <a:t>By returning either </a:t>
            </a:r>
            <a:r>
              <a:rPr lang="en-US" sz="2000" dirty="0">
                <a:latin typeface="Lucida Console" pitchFamily="49" charset="0"/>
              </a:rPr>
              <a:t>true</a:t>
            </a:r>
            <a:r>
              <a:rPr lang="en-US" sz="2000" dirty="0"/>
              <a:t> or </a:t>
            </a:r>
            <a:r>
              <a:rPr lang="en-US" sz="2000" dirty="0">
                <a:latin typeface="Lucida Console" pitchFamily="49" charset="0"/>
              </a:rPr>
              <a:t>false</a:t>
            </a:r>
            <a:r>
              <a:rPr lang="en-US" sz="2000" dirty="0"/>
              <a:t>, event handlers dictate whether the default action for the event is taken</a:t>
            </a:r>
          </a:p>
          <a:p>
            <a:pPr marL="420624" indent="-384048"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n-US" sz="2000" dirty="0"/>
              <a:t>If an event handler returns </a:t>
            </a:r>
            <a:r>
              <a:rPr lang="en-US" sz="2000" dirty="0">
                <a:latin typeface="Lucida Console" pitchFamily="49" charset="0"/>
              </a:rPr>
              <a:t>true</a:t>
            </a:r>
            <a:r>
              <a:rPr lang="en-US" sz="2000" dirty="0"/>
              <a:t> or does not return a value, the default action is taken once the event handler finishes executing</a:t>
            </a:r>
          </a:p>
        </p:txBody>
      </p:sp>
    </p:spTree>
    <p:extLst>
      <p:ext uri="{BB962C8B-B14F-4D97-AF65-F5344CB8AC3E}">
        <p14:creationId xmlns:p14="http://schemas.microsoft.com/office/powerpoint/2010/main" xmlns="" val="1361855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Bubbling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87991"/>
          </a:xfrm>
        </p:spPr>
        <p:txBody>
          <a:bodyPr/>
          <a:lstStyle/>
          <a:p>
            <a:r>
              <a:rPr lang="en-US" dirty="0"/>
              <a:t>events ripple and affect a bunch elements that lie in their path</a:t>
            </a:r>
          </a:p>
        </p:txBody>
      </p:sp>
      <p:pic>
        <p:nvPicPr>
          <p:cNvPr id="35842" name="Picture 2" descr="dmmdrrrr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692" y="3548269"/>
            <a:ext cx="5876347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97384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pic>
        <p:nvPicPr>
          <p:cNvPr id="34818" name="Picture 2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794" y="2857496"/>
            <a:ext cx="5460560" cy="281386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0" y="1785927"/>
            <a:ext cx="9026830" cy="646331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 bubbling guarantees that click on </a:t>
            </a:r>
            <a:r>
              <a:rPr 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Div 3</a:t>
            </a: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will trigger </a:t>
            </a:r>
            <a:r>
              <a:rPr lang="en-US" sz="16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first on the innermost element 3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(also </a:t>
            </a:r>
            <a:r>
              <a:rPr lang="en-US" sz="1600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caled</a:t>
            </a: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the </a:t>
            </a:r>
            <a:r>
              <a:rPr lang="en-US" sz="1600" i="1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target</a:t>
            </a:r>
            <a:r>
              <a:rPr lang="en-US" sz="16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), then on the element 2, and the last will be element 1.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44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3092" y="4787692"/>
            <a:ext cx="3905449" cy="201250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0331" y="1798510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deepest element which triggered the event is called </a:t>
            </a:r>
            <a:r>
              <a:rPr lang="en-US" sz="2400" i="1" dirty="0"/>
              <a:t>the target</a:t>
            </a:r>
            <a:r>
              <a:rPr lang="en-US" sz="2400" dirty="0"/>
              <a:t> or, </a:t>
            </a:r>
            <a:r>
              <a:rPr lang="en-US" sz="2400" i="1" dirty="0"/>
              <a:t>the originating element</a:t>
            </a:r>
            <a:r>
              <a:rPr lang="en-US" sz="2400" dirty="0"/>
              <a:t>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78485" y="2814173"/>
            <a:ext cx="10183498" cy="1846659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When handlers trigger on parents: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srcElement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- remains the same originating element.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- is the current element, the one event has bubbled to, the one which runs the handler.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149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574" y="914814"/>
            <a:ext cx="11436626" cy="6126163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100" b="1" dirty="0"/>
              <a:t>&lt;body id="</a:t>
            </a:r>
            <a:r>
              <a:rPr lang="en-US" sz="2100" b="1" dirty="0" err="1"/>
              <a:t>theBody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&lt;div id="two"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buttonOne</a:t>
            </a:r>
            <a:r>
              <a:rPr lang="en-US" sz="2100" b="1" dirty="0"/>
              <a:t>" class="item"&gt;one&lt;/button&gt;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buttonTwo</a:t>
            </a:r>
            <a:r>
              <a:rPr lang="en-US" sz="2100" b="1" dirty="0"/>
              <a:t>" class="item"&gt;two&lt;/button&gt;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buttonThree</a:t>
            </a:r>
            <a:r>
              <a:rPr lang="en-US" sz="2100" b="1" dirty="0"/>
              <a:t>" class="item"&gt;three&lt;/button&gt;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&lt;/div&gt;</a:t>
            </a:r>
          </a:p>
          <a:p>
            <a:pPr fontAlgn="base">
              <a:buNone/>
            </a:pPr>
            <a:r>
              <a:rPr lang="en-US" sz="2100" b="1" dirty="0"/>
              <a:t>    &lt;/div&gt;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&lt;/div&gt; &lt;/body&gt;</a:t>
            </a:r>
          </a:p>
          <a:p>
            <a:pPr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xmlns="" val="118359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he DOM for this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338" y="792592"/>
            <a:ext cx="4545105" cy="599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91024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tarting 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100" y="542697"/>
            <a:ext cx="4643470" cy="6154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0612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vent captu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676" y="577275"/>
            <a:ext cx="5286412" cy="625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801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the node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6975" y="1935838"/>
            <a:ext cx="5829999" cy="499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70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bubbling 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8" y="357166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21078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the capture ph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8235" y="723050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265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ubbles bubbles bub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267" y="854953"/>
            <a:ext cx="5357850" cy="571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69800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3513" y="854973"/>
            <a:ext cx="9144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143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870" y="491488"/>
            <a:ext cx="1045596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"sea otter, kid, stuff"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"keywords"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"Sometimes, sea otters are awesome!"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"description"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&gt;LOL! Sea Otter! Little Kid!&lt;/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"foo.css"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"stylesheet"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"container"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b="1" dirty="0" err="1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"seaOtter.png"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&gt;The  Sea Otter Did to This Little Kid Will Make You LOL!&lt;/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bodyText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Nulla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tristique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justo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semper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viverra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massa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arcu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	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hendrerit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at semper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feugiat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nisi.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submitButton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next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"stuff.js"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7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DOM!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683026" y="958439"/>
            <a:ext cx="7885113" cy="566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89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2922</TotalTime>
  <Words>1506</Words>
  <Application>Microsoft Office PowerPoint</Application>
  <PresentationFormat>Custom</PresentationFormat>
  <Paragraphs>424</Paragraphs>
  <Slides>73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Dividend</vt:lpstr>
      <vt:lpstr>Document</vt:lpstr>
      <vt:lpstr>UNIT  3</vt:lpstr>
      <vt:lpstr>REFERENCE MATERIAL</vt:lpstr>
      <vt:lpstr>Slide 3</vt:lpstr>
      <vt:lpstr>HTML,CSS &amp; JavaScript</vt:lpstr>
      <vt:lpstr>What is interactive</vt:lpstr>
      <vt:lpstr>DOM</vt:lpstr>
      <vt:lpstr>Slide 7</vt:lpstr>
      <vt:lpstr>Slide 8</vt:lpstr>
      <vt:lpstr>Slide 9</vt:lpstr>
      <vt:lpstr>Slide 10</vt:lpstr>
      <vt:lpstr>The Window Object </vt:lpstr>
      <vt:lpstr>The Document Object </vt:lpstr>
      <vt:lpstr>The Document Object </vt:lpstr>
      <vt:lpstr>JavaScript &amp; DOM</vt:lpstr>
      <vt:lpstr>Querying the  DOM</vt:lpstr>
      <vt:lpstr>document.getElementById</vt:lpstr>
      <vt:lpstr>querySelector </vt:lpstr>
      <vt:lpstr>DEMO</vt:lpstr>
      <vt:lpstr>querySelectorAll </vt:lpstr>
      <vt:lpstr>querySelectorAll </vt:lpstr>
      <vt:lpstr>Caution!!</vt:lpstr>
      <vt:lpstr>Modifying the DOM</vt:lpstr>
      <vt:lpstr>A simple example!!!</vt:lpstr>
      <vt:lpstr>Slide 24</vt:lpstr>
      <vt:lpstr>Modify the text</vt:lpstr>
      <vt:lpstr>getAttribute</vt:lpstr>
      <vt:lpstr>setAttribute</vt:lpstr>
      <vt:lpstr>className</vt:lpstr>
      <vt:lpstr>Setting  Styles</vt:lpstr>
      <vt:lpstr>Traversing  the DOM</vt:lpstr>
      <vt:lpstr>Meet The Family!!</vt:lpstr>
      <vt:lpstr>Slide 32</vt:lpstr>
      <vt:lpstr>Slide 33</vt:lpstr>
      <vt:lpstr>Checking If A Child Exists</vt:lpstr>
      <vt:lpstr>Accessing All the Child Elements</vt:lpstr>
      <vt:lpstr>Creating Elements</vt:lpstr>
      <vt:lpstr>Slide 37</vt:lpstr>
      <vt:lpstr>Slide 38</vt:lpstr>
      <vt:lpstr>The DOM after appending</vt:lpstr>
      <vt:lpstr>insertBefore</vt:lpstr>
      <vt:lpstr>Slide 41</vt:lpstr>
      <vt:lpstr>Removing Elements</vt:lpstr>
      <vt:lpstr>Slide 43</vt:lpstr>
      <vt:lpstr>What are Events? </vt:lpstr>
      <vt:lpstr>Slide 45</vt:lpstr>
      <vt:lpstr>Slide 46</vt:lpstr>
      <vt:lpstr>Events</vt:lpstr>
      <vt:lpstr>Javascript Events</vt:lpstr>
      <vt:lpstr>Inline Model</vt:lpstr>
      <vt:lpstr>Traditional Model</vt:lpstr>
      <vt:lpstr>W3C Model</vt:lpstr>
      <vt:lpstr>Common Events</vt:lpstr>
      <vt:lpstr>Slide 53</vt:lpstr>
      <vt:lpstr>Event</vt:lpstr>
      <vt:lpstr>onload Event</vt:lpstr>
      <vt:lpstr>Slide 56</vt:lpstr>
      <vt:lpstr>Slide 57</vt:lpstr>
      <vt:lpstr>Onmousemove  event Object &amp; this</vt:lpstr>
      <vt:lpstr>event Object Properties</vt:lpstr>
      <vt:lpstr>Rollovers with onmouseover and onmouseout</vt:lpstr>
      <vt:lpstr>Slide 61</vt:lpstr>
      <vt:lpstr>Slide 62</vt:lpstr>
      <vt:lpstr>Event Bubbling</vt:lpstr>
      <vt:lpstr>Event Bubbling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</dc:creator>
  <cp:lastModifiedBy>Shreyas</cp:lastModifiedBy>
  <cp:revision>34</cp:revision>
  <dcterms:created xsi:type="dcterms:W3CDTF">2016-04-29T03:36:31Z</dcterms:created>
  <dcterms:modified xsi:type="dcterms:W3CDTF">2016-09-22T16:49:20Z</dcterms:modified>
</cp:coreProperties>
</file>