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2769AA-810B-4C2C-BD7F-9572C7C75D37}" type="doc">
      <dgm:prSet loTypeId="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B498AD-8844-4F2C-AB26-81D96D645EBF}">
      <dgm:prSet/>
      <dgm:spPr/>
      <dgm:t>
        <a:bodyPr/>
        <a:lstStyle/>
        <a:p>
          <a:r>
            <a:rPr lang="en-US" dirty="0"/>
            <a:t>Introduction to </a:t>
          </a:r>
          <a:r>
            <a:rPr lang="en-US" dirty="0">
              <a:latin typeface="Arial" panose="020B0604020202090204"/>
            </a:rPr>
            <a:t>API</a:t>
          </a:r>
          <a:endParaRPr lang="en-US" dirty="0"/>
        </a:p>
      </dgm:t>
    </dgm:pt>
    <dgm:pt modelId="{EABC85A9-2E7C-480C-B72A-14A036CF234D}" cxnId="{F98EAA12-FEB9-416C-A940-17F99B0B9511}" type="parTrans">
      <dgm:prSet/>
      <dgm:spPr/>
      <dgm:t>
        <a:bodyPr/>
        <a:lstStyle/>
        <a:p>
          <a:endParaRPr lang="en-US"/>
        </a:p>
      </dgm:t>
    </dgm:pt>
    <dgm:pt modelId="{3591158D-5354-4CE3-BF3B-C1A131AA2259}" cxnId="{F98EAA12-FEB9-416C-A940-17F99B0B9511}" type="sibTrans">
      <dgm:prSet/>
      <dgm:spPr/>
      <dgm:t>
        <a:bodyPr/>
        <a:lstStyle/>
        <a:p>
          <a:endParaRPr lang="en-US"/>
        </a:p>
      </dgm:t>
    </dgm:pt>
    <dgm:pt modelId="{090A7D60-6F89-41EF-AB2B-491B9F9EB7AF}">
      <dgm:prSet/>
      <dgm:spPr/>
      <dgm:t>
        <a:bodyPr/>
        <a:lstStyle/>
        <a:p>
          <a:r>
            <a:rPr lang="en-US" dirty="0"/>
            <a:t>Concepts of API testing and its importance</a:t>
          </a:r>
        </a:p>
      </dgm:t>
    </dgm:pt>
    <dgm:pt modelId="{2224BF80-DBE3-40EA-B2DE-C97D5CFDE00D}" cxnId="{7041C3F4-2B96-4B9D-AC79-C826C4B8981B}" type="parTrans">
      <dgm:prSet/>
      <dgm:spPr/>
      <dgm:t>
        <a:bodyPr/>
        <a:lstStyle/>
        <a:p>
          <a:endParaRPr lang="en-US"/>
        </a:p>
      </dgm:t>
    </dgm:pt>
    <dgm:pt modelId="{DD3BE860-9189-4683-A66C-CFA7C80DD52E}" cxnId="{7041C3F4-2B96-4B9D-AC79-C826C4B8981B}" type="sibTrans">
      <dgm:prSet/>
      <dgm:spPr/>
      <dgm:t>
        <a:bodyPr/>
        <a:lstStyle/>
        <a:p>
          <a:endParaRPr lang="en-US"/>
        </a:p>
      </dgm:t>
    </dgm:pt>
    <dgm:pt modelId="{E182889F-41D5-4B4D-B531-196233E61368}">
      <dgm:prSet/>
      <dgm:spPr/>
      <dgm:t>
        <a:bodyPr/>
        <a:lstStyle/>
        <a:p>
          <a:r>
            <a:rPr lang="en-US" dirty="0"/>
            <a:t>Different tools available for API testing</a:t>
          </a:r>
        </a:p>
      </dgm:t>
    </dgm:pt>
    <dgm:pt modelId="{D522D9F1-187E-4115-AB60-EFAB0BDA785D}" cxnId="{F644C91D-7F40-4D1B-A555-47CDAAB8EBD5}" type="parTrans">
      <dgm:prSet/>
      <dgm:spPr/>
      <dgm:t>
        <a:bodyPr/>
        <a:lstStyle/>
        <a:p>
          <a:endParaRPr lang="en-US"/>
        </a:p>
      </dgm:t>
    </dgm:pt>
    <dgm:pt modelId="{AF88E23F-0CE1-4855-B740-5767F5327BFF}" cxnId="{F644C91D-7F40-4D1B-A555-47CDAAB8EBD5}" type="sibTrans">
      <dgm:prSet/>
      <dgm:spPr/>
      <dgm:t>
        <a:bodyPr/>
        <a:lstStyle/>
        <a:p>
          <a:endParaRPr lang="en-US"/>
        </a:p>
      </dgm:t>
    </dgm:pt>
    <dgm:pt modelId="{FAFEE2B8-4626-4726-9B65-F29826AF2A5E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Automating the API tests using RestAssured</a:t>
          </a:r>
          <a:r>
            <a:rPr/>
            <a:t/>
          </a:r>
          <a:endParaRPr/>
        </a:p>
      </dgm:t>
    </dgm:pt>
    <dgm:pt modelId="{6DECAC9E-C6C6-459D-85C3-FC9C03EA296A}" cxnId="{A4AAB935-E692-4298-B8DA-2B10EBC47D32}" type="parTrans">
      <dgm:prSet/>
      <dgm:spPr/>
      <dgm:t>
        <a:bodyPr/>
        <a:lstStyle/>
        <a:p>
          <a:endParaRPr lang="en-US"/>
        </a:p>
      </dgm:t>
    </dgm:pt>
    <dgm:pt modelId="{1D6F1C48-4073-4414-BBF0-9867854CC304}" cxnId="{A4AAB935-E692-4298-B8DA-2B10EBC47D32}" type="sibTrans">
      <dgm:prSet/>
      <dgm:spPr/>
      <dgm:t>
        <a:bodyPr/>
        <a:lstStyle/>
        <a:p>
          <a:endParaRPr lang="en-US"/>
        </a:p>
      </dgm:t>
    </dgm:pt>
    <dgm:pt modelId="{887A42A6-FC3A-4B0E-BBE8-182A2A0A36BA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FB16F956-28D1-46E8-85AF-BCFDCEB903AD}" cxnId="{95EA590D-DEC1-4A79-950A-C0C66EB0D04D}" type="parTrans">
      <dgm:prSet/>
      <dgm:spPr/>
      <dgm:t>
        <a:bodyPr/>
        <a:lstStyle/>
        <a:p>
          <a:endParaRPr lang="en-US"/>
        </a:p>
      </dgm:t>
    </dgm:pt>
    <dgm:pt modelId="{15B72F43-5C9D-4753-9AA8-A973AC76D392}" cxnId="{95EA590D-DEC1-4A79-950A-C0C66EB0D04D}" type="sibTrans">
      <dgm:prSet/>
      <dgm:spPr/>
      <dgm:t>
        <a:bodyPr/>
        <a:lstStyle/>
        <a:p>
          <a:endParaRPr lang="en-US"/>
        </a:p>
      </dgm:t>
    </dgm:pt>
    <dgm:pt modelId="{54ED45D1-7832-43FB-A68B-33EDEC58867D}" type="pres">
      <dgm:prSet presAssocID="{112769AA-810B-4C2C-BD7F-9572C7C75D37}" presName="linear" presStyleCnt="0">
        <dgm:presLayoutVars>
          <dgm:animLvl val="lvl"/>
          <dgm:resizeHandles val="exact"/>
        </dgm:presLayoutVars>
      </dgm:prSet>
      <dgm:spPr/>
    </dgm:pt>
    <dgm:pt modelId="{05042DDC-022D-4FB9-B0BC-6C9775CC8CE6}" type="pres">
      <dgm:prSet presAssocID="{F0B498AD-8844-4F2C-AB26-81D96D645E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DD5A60-9795-4EC6-85F8-C18A327DBD81}" type="pres">
      <dgm:prSet presAssocID="{3591158D-5354-4CE3-BF3B-C1A131AA2259}" presName="spacer" presStyleCnt="0"/>
      <dgm:spPr/>
    </dgm:pt>
    <dgm:pt modelId="{72524DC8-8AAC-4FC3-A9F9-092335427F09}" type="pres">
      <dgm:prSet presAssocID="{090A7D60-6F89-41EF-AB2B-491B9F9EB7A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F1E0AC-D15E-42D5-94A1-EC2894A31B55}" type="pres">
      <dgm:prSet presAssocID="{DD3BE860-9189-4683-A66C-CFA7C80DD52E}" presName="spacer" presStyleCnt="0"/>
      <dgm:spPr/>
    </dgm:pt>
    <dgm:pt modelId="{A7A21361-D9BD-4406-AEE0-7C17B4854FCA}" type="pres">
      <dgm:prSet presAssocID="{E182889F-41D5-4B4D-B531-196233E6136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8611A35-1C07-4C89-BA92-816F7A61E5AD}" type="pres">
      <dgm:prSet presAssocID="{AF88E23F-0CE1-4855-B740-5767F5327BFF}" presName="spacer" presStyleCnt="0"/>
      <dgm:spPr/>
    </dgm:pt>
    <dgm:pt modelId="{A60EC8C9-E9EC-495C-8289-A0A7D3064D8C}" type="pres">
      <dgm:prSet presAssocID="{FAFEE2B8-4626-4726-9B65-F29826AF2A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E3B98F-BA7C-437C-AC60-D6B4AE7A053A}" type="pres">
      <dgm:prSet presAssocID="{1D6F1C48-4073-4414-BBF0-9867854CC304}" presName="spacer" presStyleCnt="0"/>
      <dgm:spPr/>
    </dgm:pt>
    <dgm:pt modelId="{C48884CA-5456-4D61-8A9A-5256C85FECEC}" type="pres">
      <dgm:prSet presAssocID="{887A42A6-FC3A-4B0E-BBE8-182A2A0A36B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98EAA12-FEB9-416C-A940-17F99B0B9511}" srcId="{112769AA-810B-4C2C-BD7F-9572C7C75D37}" destId="{F0B498AD-8844-4F2C-AB26-81D96D645EBF}" srcOrd="0" destOrd="0" parTransId="{EABC85A9-2E7C-480C-B72A-14A036CF234D}" sibTransId="{3591158D-5354-4CE3-BF3B-C1A131AA2259}"/>
    <dgm:cxn modelId="{7041C3F4-2B96-4B9D-AC79-C826C4B8981B}" srcId="{112769AA-810B-4C2C-BD7F-9572C7C75D37}" destId="{090A7D60-6F89-41EF-AB2B-491B9F9EB7AF}" srcOrd="1" destOrd="0" parTransId="{2224BF80-DBE3-40EA-B2DE-C97D5CFDE00D}" sibTransId="{DD3BE860-9189-4683-A66C-CFA7C80DD52E}"/>
    <dgm:cxn modelId="{F644C91D-7F40-4D1B-A555-47CDAAB8EBD5}" srcId="{112769AA-810B-4C2C-BD7F-9572C7C75D37}" destId="{E182889F-41D5-4B4D-B531-196233E61368}" srcOrd="2" destOrd="0" parTransId="{D522D9F1-187E-4115-AB60-EFAB0BDA785D}" sibTransId="{AF88E23F-0CE1-4855-B740-5767F5327BFF}"/>
    <dgm:cxn modelId="{A4AAB935-E692-4298-B8DA-2B10EBC47D32}" srcId="{112769AA-810B-4C2C-BD7F-9572C7C75D37}" destId="{FAFEE2B8-4626-4726-9B65-F29826AF2A5E}" srcOrd="3" destOrd="0" parTransId="{6DECAC9E-C6C6-459D-85C3-FC9C03EA296A}" sibTransId="{1D6F1C48-4073-4414-BBF0-9867854CC304}"/>
    <dgm:cxn modelId="{95EA590D-DEC1-4A79-950A-C0C66EB0D04D}" srcId="{112769AA-810B-4C2C-BD7F-9572C7C75D37}" destId="{887A42A6-FC3A-4B0E-BBE8-182A2A0A36BA}" srcOrd="4" destOrd="0" parTransId="{FB16F956-28D1-46E8-85AF-BCFDCEB903AD}" sibTransId="{15B72F43-5C9D-4753-9AA8-A973AC76D392}"/>
    <dgm:cxn modelId="{15C906D5-2533-4ABA-BB65-E3D0AD7B3048}" type="presOf" srcId="{112769AA-810B-4C2C-BD7F-9572C7C75D37}" destId="{54ED45D1-7832-43FB-A68B-33EDEC58867D}" srcOrd="0" destOrd="0" presId="urn:microsoft.com/office/officeart/2005/8/layout/vList2"/>
    <dgm:cxn modelId="{B789F909-16A1-40CA-9715-55714456C01D}" type="presParOf" srcId="{54ED45D1-7832-43FB-A68B-33EDEC58867D}" destId="{05042DDC-022D-4FB9-B0BC-6C9775CC8CE6}" srcOrd="0" destOrd="0" presId="urn:microsoft.com/office/officeart/2005/8/layout/vList2"/>
    <dgm:cxn modelId="{A216A03A-B403-459B-ADF6-A498B0A483F2}" type="presOf" srcId="{F0B498AD-8844-4F2C-AB26-81D96D645EBF}" destId="{05042DDC-022D-4FB9-B0BC-6C9775CC8CE6}" srcOrd="0" destOrd="0" presId="urn:microsoft.com/office/officeart/2005/8/layout/vList2"/>
    <dgm:cxn modelId="{A39E4903-BBEA-4A2C-A97D-12C70BFE4547}" type="presParOf" srcId="{54ED45D1-7832-43FB-A68B-33EDEC58867D}" destId="{CADD5A60-9795-4EC6-85F8-C18A327DBD81}" srcOrd="1" destOrd="0" presId="urn:microsoft.com/office/officeart/2005/8/layout/vList2"/>
    <dgm:cxn modelId="{D2888825-326A-45B0-BB14-5C7F6FD7A676}" type="presParOf" srcId="{54ED45D1-7832-43FB-A68B-33EDEC58867D}" destId="{72524DC8-8AAC-4FC3-A9F9-092335427F09}" srcOrd="2" destOrd="0" presId="urn:microsoft.com/office/officeart/2005/8/layout/vList2"/>
    <dgm:cxn modelId="{7EC699E8-5DE0-4385-8ED0-414CE376A8DE}" type="presOf" srcId="{090A7D60-6F89-41EF-AB2B-491B9F9EB7AF}" destId="{72524DC8-8AAC-4FC3-A9F9-092335427F09}" srcOrd="0" destOrd="0" presId="urn:microsoft.com/office/officeart/2005/8/layout/vList2"/>
    <dgm:cxn modelId="{FCF9AEA1-0CD1-4E62-8CD0-5CADC50F7ED8}" type="presParOf" srcId="{54ED45D1-7832-43FB-A68B-33EDEC58867D}" destId="{C7F1E0AC-D15E-42D5-94A1-EC2894A31B55}" srcOrd="3" destOrd="0" presId="urn:microsoft.com/office/officeart/2005/8/layout/vList2"/>
    <dgm:cxn modelId="{E0563910-BA59-45BE-8B9E-4226A1BE4B50}" type="presParOf" srcId="{54ED45D1-7832-43FB-A68B-33EDEC58867D}" destId="{A7A21361-D9BD-4406-AEE0-7C17B4854FCA}" srcOrd="4" destOrd="0" presId="urn:microsoft.com/office/officeart/2005/8/layout/vList2"/>
    <dgm:cxn modelId="{36253DAE-A9EA-46CF-B5DB-EA312749FC91}" type="presOf" srcId="{E182889F-41D5-4B4D-B531-196233E61368}" destId="{A7A21361-D9BD-4406-AEE0-7C17B4854FCA}" srcOrd="0" destOrd="0" presId="urn:microsoft.com/office/officeart/2005/8/layout/vList2"/>
    <dgm:cxn modelId="{EF45B70E-FD80-4DF5-A157-8F1194D694AA}" type="presParOf" srcId="{54ED45D1-7832-43FB-A68B-33EDEC58867D}" destId="{28611A35-1C07-4C89-BA92-816F7A61E5AD}" srcOrd="5" destOrd="0" presId="urn:microsoft.com/office/officeart/2005/8/layout/vList2"/>
    <dgm:cxn modelId="{0F031EFA-ADAC-4092-9EDD-50EB9CD18A82}" type="presParOf" srcId="{54ED45D1-7832-43FB-A68B-33EDEC58867D}" destId="{A60EC8C9-E9EC-495C-8289-A0A7D3064D8C}" srcOrd="6" destOrd="0" presId="urn:microsoft.com/office/officeart/2005/8/layout/vList2"/>
    <dgm:cxn modelId="{C118077C-B7D2-4BB7-81F1-1F3563568C71}" type="presOf" srcId="{FAFEE2B8-4626-4726-9B65-F29826AF2A5E}" destId="{A60EC8C9-E9EC-495C-8289-A0A7D3064D8C}" srcOrd="0" destOrd="0" presId="urn:microsoft.com/office/officeart/2005/8/layout/vList2"/>
    <dgm:cxn modelId="{2FFFBFF3-DC2B-4BE3-9E62-67BA2BCC2571}" type="presParOf" srcId="{54ED45D1-7832-43FB-A68B-33EDEC58867D}" destId="{25E3B98F-BA7C-437C-AC60-D6B4AE7A053A}" srcOrd="7" destOrd="0" presId="urn:microsoft.com/office/officeart/2005/8/layout/vList2"/>
    <dgm:cxn modelId="{4F5F5356-E91A-4F6E-839E-C06121ABCD4A}" type="presParOf" srcId="{54ED45D1-7832-43FB-A68B-33EDEC58867D}" destId="{C48884CA-5456-4D61-8A9A-5256C85FECEC}" srcOrd="8" destOrd="0" presId="urn:microsoft.com/office/officeart/2005/8/layout/vList2"/>
    <dgm:cxn modelId="{8EBCB1B9-FD47-4CF4-98A9-7BD380908AB4}" type="presOf" srcId="{887A42A6-FC3A-4B0E-BBE8-182A2A0A36BA}" destId="{C48884CA-5456-4D61-8A9A-5256C85FECE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42DDC-022D-4FB9-B0BC-6C9775CC8CE6}">
      <dsp:nvSpPr>
        <dsp:cNvPr id="0" name=""/>
        <dsp:cNvSpPr/>
      </dsp:nvSpPr>
      <dsp:spPr>
        <a:xfrm>
          <a:off x="0" y="30136"/>
          <a:ext cx="6263640" cy="10266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Introduction to </a:t>
          </a:r>
          <a:r>
            <a:rPr lang="en-US" sz="2700" kern="1200" dirty="0">
              <a:latin typeface="Arial"/>
            </a:rPr>
            <a:t>API</a:t>
          </a:r>
          <a:endParaRPr lang="en-US" sz="2700" kern="1200" dirty="0"/>
        </a:p>
      </dsp:txBody>
      <dsp:txXfrm>
        <a:off x="50118" y="80254"/>
        <a:ext cx="6163404" cy="926439"/>
      </dsp:txXfrm>
    </dsp:sp>
    <dsp:sp modelId="{72524DC8-8AAC-4FC3-A9F9-092335427F09}">
      <dsp:nvSpPr>
        <dsp:cNvPr id="0" name=""/>
        <dsp:cNvSpPr/>
      </dsp:nvSpPr>
      <dsp:spPr>
        <a:xfrm>
          <a:off x="0" y="1134571"/>
          <a:ext cx="6263640" cy="102667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Concepts of API testing and its importance</a:t>
          </a:r>
        </a:p>
      </dsp:txBody>
      <dsp:txXfrm>
        <a:off x="50118" y="1184689"/>
        <a:ext cx="6163404" cy="926439"/>
      </dsp:txXfrm>
    </dsp:sp>
    <dsp:sp modelId="{A7A21361-D9BD-4406-AEE0-7C17B4854FCA}">
      <dsp:nvSpPr>
        <dsp:cNvPr id="0" name=""/>
        <dsp:cNvSpPr/>
      </dsp:nvSpPr>
      <dsp:spPr>
        <a:xfrm>
          <a:off x="0" y="2239006"/>
          <a:ext cx="6263640" cy="102667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Different tools available for API testing</a:t>
          </a:r>
        </a:p>
      </dsp:txBody>
      <dsp:txXfrm>
        <a:off x="50118" y="2289124"/>
        <a:ext cx="6163404" cy="926439"/>
      </dsp:txXfrm>
    </dsp:sp>
    <dsp:sp modelId="{A60EC8C9-E9EC-495C-8289-A0A7D3064D8C}">
      <dsp:nvSpPr>
        <dsp:cNvPr id="0" name=""/>
        <dsp:cNvSpPr/>
      </dsp:nvSpPr>
      <dsp:spPr>
        <a:xfrm>
          <a:off x="0" y="3343441"/>
          <a:ext cx="6263640" cy="102667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Automating the API tests using Postman</a:t>
          </a:r>
        </a:p>
      </dsp:txBody>
      <dsp:txXfrm>
        <a:off x="50118" y="3393559"/>
        <a:ext cx="6163404" cy="926439"/>
      </dsp:txXfrm>
    </dsp:sp>
    <dsp:sp modelId="{C48884CA-5456-4D61-8A9A-5256C85FECEC}">
      <dsp:nvSpPr>
        <dsp:cNvPr id="0" name=""/>
        <dsp:cNvSpPr/>
      </dsp:nvSpPr>
      <dsp:spPr>
        <a:xfrm>
          <a:off x="0" y="4447876"/>
          <a:ext cx="6263640" cy="102667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Conclusion</a:t>
          </a:r>
        </a:p>
      </dsp:txBody>
      <dsp:txXfrm>
        <a:off x="50118" y="4497994"/>
        <a:ext cx="6163404" cy="926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CD31B-AA7F-43DF-A704-6C2E00E3EC9B}" type="datetimeFigureOut">
              <a:rPr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7DA68-6650-435D-91E5-79EE8CF4D323}" type="slidenum">
              <a:rPr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ubTitle" idx="1"/>
          </p:nvPr>
        </p:nvSpPr>
        <p:spPr>
          <a:xfrm>
            <a:off x="677334" y="4314976"/>
            <a:ext cx="10837333" cy="7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  <a:defRPr sz="3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spcBef>
                <a:spcPts val="745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90204"/>
              <a:buNone/>
              <a:defRPr sz="3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90204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</a:t>
            </a:r>
            <a:r>
              <a:rPr lang="en-US" sz="935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2019</a:t>
            </a: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,  North America Photon Infotech Ltd.                                          PHOTON PROPRIETARY AND CONFIDENTIAL INFORMATION</a:t>
            </a:r>
            <a:endParaRPr sz="935" b="0" i="0" u="none" strike="noStrike" cap="none">
              <a:solidFill>
                <a:srgbClr val="302C2D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65451" y="1392301"/>
            <a:ext cx="5661100" cy="150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3F3F3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 panose="02000503000000020004"/>
              <a:buNone/>
              <a:defRPr sz="3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12" name="Google Shape;12;p3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</a:t>
            </a:r>
            <a:r>
              <a:rPr lang="en-US" sz="935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2019</a:t>
            </a: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,  North America Photon Infotech Ltd.                                          PHOTON PROPRIETARY AND CONFIDENTIAL INFORMATION</a:t>
            </a:r>
            <a:endParaRPr sz="935" b="0" i="0" u="none" strike="noStrike" cap="none">
              <a:solidFill>
                <a:srgbClr val="302C2D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728199" y="92901"/>
            <a:ext cx="2419200" cy="64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C2D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865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609600" y="4314976"/>
            <a:ext cx="10837333" cy="7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90204"/>
              <a:buNone/>
              <a:defRPr sz="2135" b="0" i="0" u="none" strike="noStrike" cap="none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spcBef>
                <a:spcPts val="745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90204"/>
              <a:buNone/>
              <a:defRPr sz="3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90204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609600" y="3558057"/>
            <a:ext cx="10837333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06825"/>
              </a:buClr>
              <a:buSzPts val="2400"/>
              <a:buFont typeface="Helvetica Neue" panose="02000503000000020004"/>
              <a:buNone/>
              <a:defRPr sz="3200" b="0" i="0" u="none" strike="noStrike" cap="none">
                <a:solidFill>
                  <a:srgbClr val="F068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sp>
        <p:nvSpPr>
          <p:cNvPr id="18" name="Google Shape;18;p4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</a:t>
            </a:r>
            <a:r>
              <a:rPr lang="en-US" sz="935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2019</a:t>
            </a:r>
            <a:r>
              <a:rPr lang="en-US" sz="935" b="0" i="0" u="none" strike="noStrike" cap="none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,  North America Photon Infotech Ltd. 	                 PHOTON PROPRIETARY AND CONFIDENTIAL INFORMATION</a:t>
            </a:r>
            <a:endParaRPr sz="935" b="0" i="0" u="none" strike="noStrike" cap="none">
              <a:solidFill>
                <a:schemeClr val="lt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65451" y="1392301"/>
            <a:ext cx="5661100" cy="1509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0293" y="-54186"/>
            <a:ext cx="10972800" cy="88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1800"/>
              <a:buFont typeface="Helvetica Neue" panose="02000503000000020004"/>
              <a:buNone/>
              <a:defRPr sz="2400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pic>
        <p:nvPicPr>
          <p:cNvPr id="22" name="Google Shape;22;p5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 panose="02000503000000020004"/>
              <a:buNone/>
              <a:defRPr sz="3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pic>
        <p:nvPicPr>
          <p:cNvPr id="27" name="Google Shape;27;p7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C:\Users\biswajit_mo\Desktop\Sales Pitch prezi\Orange Stuff\Photon_logo-01.png"/>
          <p:cNvPicPr preferRelativeResize="0"/>
          <p:nvPr/>
        </p:nvPicPr>
        <p:blipFill rotWithShape="1">
          <a:blip r:embed="rId2"/>
          <a:srcRect r="-920"/>
          <a:stretch>
            <a:fillRect/>
          </a:stretch>
        </p:blipFill>
        <p:spPr>
          <a:xfrm>
            <a:off x="3176694" y="1381922"/>
            <a:ext cx="5838613" cy="13060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 txBox="1"/>
          <p:nvPr/>
        </p:nvSpPr>
        <p:spPr>
          <a:xfrm>
            <a:off x="2434722" y="2482740"/>
            <a:ext cx="8769893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6825"/>
              </a:buClr>
              <a:buSzPts val="1400"/>
              <a:buFont typeface="Helvetica Neue" panose="02000503000000020004"/>
              <a:buNone/>
            </a:pPr>
            <a:r>
              <a:rPr lang="en-US" sz="1865" b="0" i="1" u="none" strike="noStrike" cap="none">
                <a:solidFill>
                  <a:srgbClr val="F068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Relentlessly Pursuing Tomorrow</a:t>
            </a:r>
            <a:endParaRPr sz="3200" b="0" i="1" u="none" strike="noStrike" cap="none">
              <a:solidFill>
                <a:srgbClr val="F06825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77334" y="4314976"/>
            <a:ext cx="10837333" cy="7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  <a:defRPr sz="3200" b="1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spcBef>
                <a:spcPts val="745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90204"/>
              <a:buNone/>
              <a:defRPr sz="3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90204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2017,  North America Photon Infotech Ltd.                                          PHOTON PROPRIETARY AND CONFIDENTIAL INFORMATION</a:t>
            </a:r>
            <a:endParaRPr sz="935" b="0" i="0" u="none" strike="noStrike" cap="none">
              <a:solidFill>
                <a:srgbClr val="302C2D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 panose="02000503000000020004"/>
              <a:buNone/>
              <a:defRPr sz="3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pic>
        <p:nvPicPr>
          <p:cNvPr id="13" name="Google Shape;13;p3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2017,  North America Photon Infotech Ltd.                                          PHOTON PROPRIETARY AND CONFIDENTIAL INFORMATION</a:t>
            </a:r>
            <a:endParaRPr sz="935" b="0" i="0" u="none" strike="noStrike" cap="none">
              <a:solidFill>
                <a:srgbClr val="302C2D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02C2D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865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609600" y="4314976"/>
            <a:ext cx="10837333" cy="76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425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 panose="020B0604020202090204"/>
              <a:buNone/>
              <a:defRPr sz="2135" b="0" i="0" u="none" strike="noStrike" cap="none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marR="0" lvl="1" algn="ctr" rtl="0">
              <a:spcBef>
                <a:spcPts val="745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 panose="020B0604020202090204"/>
              <a:buNone/>
              <a:defRPr sz="373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 panose="020B0604020202090204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 panose="020B0604020202090204"/>
              <a:buNone/>
              <a:defRPr sz="266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09600" y="3558057"/>
            <a:ext cx="10837333" cy="83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06825"/>
              </a:buClr>
              <a:buSzPts val="2400"/>
              <a:buFont typeface="Helvetica Neue" panose="02000503000000020004"/>
              <a:buNone/>
              <a:defRPr sz="3200" b="0" i="0" u="none" strike="noStrike" cap="none">
                <a:solidFill>
                  <a:srgbClr val="F068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grpSp>
        <p:nvGrpSpPr>
          <p:cNvPr id="19" name="Google Shape;19;p4"/>
          <p:cNvGrpSpPr/>
          <p:nvPr/>
        </p:nvGrpSpPr>
        <p:grpSpPr>
          <a:xfrm>
            <a:off x="10254827" y="162562"/>
            <a:ext cx="1735211" cy="391708"/>
            <a:chOff x="6896100" y="4793410"/>
            <a:chExt cx="1301408" cy="293781"/>
          </a:xfrm>
        </p:grpSpPr>
        <p:pic>
          <p:nvPicPr>
            <p:cNvPr id="20" name="Google Shape;20;p4" descr="Photon_logo-01.png"/>
            <p:cNvPicPr preferRelativeResize="0"/>
            <p:nvPr/>
          </p:nvPicPr>
          <p:blipFill rotWithShape="1">
            <a:blip r:embed="rId2"/>
            <a:srcRect r="76579"/>
            <a:stretch>
              <a:fillRect/>
            </a:stretch>
          </p:blipFill>
          <p:spPr>
            <a:xfrm>
              <a:off x="6896100" y="4793410"/>
              <a:ext cx="304800" cy="2937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4" descr="Photon_logo-01.png"/>
            <p:cNvPicPr preferRelativeResize="0"/>
            <p:nvPr/>
          </p:nvPicPr>
          <p:blipFill rotWithShape="1">
            <a:blip r:embed="rId3"/>
            <a:srcRect l="23420"/>
            <a:stretch>
              <a:fillRect/>
            </a:stretch>
          </p:blipFill>
          <p:spPr>
            <a:xfrm>
              <a:off x="7200900" y="4793410"/>
              <a:ext cx="996608" cy="2937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4"/>
          <p:cNvSpPr txBox="1"/>
          <p:nvPr/>
        </p:nvSpPr>
        <p:spPr>
          <a:xfrm>
            <a:off x="165102" y="6390220"/>
            <a:ext cx="9563100" cy="40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33" rIns="121900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Helvetica Neue" panose="02000503000000020004"/>
              <a:buNone/>
            </a:pPr>
            <a:r>
              <a:rPr lang="en-US" sz="935" b="0" i="0" u="none" strike="noStrike" cap="none">
                <a:solidFill>
                  <a:schemeClr val="lt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Copyright  2017,  North America Photon Infotech Ltd. 	                 PHOTON PROPRIETARY AND CONFIDENTIAL INFORMATION</a:t>
            </a:r>
            <a:endParaRPr sz="935" b="0" i="0" u="none" strike="noStrike" cap="none">
              <a:solidFill>
                <a:schemeClr val="lt1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30293" y="-54186"/>
            <a:ext cx="10972800" cy="88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02C2D"/>
              </a:buClr>
              <a:buSzPts val="1800"/>
              <a:buFont typeface="Helvetica Neue" panose="02000503000000020004"/>
              <a:buNone/>
              <a:defRPr sz="2400" b="0" i="0" u="none" strike="noStrike" cap="none">
                <a:solidFill>
                  <a:srgbClr val="302C2D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pic>
        <p:nvPicPr>
          <p:cNvPr id="25" name="Google Shape;25;p5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Title and Content">
  <p:cSld name="16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 panose="02000503000000020004"/>
              <a:buNone/>
              <a:defRPr sz="3200" b="0" i="0" u="none" strike="noStrike" cap="none">
                <a:solidFill>
                  <a:srgbClr val="000000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  <a:sym typeface="Helvetica Neue Light" panose="02000503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/>
        </p:txBody>
      </p:sp>
      <p:pic>
        <p:nvPicPr>
          <p:cNvPr id="30" name="Google Shape;30;p7" descr="Photon_logo-01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52653" y="88090"/>
            <a:ext cx="2047544" cy="462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865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23387" y="3249525"/>
            <a:ext cx="10837333" cy="763336"/>
          </a:xfrm>
        </p:spPr>
        <p:txBody>
          <a:bodyPr/>
          <a:lstStyle/>
          <a:p>
            <a:r>
              <a:rPr lang="en-US"/>
              <a:t> </a:t>
            </a:r>
            <a:r>
              <a:rPr lang="en-US" sz="3600"/>
              <a:t>API Automation Testing using RestAssured</a:t>
            </a:r>
            <a:endParaRPr lang="en-US" sz="360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  <a:endParaRPr lang="en-US" sz="6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TextBox 2"/>
          <p:cNvGraphicFramePr/>
          <p:nvPr/>
        </p:nvGraphicFramePr>
        <p:xfrm>
          <a:off x="5483185" y="81274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88" y="0"/>
            <a:ext cx="10972800" cy="100813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API - Introduction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5788" y="1186831"/>
            <a:ext cx="107543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/>
              <a:buChar char="•"/>
            </a:pPr>
            <a:r>
              <a:rPr lang="en-US">
                <a:ea typeface="+mn-lt"/>
                <a:cs typeface="+mn-lt"/>
              </a:rPr>
              <a:t>API stands for </a:t>
            </a:r>
            <a:r>
              <a:rPr lang="en-US" b="1">
                <a:ea typeface="+mn-lt"/>
                <a:cs typeface="+mn-lt"/>
              </a:rPr>
              <a:t>Application Programming Interface</a:t>
            </a:r>
            <a:endParaRPr lang="en-US" b="1"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90204"/>
              <a:buChar char="•"/>
            </a:pPr>
            <a:r>
              <a:rPr lang="en-US">
                <a:ea typeface="+mn-lt"/>
                <a:cs typeface="+mn-lt"/>
              </a:rPr>
              <a:t>API is an interface to some data on a server typically stored in the DB, This interface allows the program to communicate and thus exchange data with the server, Without this interface the server would be in-accessible to the outside world </a:t>
            </a:r>
            <a:endParaRPr lang="en-US">
              <a:ea typeface="+mn-lt"/>
              <a:cs typeface="+mn-lt"/>
            </a:endParaRPr>
          </a:p>
          <a:p>
            <a:endParaRPr lang="en-US">
              <a:cs typeface="Arial" panose="020B0604020202090204"/>
            </a:endParaRPr>
          </a:p>
        </p:txBody>
      </p:sp>
      <p:pic>
        <p:nvPicPr>
          <p:cNvPr id="5" name="Picture 4" descr="Screenshot 2023-09-26 at 7.14.03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3218180"/>
            <a:ext cx="10586085" cy="360870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8325" y="629285"/>
            <a:ext cx="8443595" cy="1676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testing and Importance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TextBox 2"/>
          <p:cNvSpPr txBox="1"/>
          <p:nvPr/>
        </p:nvSpPr>
        <p:spPr>
          <a:xfrm>
            <a:off x="3108960" y="2310130"/>
            <a:ext cx="8402320" cy="45478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Autofit/>
          </a:bodyPr>
          <a:lstStyle/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Instead of  GUI testing business logic layer of the software.</a:t>
            </a:r>
            <a:endParaRPr lang="en-US" sz="2400">
              <a:cs typeface="Arial" panose="020B0604020202090204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API tests are faster to run and more isolated than UI tests, which makes it quicker and easier to identify and resolve bugs.</a:t>
            </a:r>
            <a:endParaRPr lang="en-US" sz="2400">
              <a:cs typeface="Arial" panose="020B0604020202090204"/>
            </a:endParaRP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API testing allows developer operations, quality assurance, development, and other teams to begin testing an application’s core functionality before the user interface is ready. </a:t>
            </a:r>
            <a:endParaRPr lang="en-US" sz="2400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API testing requires an application to interact with API, In order to test an API you will need to </a:t>
            </a:r>
            <a:endParaRPr lang="en-US" sz="2400">
              <a:cs typeface="Arial" panose="020B0604020202090204"/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Use Testing Tool to drive the API</a:t>
            </a:r>
            <a:endParaRPr lang="en-US" sz="2400">
              <a:cs typeface="Arial" panose="020B0604020202090204"/>
            </a:endParaRPr>
          </a:p>
          <a:p>
            <a:pPr marL="857250" lvl="1" indent="-285750">
              <a:lnSpc>
                <a:spcPct val="90000"/>
              </a:lnSpc>
              <a:spcAft>
                <a:spcPts val="600"/>
              </a:spcAft>
              <a:buFont typeface="Wingdings" panose="05000000000000000000"/>
              <a:buChar char="Ø"/>
            </a:pPr>
            <a:r>
              <a:rPr lang="en-US" sz="2400" dirty="0"/>
              <a:t>Write our own code to test the API</a:t>
            </a:r>
            <a:endParaRPr lang="en-US" sz="1400">
              <a:cs typeface="Arial" panose="020B0604020202090204"/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en-US" sz="1400" dirty="0">
              <a:cs typeface="Arial" panose="020B0604020202090204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en-US" sz="1400" dirty="0">
              <a:cs typeface="Arial" panose="020B0604020202090204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en-US" sz="13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90204" pitchFamily="34" charset="0"/>
              <a:buChar char="•"/>
            </a:pPr>
            <a:endParaRPr lang="en-US" sz="1300"/>
          </a:p>
        </p:txBody>
      </p:sp>
      <p:pic>
        <p:nvPicPr>
          <p:cNvPr id="26" name="Picture 4"/>
          <p:cNvPicPr>
            <a:picLocks noChangeAspect="1"/>
          </p:cNvPicPr>
          <p:nvPr/>
        </p:nvPicPr>
        <p:blipFill rotWithShape="1">
          <a:blip r:embed="rId1"/>
          <a:srcRect l="29883" r="29553" b="-2"/>
          <a:stretch>
            <a:fillRect/>
          </a:stretch>
        </p:blipFill>
        <p:spPr>
          <a:xfrm>
            <a:off x="0" y="0"/>
            <a:ext cx="2958465" cy="6858000"/>
          </a:xfrm>
          <a:prstGeom prst="rect">
            <a:avLst/>
          </a:prstGeom>
          <a:effectLst/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Overview of HTTP 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382" y="1966293"/>
            <a:ext cx="11061235" cy="445216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19" y="1122363"/>
            <a:ext cx="4497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Testing Tools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Text, logo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853" y="821801"/>
            <a:ext cx="2438262" cy="617765"/>
          </a:xfrm>
          <a:prstGeom prst="rect">
            <a:avLst/>
          </a:prstGeom>
        </p:spPr>
      </p:pic>
      <p:pic>
        <p:nvPicPr>
          <p:cNvPr id="13" name="Picture 13" descr="A picture containing text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846126"/>
            <a:ext cx="2439106" cy="112574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8592" y="2769380"/>
            <a:ext cx="2369932" cy="1239207"/>
          </a:xfrm>
          <a:prstGeom prst="rect">
            <a:avLst/>
          </a:prstGeom>
        </p:spPr>
      </p:pic>
      <p:pic>
        <p:nvPicPr>
          <p:cNvPr id="8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409161"/>
            <a:ext cx="2439106" cy="565286"/>
          </a:xfrm>
          <a:prstGeom prst="rect">
            <a:avLst/>
          </a:prstGeom>
        </p:spPr>
      </p:pic>
      <p:cxnSp>
        <p:nvCxnSpPr>
          <p:cNvPr id="15" name="Straight Connector 1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856858" y="0"/>
            <a:ext cx="0" cy="6858000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Logo, company name&#10;&#10;Description automatically generat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9859" y="642148"/>
            <a:ext cx="2368665" cy="977074"/>
          </a:xfrm>
          <a:prstGeom prst="rect">
            <a:avLst/>
          </a:prstGeom>
        </p:spPr>
      </p:pic>
      <p:cxnSp>
        <p:nvCxnSpPr>
          <p:cNvPr id="20" name="Straight Connector 1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096000" y="2228770"/>
            <a:ext cx="609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6136750" y="4581803"/>
            <a:ext cx="605525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8592" y="5257424"/>
            <a:ext cx="2369932" cy="8687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B1E6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943</Words>
  <Application>WPS Presentation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Helvetica Neue</vt:lpstr>
      <vt:lpstr>Calibri</vt:lpstr>
      <vt:lpstr>Helvetica Neue</vt:lpstr>
      <vt:lpstr>Helvetica Neue Light</vt:lpstr>
      <vt:lpstr>Wingdings</vt:lpstr>
      <vt:lpstr>微软雅黑</vt:lpstr>
      <vt:lpstr>汉仪旗黑</vt:lpstr>
      <vt:lpstr>Arial Unicode MS</vt:lpstr>
      <vt:lpstr>Calibri Light</vt:lpstr>
      <vt:lpstr>宋体-简</vt:lpstr>
      <vt:lpstr>office theme</vt:lpstr>
      <vt:lpstr>Office Theme</vt:lpstr>
      <vt:lpstr>PowerPoint 演示文稿</vt:lpstr>
      <vt:lpstr>AGENDA</vt:lpstr>
      <vt:lpstr> API - Introduction</vt:lpstr>
      <vt:lpstr>API testing and Importance</vt:lpstr>
      <vt:lpstr>Overview of HTTP </vt:lpstr>
      <vt:lpstr>API Testing 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sankarthirugnan</cp:lastModifiedBy>
  <cp:revision>210</cp:revision>
  <dcterms:created xsi:type="dcterms:W3CDTF">2023-09-26T18:10:11Z</dcterms:created>
  <dcterms:modified xsi:type="dcterms:W3CDTF">2023-09-26T18:10:11Z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