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20" r:id="rId1"/>
  </p:sldMasterIdLst>
  <p:sldIdLst>
    <p:sldId id="256" r:id="rId2"/>
    <p:sldId id="257" r:id="rId3"/>
    <p:sldId id="258" r:id="rId4"/>
    <p:sldId id="259" r:id="rId5"/>
    <p:sldId id="260" r:id="rId6"/>
    <p:sldId id="261" r:id="rId7"/>
    <p:sldId id="262" r:id="rId8"/>
    <p:sldId id="263" r:id="rId9"/>
    <p:sldId id="264" r:id="rId10"/>
    <p:sldId id="268" r:id="rId11"/>
    <p:sldId id="269"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D793C4-83CC-49A1-9A29-7F63F1137704}" type="datetimeFigureOut">
              <a:rPr lang="en-IN" smtClean="0"/>
              <a:t>05-03-2022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A0D457-0A73-4729-9FC6-6C5353E06F1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7471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D793C4-83CC-49A1-9A29-7F63F1137704}" type="datetimeFigureOut">
              <a:rPr lang="en-IN" smtClean="0"/>
              <a:t>05-03-2022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A0D457-0A73-4729-9FC6-6C5353E06F11}" type="slidenum">
              <a:rPr lang="en-IN" smtClean="0"/>
              <a:t>‹#›</a:t>
            </a:fld>
            <a:endParaRPr lang="en-IN"/>
          </a:p>
        </p:txBody>
      </p:sp>
    </p:spTree>
    <p:extLst>
      <p:ext uri="{BB962C8B-B14F-4D97-AF65-F5344CB8AC3E}">
        <p14:creationId xmlns:p14="http://schemas.microsoft.com/office/powerpoint/2010/main" val="2361897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D793C4-83CC-49A1-9A29-7F63F1137704}" type="datetimeFigureOut">
              <a:rPr lang="en-IN" smtClean="0"/>
              <a:t>05-03-2022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A0D457-0A73-4729-9FC6-6C5353E06F11}" type="slidenum">
              <a:rPr lang="en-IN" smtClean="0"/>
              <a:t>‹#›</a:t>
            </a:fld>
            <a:endParaRPr lang="en-IN"/>
          </a:p>
        </p:txBody>
      </p:sp>
    </p:spTree>
    <p:extLst>
      <p:ext uri="{BB962C8B-B14F-4D97-AF65-F5344CB8AC3E}">
        <p14:creationId xmlns:p14="http://schemas.microsoft.com/office/powerpoint/2010/main" val="371929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D793C4-83CC-49A1-9A29-7F63F1137704}" type="datetimeFigureOut">
              <a:rPr lang="en-IN" smtClean="0"/>
              <a:t>05-03-2022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A0D457-0A73-4729-9FC6-6C5353E06F11}" type="slidenum">
              <a:rPr lang="en-IN" smtClean="0"/>
              <a:t>‹#›</a:t>
            </a:fld>
            <a:endParaRPr lang="en-IN"/>
          </a:p>
        </p:txBody>
      </p:sp>
    </p:spTree>
    <p:extLst>
      <p:ext uri="{BB962C8B-B14F-4D97-AF65-F5344CB8AC3E}">
        <p14:creationId xmlns:p14="http://schemas.microsoft.com/office/powerpoint/2010/main" val="3074400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D793C4-83CC-49A1-9A29-7F63F1137704}" type="datetimeFigureOut">
              <a:rPr lang="en-IN" smtClean="0"/>
              <a:t>05-03-2022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A0D457-0A73-4729-9FC6-6C5353E06F1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1301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D793C4-83CC-49A1-9A29-7F63F1137704}" type="datetimeFigureOut">
              <a:rPr lang="en-IN" smtClean="0"/>
              <a:t>05-03-2022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A0D457-0A73-4729-9FC6-6C5353E06F11}" type="slidenum">
              <a:rPr lang="en-IN" smtClean="0"/>
              <a:t>‹#›</a:t>
            </a:fld>
            <a:endParaRPr lang="en-IN"/>
          </a:p>
        </p:txBody>
      </p:sp>
    </p:spTree>
    <p:extLst>
      <p:ext uri="{BB962C8B-B14F-4D97-AF65-F5344CB8AC3E}">
        <p14:creationId xmlns:p14="http://schemas.microsoft.com/office/powerpoint/2010/main" val="1944507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D793C4-83CC-49A1-9A29-7F63F1137704}" type="datetimeFigureOut">
              <a:rPr lang="en-IN" smtClean="0"/>
              <a:t>05-03-2022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A0D457-0A73-4729-9FC6-6C5353E06F11}" type="slidenum">
              <a:rPr lang="en-IN" smtClean="0"/>
              <a:t>‹#›</a:t>
            </a:fld>
            <a:endParaRPr lang="en-IN"/>
          </a:p>
        </p:txBody>
      </p:sp>
    </p:spTree>
    <p:extLst>
      <p:ext uri="{BB962C8B-B14F-4D97-AF65-F5344CB8AC3E}">
        <p14:creationId xmlns:p14="http://schemas.microsoft.com/office/powerpoint/2010/main" val="514326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D793C4-83CC-49A1-9A29-7F63F1137704}" type="datetimeFigureOut">
              <a:rPr lang="en-IN" smtClean="0"/>
              <a:t>05-03-2022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A0D457-0A73-4729-9FC6-6C5353E06F11}" type="slidenum">
              <a:rPr lang="en-IN" smtClean="0"/>
              <a:t>‹#›</a:t>
            </a:fld>
            <a:endParaRPr lang="en-IN"/>
          </a:p>
        </p:txBody>
      </p:sp>
    </p:spTree>
    <p:extLst>
      <p:ext uri="{BB962C8B-B14F-4D97-AF65-F5344CB8AC3E}">
        <p14:creationId xmlns:p14="http://schemas.microsoft.com/office/powerpoint/2010/main" val="1259533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5D793C4-83CC-49A1-9A29-7F63F1137704}" type="datetimeFigureOut">
              <a:rPr lang="en-IN" smtClean="0"/>
              <a:t>05-03-2022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1BA0D457-0A73-4729-9FC6-6C5353E06F11}" type="slidenum">
              <a:rPr lang="en-IN" smtClean="0"/>
              <a:t>‹#›</a:t>
            </a:fld>
            <a:endParaRPr lang="en-IN"/>
          </a:p>
        </p:txBody>
      </p:sp>
    </p:spTree>
    <p:extLst>
      <p:ext uri="{BB962C8B-B14F-4D97-AF65-F5344CB8AC3E}">
        <p14:creationId xmlns:p14="http://schemas.microsoft.com/office/powerpoint/2010/main" val="3401437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5D793C4-83CC-49A1-9A29-7F63F1137704}" type="datetimeFigureOut">
              <a:rPr lang="en-IN" smtClean="0"/>
              <a:t>05-03-2022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BA0D457-0A73-4729-9FC6-6C5353E06F11}" type="slidenum">
              <a:rPr lang="en-IN" smtClean="0"/>
              <a:t>‹#›</a:t>
            </a:fld>
            <a:endParaRPr lang="en-IN"/>
          </a:p>
        </p:txBody>
      </p:sp>
    </p:spTree>
    <p:extLst>
      <p:ext uri="{BB962C8B-B14F-4D97-AF65-F5344CB8AC3E}">
        <p14:creationId xmlns:p14="http://schemas.microsoft.com/office/powerpoint/2010/main" val="1121521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D793C4-83CC-49A1-9A29-7F63F1137704}" type="datetimeFigureOut">
              <a:rPr lang="en-IN" smtClean="0"/>
              <a:t>05-03-2022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A0D457-0A73-4729-9FC6-6C5353E06F11}" type="slidenum">
              <a:rPr lang="en-IN" smtClean="0"/>
              <a:t>‹#›</a:t>
            </a:fld>
            <a:endParaRPr lang="en-IN"/>
          </a:p>
        </p:txBody>
      </p:sp>
    </p:spTree>
    <p:extLst>
      <p:ext uri="{BB962C8B-B14F-4D97-AF65-F5344CB8AC3E}">
        <p14:creationId xmlns:p14="http://schemas.microsoft.com/office/powerpoint/2010/main" val="1752434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5D793C4-83CC-49A1-9A29-7F63F1137704}" type="datetimeFigureOut">
              <a:rPr lang="en-IN" smtClean="0"/>
              <a:t>05-03-2022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BA0D457-0A73-4729-9FC6-6C5353E06F1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0796148"/>
      </p:ext>
    </p:extLst>
  </p:cSld>
  <p:clrMap bg1="lt1" tx1="dk1" bg2="lt2" tx2="dk2" accent1="accent1" accent2="accent2" accent3="accent3" accent4="accent4" accent5="accent5" accent6="accent6" hlink="hlink" folHlink="folHlink"/>
  <p:sldLayoutIdLst>
    <p:sldLayoutId id="2147484321" r:id="rId1"/>
    <p:sldLayoutId id="2147484322" r:id="rId2"/>
    <p:sldLayoutId id="2147484323" r:id="rId3"/>
    <p:sldLayoutId id="2147484324" r:id="rId4"/>
    <p:sldLayoutId id="2147484325" r:id="rId5"/>
    <p:sldLayoutId id="2147484326" r:id="rId6"/>
    <p:sldLayoutId id="2147484327" r:id="rId7"/>
    <p:sldLayoutId id="2147484328" r:id="rId8"/>
    <p:sldLayoutId id="2147484329" r:id="rId9"/>
    <p:sldLayoutId id="2147484330" r:id="rId10"/>
    <p:sldLayoutId id="21474843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hack.analyticsvidhya.com/contest/black-friday/#ProblemStatemen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4E685-9B5A-49E9-A757-11ACB40CDFA4}"/>
              </a:ext>
            </a:extLst>
          </p:cNvPr>
          <p:cNvSpPr>
            <a:spLocks noGrp="1"/>
          </p:cNvSpPr>
          <p:nvPr>
            <p:ph type="ctrTitle"/>
          </p:nvPr>
        </p:nvSpPr>
        <p:spPr>
          <a:xfrm>
            <a:off x="2917110" y="207382"/>
            <a:ext cx="9274890" cy="1049867"/>
          </a:xfrm>
        </p:spPr>
        <p:txBody>
          <a:bodyPr>
            <a:normAutofit fontScale="90000"/>
          </a:bodyPr>
          <a:lstStyle/>
          <a:p>
            <a:r>
              <a:rPr lang="en-US" b="1" dirty="0">
                <a:latin typeface="Times New Roman" pitchFamily="18" charset="0"/>
                <a:cs typeface="Times New Roman" pitchFamily="18" charset="0"/>
              </a:rPr>
              <a:t>BDSN PROJECT</a:t>
            </a:r>
            <a:endParaRPr lang="en-IN" dirty="0"/>
          </a:p>
        </p:txBody>
      </p:sp>
      <p:sp>
        <p:nvSpPr>
          <p:cNvPr id="3" name="Subtitle 2">
            <a:extLst>
              <a:ext uri="{FF2B5EF4-FFF2-40B4-BE49-F238E27FC236}">
                <a16:creationId xmlns:a16="http://schemas.microsoft.com/office/drawing/2014/main" id="{F470995D-C447-4339-AAB9-77273C8C925B}"/>
              </a:ext>
            </a:extLst>
          </p:cNvPr>
          <p:cNvSpPr>
            <a:spLocks noGrp="1"/>
          </p:cNvSpPr>
          <p:nvPr>
            <p:ph type="subTitle" idx="1"/>
          </p:nvPr>
        </p:nvSpPr>
        <p:spPr>
          <a:xfrm>
            <a:off x="5862793" y="4811697"/>
            <a:ext cx="9440034" cy="431313"/>
          </a:xfrm>
        </p:spPr>
        <p:txBody>
          <a:bodyPr/>
          <a:lstStyle/>
          <a:p>
            <a:r>
              <a:rPr lang="en-IN" dirty="0"/>
              <a:t>Prepared by: Sanket DAS (A21028)</a:t>
            </a:r>
          </a:p>
        </p:txBody>
      </p:sp>
      <p:sp>
        <p:nvSpPr>
          <p:cNvPr id="4" name="TextBox 3">
            <a:extLst>
              <a:ext uri="{FF2B5EF4-FFF2-40B4-BE49-F238E27FC236}">
                <a16:creationId xmlns:a16="http://schemas.microsoft.com/office/drawing/2014/main" id="{EDE99C72-7489-42B1-83D7-972B68B75885}"/>
              </a:ext>
            </a:extLst>
          </p:cNvPr>
          <p:cNvSpPr txBox="1"/>
          <p:nvPr/>
        </p:nvSpPr>
        <p:spPr>
          <a:xfrm>
            <a:off x="7360920" y="5367297"/>
            <a:ext cx="3820506" cy="369332"/>
          </a:xfrm>
          <a:prstGeom prst="rect">
            <a:avLst/>
          </a:prstGeom>
          <a:noFill/>
        </p:spPr>
        <p:txBody>
          <a:bodyPr wrap="square" rtlCol="0">
            <a:spAutoFit/>
          </a:bodyPr>
          <a:lstStyle/>
          <a:p>
            <a:r>
              <a:rPr lang="en-IN" dirty="0"/>
              <a:t>PRAXIS BUSINESS SCHOOL, KOLKATA</a:t>
            </a:r>
          </a:p>
        </p:txBody>
      </p:sp>
    </p:spTree>
    <p:extLst>
      <p:ext uri="{BB962C8B-B14F-4D97-AF65-F5344CB8AC3E}">
        <p14:creationId xmlns:p14="http://schemas.microsoft.com/office/powerpoint/2010/main" val="3756299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9B48A-33C1-491A-B662-97CC7582F394}"/>
              </a:ext>
            </a:extLst>
          </p:cNvPr>
          <p:cNvSpPr>
            <a:spLocks noGrp="1"/>
          </p:cNvSpPr>
          <p:nvPr>
            <p:ph type="title"/>
          </p:nvPr>
        </p:nvSpPr>
        <p:spPr>
          <a:xfrm>
            <a:off x="919119" y="2633709"/>
            <a:ext cx="10353762" cy="970450"/>
          </a:xfrm>
        </p:spPr>
        <p:txBody>
          <a:bodyPr>
            <a:scene3d>
              <a:camera prst="orthographicFront"/>
              <a:lightRig rig="soft" dir="t">
                <a:rot lat="0" lon="0" rev="15600000"/>
              </a:lightRig>
            </a:scene3d>
            <a:sp3d extrusionH="57150" prstMaterial="softEdge">
              <a:bevelT w="25400" h="38100"/>
            </a:sp3d>
          </a:bodyPr>
          <a:lstStyle/>
          <a:p>
            <a:r>
              <a:rPr lang="en-IN" b="1" dirty="0">
                <a:ln/>
                <a:solidFill>
                  <a:schemeClr val="accent4"/>
                </a:solidFill>
                <a:effectLst/>
              </a:rPr>
              <a:t>DATA PREPROCESSING</a:t>
            </a:r>
          </a:p>
        </p:txBody>
      </p:sp>
    </p:spTree>
    <p:extLst>
      <p:ext uri="{BB962C8B-B14F-4D97-AF65-F5344CB8AC3E}">
        <p14:creationId xmlns:p14="http://schemas.microsoft.com/office/powerpoint/2010/main" val="2840661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C8432-7180-4ECA-A9A5-4B5000DCB2C1}"/>
              </a:ext>
            </a:extLst>
          </p:cNvPr>
          <p:cNvSpPr>
            <a:spLocks noGrp="1"/>
          </p:cNvSpPr>
          <p:nvPr>
            <p:ph type="title"/>
          </p:nvPr>
        </p:nvSpPr>
        <p:spPr>
          <a:xfrm>
            <a:off x="908777" y="550416"/>
            <a:ext cx="10374445" cy="900341"/>
          </a:xfrm>
        </p:spPr>
        <p:txBody>
          <a:bodyPr>
            <a:normAutofit/>
          </a:bodyPr>
          <a:lstStyle/>
          <a:p>
            <a:r>
              <a:rPr lang="en-US" sz="1800" dirty="0">
                <a:latin typeface="+mn-lt"/>
              </a:rPr>
              <a:t>We need to pre process some of the variable so as to fit the model on top of it. </a:t>
            </a:r>
            <a:br>
              <a:rPr lang="en-US" sz="1800" dirty="0">
                <a:latin typeface="+mn-lt"/>
              </a:rPr>
            </a:br>
            <a:r>
              <a:rPr lang="en-US" sz="1800" dirty="0">
                <a:latin typeface="+mn-lt"/>
              </a:rPr>
              <a:t>We will transform the feature through the label encoder technique so as to use the important variables for modeling.</a:t>
            </a:r>
            <a:br>
              <a:rPr lang="en-US" sz="1800" dirty="0">
                <a:latin typeface="+mn-lt"/>
              </a:rPr>
            </a:br>
            <a:endParaRPr lang="en-IN" sz="1800" dirty="0">
              <a:latin typeface="+mn-lt"/>
            </a:endParaRPr>
          </a:p>
        </p:txBody>
      </p:sp>
      <p:pic>
        <p:nvPicPr>
          <p:cNvPr id="9" name="Picture 8">
            <a:extLst>
              <a:ext uri="{FF2B5EF4-FFF2-40B4-BE49-F238E27FC236}">
                <a16:creationId xmlns:a16="http://schemas.microsoft.com/office/drawing/2014/main" id="{B873EB41-0373-403E-874E-6E002A9CC616}"/>
              </a:ext>
            </a:extLst>
          </p:cNvPr>
          <p:cNvPicPr>
            <a:picLocks noChangeAspect="1"/>
          </p:cNvPicPr>
          <p:nvPr/>
        </p:nvPicPr>
        <p:blipFill>
          <a:blip r:embed="rId2"/>
          <a:stretch>
            <a:fillRect/>
          </a:stretch>
        </p:blipFill>
        <p:spPr>
          <a:xfrm>
            <a:off x="1412481" y="1961965"/>
            <a:ext cx="9279953" cy="3098307"/>
          </a:xfrm>
          <a:prstGeom prst="rect">
            <a:avLst/>
          </a:prstGeom>
        </p:spPr>
      </p:pic>
    </p:spTree>
    <p:extLst>
      <p:ext uri="{BB962C8B-B14F-4D97-AF65-F5344CB8AC3E}">
        <p14:creationId xmlns:p14="http://schemas.microsoft.com/office/powerpoint/2010/main" val="3482810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B879A-EF8B-45BE-81A9-9B58F197C438}"/>
              </a:ext>
            </a:extLst>
          </p:cNvPr>
          <p:cNvSpPr>
            <a:spLocks noGrp="1"/>
          </p:cNvSpPr>
          <p:nvPr>
            <p:ph type="title"/>
          </p:nvPr>
        </p:nvSpPr>
        <p:spPr/>
        <p:txBody>
          <a:bodyPr>
            <a:normAutofit/>
          </a:bodyPr>
          <a:lstStyle/>
          <a:p>
            <a:br>
              <a:rPr lang="en-US" sz="40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br>
            <a:endParaRPr lang="en-IN" dirty="0"/>
          </a:p>
        </p:txBody>
      </p:sp>
      <p:sp>
        <p:nvSpPr>
          <p:cNvPr id="4" name="Rectangle 3">
            <a:extLst>
              <a:ext uri="{FF2B5EF4-FFF2-40B4-BE49-F238E27FC236}">
                <a16:creationId xmlns:a16="http://schemas.microsoft.com/office/drawing/2014/main" id="{8B7C7204-FD15-4E01-99C5-42ECBC914C25}"/>
              </a:ext>
            </a:extLst>
          </p:cNvPr>
          <p:cNvSpPr/>
          <p:nvPr/>
        </p:nvSpPr>
        <p:spPr>
          <a:xfrm>
            <a:off x="1354981" y="747918"/>
            <a:ext cx="9542997" cy="707886"/>
          </a:xfrm>
          <a:prstGeom prst="rect">
            <a:avLst/>
          </a:prstGeom>
          <a:noFill/>
        </p:spPr>
        <p:txBody>
          <a:bodyPr wrap="none" lIns="91440" tIns="45720" rIns="91440" bIns="45720">
            <a:spAutoFit/>
          </a:bodyPr>
          <a:lstStyle/>
          <a:p>
            <a:pPr algn="ctr"/>
            <a:r>
              <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Machine Learning Models and Evaluation</a:t>
            </a:r>
            <a:endParaRPr lang="en-IN"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TextBox 2">
            <a:extLst>
              <a:ext uri="{FF2B5EF4-FFF2-40B4-BE49-F238E27FC236}">
                <a16:creationId xmlns:a16="http://schemas.microsoft.com/office/drawing/2014/main" id="{EC7BE762-5571-4EF3-A42D-B336572E20D6}"/>
              </a:ext>
            </a:extLst>
          </p:cNvPr>
          <p:cNvSpPr txBox="1"/>
          <p:nvPr/>
        </p:nvSpPr>
        <p:spPr>
          <a:xfrm>
            <a:off x="1189607" y="2198675"/>
            <a:ext cx="5313314" cy="369332"/>
          </a:xfrm>
          <a:prstGeom prst="rect">
            <a:avLst/>
          </a:prstGeom>
          <a:noFill/>
        </p:spPr>
        <p:txBody>
          <a:bodyPr wrap="none" rtlCol="0">
            <a:spAutoFit/>
          </a:bodyPr>
          <a:lstStyle/>
          <a:p>
            <a:r>
              <a:rPr lang="en-IN" dirty="0"/>
              <a:t>We have used Linear Regression to evaluate the model</a:t>
            </a:r>
          </a:p>
        </p:txBody>
      </p:sp>
    </p:spTree>
    <p:extLst>
      <p:ext uri="{BB962C8B-B14F-4D97-AF65-F5344CB8AC3E}">
        <p14:creationId xmlns:p14="http://schemas.microsoft.com/office/powerpoint/2010/main" val="111529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F2559-40D3-4AB8-8C87-D2C66B3758B3}"/>
              </a:ext>
            </a:extLst>
          </p:cNvPr>
          <p:cNvSpPr>
            <a:spLocks noGrp="1"/>
          </p:cNvSpPr>
          <p:nvPr>
            <p:ph type="title"/>
          </p:nvPr>
        </p:nvSpPr>
        <p:spPr/>
        <p:txBody>
          <a:bodyPr>
            <a:normAutofit/>
          </a:bodyPr>
          <a:lstStyle/>
          <a:p>
            <a:r>
              <a:rPr lang="en-US" sz="4000" b="1" dirty="0"/>
              <a:t>PROBLEM STATEMENT</a:t>
            </a:r>
            <a:br>
              <a:rPr lang="en-US" sz="4000" b="1" dirty="0"/>
            </a:br>
            <a:endParaRPr lang="en-IN" dirty="0"/>
          </a:p>
        </p:txBody>
      </p:sp>
      <p:sp>
        <p:nvSpPr>
          <p:cNvPr id="3" name="Content Placeholder 2">
            <a:extLst>
              <a:ext uri="{FF2B5EF4-FFF2-40B4-BE49-F238E27FC236}">
                <a16:creationId xmlns:a16="http://schemas.microsoft.com/office/drawing/2014/main" id="{DB069B60-9281-43AF-A59B-C01B0FDC0194}"/>
              </a:ext>
            </a:extLst>
          </p:cNvPr>
          <p:cNvSpPr>
            <a:spLocks noGrp="1"/>
          </p:cNvSpPr>
          <p:nvPr>
            <p:ph idx="1"/>
          </p:nvPr>
        </p:nvSpPr>
        <p:spPr/>
        <p:txBody>
          <a:bodyPr/>
          <a:lstStyle/>
          <a:p>
            <a:r>
              <a:rPr lang="en-US" dirty="0"/>
              <a:t>A retail company “ABC Private Limited” wants to understand the customer purchase behavior (specifically, purchase amount) against various products of different categories. They have shared purchase summary of various customers for selected high volume products from last month. The data set also contains customer demographics (age, gender, marital status, city_type, stay_in_current_city), product details (product_id and product category) and Total purchase_amount from last month. Now, they want to build a model to predict the purchase amount of customer against various products which will help them to create personalized offer for customers against different products</a:t>
            </a:r>
            <a:endParaRPr lang="en-IN" dirty="0"/>
          </a:p>
        </p:txBody>
      </p:sp>
    </p:spTree>
    <p:extLst>
      <p:ext uri="{BB962C8B-B14F-4D97-AF65-F5344CB8AC3E}">
        <p14:creationId xmlns:p14="http://schemas.microsoft.com/office/powerpoint/2010/main" val="2349572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22392-45DF-4E07-8E57-0724520E2DF4}"/>
              </a:ext>
            </a:extLst>
          </p:cNvPr>
          <p:cNvSpPr>
            <a:spLocks noGrp="1"/>
          </p:cNvSpPr>
          <p:nvPr>
            <p:ph type="title"/>
          </p:nvPr>
        </p:nvSpPr>
        <p:spPr/>
        <p:txBody>
          <a:bodyPr>
            <a:normAutofit/>
          </a:bodyPr>
          <a:lstStyle/>
          <a:p>
            <a:r>
              <a:rPr lang="en-US" sz="4000" b="1" dirty="0"/>
              <a:t>DATASET DESCRIPTION</a:t>
            </a:r>
            <a:br>
              <a:rPr lang="en-US" sz="4000" b="1" dirty="0"/>
            </a:br>
            <a:endParaRPr lang="en-IN" dirty="0"/>
          </a:p>
        </p:txBody>
      </p:sp>
      <p:sp>
        <p:nvSpPr>
          <p:cNvPr id="3" name="Content Placeholder 2">
            <a:extLst>
              <a:ext uri="{FF2B5EF4-FFF2-40B4-BE49-F238E27FC236}">
                <a16:creationId xmlns:a16="http://schemas.microsoft.com/office/drawing/2014/main" id="{B63F7399-39FE-46A1-A7BC-33B00F51CEE7}"/>
              </a:ext>
            </a:extLst>
          </p:cNvPr>
          <p:cNvSpPr>
            <a:spLocks noGrp="1"/>
          </p:cNvSpPr>
          <p:nvPr>
            <p:ph idx="1"/>
          </p:nvPr>
        </p:nvSpPr>
        <p:spPr/>
        <p:txBody>
          <a:bodyPr/>
          <a:lstStyle/>
          <a:p>
            <a:pPr algn="l"/>
            <a:r>
              <a:rPr lang="en-US" b="0" i="0" dirty="0">
                <a:effectLst/>
                <a:latin typeface="-apple-system"/>
              </a:rPr>
              <a:t>The dataset consists of sales transactions captured at a retail store. Here we will explore and expand our feature engineering skills and day to day understanding from multiple shopping experiences. This is a regression problem. The dataset has 550,069 rows and 12 columns.</a:t>
            </a:r>
          </a:p>
          <a:p>
            <a:pPr algn="l"/>
            <a:r>
              <a:rPr lang="en-US" b="0" i="0" dirty="0">
                <a:effectLst/>
                <a:latin typeface="-apple-system"/>
              </a:rPr>
              <a:t>Data Sets: Analytics Vidhya Hackathon : </a:t>
            </a:r>
            <a:r>
              <a:rPr lang="en-US" b="0" i="0" u="none" strike="noStrike" dirty="0">
                <a:effectLst/>
                <a:latin typeface="-apple-system"/>
                <a:hlinkClick r:id="rId2"/>
              </a:rPr>
              <a:t>https://datahack.analyticsvidhya.com/contest/black-friday/#ProblemStatement</a:t>
            </a:r>
            <a:endParaRPr lang="en-US" b="0" i="0" dirty="0">
              <a:effectLst/>
              <a:latin typeface="-apple-system"/>
            </a:endParaRPr>
          </a:p>
          <a:p>
            <a:pPr algn="l"/>
            <a:endParaRPr lang="en-US" b="0" i="0" dirty="0">
              <a:effectLst/>
              <a:latin typeface="-apple-system"/>
            </a:endParaRPr>
          </a:p>
          <a:p>
            <a:pPr algn="l"/>
            <a:r>
              <a:rPr lang="en-US" b="0" i="0" dirty="0">
                <a:effectLst/>
                <a:latin typeface="-apple-system"/>
              </a:rPr>
              <a:t>Problem: Predict purchase amount</a:t>
            </a:r>
          </a:p>
          <a:p>
            <a:endParaRPr lang="en-IN" dirty="0"/>
          </a:p>
        </p:txBody>
      </p:sp>
    </p:spTree>
    <p:extLst>
      <p:ext uri="{BB962C8B-B14F-4D97-AF65-F5344CB8AC3E}">
        <p14:creationId xmlns:p14="http://schemas.microsoft.com/office/powerpoint/2010/main" val="3742112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9EC51-9559-4A9B-874E-7C43BCB901DF}"/>
              </a:ext>
            </a:extLst>
          </p:cNvPr>
          <p:cNvSpPr>
            <a:spLocks noGrp="1"/>
          </p:cNvSpPr>
          <p:nvPr>
            <p:ph type="title"/>
          </p:nvPr>
        </p:nvSpPr>
        <p:spPr/>
        <p:txBody>
          <a:bodyPr>
            <a:normAutofit/>
          </a:bodyPr>
          <a:lstStyle/>
          <a:p>
            <a:r>
              <a:rPr lang="en-US" sz="4000" b="1" dirty="0"/>
              <a:t>DATA SET</a:t>
            </a:r>
            <a:br>
              <a:rPr lang="en-US" sz="4000" b="1" dirty="0"/>
            </a:br>
            <a:endParaRPr lang="en-IN" dirty="0"/>
          </a:p>
        </p:txBody>
      </p:sp>
      <p:pic>
        <p:nvPicPr>
          <p:cNvPr id="5" name="Content Placeholder 4">
            <a:extLst>
              <a:ext uri="{FF2B5EF4-FFF2-40B4-BE49-F238E27FC236}">
                <a16:creationId xmlns:a16="http://schemas.microsoft.com/office/drawing/2014/main" id="{E6F02F71-0FA6-408A-879B-D32C9702D882}"/>
              </a:ext>
            </a:extLst>
          </p:cNvPr>
          <p:cNvPicPr>
            <a:picLocks noGrp="1" noChangeAspect="1"/>
          </p:cNvPicPr>
          <p:nvPr>
            <p:ph idx="1"/>
          </p:nvPr>
        </p:nvPicPr>
        <p:blipFill>
          <a:blip r:embed="rId2"/>
          <a:stretch>
            <a:fillRect/>
          </a:stretch>
        </p:blipFill>
        <p:spPr>
          <a:xfrm>
            <a:off x="1096963" y="2144001"/>
            <a:ext cx="10058400" cy="3427249"/>
          </a:xfrm>
        </p:spPr>
      </p:pic>
    </p:spTree>
    <p:extLst>
      <p:ext uri="{BB962C8B-B14F-4D97-AF65-F5344CB8AC3E}">
        <p14:creationId xmlns:p14="http://schemas.microsoft.com/office/powerpoint/2010/main" val="2281021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9FFB8-A97A-4B14-BF03-35A57EFB61A4}"/>
              </a:ext>
            </a:extLst>
          </p:cNvPr>
          <p:cNvSpPr>
            <a:spLocks noGrp="1"/>
          </p:cNvSpPr>
          <p:nvPr>
            <p:ph type="title"/>
          </p:nvPr>
        </p:nvSpPr>
        <p:spPr>
          <a:xfrm>
            <a:off x="919119" y="2580443"/>
            <a:ext cx="10353762" cy="970450"/>
          </a:xfrm>
        </p:spPr>
        <p:txBody>
          <a:bodyPr/>
          <a:lstStyle/>
          <a:p>
            <a:r>
              <a:rPr lang="en-IN" dirty="0">
                <a:effectLst>
                  <a:outerShdw blurRad="9525" dist="25400" dir="14640000" algn="tl" rotWithShape="0">
                    <a:schemeClr val="bg1">
                      <a:alpha val="30000"/>
                    </a:schemeClr>
                  </a:outerShdw>
                  <a:reflection blurRad="6350" stA="55000" endA="50" endPos="85000" dir="5400000" sy="-100000" algn="bl" rotWithShape="0"/>
                </a:effectLst>
              </a:rPr>
              <a:t>DATA VISUALIZATION</a:t>
            </a:r>
          </a:p>
        </p:txBody>
      </p:sp>
    </p:spTree>
    <p:extLst>
      <p:ext uri="{BB962C8B-B14F-4D97-AF65-F5344CB8AC3E}">
        <p14:creationId xmlns:p14="http://schemas.microsoft.com/office/powerpoint/2010/main" val="942246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BC03B60-E61B-414C-B1CD-A3ECF6C71BD1}"/>
              </a:ext>
            </a:extLst>
          </p:cNvPr>
          <p:cNvPicPr>
            <a:picLocks noGrp="1" noChangeAspect="1"/>
          </p:cNvPicPr>
          <p:nvPr>
            <p:ph idx="1"/>
          </p:nvPr>
        </p:nvPicPr>
        <p:blipFill>
          <a:blip r:embed="rId2"/>
          <a:stretch>
            <a:fillRect/>
          </a:stretch>
        </p:blipFill>
        <p:spPr>
          <a:xfrm>
            <a:off x="3189463" y="219610"/>
            <a:ext cx="5479064" cy="3312395"/>
          </a:xfrm>
        </p:spPr>
      </p:pic>
      <p:pic>
        <p:nvPicPr>
          <p:cNvPr id="7" name="Picture 6">
            <a:extLst>
              <a:ext uri="{FF2B5EF4-FFF2-40B4-BE49-F238E27FC236}">
                <a16:creationId xmlns:a16="http://schemas.microsoft.com/office/drawing/2014/main" id="{30872A0C-41C0-4FF2-BCA9-92A64A460E03}"/>
              </a:ext>
            </a:extLst>
          </p:cNvPr>
          <p:cNvPicPr>
            <a:picLocks noChangeAspect="1"/>
          </p:cNvPicPr>
          <p:nvPr/>
        </p:nvPicPr>
        <p:blipFill>
          <a:blip r:embed="rId3"/>
          <a:stretch>
            <a:fillRect/>
          </a:stretch>
        </p:blipFill>
        <p:spPr>
          <a:xfrm>
            <a:off x="3427489" y="3496133"/>
            <a:ext cx="4752975" cy="2714625"/>
          </a:xfrm>
          <a:prstGeom prst="rect">
            <a:avLst/>
          </a:prstGeom>
        </p:spPr>
      </p:pic>
      <p:sp>
        <p:nvSpPr>
          <p:cNvPr id="8" name="TextBox 7">
            <a:extLst>
              <a:ext uri="{FF2B5EF4-FFF2-40B4-BE49-F238E27FC236}">
                <a16:creationId xmlns:a16="http://schemas.microsoft.com/office/drawing/2014/main" id="{31CAC630-94EE-4510-9C07-25D25422EFA5}"/>
              </a:ext>
            </a:extLst>
          </p:cNvPr>
          <p:cNvSpPr txBox="1"/>
          <p:nvPr/>
        </p:nvSpPr>
        <p:spPr>
          <a:xfrm>
            <a:off x="3206488" y="-103555"/>
            <a:ext cx="6932795" cy="646331"/>
          </a:xfrm>
          <a:prstGeom prst="rect">
            <a:avLst/>
          </a:prstGeom>
          <a:noFill/>
        </p:spPr>
        <p:txBody>
          <a:bodyPr wrap="none" rtlCol="0">
            <a:spAutoFit/>
          </a:bodyPr>
          <a:lstStyle/>
          <a:p>
            <a:r>
              <a:rPr lang="en-US" b="1" i="0" dirty="0">
                <a:effectLst/>
                <a:latin typeface="-apple-system"/>
              </a:rPr>
              <a:t>In this dataset most of the purchasers are Male in the Black Friday Sale</a:t>
            </a:r>
          </a:p>
          <a:p>
            <a:endParaRPr lang="en-IN" dirty="0"/>
          </a:p>
        </p:txBody>
      </p:sp>
      <p:sp>
        <p:nvSpPr>
          <p:cNvPr id="9" name="TextBox 8">
            <a:extLst>
              <a:ext uri="{FF2B5EF4-FFF2-40B4-BE49-F238E27FC236}">
                <a16:creationId xmlns:a16="http://schemas.microsoft.com/office/drawing/2014/main" id="{6A762758-E0EB-479C-92C6-954E1E84F62E}"/>
              </a:ext>
            </a:extLst>
          </p:cNvPr>
          <p:cNvSpPr txBox="1"/>
          <p:nvPr/>
        </p:nvSpPr>
        <p:spPr>
          <a:xfrm>
            <a:off x="1594731" y="5992059"/>
            <a:ext cx="8668527" cy="646331"/>
          </a:xfrm>
          <a:prstGeom prst="rect">
            <a:avLst/>
          </a:prstGeom>
          <a:noFill/>
        </p:spPr>
        <p:txBody>
          <a:bodyPr wrap="none" rtlCol="0">
            <a:spAutoFit/>
          </a:bodyPr>
          <a:lstStyle/>
          <a:p>
            <a:r>
              <a:rPr lang="en-US" b="1" i="0" dirty="0">
                <a:effectLst/>
                <a:latin typeface="-apple-system"/>
              </a:rPr>
              <a:t>Maximum purchases is done by youth people belonging to the age group between 26-35 </a:t>
            </a:r>
          </a:p>
          <a:p>
            <a:endParaRPr lang="en-IN" dirty="0"/>
          </a:p>
        </p:txBody>
      </p:sp>
    </p:spTree>
    <p:extLst>
      <p:ext uri="{BB962C8B-B14F-4D97-AF65-F5344CB8AC3E}">
        <p14:creationId xmlns:p14="http://schemas.microsoft.com/office/powerpoint/2010/main" val="3792056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220F760-BA97-4DDE-BBD5-6AC2AF130EE4}"/>
              </a:ext>
            </a:extLst>
          </p:cNvPr>
          <p:cNvSpPr>
            <a:spLocks noGrp="1"/>
          </p:cNvSpPr>
          <p:nvPr>
            <p:ph type="title"/>
          </p:nvPr>
        </p:nvSpPr>
        <p:spPr/>
        <p:txBody>
          <a:bodyPr>
            <a:normAutofit/>
          </a:bodyPr>
          <a:lstStyle/>
          <a:p>
            <a:r>
              <a:rPr lang="en-US" sz="2700" b="1" i="0" dirty="0">
                <a:effectLst/>
                <a:latin typeface="-apple-system"/>
              </a:rPr>
              <a:t>All the categories are purchasing in average manner, the mean is in uniform distribution.</a:t>
            </a:r>
            <a:br>
              <a:rPr lang="en-US" b="1" i="0" dirty="0">
                <a:effectLst/>
                <a:latin typeface="-apple-system"/>
              </a:rPr>
            </a:br>
            <a:endParaRPr lang="en-IN" dirty="0"/>
          </a:p>
        </p:txBody>
      </p:sp>
      <p:pic>
        <p:nvPicPr>
          <p:cNvPr id="5" name="Content Placeholder 4">
            <a:extLst>
              <a:ext uri="{FF2B5EF4-FFF2-40B4-BE49-F238E27FC236}">
                <a16:creationId xmlns:a16="http://schemas.microsoft.com/office/drawing/2014/main" id="{A767A438-C264-40BD-9D58-F4B735F27AFD}"/>
              </a:ext>
            </a:extLst>
          </p:cNvPr>
          <p:cNvPicPr>
            <a:picLocks noGrp="1" noChangeAspect="1"/>
          </p:cNvPicPr>
          <p:nvPr>
            <p:ph idx="1"/>
          </p:nvPr>
        </p:nvPicPr>
        <p:blipFill>
          <a:blip r:embed="rId2"/>
          <a:stretch>
            <a:fillRect/>
          </a:stretch>
        </p:blipFill>
        <p:spPr>
          <a:xfrm>
            <a:off x="2165903" y="1846263"/>
            <a:ext cx="7920520" cy="4022725"/>
          </a:xfrm>
        </p:spPr>
      </p:pic>
    </p:spTree>
    <p:extLst>
      <p:ext uri="{BB962C8B-B14F-4D97-AF65-F5344CB8AC3E}">
        <p14:creationId xmlns:p14="http://schemas.microsoft.com/office/powerpoint/2010/main" val="4200556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4B713-C4BD-4D7D-87F3-E2DDEB7D5C57}"/>
              </a:ext>
            </a:extLst>
          </p:cNvPr>
          <p:cNvSpPr>
            <a:spLocks noGrp="1"/>
          </p:cNvSpPr>
          <p:nvPr>
            <p:ph type="title"/>
          </p:nvPr>
        </p:nvSpPr>
        <p:spPr/>
        <p:txBody>
          <a:bodyPr>
            <a:normAutofit/>
          </a:bodyPr>
          <a:lstStyle/>
          <a:p>
            <a:r>
              <a:rPr lang="en-US" sz="2700" b="1" i="0" dirty="0">
                <a:effectLst/>
                <a:latin typeface="-apple-system"/>
              </a:rPr>
              <a:t>   Here also most of the categories are purchasing in uniform manner.</a:t>
            </a:r>
            <a:br>
              <a:rPr lang="en-US" b="1" i="0" dirty="0">
                <a:effectLst/>
                <a:latin typeface="-apple-system"/>
              </a:rPr>
            </a:br>
            <a:endParaRPr lang="en-IN" dirty="0"/>
          </a:p>
        </p:txBody>
      </p:sp>
      <p:pic>
        <p:nvPicPr>
          <p:cNvPr id="5" name="Content Placeholder 4">
            <a:extLst>
              <a:ext uri="{FF2B5EF4-FFF2-40B4-BE49-F238E27FC236}">
                <a16:creationId xmlns:a16="http://schemas.microsoft.com/office/drawing/2014/main" id="{529870C4-D697-4277-958B-A5B9D1FB680E}"/>
              </a:ext>
            </a:extLst>
          </p:cNvPr>
          <p:cNvPicPr>
            <a:picLocks noGrp="1" noChangeAspect="1"/>
          </p:cNvPicPr>
          <p:nvPr>
            <p:ph idx="1"/>
          </p:nvPr>
        </p:nvPicPr>
        <p:blipFill>
          <a:blip r:embed="rId2"/>
          <a:stretch>
            <a:fillRect/>
          </a:stretch>
        </p:blipFill>
        <p:spPr>
          <a:xfrm>
            <a:off x="2401267" y="1846263"/>
            <a:ext cx="7449792" cy="4022725"/>
          </a:xfrm>
        </p:spPr>
      </p:pic>
    </p:spTree>
    <p:extLst>
      <p:ext uri="{BB962C8B-B14F-4D97-AF65-F5344CB8AC3E}">
        <p14:creationId xmlns:p14="http://schemas.microsoft.com/office/powerpoint/2010/main" val="4160317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0CD5E-164B-4CDD-9EAB-618E772A3622}"/>
              </a:ext>
            </a:extLst>
          </p:cNvPr>
          <p:cNvSpPr>
            <a:spLocks noGrp="1"/>
          </p:cNvSpPr>
          <p:nvPr>
            <p:ph type="title"/>
          </p:nvPr>
        </p:nvSpPr>
        <p:spPr/>
        <p:txBody>
          <a:bodyPr>
            <a:normAutofit/>
          </a:bodyPr>
          <a:lstStyle/>
          <a:p>
            <a:r>
              <a:rPr lang="en-US" sz="2700" b="1" i="0" dirty="0">
                <a:effectLst/>
                <a:latin typeface="-apple-system"/>
              </a:rPr>
              <a:t>Here there is a slight difference in the purchase pattern amongst males and females.</a:t>
            </a:r>
            <a:br>
              <a:rPr lang="en-US" b="1" i="0" dirty="0">
                <a:effectLst/>
                <a:latin typeface="-apple-system"/>
              </a:rPr>
            </a:br>
            <a:endParaRPr lang="en-IN" dirty="0"/>
          </a:p>
        </p:txBody>
      </p:sp>
      <p:pic>
        <p:nvPicPr>
          <p:cNvPr id="5" name="Content Placeholder 4">
            <a:extLst>
              <a:ext uri="{FF2B5EF4-FFF2-40B4-BE49-F238E27FC236}">
                <a16:creationId xmlns:a16="http://schemas.microsoft.com/office/drawing/2014/main" id="{59666BD3-846C-4A7B-80E0-711A79D07F47}"/>
              </a:ext>
            </a:extLst>
          </p:cNvPr>
          <p:cNvPicPr>
            <a:picLocks noGrp="1" noChangeAspect="1"/>
          </p:cNvPicPr>
          <p:nvPr>
            <p:ph idx="1"/>
          </p:nvPr>
        </p:nvPicPr>
        <p:blipFill>
          <a:blip r:embed="rId2"/>
          <a:stretch>
            <a:fillRect/>
          </a:stretch>
        </p:blipFill>
        <p:spPr>
          <a:xfrm>
            <a:off x="2490694" y="1846263"/>
            <a:ext cx="7270937" cy="4022725"/>
          </a:xfrm>
        </p:spPr>
      </p:pic>
    </p:spTree>
    <p:extLst>
      <p:ext uri="{BB962C8B-B14F-4D97-AF65-F5344CB8AC3E}">
        <p14:creationId xmlns:p14="http://schemas.microsoft.com/office/powerpoint/2010/main" val="267208610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467</TotalTime>
  <Words>354</Words>
  <Application>Microsoft Office PowerPoint</Application>
  <PresentationFormat>Widescreen</PresentationFormat>
  <Paragraphs>22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Calibri</vt:lpstr>
      <vt:lpstr>Calibri Light</vt:lpstr>
      <vt:lpstr>Times New Roman</vt:lpstr>
      <vt:lpstr>Retrospect</vt:lpstr>
      <vt:lpstr>BDSN PROJECT</vt:lpstr>
      <vt:lpstr>PROBLEM STATEMENT </vt:lpstr>
      <vt:lpstr>DATASET DESCRIPTION </vt:lpstr>
      <vt:lpstr>DATA SET </vt:lpstr>
      <vt:lpstr>DATA VISUALIZATION</vt:lpstr>
      <vt:lpstr>PowerPoint Presentation</vt:lpstr>
      <vt:lpstr>All the categories are purchasing in average manner, the mean is in uniform distribution. </vt:lpstr>
      <vt:lpstr>   Here also most of the categories are purchasing in uniform manner. </vt:lpstr>
      <vt:lpstr>Here there is a slight difference in the purchase pattern amongst males and females. </vt:lpstr>
      <vt:lpstr>DATA PREPROCESSING</vt:lpstr>
      <vt:lpstr>We need to pre process some of the variable so as to fit the model on top of it.  We will transform the feature through the label encoder technique so as to use the important variables for modeling.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BDSN PROJECT</dc:title>
  <dc:creator>Sanket Das</dc:creator>
  <cp:lastModifiedBy>Sanket Das</cp:lastModifiedBy>
  <cp:revision>6</cp:revision>
  <dcterms:created xsi:type="dcterms:W3CDTF">2022-03-05T07:44:54Z</dcterms:created>
  <dcterms:modified xsi:type="dcterms:W3CDTF">2022-03-05T18:05:44Z</dcterms:modified>
</cp:coreProperties>
</file>