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560" r:id="rId3"/>
    <p:sldId id="257" r:id="rId4"/>
    <p:sldId id="598" r:id="rId5"/>
    <p:sldId id="599" r:id="rId6"/>
    <p:sldId id="600" r:id="rId7"/>
    <p:sldId id="601" r:id="rId8"/>
    <p:sldId id="602" r:id="rId9"/>
    <p:sldId id="603" r:id="rId10"/>
    <p:sldId id="604" r:id="rId11"/>
    <p:sldId id="605" r:id="rId12"/>
    <p:sldId id="606" r:id="rId13"/>
    <p:sldId id="607" r:id="rId14"/>
    <p:sldId id="608" r:id="rId15"/>
    <p:sldId id="609" r:id="rId16"/>
    <p:sldId id="610" r:id="rId17"/>
    <p:sldId id="611" r:id="rId18"/>
    <p:sldId id="612" r:id="rId19"/>
    <p:sldId id="613" r:id="rId20"/>
    <p:sldId id="614" r:id="rId21"/>
    <p:sldId id="615" r:id="rId22"/>
    <p:sldId id="61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948E6B-98F8-AD4A-A507-99F94C2031E9}" type="datetimeFigureOut">
              <a:rPr lang="en-US" smtClean="0"/>
              <a:t>5/3/23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3654413-EB3D-9D41-BDB1-AF582682EBF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48E6B-98F8-AD4A-A507-99F94C2031E9}"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4413-EB3D-9D41-BDB1-AF582682EBF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94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48E6B-98F8-AD4A-A507-99F94C2031E9}"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4413-EB3D-9D41-BDB1-AF582682EBF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03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48E6B-98F8-AD4A-A507-99F94C2031E9}"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4413-EB3D-9D41-BDB1-AF582682EBF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9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48E6B-98F8-AD4A-A507-99F94C2031E9}"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4413-EB3D-9D41-BDB1-AF582682EBF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88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948E6B-98F8-AD4A-A507-99F94C2031E9}"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54413-EB3D-9D41-BDB1-AF582682EBF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404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948E6B-98F8-AD4A-A507-99F94C2031E9}" type="datetimeFigureOut">
              <a:rPr lang="en-US" smtClean="0"/>
              <a:t>5/3/23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54413-EB3D-9D41-BDB1-AF582682EBF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3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948E6B-98F8-AD4A-A507-99F94C2031E9}" type="datetimeFigureOut">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54413-EB3D-9D41-BDB1-AF582682EBF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44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48E6B-98F8-AD4A-A507-99F94C2031E9}" type="datetimeFigureOut">
              <a:rPr lang="en-US" smtClean="0"/>
              <a:t>5/3/23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54413-EB3D-9D41-BDB1-AF582682EBFF}" type="slidenum">
              <a:rPr lang="en-US" smtClean="0"/>
              <a:t>‹#›</a:t>
            </a:fld>
            <a:endParaRPr lang="en-US"/>
          </a:p>
        </p:txBody>
      </p:sp>
    </p:spTree>
    <p:extLst>
      <p:ext uri="{BB962C8B-B14F-4D97-AF65-F5344CB8AC3E}">
        <p14:creationId xmlns:p14="http://schemas.microsoft.com/office/powerpoint/2010/main" val="57164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48E6B-98F8-AD4A-A507-99F94C2031E9}"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54413-EB3D-9D41-BDB1-AF582682EBF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341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948E6B-98F8-AD4A-A507-99F94C2031E9}" type="datetimeFigureOut">
              <a:rPr lang="en-US" smtClean="0"/>
              <a:t>5/3/23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3654413-EB3D-9D41-BDB1-AF582682EBF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90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948E6B-98F8-AD4A-A507-99F94C2031E9}" type="datetimeFigureOut">
              <a:rPr lang="en-US" smtClean="0"/>
              <a:t>5/3/23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3654413-EB3D-9D41-BDB1-AF582682EBF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65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A093-40C5-B642-B8A5-370C3173E1F1}"/>
              </a:ext>
            </a:extLst>
          </p:cNvPr>
          <p:cNvSpPr>
            <a:spLocks noGrp="1"/>
          </p:cNvSpPr>
          <p:nvPr>
            <p:ph type="ctrTitle"/>
          </p:nvPr>
        </p:nvSpPr>
        <p:spPr/>
        <p:txBody>
          <a:bodyPr>
            <a:normAutofit/>
          </a:bodyPr>
          <a:lstStyle/>
          <a:p>
            <a:r>
              <a:rPr lang="en-US" sz="4000" dirty="0"/>
              <a:t>Testing the smart contracts</a:t>
            </a:r>
          </a:p>
        </p:txBody>
      </p:sp>
      <p:sp>
        <p:nvSpPr>
          <p:cNvPr id="3" name="Subtitle 2">
            <a:extLst>
              <a:ext uri="{FF2B5EF4-FFF2-40B4-BE49-F238E27FC236}">
                <a16:creationId xmlns:a16="http://schemas.microsoft.com/office/drawing/2014/main" id="{E48353F3-46E8-714D-9D16-9E0181B5B805}"/>
              </a:ext>
            </a:extLst>
          </p:cNvPr>
          <p:cNvSpPr>
            <a:spLocks noGrp="1"/>
          </p:cNvSpPr>
          <p:nvPr>
            <p:ph type="subTitle" idx="1"/>
          </p:nvPr>
        </p:nvSpPr>
        <p:spPr/>
        <p:txBody>
          <a:bodyPr/>
          <a:lstStyle/>
          <a:p>
            <a:r>
              <a:rPr lang="en-US" dirty="0"/>
              <a:t>Chapter 10</a:t>
            </a:r>
          </a:p>
        </p:txBody>
      </p:sp>
    </p:spTree>
    <p:extLst>
      <p:ext uri="{BB962C8B-B14F-4D97-AF65-F5344CB8AC3E}">
        <p14:creationId xmlns:p14="http://schemas.microsoft.com/office/powerpoint/2010/main" val="128661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400B24-23D0-F142-B796-A7AD4EDD0587}"/>
              </a:ext>
            </a:extLst>
          </p:cNvPr>
          <p:cNvSpPr>
            <a:spLocks noGrp="1"/>
          </p:cNvSpPr>
          <p:nvPr>
            <p:ph type="title"/>
          </p:nvPr>
        </p:nvSpPr>
        <p:spPr/>
        <p:txBody>
          <a:bodyPr/>
          <a:lstStyle/>
          <a:p>
            <a:r>
              <a:rPr lang="en-US" dirty="0"/>
              <a:t>Writing the test scripts</a:t>
            </a:r>
          </a:p>
        </p:txBody>
      </p:sp>
      <p:sp>
        <p:nvSpPr>
          <p:cNvPr id="6" name="Content Placeholder 5">
            <a:extLst>
              <a:ext uri="{FF2B5EF4-FFF2-40B4-BE49-F238E27FC236}">
                <a16:creationId xmlns:a16="http://schemas.microsoft.com/office/drawing/2014/main" id="{3F0F2A85-DAD8-7345-8556-46703A5BD879}"/>
              </a:ext>
            </a:extLst>
          </p:cNvPr>
          <p:cNvSpPr>
            <a:spLocks noGrp="1"/>
          </p:cNvSpPr>
          <p:nvPr>
            <p:ph idx="1"/>
          </p:nvPr>
        </p:nvSpPr>
        <p:spPr/>
        <p:txBody>
          <a:bodyPr/>
          <a:lstStyle/>
          <a:p>
            <a:pPr marL="0" indent="0">
              <a:buNone/>
            </a:pPr>
            <a:r>
              <a:rPr lang="en-US" dirty="0"/>
              <a:t>Writing a test function script involves these three steps:</a:t>
            </a:r>
          </a:p>
          <a:p>
            <a:pPr marL="0" indent="0">
              <a:buNone/>
            </a:pPr>
            <a:r>
              <a:rPr lang="en-US" dirty="0"/>
              <a:t> Identifying functions and modifiers to test</a:t>
            </a:r>
          </a:p>
          <a:p>
            <a:pPr marL="0" indent="0">
              <a:buNone/>
            </a:pPr>
            <a:r>
              <a:rPr lang="en-US" dirty="0"/>
              <a:t> Writing the test script that will exercise each of the functions and ensure that these functions work as expected</a:t>
            </a:r>
          </a:p>
          <a:p>
            <a:pPr marL="0" indent="0">
              <a:buNone/>
            </a:pPr>
            <a:r>
              <a:rPr lang="en-US" dirty="0"/>
              <a:t> Writing the test script for exercising each of the modifiers and making sure that they work</a:t>
            </a:r>
          </a:p>
          <a:p>
            <a:endParaRPr lang="en-US" dirty="0"/>
          </a:p>
        </p:txBody>
      </p:sp>
    </p:spTree>
    <p:extLst>
      <p:ext uri="{BB962C8B-B14F-4D97-AF65-F5344CB8AC3E}">
        <p14:creationId xmlns:p14="http://schemas.microsoft.com/office/powerpoint/2010/main" val="328107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C645-1DB4-754A-B4E7-A77EFFE18850}"/>
              </a:ext>
            </a:extLst>
          </p:cNvPr>
          <p:cNvSpPr>
            <a:spLocks noGrp="1"/>
          </p:cNvSpPr>
          <p:nvPr>
            <p:ph type="title" idx="4294967295"/>
          </p:nvPr>
        </p:nvSpPr>
        <p:spPr>
          <a:xfrm>
            <a:off x="233531" y="85016"/>
            <a:ext cx="9604375" cy="576465"/>
          </a:xfrm>
        </p:spPr>
        <p:txBody>
          <a:bodyPr>
            <a:normAutofit fontScale="90000"/>
          </a:bodyPr>
          <a:lstStyle/>
          <a:p>
            <a:r>
              <a:rPr lang="en-US" dirty="0"/>
              <a:t>Useful test </a:t>
            </a:r>
            <a:r>
              <a:rPr lang="en-US" strike="sngStrike" dirty="0"/>
              <a:t>structures </a:t>
            </a:r>
            <a:r>
              <a:rPr lang="en-US" dirty="0"/>
              <a:t>primitives /commands</a:t>
            </a:r>
            <a:endParaRPr lang="en-US" strike="sngStrike" dirty="0"/>
          </a:p>
        </p:txBody>
      </p:sp>
      <p:sp>
        <p:nvSpPr>
          <p:cNvPr id="3" name="Content Placeholder 2">
            <a:extLst>
              <a:ext uri="{FF2B5EF4-FFF2-40B4-BE49-F238E27FC236}">
                <a16:creationId xmlns:a16="http://schemas.microsoft.com/office/drawing/2014/main" id="{0A320C56-7DFE-6849-8EA5-681EE05472AC}"/>
              </a:ext>
            </a:extLst>
          </p:cNvPr>
          <p:cNvSpPr>
            <a:spLocks noGrp="1"/>
          </p:cNvSpPr>
          <p:nvPr>
            <p:ph idx="4294967295"/>
          </p:nvPr>
        </p:nvSpPr>
        <p:spPr>
          <a:xfrm>
            <a:off x="447473" y="1026859"/>
            <a:ext cx="10554511" cy="4804282"/>
          </a:xfrm>
        </p:spPr>
        <p:txBody>
          <a:bodyPr>
            <a:normAutofit/>
          </a:bodyPr>
          <a:lstStyle/>
          <a:p>
            <a:r>
              <a:rPr lang="en-US" dirty="0" err="1"/>
              <a:t>beforeEach</a:t>
            </a:r>
            <a:r>
              <a:rPr lang="en-US" dirty="0"/>
              <a:t>()—This function specifies the preconditions for other tests. It allows you to specify the code that will be executed before every test defined by it() and describe() test specifications. </a:t>
            </a:r>
          </a:p>
          <a:p>
            <a:r>
              <a:rPr lang="en-US" dirty="0"/>
              <a:t>The </a:t>
            </a:r>
            <a:r>
              <a:rPr lang="en-US" dirty="0" err="1"/>
              <a:t>beforeEach</a:t>
            </a:r>
            <a:r>
              <a:rPr lang="en-US" dirty="0"/>
              <a:t>() function initializes the contract and establishes the base condition for the execution of a test command.</a:t>
            </a:r>
          </a:p>
          <a:p>
            <a:r>
              <a:rPr lang="en-US" dirty="0"/>
              <a:t> it()—This function is a standalone test of a function; you can think of it as an independent test or a unit test.</a:t>
            </a:r>
          </a:p>
          <a:p>
            <a:r>
              <a:rPr lang="en-US" dirty="0"/>
              <a:t> describe()—This function is a composite test structure, and it specifies a group of related it() tests. </a:t>
            </a:r>
          </a:p>
          <a:p>
            <a:endParaRPr lang="en-US" dirty="0"/>
          </a:p>
          <a:p>
            <a:endParaRPr lang="en-US" dirty="0"/>
          </a:p>
        </p:txBody>
      </p:sp>
    </p:spTree>
    <p:extLst>
      <p:ext uri="{BB962C8B-B14F-4D97-AF65-F5344CB8AC3E}">
        <p14:creationId xmlns:p14="http://schemas.microsoft.com/office/powerpoint/2010/main" val="245577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3EB84-B0E9-8E42-919E-961FF78FD5D5}"/>
              </a:ext>
            </a:extLst>
          </p:cNvPr>
          <p:cNvSpPr txBox="1"/>
          <p:nvPr/>
        </p:nvSpPr>
        <p:spPr>
          <a:xfrm>
            <a:off x="943583" y="379379"/>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71AEB25E-CE59-DA47-8279-2DECE96CF76B}"/>
              </a:ext>
            </a:extLst>
          </p:cNvPr>
          <p:cNvSpPr/>
          <p:nvPr/>
        </p:nvSpPr>
        <p:spPr>
          <a:xfrm>
            <a:off x="1413752" y="889843"/>
            <a:ext cx="9452043" cy="2862322"/>
          </a:xfrm>
          <a:prstGeom prst="rect">
            <a:avLst/>
          </a:prstGeom>
        </p:spPr>
        <p:txBody>
          <a:bodyPr wrap="square">
            <a:spAutoFit/>
          </a:bodyPr>
          <a:lstStyle/>
          <a:p>
            <a:endParaRPr lang="en-US" dirty="0"/>
          </a:p>
          <a:p>
            <a:r>
              <a:rPr lang="en-US" dirty="0"/>
              <a:t>Inside the test functions (it, describe, and so on), you’ll also use a few other declarations:</a:t>
            </a:r>
          </a:p>
          <a:p>
            <a:endParaRPr lang="en-US" dirty="0"/>
          </a:p>
          <a:p>
            <a:r>
              <a:rPr lang="en-US" dirty="0"/>
              <a:t>– async()—Allows for the asynchronous execution of functions, especially because transactions on a blockchain takes variable run times</a:t>
            </a:r>
          </a:p>
          <a:p>
            <a:endParaRPr lang="en-US" dirty="0"/>
          </a:p>
          <a:p>
            <a:r>
              <a:rPr lang="en-US" dirty="0"/>
              <a:t>– await()—Waits for a callback from the function invoked using async() mode</a:t>
            </a:r>
          </a:p>
          <a:p>
            <a:endParaRPr lang="en-US" dirty="0"/>
          </a:p>
          <a:p>
            <a:r>
              <a:rPr lang="en-US" dirty="0"/>
              <a:t>– assert()—Specifies the condition to assert; typically, it helps match the actual result of a statement execution with expected results. If the match fails, the assertion fails.</a:t>
            </a:r>
          </a:p>
        </p:txBody>
      </p:sp>
    </p:spTree>
    <p:extLst>
      <p:ext uri="{BB962C8B-B14F-4D97-AF65-F5344CB8AC3E}">
        <p14:creationId xmlns:p14="http://schemas.microsoft.com/office/powerpoint/2010/main" val="57461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F2685-5CB7-4448-953F-50692E72D8D2}"/>
              </a:ext>
            </a:extLst>
          </p:cNvPr>
          <p:cNvSpPr txBox="1"/>
          <p:nvPr/>
        </p:nvSpPr>
        <p:spPr>
          <a:xfrm>
            <a:off x="661481" y="408562"/>
            <a:ext cx="10700425" cy="3416320"/>
          </a:xfrm>
          <a:prstGeom prst="rect">
            <a:avLst/>
          </a:prstGeom>
          <a:noFill/>
        </p:spPr>
        <p:txBody>
          <a:bodyPr wrap="square" rtlCol="0">
            <a:spAutoFit/>
          </a:bodyPr>
          <a:lstStyle/>
          <a:p>
            <a:r>
              <a:rPr lang="en-US" dirty="0"/>
              <a:t>Writing the </a:t>
            </a:r>
            <a:r>
              <a:rPr lang="en-US" dirty="0" err="1"/>
              <a:t>counterTest.js</a:t>
            </a:r>
            <a:endParaRPr lang="en-US" dirty="0"/>
          </a:p>
          <a:p>
            <a:endParaRPr lang="en-US" dirty="0"/>
          </a:p>
          <a:p>
            <a:r>
              <a:rPr lang="en-US" dirty="0"/>
              <a:t>Step 1: Declare that you are using truffle assertions framework and that package is required.</a:t>
            </a:r>
          </a:p>
          <a:p>
            <a:endParaRPr lang="en-US" dirty="0"/>
          </a:p>
          <a:p>
            <a:r>
              <a:rPr lang="en-US" dirty="0"/>
              <a:t>Step 2:  Define any string messages to be output.</a:t>
            </a:r>
          </a:p>
          <a:p>
            <a:endParaRPr lang="en-US" dirty="0"/>
          </a:p>
          <a:p>
            <a:r>
              <a:rPr lang="en-US" dirty="0"/>
              <a:t>Step 3:  Write any initialization to be performed before every test: global initializations. This is the “</a:t>
            </a:r>
            <a:r>
              <a:rPr lang="en-US" dirty="0" err="1"/>
              <a:t>beforeEach</a:t>
            </a:r>
            <a:r>
              <a:rPr lang="en-US" dirty="0"/>
              <a:t>”  </a:t>
            </a:r>
          </a:p>
          <a:p>
            <a:endParaRPr lang="en-US" dirty="0"/>
          </a:p>
          <a:p>
            <a:r>
              <a:rPr lang="en-US" dirty="0"/>
              <a:t>Step 4: In the case of the </a:t>
            </a:r>
            <a:r>
              <a:rPr lang="en-US" dirty="0" err="1"/>
              <a:t>counter.sol</a:t>
            </a:r>
            <a:r>
              <a:rPr lang="en-US" dirty="0"/>
              <a:t>, all the tests are “it” or independent tests, one for each function and one each for the modifiers.</a:t>
            </a:r>
          </a:p>
          <a:p>
            <a:endParaRPr lang="en-US" dirty="0"/>
          </a:p>
          <a:p>
            <a:r>
              <a:rPr lang="en-US" dirty="0"/>
              <a:t> </a:t>
            </a:r>
          </a:p>
        </p:txBody>
      </p:sp>
    </p:spTree>
    <p:extLst>
      <p:ext uri="{BB962C8B-B14F-4D97-AF65-F5344CB8AC3E}">
        <p14:creationId xmlns:p14="http://schemas.microsoft.com/office/powerpoint/2010/main" val="360956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BF2E-D3CD-C246-A90B-9BF698C69F55}"/>
              </a:ext>
            </a:extLst>
          </p:cNvPr>
          <p:cNvSpPr>
            <a:spLocks noGrp="1"/>
          </p:cNvSpPr>
          <p:nvPr>
            <p:ph type="title"/>
          </p:nvPr>
        </p:nvSpPr>
        <p:spPr/>
        <p:txBody>
          <a:bodyPr/>
          <a:lstStyle/>
          <a:p>
            <a:r>
              <a:rPr lang="en-US" dirty="0"/>
              <a:t>Let’s study the code and run the test</a:t>
            </a:r>
          </a:p>
        </p:txBody>
      </p:sp>
      <p:pic>
        <p:nvPicPr>
          <p:cNvPr id="5" name="Content Placeholder 4">
            <a:extLst>
              <a:ext uri="{FF2B5EF4-FFF2-40B4-BE49-F238E27FC236}">
                <a16:creationId xmlns:a16="http://schemas.microsoft.com/office/drawing/2014/main" id="{1A4A0BA9-56C2-5440-8BE9-C038F89CD943}"/>
              </a:ext>
            </a:extLst>
          </p:cNvPr>
          <p:cNvPicPr>
            <a:picLocks noGrp="1" noChangeAspect="1"/>
          </p:cNvPicPr>
          <p:nvPr>
            <p:ph idx="1"/>
          </p:nvPr>
        </p:nvPicPr>
        <p:blipFill>
          <a:blip r:embed="rId2"/>
          <a:stretch>
            <a:fillRect/>
          </a:stretch>
        </p:blipFill>
        <p:spPr>
          <a:xfrm>
            <a:off x="2363821" y="1718941"/>
            <a:ext cx="5806771" cy="4037520"/>
          </a:xfrm>
        </p:spPr>
      </p:pic>
      <p:sp>
        <p:nvSpPr>
          <p:cNvPr id="6" name="TextBox 5">
            <a:extLst>
              <a:ext uri="{FF2B5EF4-FFF2-40B4-BE49-F238E27FC236}">
                <a16:creationId xmlns:a16="http://schemas.microsoft.com/office/drawing/2014/main" id="{A5A9A9FA-CCB8-494C-9EB5-47A3DBEE365D}"/>
              </a:ext>
            </a:extLst>
          </p:cNvPr>
          <p:cNvSpPr txBox="1"/>
          <p:nvPr/>
        </p:nvSpPr>
        <p:spPr>
          <a:xfrm>
            <a:off x="8492247" y="3368369"/>
            <a:ext cx="2758897" cy="646331"/>
          </a:xfrm>
          <a:prstGeom prst="rect">
            <a:avLst/>
          </a:prstGeom>
          <a:noFill/>
        </p:spPr>
        <p:txBody>
          <a:bodyPr wrap="none" rtlCol="0">
            <a:spAutoFit/>
          </a:bodyPr>
          <a:lstStyle/>
          <a:p>
            <a:r>
              <a:rPr lang="en-US" dirty="0" err="1"/>
              <a:t>Test.js</a:t>
            </a:r>
            <a:r>
              <a:rPr lang="en-US" dirty="0"/>
              <a:t> you write will be </a:t>
            </a:r>
          </a:p>
          <a:p>
            <a:r>
              <a:rPr lang="en-US" dirty="0"/>
              <a:t>placed in the test directory.</a:t>
            </a:r>
          </a:p>
        </p:txBody>
      </p:sp>
    </p:spTree>
    <p:extLst>
      <p:ext uri="{BB962C8B-B14F-4D97-AF65-F5344CB8AC3E}">
        <p14:creationId xmlns:p14="http://schemas.microsoft.com/office/powerpoint/2010/main" val="273040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BAE6-126E-344A-BDE7-B6D2E5560FC2}"/>
              </a:ext>
            </a:extLst>
          </p:cNvPr>
          <p:cNvSpPr>
            <a:spLocks noGrp="1"/>
          </p:cNvSpPr>
          <p:nvPr>
            <p:ph type="title"/>
          </p:nvPr>
        </p:nvSpPr>
        <p:spPr/>
        <p:txBody>
          <a:bodyPr/>
          <a:lstStyle/>
          <a:p>
            <a:r>
              <a:rPr lang="en-US" dirty="0" err="1"/>
              <a:t>Test.js</a:t>
            </a:r>
            <a:r>
              <a:rPr lang="en-US" dirty="0"/>
              <a:t> for counter</a:t>
            </a:r>
          </a:p>
        </p:txBody>
      </p:sp>
      <p:sp>
        <p:nvSpPr>
          <p:cNvPr id="3" name="Content Placeholder 2">
            <a:extLst>
              <a:ext uri="{FF2B5EF4-FFF2-40B4-BE49-F238E27FC236}">
                <a16:creationId xmlns:a16="http://schemas.microsoft.com/office/drawing/2014/main" id="{FCED781C-8341-5145-AE4A-54BBD5EDF687}"/>
              </a:ext>
            </a:extLst>
          </p:cNvPr>
          <p:cNvSpPr>
            <a:spLocks noGrp="1"/>
          </p:cNvSpPr>
          <p:nvPr>
            <p:ph idx="1"/>
          </p:nvPr>
        </p:nvSpPr>
        <p:spPr/>
        <p:txBody>
          <a:bodyPr/>
          <a:lstStyle/>
          <a:p>
            <a:r>
              <a:rPr lang="en-US" dirty="0"/>
              <a:t>Download the entire code the chapter from ublearns.</a:t>
            </a:r>
          </a:p>
          <a:p>
            <a:r>
              <a:rPr lang="en-US" dirty="0"/>
              <a:t>Let’s examine the “it” of the </a:t>
            </a:r>
            <a:r>
              <a:rPr lang="en-US" dirty="0" err="1"/>
              <a:t>counter.sol</a:t>
            </a:r>
            <a:r>
              <a:rPr lang="en-US" dirty="0"/>
              <a:t>, in its </a:t>
            </a:r>
            <a:r>
              <a:rPr lang="en-US" dirty="0" err="1"/>
              <a:t>test.js</a:t>
            </a:r>
            <a:endParaRPr lang="en-US" dirty="0"/>
          </a:p>
          <a:p>
            <a:pPr marL="457200" lvl="1" indent="0">
              <a:buNone/>
            </a:pPr>
            <a:r>
              <a:rPr lang="en-US" dirty="0" err="1"/>
              <a:t>npm</a:t>
            </a:r>
            <a:r>
              <a:rPr lang="en-US" dirty="0"/>
              <a:t> install</a:t>
            </a:r>
          </a:p>
          <a:p>
            <a:pPr marL="457200" lvl="1" indent="0">
              <a:buNone/>
            </a:pPr>
            <a:r>
              <a:rPr lang="en-US" dirty="0"/>
              <a:t>truffle test </a:t>
            </a:r>
          </a:p>
        </p:txBody>
      </p:sp>
    </p:spTree>
    <p:extLst>
      <p:ext uri="{BB962C8B-B14F-4D97-AF65-F5344CB8AC3E}">
        <p14:creationId xmlns:p14="http://schemas.microsoft.com/office/powerpoint/2010/main" val="419358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760F0-01CA-7655-AB8A-20CF53812522}"/>
              </a:ext>
            </a:extLst>
          </p:cNvPr>
          <p:cNvSpPr>
            <a:spLocks noGrp="1"/>
          </p:cNvSpPr>
          <p:nvPr>
            <p:ph idx="4294967295"/>
          </p:nvPr>
        </p:nvSpPr>
        <p:spPr>
          <a:xfrm>
            <a:off x="-1" y="0"/>
            <a:ext cx="10401301" cy="6029325"/>
          </a:xfrm>
        </p:spPr>
        <p:txBody>
          <a:bodyPr>
            <a:normAutofit fontScale="25000" lnSpcReduction="20000"/>
          </a:bodyPr>
          <a:lstStyle/>
          <a:p>
            <a:pPr marL="0" indent="0">
              <a:buNone/>
            </a:pPr>
            <a:r>
              <a:rPr lang="en-US" sz="6400" i="1" dirty="0">
                <a:solidFill>
                  <a:srgbClr val="262626"/>
                </a:solidFill>
                <a:effectLst/>
                <a:latin typeface="Courier" panose="02070309020205020404" pitchFamily="49" charset="0"/>
              </a:rPr>
              <a:t>contract('Ballot', function (accounts) {</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let ballot</a:t>
            </a:r>
            <a:endParaRPr lang="en-US" sz="6400" dirty="0">
              <a:solidFill>
                <a:srgbClr val="262626"/>
              </a:solidFill>
              <a:effectLst/>
              <a:latin typeface="Courier" panose="02070309020205020404" pitchFamily="49" charset="0"/>
            </a:endParaRPr>
          </a:p>
          <a:p>
            <a:pPr marL="0" indent="0">
              <a:buNone/>
            </a:pPr>
            <a:r>
              <a:rPr lang="en-US" sz="6400" i="1" dirty="0" err="1">
                <a:solidFill>
                  <a:srgbClr val="262626"/>
                </a:solidFill>
                <a:effectLst/>
                <a:latin typeface="Courier" panose="02070309020205020404" pitchFamily="49" charset="0"/>
              </a:rPr>
              <a:t>beforeEach</a:t>
            </a:r>
            <a:r>
              <a:rPr lang="en-US" sz="6400" i="1" dirty="0">
                <a:solidFill>
                  <a:srgbClr val="262626"/>
                </a:solidFill>
                <a:effectLst/>
                <a:latin typeface="Courier" panose="02070309020205020404" pitchFamily="49" charset="0"/>
              </a:rPr>
              <a:t>('Setup contract for each test', async function () {</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ballot = await </a:t>
            </a:r>
            <a:r>
              <a:rPr lang="en-US" sz="6400" i="1" dirty="0" err="1">
                <a:solidFill>
                  <a:srgbClr val="262626"/>
                </a:solidFill>
                <a:effectLst/>
                <a:latin typeface="Courier" panose="02070309020205020404" pitchFamily="49" charset="0"/>
              </a:rPr>
              <a:t>Ballot.new</a:t>
            </a:r>
            <a:r>
              <a:rPr lang="en-US" sz="6400" i="1" dirty="0">
                <a:solidFill>
                  <a:srgbClr val="262626"/>
                </a:solidFill>
                <a:effectLst/>
                <a:latin typeface="Courier" panose="02070309020205020404" pitchFamily="49" charset="0"/>
              </a:rPr>
              <a:t>(3)</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it('Success on initialization to registration phase.',</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async function(){</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let state = await </a:t>
            </a:r>
            <a:r>
              <a:rPr lang="en-US" sz="6400" i="1" dirty="0" err="1">
                <a:solidFill>
                  <a:srgbClr val="262626"/>
                </a:solidFill>
                <a:effectLst/>
                <a:latin typeface="Courier" panose="02070309020205020404" pitchFamily="49" charset="0"/>
              </a:rPr>
              <a:t>ballot.state</a:t>
            </a:r>
            <a:r>
              <a:rPr lang="en-US" sz="6400" i="1" dirty="0">
                <a:solidFill>
                  <a:srgbClr val="262626"/>
                </a:solidFill>
                <a:effectLst/>
                <a:latin typeface="Courier" panose="02070309020205020404" pitchFamily="49" charset="0"/>
              </a:rPr>
              <a:t>()</a:t>
            </a:r>
            <a:endParaRPr lang="en-US" sz="6400" dirty="0">
              <a:solidFill>
                <a:srgbClr val="262626"/>
              </a:solidFill>
              <a:effectLst/>
              <a:latin typeface="Courier" panose="02070309020205020404" pitchFamily="49" charset="0"/>
            </a:endParaRPr>
          </a:p>
          <a:p>
            <a:pPr marL="0" indent="0">
              <a:buNone/>
            </a:pPr>
            <a:r>
              <a:rPr lang="en-US" sz="6400" i="1" dirty="0" err="1">
                <a:solidFill>
                  <a:srgbClr val="262626"/>
                </a:solidFill>
                <a:effectLst/>
                <a:latin typeface="Courier" panose="02070309020205020404" pitchFamily="49" charset="0"/>
              </a:rPr>
              <a:t>assert.equal</a:t>
            </a:r>
            <a:r>
              <a:rPr lang="en-US" sz="6400" i="1" dirty="0">
                <a:solidFill>
                  <a:srgbClr val="262626"/>
                </a:solidFill>
                <a:effectLst/>
                <a:latin typeface="Courier" panose="02070309020205020404" pitchFamily="49" charset="0"/>
              </a:rPr>
              <a:t>(state, 1)</a:t>
            </a:r>
            <a:r>
              <a:rPr lang="en-US" sz="6400" dirty="0">
                <a:solidFill>
                  <a:srgbClr val="262626"/>
                </a:solidFill>
                <a:latin typeface="Courier" panose="02070309020205020404" pitchFamily="49" charset="0"/>
              </a:rPr>
              <a:t> </a:t>
            </a:r>
            <a:r>
              <a:rPr lang="en-US" sz="6400" i="1" dirty="0">
                <a:solidFill>
                  <a:srgbClr val="262626"/>
                </a:solidFill>
                <a:effectLst/>
                <a:latin typeface="Courier" panose="02070309020205020404" pitchFamily="49" charset="0"/>
              </a:rPr>
              <a:t>});</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describe('Voter registration', function() {</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it('Success on registration of voters by chairperson.',</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async function () {...</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it('Failure on registration of voters by non-chairperson entity.',</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async function () { ...</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it('Failure of registration of voters in invalid phase.',</a:t>
            </a:r>
            <a:endParaRPr lang="en-US" sz="6400" dirty="0">
              <a:solidFill>
                <a:srgbClr val="262626"/>
              </a:solidFill>
              <a:effectLst/>
              <a:latin typeface="Courier" panose="02070309020205020404" pitchFamily="49" charset="0"/>
            </a:endParaRPr>
          </a:p>
          <a:p>
            <a:pPr marL="0" indent="0">
              <a:buNone/>
            </a:pPr>
            <a:r>
              <a:rPr lang="en-US" sz="6400" i="1" dirty="0">
                <a:solidFill>
                  <a:srgbClr val="262626"/>
                </a:solidFill>
                <a:effectLst/>
                <a:latin typeface="Courier" panose="02070309020205020404" pitchFamily="49" charset="0"/>
              </a:rPr>
              <a:t>async function () { ...</a:t>
            </a:r>
            <a:r>
              <a:rPr lang="en-US" sz="6400" dirty="0">
                <a:solidFill>
                  <a:srgbClr val="262626"/>
                </a:solidFill>
                <a:latin typeface="Courier" panose="02070309020205020404" pitchFamily="49" charset="0"/>
              </a:rPr>
              <a:t> </a:t>
            </a:r>
            <a:r>
              <a:rPr lang="en-US" sz="6400" i="1" dirty="0">
                <a:solidFill>
                  <a:srgbClr val="262626"/>
                </a:solidFill>
                <a:effectLst/>
                <a:latin typeface="Courier" panose="02070309020205020404" pitchFamily="49" charset="0"/>
              </a:rPr>
              <a:t>});</a:t>
            </a:r>
            <a:endParaRPr lang="en-US" sz="6400" dirty="0">
              <a:solidFill>
                <a:srgbClr val="262626"/>
              </a:solidFill>
              <a:effectLst/>
              <a:latin typeface="Courier" panose="02070309020205020404" pitchFamily="49" charset="0"/>
            </a:endParaRPr>
          </a:p>
          <a:p>
            <a:pPr marL="0" indent="0">
              <a:buNone/>
            </a:pPr>
            <a:endParaRPr lang="en-US" dirty="0"/>
          </a:p>
        </p:txBody>
      </p:sp>
      <p:sp>
        <p:nvSpPr>
          <p:cNvPr id="4" name="TextBox 3">
            <a:extLst>
              <a:ext uri="{FF2B5EF4-FFF2-40B4-BE49-F238E27FC236}">
                <a16:creationId xmlns:a16="http://schemas.microsoft.com/office/drawing/2014/main" id="{FDC8E604-102E-6496-530A-536149C53370}"/>
              </a:ext>
            </a:extLst>
          </p:cNvPr>
          <p:cNvSpPr txBox="1"/>
          <p:nvPr/>
        </p:nvSpPr>
        <p:spPr>
          <a:xfrm>
            <a:off x="10544175" y="0"/>
            <a:ext cx="1326004" cy="369332"/>
          </a:xfrm>
          <a:prstGeom prst="rect">
            <a:avLst/>
          </a:prstGeom>
          <a:noFill/>
        </p:spPr>
        <p:txBody>
          <a:bodyPr wrap="none" rtlCol="0">
            <a:spAutoFit/>
          </a:bodyPr>
          <a:lstStyle/>
          <a:p>
            <a:r>
              <a:rPr lang="en-US" dirty="0"/>
              <a:t>Ballot </a:t>
            </a:r>
            <a:r>
              <a:rPr lang="en-US" dirty="0" err="1"/>
              <a:t>test.js</a:t>
            </a:r>
            <a:endParaRPr lang="en-US" dirty="0"/>
          </a:p>
        </p:txBody>
      </p:sp>
    </p:spTree>
    <p:extLst>
      <p:ext uri="{BB962C8B-B14F-4D97-AF65-F5344CB8AC3E}">
        <p14:creationId xmlns:p14="http://schemas.microsoft.com/office/powerpoint/2010/main" val="200615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E407AC-B38E-3391-18D6-A9ABAE86CA92}"/>
              </a:ext>
            </a:extLst>
          </p:cNvPr>
          <p:cNvSpPr txBox="1"/>
          <p:nvPr/>
        </p:nvSpPr>
        <p:spPr>
          <a:xfrm>
            <a:off x="1018381" y="216621"/>
            <a:ext cx="6100762" cy="5355312"/>
          </a:xfrm>
          <a:prstGeom prst="rect">
            <a:avLst/>
          </a:prstGeom>
          <a:noFill/>
        </p:spPr>
        <p:txBody>
          <a:bodyPr wrap="square">
            <a:spAutoFit/>
          </a:bodyPr>
          <a:lstStyle/>
          <a:p>
            <a:r>
              <a:rPr lang="en-US" i="1" dirty="0">
                <a:solidFill>
                  <a:srgbClr val="262626"/>
                </a:solidFill>
                <a:effectLst/>
                <a:latin typeface="Courier" panose="02070309020205020404" pitchFamily="49" charset="0"/>
              </a:rPr>
              <a:t>describe('Voting', function() {</a:t>
            </a:r>
            <a:endParaRPr lang="en-US" dirty="0">
              <a:solidFill>
                <a:srgbClr val="262626"/>
              </a:solidFill>
              <a:effectLst/>
              <a:latin typeface="Courier" panose="02070309020205020404" pitchFamily="49" charset="0"/>
            </a:endParaRPr>
          </a:p>
          <a:p>
            <a:r>
              <a:rPr lang="en-US" i="1" dirty="0" err="1">
                <a:solidFill>
                  <a:srgbClr val="262626"/>
                </a:solidFill>
                <a:effectLst/>
                <a:latin typeface="Courier" panose="02070309020205020404" pitchFamily="49" charset="0"/>
              </a:rPr>
              <a:t>beforeEach</a:t>
            </a:r>
            <a:r>
              <a:rPr lang="en-US" i="1" dirty="0">
                <a:solidFill>
                  <a:srgbClr val="262626"/>
                </a:solidFill>
                <a:effectLst/>
                <a:latin typeface="Courier" panose="02070309020205020404" pitchFamily="49" charset="0"/>
              </a:rPr>
              <a:t>()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describe('Phase change', function()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describe('Requesting winner', function() {</a:t>
            </a:r>
            <a:endParaRPr lang="en-US" dirty="0">
              <a:solidFill>
                <a:srgbClr val="262626"/>
              </a:solidFill>
              <a:effectLst/>
              <a:latin typeface="Courier" panose="02070309020205020404" pitchFamily="49" charset="0"/>
            </a:endParaRPr>
          </a:p>
          <a:p>
            <a:r>
              <a:rPr lang="en-US" i="1" dirty="0" err="1">
                <a:solidFill>
                  <a:srgbClr val="262626"/>
                </a:solidFill>
                <a:effectLst/>
                <a:latin typeface="Courier" panose="02070309020205020404" pitchFamily="49" charset="0"/>
              </a:rPr>
              <a:t>beforeEach</a:t>
            </a:r>
            <a:r>
              <a:rPr lang="en-US" i="1" dirty="0">
                <a:solidFill>
                  <a:srgbClr val="262626"/>
                </a:solidFill>
                <a:effectLst/>
                <a:latin typeface="Courier" panose="02070309020205020404" pitchFamily="49" charset="0"/>
              </a:rPr>
              <a:t>()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a:t>
            </a:r>
            <a:endParaRPr lang="en-US" dirty="0">
              <a:solidFill>
                <a:srgbClr val="262626"/>
              </a:solidFill>
              <a:effectLst/>
              <a:latin typeface="Courier" panose="02070309020205020404" pitchFamily="49" charset="0"/>
            </a:endParaRPr>
          </a:p>
          <a:p>
            <a:r>
              <a:rPr lang="en-US" i="1" dirty="0">
                <a:solidFill>
                  <a:srgbClr val="262626"/>
                </a:solidFill>
                <a:effectLst/>
                <a:latin typeface="Courier" panose="02070309020205020404" pitchFamily="49" charset="0"/>
              </a:rPr>
              <a:t>it() { } });</a:t>
            </a:r>
            <a:endParaRPr lang="en-US" dirty="0">
              <a:solidFill>
                <a:srgbClr val="262626"/>
              </a:solidFill>
              <a:effectLst/>
              <a:latin typeface="Courier" panose="02070309020205020404" pitchFamily="49" charset="0"/>
            </a:endParaRPr>
          </a:p>
          <a:p>
            <a:r>
              <a:rPr lang="en-US" i="1" dirty="0">
                <a:effectLst/>
                <a:latin typeface="Courier" panose="02070309020205020404" pitchFamily="49" charset="0"/>
              </a:rPr>
              <a:t>})</a:t>
            </a:r>
            <a:endParaRPr lang="en-US" dirty="0">
              <a:effectLst/>
              <a:latin typeface="Courier" panose="02070309020205020404" pitchFamily="49" charset="0"/>
            </a:endParaRPr>
          </a:p>
        </p:txBody>
      </p:sp>
      <p:sp>
        <p:nvSpPr>
          <p:cNvPr id="5" name="TextBox 4">
            <a:extLst>
              <a:ext uri="{FF2B5EF4-FFF2-40B4-BE49-F238E27FC236}">
                <a16:creationId xmlns:a16="http://schemas.microsoft.com/office/drawing/2014/main" id="{5287760A-4957-0FFD-0F02-80C8CDFB3586}"/>
              </a:ext>
            </a:extLst>
          </p:cNvPr>
          <p:cNvSpPr txBox="1"/>
          <p:nvPr/>
        </p:nvSpPr>
        <p:spPr>
          <a:xfrm>
            <a:off x="8985956" y="216621"/>
            <a:ext cx="2808110" cy="923330"/>
          </a:xfrm>
          <a:prstGeom prst="rect">
            <a:avLst/>
          </a:prstGeom>
          <a:noFill/>
        </p:spPr>
        <p:txBody>
          <a:bodyPr wrap="square">
            <a:spAutoFit/>
          </a:bodyPr>
          <a:lstStyle/>
          <a:p>
            <a:r>
              <a:rPr lang="en-US" i="1" dirty="0">
                <a:solidFill>
                  <a:srgbClr val="666666"/>
                </a:solidFill>
                <a:effectLst/>
                <a:latin typeface="Helvetica" pitchFamily="2" charset="0"/>
              </a:rPr>
              <a:t>A describe() test with</a:t>
            </a:r>
            <a:endParaRPr lang="en-US" dirty="0">
              <a:solidFill>
                <a:srgbClr val="666666"/>
              </a:solidFill>
              <a:effectLst/>
              <a:latin typeface="Helvetica" pitchFamily="2" charset="0"/>
            </a:endParaRPr>
          </a:p>
          <a:p>
            <a:r>
              <a:rPr lang="en-US" i="1" dirty="0" err="1">
                <a:solidFill>
                  <a:srgbClr val="666666"/>
                </a:solidFill>
                <a:effectLst/>
                <a:latin typeface="Helvetica" pitchFamily="2" charset="0"/>
              </a:rPr>
              <a:t>beforeEach</a:t>
            </a:r>
            <a:r>
              <a:rPr lang="en-US" i="1" dirty="0">
                <a:solidFill>
                  <a:srgbClr val="666666"/>
                </a:solidFill>
                <a:effectLst/>
                <a:latin typeface="Helvetica" pitchFamily="2" charset="0"/>
              </a:rPr>
              <a:t>() and five</a:t>
            </a:r>
            <a:endParaRPr lang="en-US" dirty="0">
              <a:solidFill>
                <a:srgbClr val="666666"/>
              </a:solidFill>
              <a:effectLst/>
              <a:latin typeface="Helvetica" pitchFamily="2" charset="0"/>
            </a:endParaRPr>
          </a:p>
          <a:p>
            <a:r>
              <a:rPr lang="en-US" i="1" dirty="0">
                <a:solidFill>
                  <a:srgbClr val="666666"/>
                </a:solidFill>
                <a:effectLst/>
                <a:latin typeface="Helvetica" pitchFamily="2" charset="0"/>
              </a:rPr>
              <a:t>it()s for testing voting</a:t>
            </a:r>
            <a:endParaRPr lang="en-US" dirty="0">
              <a:solidFill>
                <a:srgbClr val="666666"/>
              </a:solidFill>
              <a:effectLst/>
              <a:latin typeface="Helvetica" pitchFamily="2" charset="0"/>
            </a:endParaRPr>
          </a:p>
        </p:txBody>
      </p:sp>
      <p:sp>
        <p:nvSpPr>
          <p:cNvPr id="7" name="TextBox 6">
            <a:extLst>
              <a:ext uri="{FF2B5EF4-FFF2-40B4-BE49-F238E27FC236}">
                <a16:creationId xmlns:a16="http://schemas.microsoft.com/office/drawing/2014/main" id="{D2FA3734-A1EE-803E-3954-35E7D584B9BC}"/>
              </a:ext>
            </a:extLst>
          </p:cNvPr>
          <p:cNvSpPr txBox="1"/>
          <p:nvPr/>
        </p:nvSpPr>
        <p:spPr>
          <a:xfrm>
            <a:off x="8390467" y="2140280"/>
            <a:ext cx="3403599" cy="923330"/>
          </a:xfrm>
          <a:prstGeom prst="rect">
            <a:avLst/>
          </a:prstGeom>
          <a:noFill/>
        </p:spPr>
        <p:txBody>
          <a:bodyPr wrap="square">
            <a:spAutoFit/>
          </a:bodyPr>
          <a:lstStyle/>
          <a:p>
            <a:r>
              <a:rPr lang="en-US" i="1" dirty="0">
                <a:solidFill>
                  <a:srgbClr val="666666"/>
                </a:solidFill>
                <a:effectLst/>
                <a:latin typeface="Helvetica" pitchFamily="2" charset="0"/>
              </a:rPr>
              <a:t>A composite test</a:t>
            </a:r>
            <a:endParaRPr lang="en-US" dirty="0">
              <a:solidFill>
                <a:srgbClr val="666666"/>
              </a:solidFill>
              <a:effectLst/>
              <a:latin typeface="Helvetica" pitchFamily="2" charset="0"/>
            </a:endParaRPr>
          </a:p>
          <a:p>
            <a:r>
              <a:rPr lang="en-US" i="1" dirty="0">
                <a:solidFill>
                  <a:srgbClr val="666666"/>
                </a:solidFill>
                <a:effectLst/>
                <a:latin typeface="Helvetica" pitchFamily="2" charset="0"/>
              </a:rPr>
              <a:t>describe() with three it()s</a:t>
            </a:r>
            <a:endParaRPr lang="en-US" dirty="0">
              <a:solidFill>
                <a:srgbClr val="666666"/>
              </a:solidFill>
              <a:effectLst/>
              <a:latin typeface="Helvetica" pitchFamily="2" charset="0"/>
            </a:endParaRPr>
          </a:p>
          <a:p>
            <a:r>
              <a:rPr lang="en-US" i="1" dirty="0">
                <a:solidFill>
                  <a:srgbClr val="666666"/>
                </a:solidFill>
                <a:effectLst/>
                <a:latin typeface="Helvetica" pitchFamily="2" charset="0"/>
              </a:rPr>
              <a:t>for testing phase change</a:t>
            </a:r>
            <a:endParaRPr lang="en-US" dirty="0">
              <a:solidFill>
                <a:srgbClr val="666666"/>
              </a:solidFill>
              <a:effectLst/>
              <a:latin typeface="Helvetica" pitchFamily="2" charset="0"/>
            </a:endParaRPr>
          </a:p>
        </p:txBody>
      </p:sp>
      <p:sp>
        <p:nvSpPr>
          <p:cNvPr id="9" name="TextBox 8">
            <a:extLst>
              <a:ext uri="{FF2B5EF4-FFF2-40B4-BE49-F238E27FC236}">
                <a16:creationId xmlns:a16="http://schemas.microsoft.com/office/drawing/2014/main" id="{8256CDAF-D9AC-A771-4792-50B3A6653C48}"/>
              </a:ext>
            </a:extLst>
          </p:cNvPr>
          <p:cNvSpPr txBox="1"/>
          <p:nvPr/>
        </p:nvSpPr>
        <p:spPr>
          <a:xfrm>
            <a:off x="8096956" y="4082051"/>
            <a:ext cx="3293534" cy="923330"/>
          </a:xfrm>
          <a:prstGeom prst="rect">
            <a:avLst/>
          </a:prstGeom>
          <a:noFill/>
        </p:spPr>
        <p:txBody>
          <a:bodyPr wrap="square">
            <a:spAutoFit/>
          </a:bodyPr>
          <a:lstStyle/>
          <a:p>
            <a:r>
              <a:rPr lang="en-US" i="1" dirty="0">
                <a:solidFill>
                  <a:srgbClr val="666666"/>
                </a:solidFill>
                <a:effectLst/>
                <a:latin typeface="Helvetica" pitchFamily="2" charset="0"/>
              </a:rPr>
              <a:t>A describe() test with</a:t>
            </a:r>
            <a:endParaRPr lang="en-US" dirty="0">
              <a:solidFill>
                <a:srgbClr val="666666"/>
              </a:solidFill>
              <a:effectLst/>
              <a:latin typeface="Helvetica" pitchFamily="2" charset="0"/>
            </a:endParaRPr>
          </a:p>
          <a:p>
            <a:r>
              <a:rPr lang="en-US" i="1" dirty="0" err="1">
                <a:solidFill>
                  <a:srgbClr val="666666"/>
                </a:solidFill>
                <a:effectLst/>
                <a:latin typeface="Helvetica" pitchFamily="2" charset="0"/>
              </a:rPr>
              <a:t>beforeEach</a:t>
            </a:r>
            <a:r>
              <a:rPr lang="en-US" i="1" dirty="0">
                <a:solidFill>
                  <a:srgbClr val="666666"/>
                </a:solidFill>
                <a:effectLst/>
                <a:latin typeface="Helvetica" pitchFamily="2" charset="0"/>
              </a:rPr>
              <a:t>() and six it()s</a:t>
            </a:r>
            <a:endParaRPr lang="en-US" dirty="0">
              <a:solidFill>
                <a:srgbClr val="666666"/>
              </a:solidFill>
              <a:effectLst/>
              <a:latin typeface="Helvetica" pitchFamily="2" charset="0"/>
            </a:endParaRPr>
          </a:p>
          <a:p>
            <a:r>
              <a:rPr lang="en-US" i="1" dirty="0">
                <a:solidFill>
                  <a:srgbClr val="666666"/>
                </a:solidFill>
                <a:effectLst/>
                <a:latin typeface="Helvetica" pitchFamily="2" charset="0"/>
              </a:rPr>
              <a:t>for testing request winner</a:t>
            </a:r>
            <a:endParaRPr lang="en-US" dirty="0">
              <a:solidFill>
                <a:srgbClr val="666666"/>
              </a:solidFill>
              <a:effectLst/>
              <a:latin typeface="Helvetica" pitchFamily="2" charset="0"/>
            </a:endParaRPr>
          </a:p>
        </p:txBody>
      </p:sp>
      <p:cxnSp>
        <p:nvCxnSpPr>
          <p:cNvPr id="11" name="Curved Connector 10">
            <a:extLst>
              <a:ext uri="{FF2B5EF4-FFF2-40B4-BE49-F238E27FC236}">
                <a16:creationId xmlns:a16="http://schemas.microsoft.com/office/drawing/2014/main" id="{08DC56A2-5206-C87D-D78C-21EEBF2CD0AC}"/>
              </a:ext>
            </a:extLst>
          </p:cNvPr>
          <p:cNvCxnSpPr>
            <a:cxnSpLocks/>
            <a:stCxn id="5" idx="1"/>
          </p:cNvCxnSpPr>
          <p:nvPr/>
        </p:nvCxnSpPr>
        <p:spPr>
          <a:xfrm rot="10800000" flipV="1">
            <a:off x="4068762" y="678286"/>
            <a:ext cx="4917194" cy="7215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C6DB0565-6187-FC71-C972-570FA4B0A79A}"/>
              </a:ext>
            </a:extLst>
          </p:cNvPr>
          <p:cNvCxnSpPr>
            <a:cxnSpLocks/>
          </p:cNvCxnSpPr>
          <p:nvPr/>
        </p:nvCxnSpPr>
        <p:spPr>
          <a:xfrm rot="10800000" flipV="1">
            <a:off x="2946399" y="2490525"/>
            <a:ext cx="5444068" cy="1114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B4702E0F-1FA6-E660-7606-09D8F9672751}"/>
              </a:ext>
            </a:extLst>
          </p:cNvPr>
          <p:cNvCxnSpPr>
            <a:cxnSpLocks/>
          </p:cNvCxnSpPr>
          <p:nvPr/>
        </p:nvCxnSpPr>
        <p:spPr>
          <a:xfrm rot="10800000">
            <a:off x="2946400" y="4082051"/>
            <a:ext cx="5150556" cy="2207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3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504676-A3C0-B131-4936-DC605630274F}"/>
              </a:ext>
            </a:extLst>
          </p:cNvPr>
          <p:cNvSpPr txBox="1"/>
          <p:nvPr/>
        </p:nvSpPr>
        <p:spPr>
          <a:xfrm>
            <a:off x="1724377" y="447766"/>
            <a:ext cx="9383890" cy="5478423"/>
          </a:xfrm>
          <a:prstGeom prst="rect">
            <a:avLst/>
          </a:prstGeom>
          <a:noFill/>
        </p:spPr>
        <p:txBody>
          <a:bodyPr wrap="square">
            <a:spAutoFit/>
          </a:bodyPr>
          <a:lstStyle/>
          <a:p>
            <a:r>
              <a:rPr lang="en-US" sz="1400" dirty="0">
                <a:solidFill>
                  <a:srgbClr val="030303"/>
                </a:solidFill>
                <a:effectLst/>
                <a:latin typeface="Courier New" panose="02070309020205020404" pitchFamily="49" charset="0"/>
              </a:rPr>
              <a:t>Contract: Ballot</a:t>
            </a:r>
          </a:p>
          <a:p>
            <a:r>
              <a:rPr lang="en-US" sz="1400" dirty="0">
                <a:solidFill>
                  <a:srgbClr val="777777"/>
                </a:solidFill>
                <a:effectLst/>
                <a:latin typeface="Courier New" panose="02070309020205020404" pitchFamily="49" charset="0"/>
              </a:rPr>
              <a:t>Success on initialization to registration phase. </a:t>
            </a:r>
            <a:r>
              <a:rPr lang="en-US" sz="1400" dirty="0">
                <a:solidFill>
                  <a:srgbClr val="A7A50C"/>
                </a:solidFill>
                <a:effectLst/>
                <a:latin typeface="Courier New" panose="02070309020205020404" pitchFamily="49" charset="0"/>
              </a:rPr>
              <a:t>(</a:t>
            </a:r>
            <a:r>
              <a:rPr lang="en-US" sz="1400" dirty="0" err="1">
                <a:solidFill>
                  <a:srgbClr val="A7A50C"/>
                </a:solidFill>
                <a:effectLst/>
                <a:latin typeface="Courier New" panose="02070309020205020404" pitchFamily="49" charset="0"/>
              </a:rPr>
              <a:t>SSms</a:t>
            </a:r>
            <a:r>
              <a:rPr lang="en-US" sz="1400" dirty="0">
                <a:solidFill>
                  <a:srgbClr val="A7A50C"/>
                </a:solidFill>
                <a:effectLst/>
                <a:latin typeface="Courier New" panose="02070309020205020404" pitchFamily="49" charset="0"/>
              </a:rPr>
              <a:t>) </a:t>
            </a:r>
          </a:p>
          <a:p>
            <a:r>
              <a:rPr lang="en-US" sz="1400" dirty="0">
                <a:solidFill>
                  <a:srgbClr val="030303"/>
                </a:solidFill>
                <a:effectLst/>
                <a:latin typeface="Courier New" panose="02070309020205020404" pitchFamily="49" charset="0"/>
              </a:rPr>
              <a:t>Voter registration</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Success on registration of voters by chairperson.</a:t>
            </a:r>
          </a:p>
          <a:p>
            <a:pPr lvl="1"/>
            <a:r>
              <a:rPr lang="en-US" sz="1400" dirty="0">
                <a:solidFill>
                  <a:srgbClr val="777777"/>
                </a:solidFill>
                <a:effectLst/>
                <a:latin typeface="Courier New" panose="02070309020205020404" pitchFamily="49" charset="0"/>
              </a:rPr>
              <a:t>Failure on registration of voters by non-chairperson entity. </a:t>
            </a:r>
            <a:r>
              <a:rPr lang="en-US" sz="1400" dirty="0">
                <a:solidFill>
                  <a:srgbClr val="A7A50C"/>
                </a:solidFill>
                <a:effectLst/>
                <a:latin typeface="Courier New" panose="02070309020205020404" pitchFamily="49" charset="0"/>
              </a:rPr>
              <a:t>(69ms)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registration of voters in invalid phase.</a:t>
            </a:r>
            <a:r>
              <a:rPr lang="en-US" sz="1400" dirty="0">
                <a:solidFill>
                  <a:srgbClr val="BD2A0E"/>
                </a:solidFill>
                <a:effectLst/>
                <a:latin typeface="Courier New" panose="02070309020205020404" pitchFamily="49" charset="0"/>
              </a:rPr>
              <a:t>(281ms) </a:t>
            </a:r>
          </a:p>
          <a:p>
            <a:r>
              <a:rPr lang="en-US" sz="1400" dirty="0">
                <a:solidFill>
                  <a:srgbClr val="030303"/>
                </a:solidFill>
                <a:effectLst/>
                <a:latin typeface="Courier New" panose="02070309020205020404" pitchFamily="49" charset="0"/>
              </a:rPr>
              <a:t>Voting</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Success on vote. </a:t>
            </a:r>
            <a:r>
              <a:rPr lang="en-US" sz="1400" dirty="0">
                <a:solidFill>
                  <a:srgbClr val="BD2A0E"/>
                </a:solidFill>
                <a:effectLst/>
                <a:latin typeface="Courier New" panose="02070309020205020404" pitchFamily="49" charset="0"/>
              </a:rPr>
              <a:t>(189ms)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voting for invalid candidate. </a:t>
            </a:r>
            <a:r>
              <a:rPr lang="en-US" sz="1400" dirty="0">
                <a:solidFill>
                  <a:srgbClr val="BD2A0E"/>
                </a:solidFill>
                <a:effectLst/>
                <a:latin typeface="Courier New" panose="02070309020205020404" pitchFamily="49" charset="0"/>
              </a:rPr>
              <a:t>(155ms)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repeat vote. </a:t>
            </a:r>
            <a:r>
              <a:rPr lang="en-US" sz="1400" dirty="0">
                <a:solidFill>
                  <a:srgbClr val="BD2A0E"/>
                </a:solidFill>
                <a:effectLst/>
                <a:latin typeface="Courier New" panose="02070309020205020404" pitchFamily="49" charset="0"/>
              </a:rPr>
              <a:t>( 195ms)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vote by an unregistered user. </a:t>
            </a:r>
            <a:r>
              <a:rPr lang="en-US" sz="1400" dirty="0">
                <a:solidFill>
                  <a:srgbClr val="A7A50C"/>
                </a:solidFill>
                <a:effectLst/>
                <a:latin typeface="Courier New" panose="02070309020205020404" pitchFamily="49" charset="0"/>
              </a:rPr>
              <a:t>(56ms)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vote in invalid phase. </a:t>
            </a:r>
            <a:r>
              <a:rPr lang="en-US" sz="1400" dirty="0">
                <a:solidFill>
                  <a:srgbClr val="BD2A0E"/>
                </a:solidFill>
                <a:effectLst/>
                <a:latin typeface="Courier New" panose="02070309020205020404" pitchFamily="49" charset="0"/>
              </a:rPr>
              <a:t>(184ms) </a:t>
            </a:r>
          </a:p>
          <a:p>
            <a:r>
              <a:rPr lang="en-US" sz="1400" dirty="0">
                <a:solidFill>
                  <a:srgbClr val="030303"/>
                </a:solidFill>
                <a:effectLst/>
                <a:latin typeface="Courier New" panose="02070309020205020404" pitchFamily="49" charset="0"/>
              </a:rPr>
              <a:t>Phase Change</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Success on phase increment </a:t>
            </a:r>
            <a:r>
              <a:rPr lang="en-US" sz="1400" dirty="0">
                <a:solidFill>
                  <a:srgbClr val="BD2A0E"/>
                </a:solidFill>
                <a:effectLst/>
                <a:latin typeface="Courier New" panose="02070309020205020404" pitchFamily="49" charset="0"/>
              </a:rPr>
              <a:t>(99ms)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phase decrement. </a:t>
            </a:r>
            <a:r>
              <a:rPr lang="en-US" sz="1400" dirty="0">
                <a:solidFill>
                  <a:srgbClr val="A7A50C"/>
                </a:solidFill>
                <a:effectLst/>
                <a:latin typeface="Courier New" panose="02070309020205020404" pitchFamily="49" charset="0"/>
              </a:rPr>
              <a:t>(</a:t>
            </a:r>
            <a:r>
              <a:rPr lang="en-US" sz="1400" dirty="0" err="1">
                <a:solidFill>
                  <a:srgbClr val="A7A50C"/>
                </a:solidFill>
                <a:effectLst/>
                <a:latin typeface="Courier New" panose="02070309020205020404" pitchFamily="49" charset="0"/>
              </a:rPr>
              <a:t>Slms</a:t>
            </a:r>
            <a:r>
              <a:rPr lang="en-US" sz="1400" dirty="0">
                <a:solidFill>
                  <a:srgbClr val="A7A50C"/>
                </a:solidFill>
                <a:effectLst/>
                <a:latin typeface="Courier New" panose="02070309020205020404" pitchFamily="49" charset="0"/>
              </a:rPr>
              <a:t>)</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phase change by non-chairperson entity. </a:t>
            </a:r>
            <a:r>
              <a:rPr lang="en-US" sz="1400" dirty="0">
                <a:solidFill>
                  <a:srgbClr val="BD2A0E"/>
                </a:solidFill>
                <a:effectLst/>
                <a:latin typeface="Courier New" panose="02070309020205020404" pitchFamily="49" charset="0"/>
              </a:rPr>
              <a:t>(217ms) </a:t>
            </a:r>
          </a:p>
          <a:p>
            <a:r>
              <a:rPr lang="en-US" sz="1400" dirty="0">
                <a:solidFill>
                  <a:srgbClr val="030303"/>
                </a:solidFill>
                <a:effectLst/>
                <a:latin typeface="Courier New" panose="02070309020205020404" pitchFamily="49" charset="0"/>
              </a:rPr>
              <a:t>Requesting winner</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Success on query of winner with majority. </a:t>
            </a:r>
            <a:r>
              <a:rPr lang="en-US" sz="1400" dirty="0">
                <a:solidFill>
                  <a:srgbClr val="BD2A0E"/>
                </a:solidFill>
                <a:effectLst/>
                <a:latin typeface="Courier New" panose="02070309020205020404" pitchFamily="49" charset="0"/>
              </a:rPr>
              <a:t>(346ms)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Success on query for the winner by a non-chairperson entity. </a:t>
            </a:r>
            <a:r>
              <a:rPr lang="en-US" sz="1400" dirty="0">
                <a:solidFill>
                  <a:srgbClr val="BD2A0E"/>
                </a:solidFill>
                <a:effectLst/>
                <a:latin typeface="Courier New" panose="02070309020205020404" pitchFamily="49" charset="0"/>
              </a:rPr>
              <a:t>(357ms)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Success on tie-breaker when multiple candidates tied for the majority. </a:t>
            </a:r>
            <a:r>
              <a:rPr lang="en-US" sz="1400" dirty="0">
                <a:solidFill>
                  <a:srgbClr val="BD2A0E"/>
                </a:solidFill>
                <a:effectLst/>
                <a:latin typeface="Courier New" panose="02070309020205020404" pitchFamily="49" charset="0"/>
              </a:rPr>
              <a:t>(595ms)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request for winner with majority vote less than three. </a:t>
            </a:r>
            <a:r>
              <a:rPr lang="en-US" sz="1400" dirty="0">
                <a:solidFill>
                  <a:srgbClr val="BD2A0E"/>
                </a:solidFill>
                <a:effectLst/>
                <a:latin typeface="Courier New" panose="02070309020205020404" pitchFamily="49" charset="0"/>
              </a:rPr>
              <a:t>(281ms)</a:t>
            </a:r>
            <a:endParaRPr lang="en-US" sz="1400" dirty="0">
              <a:solidFill>
                <a:srgbClr val="777777"/>
              </a:solidFill>
              <a:effectLst/>
              <a:latin typeface="Courier New" panose="02070309020205020404" pitchFamily="49" charset="0"/>
            </a:endParaRPr>
          </a:p>
          <a:p>
            <a:pPr lvl="1"/>
            <a:r>
              <a:rPr lang="en-US" sz="1400" dirty="0">
                <a:solidFill>
                  <a:srgbClr val="777777"/>
                </a:solidFill>
                <a:effectLst/>
                <a:latin typeface="Courier New" panose="02070309020205020404" pitchFamily="49" charset="0"/>
              </a:rPr>
              <a:t>Failure on request for winner in invalid phase. </a:t>
            </a:r>
            <a:r>
              <a:rPr lang="en-US" sz="1400" dirty="0">
                <a:solidFill>
                  <a:srgbClr val="BD2A0E"/>
                </a:solidFill>
                <a:effectLst/>
                <a:latin typeface="Courier New" panose="02070309020205020404" pitchFamily="49" charset="0"/>
              </a:rPr>
              <a:t>( 126ms)</a:t>
            </a:r>
            <a:endParaRPr lang="en-US" sz="1400" dirty="0">
              <a:solidFill>
                <a:srgbClr val="777777"/>
              </a:solidFill>
              <a:effectLst/>
              <a:latin typeface="Courier New" panose="02070309020205020404" pitchFamily="49" charset="0"/>
            </a:endParaRPr>
          </a:p>
          <a:p>
            <a:br>
              <a:rPr lang="en-US" sz="1400" dirty="0">
                <a:effectLst/>
                <a:latin typeface="Courier New" panose="02070309020205020404" pitchFamily="49" charset="0"/>
              </a:rPr>
            </a:br>
            <a:endParaRPr lang="en-US" sz="1400" dirty="0">
              <a:effectLst/>
              <a:latin typeface="Courier New" panose="02070309020205020404" pitchFamily="49" charset="0"/>
            </a:endParaRPr>
          </a:p>
          <a:p>
            <a:r>
              <a:rPr lang="en-US" sz="1400" dirty="0">
                <a:solidFill>
                  <a:srgbClr val="2ABA1C"/>
                </a:solidFill>
                <a:effectLst/>
                <a:latin typeface="Courier New" panose="02070309020205020404" pitchFamily="49" charset="0"/>
              </a:rPr>
              <a:t>17 passing </a:t>
            </a:r>
            <a:r>
              <a:rPr lang="en-US" sz="1400" dirty="0">
                <a:solidFill>
                  <a:srgbClr val="777777"/>
                </a:solidFill>
                <a:effectLst/>
                <a:latin typeface="Courier New" panose="02070309020205020404" pitchFamily="49" charset="0"/>
              </a:rPr>
              <a:t>(6s)</a:t>
            </a:r>
            <a:endParaRPr lang="en-US" sz="1400" dirty="0">
              <a:solidFill>
                <a:srgbClr val="2ABA1C"/>
              </a:solidFill>
              <a:effectLst/>
              <a:latin typeface="Courier New" panose="02070309020205020404" pitchFamily="49" charset="0"/>
            </a:endParaRPr>
          </a:p>
        </p:txBody>
      </p:sp>
      <p:sp>
        <p:nvSpPr>
          <p:cNvPr id="4" name="TextBox 3">
            <a:extLst>
              <a:ext uri="{FF2B5EF4-FFF2-40B4-BE49-F238E27FC236}">
                <a16:creationId xmlns:a16="http://schemas.microsoft.com/office/drawing/2014/main" id="{80CB8FAE-0E4B-5B30-CCE9-3FA9B8326256}"/>
              </a:ext>
            </a:extLst>
          </p:cNvPr>
          <p:cNvSpPr txBox="1"/>
          <p:nvPr/>
        </p:nvSpPr>
        <p:spPr>
          <a:xfrm>
            <a:off x="10013244" y="285480"/>
            <a:ext cx="1954381" cy="646331"/>
          </a:xfrm>
          <a:prstGeom prst="rect">
            <a:avLst/>
          </a:prstGeom>
          <a:noFill/>
        </p:spPr>
        <p:txBody>
          <a:bodyPr wrap="none" rtlCol="0">
            <a:spAutoFit/>
          </a:bodyPr>
          <a:lstStyle/>
          <a:p>
            <a:r>
              <a:rPr lang="en-US" dirty="0"/>
              <a:t>Output of running </a:t>
            </a:r>
          </a:p>
          <a:p>
            <a:r>
              <a:rPr lang="en-US" dirty="0"/>
              <a:t>test script.</a:t>
            </a:r>
          </a:p>
        </p:txBody>
      </p:sp>
    </p:spTree>
    <p:extLst>
      <p:ext uri="{BB962C8B-B14F-4D97-AF65-F5344CB8AC3E}">
        <p14:creationId xmlns:p14="http://schemas.microsoft.com/office/powerpoint/2010/main" val="131211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9D65AC-7045-FE52-60EA-7A61AD8823A3}"/>
              </a:ext>
            </a:extLst>
          </p:cNvPr>
          <p:cNvPicPr>
            <a:picLocks noChangeAspect="1"/>
          </p:cNvPicPr>
          <p:nvPr/>
        </p:nvPicPr>
        <p:blipFill>
          <a:blip r:embed="rId2"/>
          <a:stretch>
            <a:fillRect/>
          </a:stretch>
        </p:blipFill>
        <p:spPr>
          <a:xfrm>
            <a:off x="2595737" y="871320"/>
            <a:ext cx="7586841" cy="3721847"/>
          </a:xfrm>
          <a:prstGeom prst="rect">
            <a:avLst/>
          </a:prstGeom>
        </p:spPr>
      </p:pic>
    </p:spTree>
    <p:extLst>
      <p:ext uri="{BB962C8B-B14F-4D97-AF65-F5344CB8AC3E}">
        <p14:creationId xmlns:p14="http://schemas.microsoft.com/office/powerpoint/2010/main" val="249027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853-6655-B049-86CF-119F26B5184E}"/>
              </a:ext>
            </a:extLst>
          </p:cNvPr>
          <p:cNvSpPr>
            <a:spLocks noGrp="1"/>
          </p:cNvSpPr>
          <p:nvPr>
            <p:ph type="title"/>
          </p:nvPr>
        </p:nvSpPr>
        <p:spPr/>
        <p:txBody>
          <a:bodyPr/>
          <a:lstStyle/>
          <a:p>
            <a:r>
              <a:rPr lang="en-US" dirty="0"/>
              <a:t>Plan for the rest of the semester</a:t>
            </a:r>
          </a:p>
        </p:txBody>
      </p:sp>
      <p:sp>
        <p:nvSpPr>
          <p:cNvPr id="3" name="Content Placeholder 2">
            <a:extLst>
              <a:ext uri="{FF2B5EF4-FFF2-40B4-BE49-F238E27FC236}">
                <a16:creationId xmlns:a16="http://schemas.microsoft.com/office/drawing/2014/main" id="{C993C7B3-ED60-EC4F-8672-BFCE749A8C01}"/>
              </a:ext>
            </a:extLst>
          </p:cNvPr>
          <p:cNvSpPr>
            <a:spLocks noGrp="1"/>
          </p:cNvSpPr>
          <p:nvPr>
            <p:ph idx="1"/>
          </p:nvPr>
        </p:nvSpPr>
        <p:spPr>
          <a:xfrm>
            <a:off x="1451579" y="2015732"/>
            <a:ext cx="10367527" cy="3450613"/>
          </a:xfrm>
        </p:spPr>
        <p:txBody>
          <a:bodyPr>
            <a:normAutofit/>
          </a:bodyPr>
          <a:lstStyle/>
          <a:p>
            <a:r>
              <a:rPr lang="en-US" dirty="0"/>
              <a:t>Today: We’ll learn testing your smart contract using </a:t>
            </a:r>
            <a:r>
              <a:rPr lang="en-US" dirty="0" err="1"/>
              <a:t>test.js</a:t>
            </a:r>
            <a:r>
              <a:rPr lang="en-US" dirty="0"/>
              <a:t> scripts and test frameworks such as mocha</a:t>
            </a:r>
          </a:p>
          <a:p>
            <a:r>
              <a:rPr lang="en-US" dirty="0"/>
              <a:t>How can prepare for the exam? </a:t>
            </a:r>
          </a:p>
          <a:p>
            <a:pPr lvl="1"/>
            <a:r>
              <a:rPr lang="en-US" dirty="0"/>
              <a:t>There is no substitution for hard work. You must make it a habit to READ – read code, read books, read papers, read and read again. Read the chapters 4-10.</a:t>
            </a:r>
          </a:p>
          <a:p>
            <a:pPr lvl="1"/>
            <a:r>
              <a:rPr lang="en-US" dirty="0"/>
              <a:t>READ the lecture notes.</a:t>
            </a:r>
          </a:p>
        </p:txBody>
      </p:sp>
      <p:sp>
        <p:nvSpPr>
          <p:cNvPr id="4" name="Footer Placeholder 3">
            <a:extLst>
              <a:ext uri="{FF2B5EF4-FFF2-40B4-BE49-F238E27FC236}">
                <a16:creationId xmlns:a16="http://schemas.microsoft.com/office/drawing/2014/main" id="{A4494A87-7C19-014B-9EDE-A73A6178BEA3}"/>
              </a:ext>
            </a:extLst>
          </p:cNvPr>
          <p:cNvSpPr>
            <a:spLocks noGrp="1"/>
          </p:cNvSpPr>
          <p:nvPr>
            <p:ph type="ftr" sz="quarter" idx="11"/>
          </p:nvPr>
        </p:nvSpPr>
        <p:spPr/>
        <p:txBody>
          <a:bodyPr/>
          <a:lstStyle/>
          <a:p>
            <a:r>
              <a:rPr lang="en-US"/>
              <a:t>Bina Ramamurthy. Copyright 2020</a:t>
            </a:r>
          </a:p>
        </p:txBody>
      </p:sp>
      <p:sp>
        <p:nvSpPr>
          <p:cNvPr id="5" name="5-Point Star 4">
            <a:extLst>
              <a:ext uri="{FF2B5EF4-FFF2-40B4-BE49-F238E27FC236}">
                <a16:creationId xmlns:a16="http://schemas.microsoft.com/office/drawing/2014/main" id="{17A4D3B3-69CC-7345-9A4A-2014562B8624}"/>
              </a:ext>
            </a:extLst>
          </p:cNvPr>
          <p:cNvSpPr/>
          <p:nvPr/>
        </p:nvSpPr>
        <p:spPr>
          <a:xfrm>
            <a:off x="9066179" y="638508"/>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72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55A49E-F791-AB7E-F5FD-FCA5F7B54944}"/>
              </a:ext>
            </a:extLst>
          </p:cNvPr>
          <p:cNvPicPr>
            <a:picLocks noChangeAspect="1"/>
          </p:cNvPicPr>
          <p:nvPr/>
        </p:nvPicPr>
        <p:blipFill>
          <a:blip r:embed="rId2"/>
          <a:stretch>
            <a:fillRect/>
          </a:stretch>
        </p:blipFill>
        <p:spPr>
          <a:xfrm>
            <a:off x="272775" y="0"/>
            <a:ext cx="10828613" cy="6122279"/>
          </a:xfrm>
          <a:prstGeom prst="rect">
            <a:avLst/>
          </a:prstGeom>
        </p:spPr>
      </p:pic>
    </p:spTree>
    <p:extLst>
      <p:ext uri="{BB962C8B-B14F-4D97-AF65-F5344CB8AC3E}">
        <p14:creationId xmlns:p14="http://schemas.microsoft.com/office/powerpoint/2010/main" val="355518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9062-F9BB-F6AD-6125-F955EA95FDAF}"/>
              </a:ext>
            </a:extLst>
          </p:cNvPr>
          <p:cNvSpPr>
            <a:spLocks noGrp="1"/>
          </p:cNvSpPr>
          <p:nvPr>
            <p:ph type="title" idx="4294967295"/>
          </p:nvPr>
        </p:nvSpPr>
        <p:spPr>
          <a:xfrm>
            <a:off x="0" y="276225"/>
            <a:ext cx="9604375" cy="381000"/>
          </a:xfrm>
        </p:spPr>
        <p:txBody>
          <a:bodyPr>
            <a:normAutofit fontScale="90000"/>
          </a:bodyPr>
          <a:lstStyle/>
          <a:p>
            <a:r>
              <a:rPr lang="en-US" dirty="0"/>
              <a:t>Best Practices</a:t>
            </a:r>
          </a:p>
        </p:txBody>
      </p:sp>
      <p:sp>
        <p:nvSpPr>
          <p:cNvPr id="5" name="TextBox 4">
            <a:extLst>
              <a:ext uri="{FF2B5EF4-FFF2-40B4-BE49-F238E27FC236}">
                <a16:creationId xmlns:a16="http://schemas.microsoft.com/office/drawing/2014/main" id="{0BF72E36-9B8A-A865-F6A9-233208D0A227}"/>
              </a:ext>
            </a:extLst>
          </p:cNvPr>
          <p:cNvSpPr txBox="1"/>
          <p:nvPr/>
        </p:nvSpPr>
        <p:spPr>
          <a:xfrm>
            <a:off x="414514" y="797510"/>
            <a:ext cx="11427530" cy="4524315"/>
          </a:xfrm>
          <a:prstGeom prst="rect">
            <a:avLst/>
          </a:prstGeom>
          <a:noFill/>
        </p:spPr>
        <p:txBody>
          <a:bodyPr wrap="square">
            <a:spAutoFit/>
          </a:bodyPr>
          <a:lstStyle/>
          <a:p>
            <a:r>
              <a:rPr lang="en-US" sz="2400" i="1" dirty="0">
                <a:solidFill>
                  <a:srgbClr val="262626"/>
                </a:solidFill>
                <a:effectLst/>
                <a:latin typeface="Times"/>
              </a:rPr>
              <a:t>Testing is an important phase in the development of the blockchain-based decentralized</a:t>
            </a:r>
            <a:endParaRPr lang="en-US" sz="2400" dirty="0">
              <a:solidFill>
                <a:srgbClr val="262626"/>
              </a:solidFill>
              <a:effectLst/>
              <a:latin typeface="Times"/>
            </a:endParaRPr>
          </a:p>
          <a:p>
            <a:r>
              <a:rPr lang="en-US" sz="2400" i="1" dirty="0">
                <a:solidFill>
                  <a:srgbClr val="262626"/>
                </a:solidFill>
                <a:effectLst/>
                <a:latin typeface="Times"/>
              </a:rPr>
              <a:t>application. Here are some best practices:</a:t>
            </a:r>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Decide on the functions to be tested.</a:t>
            </a:r>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Decide on the modifiers to be tested.</a:t>
            </a:r>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Write positive test code that should be successful for correct inputs.</a:t>
            </a:r>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Write negative test code that fails or reverts (typically, on a modifier or </a:t>
            </a:r>
            <a:r>
              <a:rPr lang="en-US" sz="2400" i="1" dirty="0">
                <a:solidFill>
                  <a:srgbClr val="262626"/>
                </a:solidFill>
                <a:effectLst/>
                <a:latin typeface="Helvetica" pitchFamily="2" charset="0"/>
              </a:rPr>
              <a:t>require </a:t>
            </a:r>
            <a:r>
              <a:rPr lang="en-US" sz="2400" i="1" dirty="0">
                <a:solidFill>
                  <a:srgbClr val="262626"/>
                </a:solidFill>
                <a:effectLst/>
                <a:latin typeface="Times"/>
              </a:rPr>
              <a:t>statement)</a:t>
            </a:r>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Use meaningful and concise descriptions for the tests and note that these</a:t>
            </a:r>
            <a:r>
              <a:rPr lang="en-US" sz="2400" dirty="0">
                <a:solidFill>
                  <a:srgbClr val="262626"/>
                </a:solidFill>
                <a:latin typeface="Times"/>
              </a:rPr>
              <a:t> </a:t>
            </a:r>
            <a:r>
              <a:rPr lang="en-US" sz="2400" i="1" dirty="0">
                <a:solidFill>
                  <a:srgbClr val="262626"/>
                </a:solidFill>
                <a:effectLst/>
                <a:latin typeface="Times"/>
              </a:rPr>
              <a:t>descriptions are output during testing.</a:t>
            </a:r>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Use </a:t>
            </a:r>
            <a:r>
              <a:rPr lang="en-US" sz="2400" i="1" dirty="0">
                <a:solidFill>
                  <a:srgbClr val="262626"/>
                </a:solidFill>
                <a:effectLst/>
                <a:latin typeface="Helvetica" pitchFamily="2" charset="0"/>
              </a:rPr>
              <a:t>'Success on' </a:t>
            </a:r>
            <a:r>
              <a:rPr lang="en-US" sz="2400" i="1" dirty="0">
                <a:solidFill>
                  <a:srgbClr val="262626"/>
                </a:solidFill>
                <a:effectLst/>
                <a:latin typeface="Times"/>
              </a:rPr>
              <a:t>and </a:t>
            </a:r>
            <a:r>
              <a:rPr lang="en-US" sz="2400" i="1" dirty="0">
                <a:solidFill>
                  <a:srgbClr val="262626"/>
                </a:solidFill>
                <a:effectLst/>
                <a:latin typeface="Helvetica" pitchFamily="2" charset="0"/>
              </a:rPr>
              <a:t>'Failure on' </a:t>
            </a:r>
            <a:r>
              <a:rPr lang="en-US" sz="2400" i="1" dirty="0">
                <a:solidFill>
                  <a:srgbClr val="262626"/>
                </a:solidFill>
                <a:effectLst/>
                <a:latin typeface="Times"/>
              </a:rPr>
              <a:t>as prefixes for the positive and negative</a:t>
            </a:r>
            <a:r>
              <a:rPr lang="en-US" sz="2400" dirty="0">
                <a:solidFill>
                  <a:srgbClr val="262626"/>
                </a:solidFill>
                <a:latin typeface="Times"/>
              </a:rPr>
              <a:t> </a:t>
            </a:r>
            <a:r>
              <a:rPr lang="en-US" sz="2400" i="1" dirty="0">
                <a:solidFill>
                  <a:srgbClr val="262626"/>
                </a:solidFill>
                <a:effectLst/>
                <a:latin typeface="Times"/>
              </a:rPr>
              <a:t>tests to identify the type of testing.</a:t>
            </a:r>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Use a standard naming convention for the test file (&lt;name of the smart</a:t>
            </a:r>
            <a:r>
              <a:rPr lang="en-US" sz="2400" dirty="0">
                <a:solidFill>
                  <a:srgbClr val="262626"/>
                </a:solidFill>
                <a:latin typeface="Times"/>
              </a:rPr>
              <a:t> </a:t>
            </a:r>
            <a:r>
              <a:rPr lang="en-US" sz="2400" i="1" dirty="0">
                <a:solidFill>
                  <a:srgbClr val="262626"/>
                </a:solidFill>
                <a:effectLst/>
                <a:latin typeface="Times"/>
              </a:rPr>
              <a:t>contract&gt;</a:t>
            </a:r>
            <a:r>
              <a:rPr lang="en-US" sz="2400" i="1" dirty="0" err="1">
                <a:solidFill>
                  <a:srgbClr val="262626"/>
                </a:solidFill>
                <a:effectLst/>
                <a:latin typeface="Times"/>
              </a:rPr>
              <a:t>Test.js</a:t>
            </a:r>
            <a:r>
              <a:rPr lang="en-US" sz="2400" i="1" dirty="0">
                <a:solidFill>
                  <a:srgbClr val="262626"/>
                </a:solidFill>
                <a:effectLst/>
                <a:latin typeface="Times"/>
              </a:rPr>
              <a:t>).</a:t>
            </a:r>
            <a:endParaRPr lang="en-US" sz="2400" dirty="0">
              <a:solidFill>
                <a:srgbClr val="262626"/>
              </a:solidFill>
              <a:effectLst/>
              <a:latin typeface="Times"/>
            </a:endParaRPr>
          </a:p>
        </p:txBody>
      </p:sp>
    </p:spTree>
    <p:extLst>
      <p:ext uri="{BB962C8B-B14F-4D97-AF65-F5344CB8AC3E}">
        <p14:creationId xmlns:p14="http://schemas.microsoft.com/office/powerpoint/2010/main" val="352049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6427DB-BE2D-C2F6-A586-0651A62E9E6D}"/>
              </a:ext>
            </a:extLst>
          </p:cNvPr>
          <p:cNvSpPr txBox="1"/>
          <p:nvPr/>
        </p:nvSpPr>
        <p:spPr>
          <a:xfrm>
            <a:off x="112889" y="982176"/>
            <a:ext cx="11266310" cy="4893647"/>
          </a:xfrm>
          <a:prstGeom prst="rect">
            <a:avLst/>
          </a:prstGeom>
          <a:noFill/>
        </p:spPr>
        <p:txBody>
          <a:bodyPr wrap="square">
            <a:spAutoFit/>
          </a:bodyPr>
          <a:lstStyle/>
          <a:p>
            <a:r>
              <a:rPr lang="en-US" sz="2400" i="1" dirty="0">
                <a:solidFill>
                  <a:srgbClr val="262626"/>
                </a:solidFill>
                <a:effectLst/>
                <a:latin typeface="Times"/>
              </a:rPr>
              <a:t>Three test scripts discussed in this chapter—</a:t>
            </a:r>
            <a:r>
              <a:rPr lang="en-US" sz="2400" i="1" dirty="0" err="1">
                <a:solidFill>
                  <a:srgbClr val="262626"/>
                </a:solidFill>
                <a:effectLst/>
                <a:latin typeface="Times"/>
              </a:rPr>
              <a:t>counterTest.js</a:t>
            </a:r>
            <a:r>
              <a:rPr lang="en-US" sz="2400" i="1" dirty="0">
                <a:solidFill>
                  <a:srgbClr val="262626"/>
                </a:solidFill>
                <a:effectLst/>
                <a:latin typeface="Times"/>
              </a:rPr>
              <a:t>, </a:t>
            </a:r>
            <a:r>
              <a:rPr lang="en-US" sz="2400" i="1" dirty="0" err="1">
                <a:solidFill>
                  <a:srgbClr val="262626"/>
                </a:solidFill>
                <a:effectLst/>
                <a:latin typeface="Times"/>
              </a:rPr>
              <a:t>ballotTest.js</a:t>
            </a:r>
            <a:r>
              <a:rPr lang="en-US" sz="2400" i="1" dirty="0">
                <a:solidFill>
                  <a:srgbClr val="262626"/>
                </a:solidFill>
                <a:effectLst/>
                <a:latin typeface="Times"/>
              </a:rPr>
              <a:t>, and</a:t>
            </a:r>
            <a:r>
              <a:rPr lang="en-US" sz="2400" dirty="0">
                <a:solidFill>
                  <a:srgbClr val="262626"/>
                </a:solidFill>
                <a:latin typeface="Times"/>
              </a:rPr>
              <a:t> </a:t>
            </a:r>
            <a:r>
              <a:rPr lang="en-US" sz="2400" i="1" dirty="0" err="1">
                <a:solidFill>
                  <a:srgbClr val="262626"/>
                </a:solidFill>
                <a:effectLst/>
                <a:latin typeface="Times"/>
              </a:rPr>
              <a:t>blindAuctionTest.js</a:t>
            </a:r>
            <a:r>
              <a:rPr lang="en-US" sz="2400" i="1" dirty="0">
                <a:solidFill>
                  <a:srgbClr val="262626"/>
                </a:solidFill>
                <a:effectLst/>
                <a:latin typeface="Times"/>
              </a:rPr>
              <a:t>—illustrate how to write test scripts for smart contracts.</a:t>
            </a:r>
          </a:p>
          <a:p>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The main building blocks or coding elements for a test script are </a:t>
            </a:r>
            <a:r>
              <a:rPr lang="en-US" sz="2400" i="1" dirty="0" err="1">
                <a:solidFill>
                  <a:srgbClr val="262626"/>
                </a:solidFill>
                <a:effectLst/>
                <a:latin typeface="Helvetica" pitchFamily="2" charset="0"/>
              </a:rPr>
              <a:t>beforeEach</a:t>
            </a:r>
            <a:r>
              <a:rPr lang="en-US" sz="2400" i="1" dirty="0">
                <a:solidFill>
                  <a:srgbClr val="262626"/>
                </a:solidFill>
                <a:effectLst/>
                <a:latin typeface="Helvetica" pitchFamily="2" charset="0"/>
              </a:rPr>
              <a:t>()</a:t>
            </a:r>
            <a:r>
              <a:rPr lang="en-US" sz="2400" i="1" dirty="0">
                <a:solidFill>
                  <a:srgbClr val="262626"/>
                </a:solidFill>
                <a:effectLst/>
                <a:latin typeface="Times"/>
              </a:rPr>
              <a:t>,</a:t>
            </a:r>
            <a:r>
              <a:rPr lang="en-US" sz="2400" dirty="0">
                <a:solidFill>
                  <a:srgbClr val="262626"/>
                </a:solidFill>
                <a:latin typeface="Times"/>
              </a:rPr>
              <a:t> </a:t>
            </a:r>
            <a:r>
              <a:rPr lang="en-US" sz="2400" i="1" dirty="0">
                <a:solidFill>
                  <a:srgbClr val="262626"/>
                </a:solidFill>
                <a:effectLst/>
                <a:latin typeface="Helvetica" pitchFamily="2" charset="0"/>
              </a:rPr>
              <a:t>it()</a:t>
            </a:r>
            <a:r>
              <a:rPr lang="en-US" sz="2400" i="1" dirty="0">
                <a:solidFill>
                  <a:srgbClr val="262626"/>
                </a:solidFill>
                <a:effectLst/>
                <a:latin typeface="Times"/>
              </a:rPr>
              <a:t>, and </a:t>
            </a:r>
            <a:r>
              <a:rPr lang="en-US" sz="2400" i="1" dirty="0">
                <a:solidFill>
                  <a:srgbClr val="262626"/>
                </a:solidFill>
                <a:effectLst/>
                <a:latin typeface="Helvetica" pitchFamily="2" charset="0"/>
              </a:rPr>
              <a:t>describe()</a:t>
            </a:r>
            <a:r>
              <a:rPr lang="en-US" sz="2400" i="1" dirty="0">
                <a:solidFill>
                  <a:srgbClr val="262626"/>
                </a:solidFill>
                <a:effectLst/>
                <a:latin typeface="Times"/>
              </a:rPr>
              <a:t>.</a:t>
            </a:r>
          </a:p>
          <a:p>
            <a:endParaRPr lang="en-US" sz="2400" dirty="0">
              <a:solidFill>
                <a:srgbClr val="262626"/>
              </a:solidFill>
              <a:effectLst/>
              <a:latin typeface="Helvetica" pitchFamily="2" charset="0"/>
            </a:endParaRPr>
          </a:p>
          <a:p>
            <a:r>
              <a:rPr lang="en-US" sz="2400" i="1" dirty="0">
                <a:solidFill>
                  <a:srgbClr val="CDA759"/>
                </a:solidFill>
                <a:effectLst/>
                <a:latin typeface="Helvetica" pitchFamily="2" charset="0"/>
              </a:rPr>
              <a:t> </a:t>
            </a:r>
            <a:r>
              <a:rPr lang="en-US" sz="2400" i="1" dirty="0">
                <a:solidFill>
                  <a:srgbClr val="262626"/>
                </a:solidFill>
                <a:effectLst/>
                <a:latin typeface="Times"/>
              </a:rPr>
              <a:t>The </a:t>
            </a:r>
            <a:r>
              <a:rPr lang="en-US" sz="2400" i="1" dirty="0" err="1">
                <a:solidFill>
                  <a:srgbClr val="262626"/>
                </a:solidFill>
                <a:effectLst/>
                <a:latin typeface="Helvetica" pitchFamily="2" charset="0"/>
              </a:rPr>
              <a:t>beforeEach</a:t>
            </a:r>
            <a:r>
              <a:rPr lang="en-US" sz="2400" i="1" dirty="0">
                <a:solidFill>
                  <a:srgbClr val="262626"/>
                </a:solidFill>
                <a:effectLst/>
                <a:latin typeface="Helvetica" pitchFamily="2" charset="0"/>
              </a:rPr>
              <a:t>() </a:t>
            </a:r>
            <a:r>
              <a:rPr lang="en-US" sz="2400" i="1" dirty="0">
                <a:solidFill>
                  <a:srgbClr val="262626"/>
                </a:solidFill>
                <a:effectLst/>
                <a:latin typeface="Times"/>
              </a:rPr>
              <a:t>function is defined by code for establishing the preliminary</a:t>
            </a:r>
            <a:r>
              <a:rPr lang="en-US" sz="2400" dirty="0">
                <a:solidFill>
                  <a:srgbClr val="262626"/>
                </a:solidFill>
                <a:latin typeface="Times"/>
              </a:rPr>
              <a:t> </a:t>
            </a:r>
            <a:r>
              <a:rPr lang="en-US" sz="2400" i="1" dirty="0">
                <a:solidFill>
                  <a:srgbClr val="262626"/>
                </a:solidFill>
                <a:effectLst/>
                <a:latin typeface="Times"/>
              </a:rPr>
              <a:t>conditions (before execution) of each test.</a:t>
            </a:r>
          </a:p>
          <a:p>
            <a:endParaRPr lang="en-US" sz="2400" dirty="0">
              <a:solidFill>
                <a:srgbClr val="262626"/>
              </a:solidFill>
              <a:effectLst/>
              <a:latin typeface="Times"/>
            </a:endParaRPr>
          </a:p>
          <a:p>
            <a:r>
              <a:rPr lang="en-US" sz="2400" i="1" dirty="0">
                <a:solidFill>
                  <a:srgbClr val="CDA759"/>
                </a:solidFill>
                <a:effectLst/>
                <a:latin typeface="Helvetica" pitchFamily="2" charset="0"/>
              </a:rPr>
              <a:t> </a:t>
            </a:r>
            <a:r>
              <a:rPr lang="en-US" sz="2400" i="1" dirty="0">
                <a:solidFill>
                  <a:srgbClr val="262626"/>
                </a:solidFill>
                <a:effectLst/>
                <a:latin typeface="Helvetica" pitchFamily="2" charset="0"/>
              </a:rPr>
              <a:t>async(), await()</a:t>
            </a:r>
            <a:r>
              <a:rPr lang="en-US" sz="2400" i="1" dirty="0">
                <a:solidFill>
                  <a:srgbClr val="262626"/>
                </a:solidFill>
                <a:effectLst/>
                <a:latin typeface="Times"/>
              </a:rPr>
              <a:t>, and </a:t>
            </a:r>
            <a:r>
              <a:rPr lang="en-US" sz="2400" i="1" dirty="0">
                <a:solidFill>
                  <a:srgbClr val="262626"/>
                </a:solidFill>
                <a:effectLst/>
                <a:latin typeface="Helvetica" pitchFamily="2" charset="0"/>
              </a:rPr>
              <a:t>assert() </a:t>
            </a:r>
            <a:r>
              <a:rPr lang="en-US" sz="2400" i="1" dirty="0">
                <a:solidFill>
                  <a:srgbClr val="262626"/>
                </a:solidFill>
                <a:effectLst/>
                <a:latin typeface="Times"/>
              </a:rPr>
              <a:t>help in managing execution of functions</a:t>
            </a:r>
            <a:r>
              <a:rPr lang="en-US" sz="2400" dirty="0">
                <a:solidFill>
                  <a:srgbClr val="262626"/>
                </a:solidFill>
                <a:latin typeface="Times"/>
              </a:rPr>
              <a:t> </a:t>
            </a:r>
            <a:r>
              <a:rPr lang="en-US" sz="2400" i="1" dirty="0">
                <a:solidFill>
                  <a:srgbClr val="262626"/>
                </a:solidFill>
                <a:effectLst/>
                <a:latin typeface="Times"/>
              </a:rPr>
              <a:t>during testing. The commands for completing the test setup are simple: initializing</a:t>
            </a:r>
            <a:r>
              <a:rPr lang="en-US" sz="2400" dirty="0">
                <a:solidFill>
                  <a:srgbClr val="262626"/>
                </a:solidFill>
                <a:latin typeface="Times"/>
              </a:rPr>
              <a:t> </a:t>
            </a:r>
            <a:r>
              <a:rPr lang="en-US" sz="2400" i="1" dirty="0">
                <a:solidFill>
                  <a:srgbClr val="262626"/>
                </a:solidFill>
                <a:effectLst/>
                <a:latin typeface="Times"/>
              </a:rPr>
              <a:t>the Ganache test chain, installing the required modules using </a:t>
            </a:r>
            <a:r>
              <a:rPr lang="en-US" sz="2400" i="1" dirty="0" err="1">
                <a:solidFill>
                  <a:srgbClr val="262626"/>
                </a:solidFill>
                <a:effectLst/>
                <a:latin typeface="Helvetica" pitchFamily="2" charset="0"/>
              </a:rPr>
              <a:t>npm</a:t>
            </a:r>
            <a:r>
              <a:rPr lang="en-US" sz="2400" dirty="0">
                <a:solidFill>
                  <a:srgbClr val="262626"/>
                </a:solidFill>
                <a:latin typeface="Times"/>
              </a:rPr>
              <a:t> </a:t>
            </a:r>
            <a:r>
              <a:rPr lang="en-US" sz="2400" i="1" dirty="0">
                <a:solidFill>
                  <a:srgbClr val="262626"/>
                </a:solidFill>
                <a:effectLst/>
                <a:latin typeface="Helvetica" pitchFamily="2" charset="0"/>
              </a:rPr>
              <a:t>install</a:t>
            </a:r>
            <a:r>
              <a:rPr lang="en-US" sz="2400" i="1" dirty="0">
                <a:solidFill>
                  <a:srgbClr val="262626"/>
                </a:solidFill>
                <a:effectLst/>
                <a:latin typeface="Times"/>
              </a:rPr>
              <a:t>, and executing the test code using </a:t>
            </a:r>
            <a:r>
              <a:rPr lang="en-US" sz="2400" i="1" dirty="0">
                <a:solidFill>
                  <a:srgbClr val="262626"/>
                </a:solidFill>
                <a:effectLst/>
                <a:latin typeface="Helvetica" pitchFamily="2" charset="0"/>
              </a:rPr>
              <a:t>truffle test</a:t>
            </a:r>
            <a:r>
              <a:rPr lang="en-US" sz="2400" i="1" dirty="0">
                <a:solidFill>
                  <a:srgbClr val="262626"/>
                </a:solidFill>
                <a:effectLst/>
                <a:latin typeface="Times"/>
              </a:rPr>
              <a:t>.</a:t>
            </a:r>
            <a:endParaRPr lang="en-US" sz="2400" dirty="0">
              <a:solidFill>
                <a:srgbClr val="262626"/>
              </a:solidFill>
              <a:effectLst/>
              <a:latin typeface="Times"/>
            </a:endParaRPr>
          </a:p>
        </p:txBody>
      </p:sp>
      <p:sp>
        <p:nvSpPr>
          <p:cNvPr id="4" name="Title 3">
            <a:extLst>
              <a:ext uri="{FF2B5EF4-FFF2-40B4-BE49-F238E27FC236}">
                <a16:creationId xmlns:a16="http://schemas.microsoft.com/office/drawing/2014/main" id="{8362090F-2BC4-50FB-07A0-EE47C31AE18E}"/>
              </a:ext>
            </a:extLst>
          </p:cNvPr>
          <p:cNvSpPr>
            <a:spLocks noGrp="1"/>
          </p:cNvSpPr>
          <p:nvPr>
            <p:ph type="title" idx="4294967295"/>
          </p:nvPr>
        </p:nvSpPr>
        <p:spPr>
          <a:xfrm>
            <a:off x="0" y="420688"/>
            <a:ext cx="9602788" cy="1049337"/>
          </a:xfrm>
        </p:spPr>
        <p:txBody>
          <a:bodyPr/>
          <a:lstStyle/>
          <a:p>
            <a:r>
              <a:rPr lang="en-US" dirty="0"/>
              <a:t>Summary</a:t>
            </a:r>
          </a:p>
        </p:txBody>
      </p:sp>
    </p:spTree>
    <p:extLst>
      <p:ext uri="{BB962C8B-B14F-4D97-AF65-F5344CB8AC3E}">
        <p14:creationId xmlns:p14="http://schemas.microsoft.com/office/powerpoint/2010/main" val="367369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070C-2970-1F41-AE46-07DAA4823728}"/>
              </a:ext>
            </a:extLst>
          </p:cNvPr>
          <p:cNvSpPr>
            <a:spLocks noGrp="1"/>
          </p:cNvSpPr>
          <p:nvPr>
            <p:ph type="title"/>
          </p:nvPr>
        </p:nvSpPr>
        <p:spPr/>
        <p:txBody>
          <a:bodyPr/>
          <a:lstStyle/>
          <a:p>
            <a:r>
              <a:rPr lang="en-US" dirty="0"/>
              <a:t>What this chapter covers</a:t>
            </a:r>
          </a:p>
        </p:txBody>
      </p:sp>
      <p:sp>
        <p:nvSpPr>
          <p:cNvPr id="3" name="Content Placeholder 2">
            <a:extLst>
              <a:ext uri="{FF2B5EF4-FFF2-40B4-BE49-F238E27FC236}">
                <a16:creationId xmlns:a16="http://schemas.microsoft.com/office/drawing/2014/main" id="{54BA55D6-475C-314D-B42C-4936D22FB8E9}"/>
              </a:ext>
            </a:extLst>
          </p:cNvPr>
          <p:cNvSpPr>
            <a:spLocks noGrp="1"/>
          </p:cNvSpPr>
          <p:nvPr>
            <p:ph idx="1"/>
          </p:nvPr>
        </p:nvSpPr>
        <p:spPr/>
        <p:txBody>
          <a:bodyPr/>
          <a:lstStyle/>
          <a:p>
            <a:pPr marL="0" indent="0">
              <a:buNone/>
            </a:pPr>
            <a:r>
              <a:rPr lang="en-US" dirty="0"/>
              <a:t> Seeing the importance of testing smart contracts</a:t>
            </a:r>
          </a:p>
          <a:p>
            <a:pPr marL="0" indent="0">
              <a:buNone/>
            </a:pPr>
            <a:r>
              <a:rPr lang="en-US" dirty="0"/>
              <a:t> Writing test scripts in JavaScript</a:t>
            </a:r>
          </a:p>
          <a:p>
            <a:pPr marL="0" indent="0">
              <a:buNone/>
            </a:pPr>
            <a:r>
              <a:rPr lang="en-US" dirty="0"/>
              <a:t> Using Truffle frameworks to support smart contract testing</a:t>
            </a:r>
          </a:p>
          <a:p>
            <a:pPr marL="0" indent="0">
              <a:buNone/>
            </a:pPr>
            <a:r>
              <a:rPr lang="en-US" dirty="0"/>
              <a:t> Interpreting outputs from running test scripts</a:t>
            </a:r>
          </a:p>
          <a:p>
            <a:pPr marL="0" indent="0">
              <a:buNone/>
            </a:pPr>
            <a:r>
              <a:rPr lang="en-US" dirty="0"/>
              <a:t> Developing test scripts for the counter, ballot, and blind auction smart contracts</a:t>
            </a:r>
          </a:p>
          <a:p>
            <a:endParaRPr lang="en-US" dirty="0"/>
          </a:p>
        </p:txBody>
      </p:sp>
      <p:sp>
        <p:nvSpPr>
          <p:cNvPr id="4" name="TextBox 3">
            <a:extLst>
              <a:ext uri="{FF2B5EF4-FFF2-40B4-BE49-F238E27FC236}">
                <a16:creationId xmlns:a16="http://schemas.microsoft.com/office/drawing/2014/main" id="{ED3423CD-794E-5602-6F97-5CCC18D1F56C}"/>
              </a:ext>
            </a:extLst>
          </p:cNvPr>
          <p:cNvSpPr txBox="1"/>
          <p:nvPr/>
        </p:nvSpPr>
        <p:spPr>
          <a:xfrm>
            <a:off x="2344366" y="5175115"/>
            <a:ext cx="4290085" cy="369332"/>
          </a:xfrm>
          <a:prstGeom prst="rect">
            <a:avLst/>
          </a:prstGeom>
          <a:noFill/>
        </p:spPr>
        <p:txBody>
          <a:bodyPr wrap="none" rtlCol="0">
            <a:spAutoFit/>
          </a:bodyPr>
          <a:lstStyle/>
          <a:p>
            <a:r>
              <a:rPr lang="en-US" dirty="0"/>
              <a:t>We are using a JavaScript framework mocha</a:t>
            </a:r>
          </a:p>
        </p:txBody>
      </p:sp>
    </p:spTree>
    <p:extLst>
      <p:ext uri="{BB962C8B-B14F-4D97-AF65-F5344CB8AC3E}">
        <p14:creationId xmlns:p14="http://schemas.microsoft.com/office/powerpoint/2010/main" val="364252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9DEA-191E-7B4B-958F-3B731DD7B15F}"/>
              </a:ext>
            </a:extLst>
          </p:cNvPr>
          <p:cNvSpPr>
            <a:spLocks noGrp="1"/>
          </p:cNvSpPr>
          <p:nvPr>
            <p:ph type="title"/>
          </p:nvPr>
        </p:nvSpPr>
        <p:spPr/>
        <p:txBody>
          <a:bodyPr/>
          <a:lstStyle/>
          <a:p>
            <a:r>
              <a:rPr lang="en-US" dirty="0"/>
              <a:t>What are we going to do?</a:t>
            </a:r>
          </a:p>
        </p:txBody>
      </p:sp>
      <p:sp>
        <p:nvSpPr>
          <p:cNvPr id="3" name="Content Placeholder 2">
            <a:extLst>
              <a:ext uri="{FF2B5EF4-FFF2-40B4-BE49-F238E27FC236}">
                <a16:creationId xmlns:a16="http://schemas.microsoft.com/office/drawing/2014/main" id="{C707CBA7-641E-9B42-89BA-B9540FE7D95B}"/>
              </a:ext>
            </a:extLst>
          </p:cNvPr>
          <p:cNvSpPr>
            <a:spLocks noGrp="1"/>
          </p:cNvSpPr>
          <p:nvPr>
            <p:ph idx="1"/>
          </p:nvPr>
        </p:nvSpPr>
        <p:spPr/>
        <p:txBody>
          <a:bodyPr>
            <a:normAutofit/>
          </a:bodyPr>
          <a:lstStyle/>
          <a:p>
            <a:r>
              <a:rPr lang="en-US" dirty="0"/>
              <a:t>Writing test scripts requires specific knowledge of primitives such as </a:t>
            </a:r>
            <a:r>
              <a:rPr lang="en-US" i="1" dirty="0" err="1"/>
              <a:t>beforeEach</a:t>
            </a:r>
            <a:r>
              <a:rPr lang="en-US" i="1" dirty="0"/>
              <a:t>,</a:t>
            </a:r>
            <a:r>
              <a:rPr lang="en-US" dirty="0"/>
              <a:t> </a:t>
            </a:r>
            <a:r>
              <a:rPr lang="en-US" i="1" dirty="0"/>
              <a:t>it</a:t>
            </a:r>
            <a:r>
              <a:rPr lang="en-US" dirty="0"/>
              <a:t>, and </a:t>
            </a:r>
            <a:r>
              <a:rPr lang="en-US" i="1" dirty="0"/>
              <a:t>describe</a:t>
            </a:r>
            <a:r>
              <a:rPr lang="en-US" dirty="0"/>
              <a:t>, as well and how and when to use them. </a:t>
            </a:r>
          </a:p>
          <a:p>
            <a:r>
              <a:rPr lang="en-US" dirty="0"/>
              <a:t>This chapter illustrates the development of test scripts with three different but familiar smart contracts: counter, ballot, and blind auction. </a:t>
            </a:r>
          </a:p>
          <a:p>
            <a:r>
              <a:rPr lang="en-US" dirty="0"/>
              <a:t>Thus, you are gradually moving from a simple test script to a more complex one. </a:t>
            </a:r>
          </a:p>
          <a:p>
            <a:r>
              <a:rPr lang="en-US" dirty="0"/>
              <a:t>You’ll also learn about using the Truffle suite of tools for running the test scripts and verifying that the tests pass (or fail) as you are developing and deploying the smart contracts.</a:t>
            </a:r>
          </a:p>
          <a:p>
            <a:endParaRPr lang="en-US" dirty="0"/>
          </a:p>
        </p:txBody>
      </p:sp>
    </p:spTree>
    <p:extLst>
      <p:ext uri="{BB962C8B-B14F-4D97-AF65-F5344CB8AC3E}">
        <p14:creationId xmlns:p14="http://schemas.microsoft.com/office/powerpoint/2010/main" val="422774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935E-796F-C848-AA4C-1B3C0B9B3CEE}"/>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A1EC6095-CBEB-4545-B3B9-3EDBA0519F39}"/>
              </a:ext>
            </a:extLst>
          </p:cNvPr>
          <p:cNvSpPr>
            <a:spLocks noGrp="1"/>
          </p:cNvSpPr>
          <p:nvPr>
            <p:ph idx="1"/>
          </p:nvPr>
        </p:nvSpPr>
        <p:spPr/>
        <p:txBody>
          <a:bodyPr>
            <a:normAutofit/>
          </a:bodyPr>
          <a:lstStyle/>
          <a:p>
            <a:pPr marL="0" indent="0">
              <a:buNone/>
            </a:pPr>
            <a:r>
              <a:rPr lang="en-US" dirty="0"/>
              <a:t>Software testing takes many forms, depending on the granularity of tests and time of test execution during the development phases:</a:t>
            </a:r>
          </a:p>
          <a:p>
            <a:pPr marL="0" indent="0">
              <a:buNone/>
            </a:pPr>
            <a:r>
              <a:rPr lang="en-US" dirty="0"/>
              <a:t> Unit testing—Testing of individual components such as a single function</a:t>
            </a:r>
          </a:p>
          <a:p>
            <a:pPr marL="0" indent="0">
              <a:buNone/>
            </a:pPr>
            <a:r>
              <a:rPr lang="en-US" dirty="0"/>
              <a:t> Integration testing—Testing of the operation flow of the integrated system</a:t>
            </a:r>
          </a:p>
          <a:p>
            <a:pPr marL="0" indent="0">
              <a:buNone/>
            </a:pPr>
            <a:r>
              <a:rPr lang="en-US" dirty="0"/>
              <a:t> System-level test-driven development—Testing done to verify the integrity of the system developed by different members of the team as functions are added and checked into repositories</a:t>
            </a:r>
          </a:p>
          <a:p>
            <a:endParaRPr lang="en-US" dirty="0"/>
          </a:p>
        </p:txBody>
      </p:sp>
    </p:spTree>
    <p:extLst>
      <p:ext uri="{BB962C8B-B14F-4D97-AF65-F5344CB8AC3E}">
        <p14:creationId xmlns:p14="http://schemas.microsoft.com/office/powerpoint/2010/main" val="74204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A8F6-E0BE-EF4D-8A41-00DBE0D56977}"/>
              </a:ext>
            </a:extLst>
          </p:cNvPr>
          <p:cNvSpPr>
            <a:spLocks noGrp="1"/>
          </p:cNvSpPr>
          <p:nvPr>
            <p:ph type="title"/>
          </p:nvPr>
        </p:nvSpPr>
        <p:spPr/>
        <p:txBody>
          <a:bodyPr/>
          <a:lstStyle/>
          <a:p>
            <a:r>
              <a:rPr lang="en-US" dirty="0"/>
              <a:t>Test scripts</a:t>
            </a:r>
          </a:p>
        </p:txBody>
      </p:sp>
      <p:sp>
        <p:nvSpPr>
          <p:cNvPr id="3" name="Content Placeholder 2">
            <a:extLst>
              <a:ext uri="{FF2B5EF4-FFF2-40B4-BE49-F238E27FC236}">
                <a16:creationId xmlns:a16="http://schemas.microsoft.com/office/drawing/2014/main" id="{DE332833-4A60-A244-9661-6819372762A6}"/>
              </a:ext>
            </a:extLst>
          </p:cNvPr>
          <p:cNvSpPr>
            <a:spLocks noGrp="1"/>
          </p:cNvSpPr>
          <p:nvPr>
            <p:ph idx="1"/>
          </p:nvPr>
        </p:nvSpPr>
        <p:spPr/>
        <p:txBody>
          <a:bodyPr/>
          <a:lstStyle/>
          <a:p>
            <a:r>
              <a:rPr lang="en-US" dirty="0"/>
              <a:t>Let’s learn unit testing that involves exhaustive testing of the smart contract functions and modifiers. </a:t>
            </a:r>
          </a:p>
          <a:p>
            <a:r>
              <a:rPr lang="en-US" dirty="0"/>
              <a:t>These tests are code scripts that simulate the execution of functions of the smart contract being tested. </a:t>
            </a:r>
          </a:p>
          <a:p>
            <a:r>
              <a:rPr lang="en-US" dirty="0"/>
              <a:t>With the support of the Truffle test framework, the passing and failing of a test can be visually verified by check (✔) and X marks.</a:t>
            </a:r>
          </a:p>
          <a:p>
            <a:endParaRPr lang="en-US" dirty="0"/>
          </a:p>
        </p:txBody>
      </p:sp>
    </p:spTree>
    <p:extLst>
      <p:ext uri="{BB962C8B-B14F-4D97-AF65-F5344CB8AC3E}">
        <p14:creationId xmlns:p14="http://schemas.microsoft.com/office/powerpoint/2010/main" val="305691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AF74-2805-9840-89BA-36CD634973CD}"/>
              </a:ext>
            </a:extLst>
          </p:cNvPr>
          <p:cNvSpPr>
            <a:spLocks noGrp="1"/>
          </p:cNvSpPr>
          <p:nvPr>
            <p:ph type="title"/>
          </p:nvPr>
        </p:nvSpPr>
        <p:spPr/>
        <p:txBody>
          <a:bodyPr/>
          <a:lstStyle/>
          <a:p>
            <a:r>
              <a:rPr lang="en-US" dirty="0"/>
              <a:t>Language for test scripts</a:t>
            </a:r>
          </a:p>
        </p:txBody>
      </p:sp>
      <p:sp>
        <p:nvSpPr>
          <p:cNvPr id="3" name="Content Placeholder 2">
            <a:extLst>
              <a:ext uri="{FF2B5EF4-FFF2-40B4-BE49-F238E27FC236}">
                <a16:creationId xmlns:a16="http://schemas.microsoft.com/office/drawing/2014/main" id="{88B04E43-7619-2B48-B931-539165BAB439}"/>
              </a:ext>
            </a:extLst>
          </p:cNvPr>
          <p:cNvSpPr>
            <a:spLocks noGrp="1"/>
          </p:cNvSpPr>
          <p:nvPr>
            <p:ph idx="1"/>
          </p:nvPr>
        </p:nvSpPr>
        <p:spPr/>
        <p:txBody>
          <a:bodyPr>
            <a:normAutofit fontScale="85000" lnSpcReduction="20000"/>
          </a:bodyPr>
          <a:lstStyle/>
          <a:p>
            <a:r>
              <a:rPr lang="en-US" dirty="0"/>
              <a:t>Testers or test programs can be written in the same language as the main application to be tested. </a:t>
            </a:r>
          </a:p>
          <a:p>
            <a:r>
              <a:rPr lang="en-US" dirty="0"/>
              <a:t>In our case, you can write the tester itself as a smart contract in the Solidity language. </a:t>
            </a:r>
          </a:p>
          <a:p>
            <a:r>
              <a:rPr lang="en-US" dirty="0"/>
              <a:t>The Pet Shop example provided with the Truffle documentation illustrates tests written in Solidity (https://</a:t>
            </a:r>
            <a:r>
              <a:rPr lang="en-US" dirty="0" err="1"/>
              <a:t>www.trufflesuite.com</a:t>
            </a:r>
            <a:r>
              <a:rPr lang="en-US" dirty="0"/>
              <a:t>/tutorials/pet-shop).</a:t>
            </a:r>
          </a:p>
          <a:p>
            <a:r>
              <a:rPr lang="en-US" dirty="0"/>
              <a:t>But many smart contracts, such as Ballot, use the address data type for the chairperson and the voters. This causes a problem when another smart contract is used as a tester. </a:t>
            </a:r>
          </a:p>
          <a:p>
            <a:r>
              <a:rPr lang="en-US" dirty="0"/>
              <a:t>Because of this, we will use the alternative language supported by Truffle—JavaScript (JS)— for writing our tests. </a:t>
            </a:r>
          </a:p>
          <a:p>
            <a:r>
              <a:rPr lang="en-US" dirty="0"/>
              <a:t>Truffle supports both languages (Solidity and </a:t>
            </a:r>
            <a:r>
              <a:rPr lang="en-US" dirty="0" err="1"/>
              <a:t>Javascript</a:t>
            </a:r>
            <a:r>
              <a:rPr lang="en-US" dirty="0"/>
              <a:t>)  and has tools to support JS-based testers, as well as JS test frameworks such as Mocha and Chai.</a:t>
            </a:r>
          </a:p>
          <a:p>
            <a:endParaRPr lang="en-US" dirty="0"/>
          </a:p>
        </p:txBody>
      </p:sp>
    </p:spTree>
    <p:extLst>
      <p:ext uri="{BB962C8B-B14F-4D97-AF65-F5344CB8AC3E}">
        <p14:creationId xmlns:p14="http://schemas.microsoft.com/office/powerpoint/2010/main" val="389992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ECCD-AE04-1C45-8FD0-87EF6FB63688}"/>
              </a:ext>
            </a:extLst>
          </p:cNvPr>
          <p:cNvSpPr>
            <a:spLocks noGrp="1"/>
          </p:cNvSpPr>
          <p:nvPr>
            <p:ph type="title"/>
          </p:nvPr>
        </p:nvSpPr>
        <p:spPr/>
        <p:txBody>
          <a:bodyPr/>
          <a:lstStyle/>
          <a:p>
            <a:r>
              <a:rPr lang="en-US" dirty="0"/>
              <a:t>Let’s learn to write test scripts</a:t>
            </a:r>
          </a:p>
        </p:txBody>
      </p:sp>
      <p:sp>
        <p:nvSpPr>
          <p:cNvPr id="3" name="Content Placeholder 2">
            <a:extLst>
              <a:ext uri="{FF2B5EF4-FFF2-40B4-BE49-F238E27FC236}">
                <a16:creationId xmlns:a16="http://schemas.microsoft.com/office/drawing/2014/main" id="{D38A77B3-3CF5-2943-A82C-3FA63B2D74DE}"/>
              </a:ext>
            </a:extLst>
          </p:cNvPr>
          <p:cNvSpPr>
            <a:spLocks noGrp="1"/>
          </p:cNvSpPr>
          <p:nvPr>
            <p:ph idx="1"/>
          </p:nvPr>
        </p:nvSpPr>
        <p:spPr/>
        <p:txBody>
          <a:bodyPr/>
          <a:lstStyle/>
          <a:p>
            <a:pPr marL="0" indent="0">
              <a:buNone/>
            </a:pPr>
            <a:r>
              <a:rPr lang="en-US" dirty="0"/>
              <a:t>Choosing these familiar Dapps helps you focus on the testing aspects. </a:t>
            </a:r>
          </a:p>
          <a:p>
            <a:pPr marL="0" indent="0">
              <a:buNone/>
            </a:pPr>
            <a:r>
              <a:rPr lang="en-US" dirty="0"/>
              <a:t>Let’s explore testing:</a:t>
            </a:r>
          </a:p>
          <a:p>
            <a:pPr marL="0" indent="0">
              <a:buNone/>
            </a:pPr>
            <a:r>
              <a:rPr lang="en-US" dirty="0"/>
              <a:t> The familiar smart contracts </a:t>
            </a:r>
            <a:r>
              <a:rPr lang="en-US" dirty="0" err="1"/>
              <a:t>Counter.sol</a:t>
            </a:r>
            <a:r>
              <a:rPr lang="en-US" dirty="0"/>
              <a:t>, </a:t>
            </a:r>
            <a:r>
              <a:rPr lang="en-US" dirty="0" err="1"/>
              <a:t>Ballot.sol</a:t>
            </a:r>
            <a:r>
              <a:rPr lang="en-US" dirty="0"/>
              <a:t>, and </a:t>
            </a:r>
            <a:r>
              <a:rPr lang="en-US" dirty="0" err="1"/>
              <a:t>BlindAuction.sol</a:t>
            </a:r>
            <a:endParaRPr lang="en-US" dirty="0"/>
          </a:p>
          <a:p>
            <a:pPr marL="0" indent="0">
              <a:buNone/>
            </a:pPr>
            <a:r>
              <a:rPr lang="en-US" dirty="0"/>
              <a:t> Test commands (it, describe) of the Mocha test framework</a:t>
            </a:r>
          </a:p>
          <a:p>
            <a:pPr marL="0" indent="0">
              <a:buNone/>
            </a:pPr>
            <a:r>
              <a:rPr lang="en-US" dirty="0"/>
              <a:t> The Truffle assertion framework in Chai (assert)</a:t>
            </a:r>
          </a:p>
          <a:p>
            <a:pPr marL="0" indent="0">
              <a:buNone/>
            </a:pPr>
            <a:r>
              <a:rPr lang="en-US" dirty="0"/>
              <a:t> Test commands with reverting conditions within a smart contract</a:t>
            </a:r>
          </a:p>
          <a:p>
            <a:endParaRPr lang="en-US" dirty="0"/>
          </a:p>
        </p:txBody>
      </p:sp>
    </p:spTree>
    <p:extLst>
      <p:ext uri="{BB962C8B-B14F-4D97-AF65-F5344CB8AC3E}">
        <p14:creationId xmlns:p14="http://schemas.microsoft.com/office/powerpoint/2010/main" val="405873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A748CA-59A7-0742-83CA-18DDA48F5910}"/>
              </a:ext>
            </a:extLst>
          </p:cNvPr>
          <p:cNvSpPr>
            <a:spLocks noGrp="1"/>
          </p:cNvSpPr>
          <p:nvPr>
            <p:ph type="title"/>
          </p:nvPr>
        </p:nvSpPr>
        <p:spPr>
          <a:xfrm>
            <a:off x="252715" y="133682"/>
            <a:ext cx="9605635" cy="576438"/>
          </a:xfrm>
        </p:spPr>
        <p:txBody>
          <a:bodyPr/>
          <a:lstStyle/>
          <a:p>
            <a:r>
              <a:rPr lang="en-US" dirty="0"/>
              <a:t>Testing counter SC</a:t>
            </a:r>
          </a:p>
        </p:txBody>
      </p:sp>
      <p:sp>
        <p:nvSpPr>
          <p:cNvPr id="3" name="Content Placeholder 2">
            <a:extLst>
              <a:ext uri="{FF2B5EF4-FFF2-40B4-BE49-F238E27FC236}">
                <a16:creationId xmlns:a16="http://schemas.microsoft.com/office/drawing/2014/main" id="{58D5FE08-C6DE-B44A-9B9D-786994D44C44}"/>
              </a:ext>
            </a:extLst>
          </p:cNvPr>
          <p:cNvSpPr>
            <a:spLocks noGrp="1"/>
          </p:cNvSpPr>
          <p:nvPr>
            <p:ph sz="half" idx="1"/>
          </p:nvPr>
        </p:nvSpPr>
        <p:spPr>
          <a:xfrm>
            <a:off x="410380" y="1050588"/>
            <a:ext cx="4645152" cy="3448595"/>
          </a:xfrm>
        </p:spPr>
        <p:txBody>
          <a:bodyPr>
            <a:noAutofit/>
          </a:bodyPr>
          <a:lstStyle/>
          <a:p>
            <a:pPr marL="0" indent="0">
              <a:buNone/>
            </a:pPr>
            <a:r>
              <a:rPr lang="en-US" sz="1400" dirty="0"/>
              <a:t>contract Counter {</a:t>
            </a:r>
          </a:p>
          <a:p>
            <a:pPr marL="0" indent="0">
              <a:buNone/>
            </a:pPr>
            <a:r>
              <a:rPr lang="en-US" sz="1400" dirty="0"/>
              <a:t>int value; //positive value counter</a:t>
            </a:r>
          </a:p>
          <a:p>
            <a:pPr marL="0" indent="0">
              <a:buNone/>
            </a:pPr>
            <a:r>
              <a:rPr lang="en-US" sz="1400" dirty="0"/>
              <a:t>  constructor() public{</a:t>
            </a:r>
          </a:p>
          <a:p>
            <a:pPr marL="0" indent="0">
              <a:buNone/>
            </a:pPr>
            <a:r>
              <a:rPr lang="en-US" sz="1400" dirty="0"/>
              <a:t>    value = 0;  }</a:t>
            </a:r>
          </a:p>
          <a:p>
            <a:pPr marL="0" indent="0">
              <a:buNone/>
            </a:pPr>
            <a:r>
              <a:rPr lang="en-US" sz="1400" dirty="0"/>
              <a:t>  modifier </a:t>
            </a:r>
            <a:r>
              <a:rPr lang="en-US" sz="1400" dirty="0" err="1"/>
              <a:t>checkIfLessThanValue</a:t>
            </a:r>
            <a:r>
              <a:rPr lang="en-US" sz="1400" dirty="0"/>
              <a:t>(int n) {</a:t>
            </a:r>
          </a:p>
          <a:p>
            <a:pPr marL="0" indent="0">
              <a:buNone/>
            </a:pPr>
            <a:r>
              <a:rPr lang="en-US" sz="1400" dirty="0"/>
              <a:t>    require (n &lt;= value, 'Counter cannot become negative');</a:t>
            </a:r>
          </a:p>
          <a:p>
            <a:pPr marL="0" indent="0">
              <a:buNone/>
            </a:pPr>
            <a:r>
              <a:rPr lang="en-US" sz="1400" dirty="0"/>
              <a:t>    _;</a:t>
            </a:r>
          </a:p>
          <a:p>
            <a:pPr marL="0" indent="0">
              <a:buNone/>
            </a:pPr>
            <a:r>
              <a:rPr lang="en-US" sz="1400" dirty="0"/>
              <a:t>  }</a:t>
            </a:r>
          </a:p>
          <a:p>
            <a:pPr marL="0" indent="0">
              <a:buNone/>
            </a:pPr>
            <a:r>
              <a:rPr lang="en-US" sz="1400" dirty="0"/>
              <a:t>  modifier </a:t>
            </a:r>
            <a:r>
              <a:rPr lang="en-US" sz="1400" dirty="0" err="1"/>
              <a:t>checkIfNegative</a:t>
            </a:r>
            <a:r>
              <a:rPr lang="en-US" sz="1400" dirty="0"/>
              <a:t>(int n) {</a:t>
            </a:r>
          </a:p>
          <a:p>
            <a:pPr marL="0" indent="0">
              <a:buNone/>
            </a:pPr>
            <a:r>
              <a:rPr lang="en-US" sz="1400" dirty="0"/>
              <a:t>    require (n &gt; 0, 'Value must be greater than zero');</a:t>
            </a:r>
          </a:p>
          <a:p>
            <a:pPr marL="0" indent="0">
              <a:buNone/>
            </a:pPr>
            <a:r>
              <a:rPr lang="en-US" sz="1400" dirty="0"/>
              <a:t>    _;</a:t>
            </a:r>
          </a:p>
          <a:p>
            <a:pPr marL="0" indent="0">
              <a:buNone/>
            </a:pPr>
            <a:r>
              <a:rPr lang="en-US" sz="1400" dirty="0"/>
              <a:t>  }</a:t>
            </a:r>
          </a:p>
          <a:p>
            <a:pPr marL="0" indent="0">
              <a:buNone/>
            </a:pPr>
            <a:r>
              <a:rPr lang="en-US" sz="1600" dirty="0"/>
              <a:t>  </a:t>
            </a:r>
          </a:p>
        </p:txBody>
      </p:sp>
      <p:sp>
        <p:nvSpPr>
          <p:cNvPr id="5" name="Content Placeholder 4">
            <a:extLst>
              <a:ext uri="{FF2B5EF4-FFF2-40B4-BE49-F238E27FC236}">
                <a16:creationId xmlns:a16="http://schemas.microsoft.com/office/drawing/2014/main" id="{867150C8-3088-F344-A3A1-514A66870E7C}"/>
              </a:ext>
            </a:extLst>
          </p:cNvPr>
          <p:cNvSpPr>
            <a:spLocks noGrp="1"/>
          </p:cNvSpPr>
          <p:nvPr>
            <p:ph sz="half" idx="2"/>
          </p:nvPr>
        </p:nvSpPr>
        <p:spPr>
          <a:xfrm>
            <a:off x="5867204" y="1919961"/>
            <a:ext cx="5914416" cy="3441520"/>
          </a:xfrm>
        </p:spPr>
        <p:txBody>
          <a:bodyPr>
            <a:normAutofit fontScale="62500" lnSpcReduction="20000"/>
          </a:bodyPr>
          <a:lstStyle/>
          <a:p>
            <a:pPr marL="0" indent="0">
              <a:buNone/>
            </a:pPr>
            <a:r>
              <a:rPr lang="en-US" dirty="0"/>
              <a:t>function get() view public returns (int){</a:t>
            </a:r>
          </a:p>
          <a:p>
            <a:pPr marL="0" indent="0">
              <a:buNone/>
            </a:pPr>
            <a:r>
              <a:rPr lang="en-US" dirty="0"/>
              <a:t>    return value;  }</a:t>
            </a:r>
          </a:p>
          <a:p>
            <a:pPr marL="0" indent="0">
              <a:buNone/>
            </a:pPr>
            <a:r>
              <a:rPr lang="en-US" dirty="0"/>
              <a:t>  function initialize (int n) public </a:t>
            </a:r>
            <a:r>
              <a:rPr lang="en-US" dirty="0" err="1"/>
              <a:t>checkIfNegative</a:t>
            </a:r>
            <a:r>
              <a:rPr lang="en-US" dirty="0"/>
              <a:t>(n) {</a:t>
            </a:r>
          </a:p>
          <a:p>
            <a:pPr marL="0" indent="0">
              <a:buNone/>
            </a:pPr>
            <a:r>
              <a:rPr lang="en-US" dirty="0"/>
              <a:t>    value = n;  }</a:t>
            </a:r>
          </a:p>
          <a:p>
            <a:pPr marL="0" indent="0">
              <a:buNone/>
            </a:pPr>
            <a:endParaRPr lang="en-US" dirty="0"/>
          </a:p>
          <a:p>
            <a:pPr marL="0" indent="0">
              <a:buNone/>
            </a:pPr>
            <a:r>
              <a:rPr lang="en-US" dirty="0"/>
              <a:t>  function increment (int n) public </a:t>
            </a:r>
            <a:r>
              <a:rPr lang="en-US" dirty="0" err="1"/>
              <a:t>checkIfNegative</a:t>
            </a:r>
            <a:r>
              <a:rPr lang="en-US" dirty="0"/>
              <a:t>(n) {</a:t>
            </a:r>
          </a:p>
          <a:p>
            <a:pPr marL="0" indent="0">
              <a:buNone/>
            </a:pPr>
            <a:r>
              <a:rPr lang="en-US" dirty="0"/>
              <a:t>    value = value + n;  }</a:t>
            </a:r>
          </a:p>
          <a:p>
            <a:pPr marL="0" indent="0">
              <a:buNone/>
            </a:pPr>
            <a:endParaRPr lang="en-US" dirty="0"/>
          </a:p>
          <a:p>
            <a:pPr marL="0" indent="0">
              <a:buNone/>
            </a:pPr>
            <a:r>
              <a:rPr lang="en-US" dirty="0"/>
              <a:t>  function decrement (int n) public </a:t>
            </a:r>
            <a:r>
              <a:rPr lang="en-US" dirty="0" err="1"/>
              <a:t>checkIfNegative</a:t>
            </a:r>
            <a:r>
              <a:rPr lang="en-US" dirty="0"/>
              <a:t>(n) </a:t>
            </a:r>
            <a:r>
              <a:rPr lang="en-US" dirty="0" err="1"/>
              <a:t>checkIfLessThanValue</a:t>
            </a:r>
            <a:r>
              <a:rPr lang="en-US" dirty="0"/>
              <a:t>(n) {</a:t>
            </a:r>
          </a:p>
          <a:p>
            <a:pPr marL="0" indent="0">
              <a:buNone/>
            </a:pPr>
            <a:r>
              <a:rPr lang="en-US" dirty="0"/>
              <a:t>    value = value - n; }}</a:t>
            </a:r>
          </a:p>
          <a:p>
            <a:endParaRPr lang="en-US" dirty="0"/>
          </a:p>
        </p:txBody>
      </p:sp>
      <p:sp>
        <p:nvSpPr>
          <p:cNvPr id="6" name="TextBox 5">
            <a:extLst>
              <a:ext uri="{FF2B5EF4-FFF2-40B4-BE49-F238E27FC236}">
                <a16:creationId xmlns:a16="http://schemas.microsoft.com/office/drawing/2014/main" id="{E67210C6-7203-D242-9F78-FAF8C3F56377}"/>
              </a:ext>
            </a:extLst>
          </p:cNvPr>
          <p:cNvSpPr txBox="1"/>
          <p:nvPr/>
        </p:nvSpPr>
        <p:spPr>
          <a:xfrm>
            <a:off x="6653719" y="428017"/>
            <a:ext cx="3845476" cy="369332"/>
          </a:xfrm>
          <a:prstGeom prst="rect">
            <a:avLst/>
          </a:prstGeom>
          <a:solidFill>
            <a:schemeClr val="accent2">
              <a:lumMod val="20000"/>
              <a:lumOff val="80000"/>
            </a:schemeClr>
          </a:solidFill>
        </p:spPr>
        <p:txBody>
          <a:bodyPr wrap="none" rtlCol="0">
            <a:spAutoFit/>
          </a:bodyPr>
          <a:lstStyle/>
          <a:p>
            <a:r>
              <a:rPr lang="en-US" dirty="0"/>
              <a:t>Added two modifiers to the base code:</a:t>
            </a:r>
          </a:p>
        </p:txBody>
      </p:sp>
      <p:cxnSp>
        <p:nvCxnSpPr>
          <p:cNvPr id="8" name="Curved Connector 7">
            <a:extLst>
              <a:ext uri="{FF2B5EF4-FFF2-40B4-BE49-F238E27FC236}">
                <a16:creationId xmlns:a16="http://schemas.microsoft.com/office/drawing/2014/main" id="{46D11E72-4F97-394A-9A9C-B512510CE9A9}"/>
              </a:ext>
            </a:extLst>
          </p:cNvPr>
          <p:cNvCxnSpPr>
            <a:stCxn id="6" idx="1"/>
          </p:cNvCxnSpPr>
          <p:nvPr/>
        </p:nvCxnSpPr>
        <p:spPr>
          <a:xfrm rot="10800000" flipV="1">
            <a:off x="3482505" y="612683"/>
            <a:ext cx="3171215" cy="21622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4FA4FE70-550B-824F-A89C-B919D7E038C0}"/>
              </a:ext>
            </a:extLst>
          </p:cNvPr>
          <p:cNvCxnSpPr>
            <a:cxnSpLocks/>
            <a:stCxn id="6" idx="1"/>
            <a:endCxn id="3" idx="2"/>
          </p:cNvCxnSpPr>
          <p:nvPr/>
        </p:nvCxnSpPr>
        <p:spPr>
          <a:xfrm rot="10800000" flipV="1">
            <a:off x="2732957" y="612683"/>
            <a:ext cx="3920763" cy="3886500"/>
          </a:xfrm>
          <a:prstGeom prst="curvedConnector4">
            <a:avLst>
              <a:gd name="adj1" fmla="val 20381"/>
              <a:gd name="adj2" fmla="val 10588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E85A06-42BC-2145-9721-A8289CC3D40A}"/>
              </a:ext>
            </a:extLst>
          </p:cNvPr>
          <p:cNvSpPr txBox="1"/>
          <p:nvPr/>
        </p:nvSpPr>
        <p:spPr>
          <a:xfrm>
            <a:off x="2547010" y="721929"/>
            <a:ext cx="2740558" cy="369332"/>
          </a:xfrm>
          <a:prstGeom prst="rect">
            <a:avLst/>
          </a:prstGeom>
          <a:solidFill>
            <a:schemeClr val="accent2">
              <a:lumMod val="20000"/>
              <a:lumOff val="80000"/>
            </a:schemeClr>
          </a:solidFill>
        </p:spPr>
        <p:txBody>
          <a:bodyPr wrap="none" rtlCol="0">
            <a:spAutoFit/>
          </a:bodyPr>
          <a:lstStyle/>
          <a:p>
            <a:r>
              <a:rPr lang="en-US" dirty="0"/>
              <a:t>Only positive value allowed</a:t>
            </a:r>
          </a:p>
        </p:txBody>
      </p:sp>
      <p:cxnSp>
        <p:nvCxnSpPr>
          <p:cNvPr id="16" name="Curved Connector 15">
            <a:extLst>
              <a:ext uri="{FF2B5EF4-FFF2-40B4-BE49-F238E27FC236}">
                <a16:creationId xmlns:a16="http://schemas.microsoft.com/office/drawing/2014/main" id="{13289EF2-55D5-2840-8A2F-D39F8704673E}"/>
              </a:ext>
            </a:extLst>
          </p:cNvPr>
          <p:cNvCxnSpPr>
            <a:stCxn id="14" idx="2"/>
          </p:cNvCxnSpPr>
          <p:nvPr/>
        </p:nvCxnSpPr>
        <p:spPr>
          <a:xfrm rot="5400000">
            <a:off x="3183455" y="824001"/>
            <a:ext cx="466575" cy="10010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0C8C181-C880-EE4E-8234-16F8FBF95CA0}"/>
              </a:ext>
            </a:extLst>
          </p:cNvPr>
          <p:cNvSpPr txBox="1"/>
          <p:nvPr/>
        </p:nvSpPr>
        <p:spPr>
          <a:xfrm>
            <a:off x="8647889" y="1188504"/>
            <a:ext cx="2869696" cy="369332"/>
          </a:xfrm>
          <a:prstGeom prst="rect">
            <a:avLst/>
          </a:prstGeom>
          <a:solidFill>
            <a:schemeClr val="accent2">
              <a:lumMod val="20000"/>
              <a:lumOff val="80000"/>
            </a:schemeClr>
          </a:solidFill>
        </p:spPr>
        <p:txBody>
          <a:bodyPr wrap="none" rtlCol="0">
            <a:spAutoFit/>
          </a:bodyPr>
          <a:lstStyle/>
          <a:p>
            <a:r>
              <a:rPr lang="en-US" dirty="0"/>
              <a:t>Modifiers enforcing the rules</a:t>
            </a:r>
          </a:p>
        </p:txBody>
      </p:sp>
      <p:cxnSp>
        <p:nvCxnSpPr>
          <p:cNvPr id="19" name="Curved Connector 18">
            <a:extLst>
              <a:ext uri="{FF2B5EF4-FFF2-40B4-BE49-F238E27FC236}">
                <a16:creationId xmlns:a16="http://schemas.microsoft.com/office/drawing/2014/main" id="{ACEE4B53-C4C8-A544-BE0A-9E6251CD922F}"/>
              </a:ext>
            </a:extLst>
          </p:cNvPr>
          <p:cNvCxnSpPr>
            <a:stCxn id="17" idx="2"/>
          </p:cNvCxnSpPr>
          <p:nvPr/>
        </p:nvCxnSpPr>
        <p:spPr>
          <a:xfrm rot="5400000">
            <a:off x="9143504" y="1616699"/>
            <a:ext cx="998097" cy="8803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457E01FA-58D6-FF47-9A6B-676AFE4D94F0}"/>
              </a:ext>
            </a:extLst>
          </p:cNvPr>
          <p:cNvCxnSpPr>
            <a:stCxn id="17" idx="2"/>
          </p:cNvCxnSpPr>
          <p:nvPr/>
        </p:nvCxnSpPr>
        <p:spPr>
          <a:xfrm rot="5400000">
            <a:off x="8412133" y="1970116"/>
            <a:ext cx="2082885" cy="12583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431E9BF0-B691-5E4E-9449-1A1F581866A8}"/>
              </a:ext>
            </a:extLst>
          </p:cNvPr>
          <p:cNvCxnSpPr>
            <a:stCxn id="17" idx="2"/>
          </p:cNvCxnSpPr>
          <p:nvPr/>
        </p:nvCxnSpPr>
        <p:spPr>
          <a:xfrm rot="5400000">
            <a:off x="7988388" y="2545745"/>
            <a:ext cx="3082258" cy="11064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9C96CB4F-142B-0A45-B482-95EA22AD8B40}"/>
              </a:ext>
            </a:extLst>
          </p:cNvPr>
          <p:cNvCxnSpPr>
            <a:cxnSpLocks/>
            <a:stCxn id="17" idx="2"/>
          </p:cNvCxnSpPr>
          <p:nvPr/>
        </p:nvCxnSpPr>
        <p:spPr>
          <a:xfrm rot="16200000" flipH="1">
            <a:off x="8915578" y="2724994"/>
            <a:ext cx="3036518" cy="7022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63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{343F8363-92D5-0A4D-9679-27F9B9EDA5AD}tf10001119</Template>
  <TotalTime>1929</TotalTime>
  <Words>1911</Words>
  <Application>Microsoft Macintosh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Courier</vt:lpstr>
      <vt:lpstr>Courier New</vt:lpstr>
      <vt:lpstr>Gill Sans MT</vt:lpstr>
      <vt:lpstr>Helvetica</vt:lpstr>
      <vt:lpstr>Times</vt:lpstr>
      <vt:lpstr>Gallery</vt:lpstr>
      <vt:lpstr>Testing the smart contracts</vt:lpstr>
      <vt:lpstr>Plan for the rest of the semester</vt:lpstr>
      <vt:lpstr>What this chapter covers</vt:lpstr>
      <vt:lpstr>What are we going to do?</vt:lpstr>
      <vt:lpstr>Types of testing</vt:lpstr>
      <vt:lpstr>Test scripts</vt:lpstr>
      <vt:lpstr>Language for test scripts</vt:lpstr>
      <vt:lpstr>Let’s learn to write test scripts</vt:lpstr>
      <vt:lpstr>Testing counter SC</vt:lpstr>
      <vt:lpstr>Writing the test scripts</vt:lpstr>
      <vt:lpstr>Useful test structures primitives /commands</vt:lpstr>
      <vt:lpstr>PowerPoint Presentation</vt:lpstr>
      <vt:lpstr>PowerPoint Presentation</vt:lpstr>
      <vt:lpstr>Let’s study the code and run the test</vt:lpstr>
      <vt:lpstr>Test.js for counter</vt:lpstr>
      <vt:lpstr>PowerPoint Presentation</vt:lpstr>
      <vt:lpstr>PowerPoint Presentation</vt:lpstr>
      <vt:lpstr>PowerPoint Presentation</vt:lpstr>
      <vt:lpstr>PowerPoint Presentation</vt:lpstr>
      <vt:lpstr>PowerPoint Presentation</vt:lpstr>
      <vt:lpstr>Best Practices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smart contracts</dc:title>
  <dc:creator>Bina Ramamurthy</dc:creator>
  <cp:lastModifiedBy>Bina Ramamurthy</cp:lastModifiedBy>
  <cp:revision>24</cp:revision>
  <dcterms:created xsi:type="dcterms:W3CDTF">2021-04-24T18:51:14Z</dcterms:created>
  <dcterms:modified xsi:type="dcterms:W3CDTF">2023-05-03T14:47:53Z</dcterms:modified>
</cp:coreProperties>
</file>