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9" r:id="rId3"/>
    <p:sldId id="447" r:id="rId4"/>
    <p:sldId id="448" r:id="rId5"/>
    <p:sldId id="450" r:id="rId6"/>
    <p:sldId id="451" r:id="rId7"/>
    <p:sldId id="452" r:id="rId8"/>
    <p:sldId id="453" r:id="rId9"/>
    <p:sldId id="454" r:id="rId10"/>
    <p:sldId id="455" r:id="rId11"/>
    <p:sldId id="456" r:id="rId12"/>
    <p:sldId id="457" r:id="rId13"/>
    <p:sldId id="458" r:id="rId14"/>
    <p:sldId id="470" r:id="rId15"/>
    <p:sldId id="460" r:id="rId16"/>
    <p:sldId id="459" r:id="rId17"/>
    <p:sldId id="461" r:id="rId18"/>
    <p:sldId id="462" r:id="rId19"/>
    <p:sldId id="465" r:id="rId20"/>
    <p:sldId id="466" r:id="rId21"/>
    <p:sldId id="467" r:id="rId22"/>
    <p:sldId id="463" r:id="rId23"/>
    <p:sldId id="471" r:id="rId24"/>
    <p:sldId id="468" r:id="rId25"/>
    <p:sldId id="469" r:id="rId26"/>
    <p:sldId id="473" r:id="rId27"/>
    <p:sldId id="474" r:id="rId28"/>
    <p:sldId id="475" r:id="rId29"/>
    <p:sldId id="481" r:id="rId30"/>
    <p:sldId id="476" r:id="rId31"/>
    <p:sldId id="477" r:id="rId32"/>
    <p:sldId id="478" r:id="rId33"/>
    <p:sldId id="479" r:id="rId34"/>
    <p:sldId id="4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m SC to Dapps" id="{6A2AAFFD-49B4-7F4B-B5B4-9E60C171EDC5}">
          <p14:sldIdLst>
            <p14:sldId id="256"/>
            <p14:sldId id="259"/>
            <p14:sldId id="447"/>
            <p14:sldId id="448"/>
            <p14:sldId id="450"/>
            <p14:sldId id="451"/>
            <p14:sldId id="452"/>
            <p14:sldId id="453"/>
            <p14:sldId id="454"/>
            <p14:sldId id="455"/>
            <p14:sldId id="456"/>
            <p14:sldId id="457"/>
            <p14:sldId id="458"/>
            <p14:sldId id="470"/>
            <p14:sldId id="460"/>
            <p14:sldId id="459"/>
            <p14:sldId id="461"/>
            <p14:sldId id="462"/>
            <p14:sldId id="465"/>
            <p14:sldId id="466"/>
            <p14:sldId id="467"/>
            <p14:sldId id="463"/>
            <p14:sldId id="471"/>
            <p14:sldId id="468"/>
            <p14:sldId id="469"/>
            <p14:sldId id="473"/>
            <p14:sldId id="474"/>
            <p14:sldId id="475"/>
            <p14:sldId id="481"/>
            <p14:sldId id="476"/>
            <p14:sldId id="477"/>
            <p14:sldId id="478"/>
            <p14:sldId id="479"/>
            <p14:sldId id="4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5B3B"/>
    <a:srgbClr val="D058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4"/>
    <p:restoredTop sz="96405"/>
  </p:normalViewPr>
  <p:slideViewPr>
    <p:cSldViewPr snapToGrid="0" snapToObjects="1">
      <p:cViewPr varScale="1">
        <p:scale>
          <a:sx n="131" d="100"/>
          <a:sy n="131" d="100"/>
        </p:scale>
        <p:origin x="648"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19:54:29.141"/>
    </inkml:context>
    <inkml:brush xml:id="br0">
      <inkml:brushProperty name="width" value="0.05" units="cm"/>
      <inkml:brushProperty name="height" value="0.05" units="cm"/>
      <inkml:brushProperty name="color" value="#33CCFF"/>
    </inkml:brush>
  </inkml:definitions>
  <inkml:trace contextRef="#ctx0" brushRef="#br0">2084 21 24575,'-24'0'0,"-7"0"0,-19 9 0,-10 14 0,-5 6 0,-3 15 0,-6-3-541,34-11 0,-1 1 541,-3 1 0,0 1 0,3 4 0,-1 2 0,-7 3 0,1 0 0,8 0 0,1 0 0,-9 3 0,-1 2 0,5 2 0,1 1 0,4-5 0,1-1 0,-5 6 0,1-1 0,7-5 0,0 0 0,-1 5 0,0-1 0,0-3 0,3 0 0,3 5 0,2-1 0,-2-6 0,1 1 0,3 4 0,1 0 0,1-2 0,0 0 0,-1 0 0,2 1 0,3 1 0,2 0 0,-19 44 0,19-43 0,1 0 0,4-1 0,0 1 0,-4-1 0,-1 1 0,4 4 0,2 0 0,-4 6 0,0 0 0,3-1 0,0 2 0,-1 8 0,1-1 0,0-8 0,0 0-612,-1 8 0,0 1 612,0 1 0,1 0 0,2-2 0,0 5 0,0 2 0,-1 6 0,2-6 0,1 1 0,1-2 0,0 0 0,1 3 0,1-9 0,0 27-281,6-38 0,0-1 281,0 18 0,0-12 0,4-12 731,1-26-731,3 2 1503,1 1-1503,-1-1 634,0-4-634,4 3 0,0-7 0,1 7 0,2-8 0,-6 4 0,6 0 0,-6-3 0,-1 19 0,-4 5 0,1 26 0,6 6 0,2 15-852,9 2 852,-14-37 0,-2 0 0,6 1 0,0 1 0,-4 2 0,-1 3 0,3 16 0,0 5-1845,-2 5 0,-1 7 1845,-1 2 0,0 7 0,0-7 0,-1 5 0,-1 0 0,1-26 0,-1 7 0,1-3 0,-2-11-634,-2-3 0,0-4 634,5 33 0,2 0 0,-5-28 0,1-4 0,7 34 0,0-42 0,5-3 0,19 12 0,13 9-40,-16-28 0,3 0 40,26 30 0,-8-18 0,7 2 141,3 0 0,5 1-141,-10-12 0,4 1 0,-2-1 0,15 13 0,1-2-335,-14-13 1,3-1 0,-2-2 334,10 9 0,1 0 0,-11-10 0,3 1 0,-1 0 0,-5-3 0,-1 0 0,0-2 0,1-3 0,0-2 0,0 1-427,22 15 1,-3-4 426,-22-16 0,-1-3 0,6 1 0,-3-4 297,12-4-297,-15-7 0,1-2 0,27-1 0,6-6 2771,-35-15-2771,2-19 2654,-15-5-2654,13-11 1228,-7 12-1228,-3 2 514,-7 10-514,-5 2 0,-3 10 0,-4 0 0,-1 1 0,-4 3 0,3 0 0,-3-2 0,4 6 0,1-8 0,-1 1 0,5-2 0,-2-8 0,8 3 0,-8-8 0,16-3 0,-19 1 0,20-17 0,-12-1 0,-1-1 0,12-25 0,-16 19 0,6-20 0,-7 3 0,-9 9 0,-2-2 0,-2 15 0,-2-2-521,4-24 0,-1-1 521,-3 22 0,-1 1 0,-4-6 0,1 1 0,4-1 0,0 1 0,-2-1 0,0 1 0,3 4 0,0 0 0,-3-4 0,-1 1 0,4 3 0,-2 0 0,-4-5 0,1 1 0,4-1 0,0 1 0,-4 4 0,-2 0 0,4-4 0,-1 1 0,-3 7 0,0 1 0,0-9 0,1 1 0,-1 7 0,0 0 0,0-3 0,1 0-339,4-36 339,-4-7 0,3 6 0,-3 0 0,-2 24 0,2 1 0,4-26 0,-5 24 0,0 2 0,5-17 0,1-14 0,0 6 0,0-8 0,0 0 0,-6 46 0,1-1-352,1 4 0,1-2 352,1-10 0,1-1 0,1 7 0,1-1 0,4-11 0,0-1 0,-4 4 0,2 0-767,4-4 0,1-1 767,-2 0 0,-1 1 0,1-1 0,0 0 0,-1 1 0,-1-1 0,-2 0 0,-1 1 0,-1 4 0,-3 0 0,-1-3 0,-2 1 0,-2 6 0,-2 1 96,-2-3 1,0 0-97,3 9 0,-6-2 0,-28-30 0,-14 1 0,8 28 0,-8 4 101,-12 2 0,-10-1 0,6 8-101,13 14 0,1 5 0,-17-4 0,8 0 0,28-5 0,-4-5 0,-1-3 0,-3-7 0,-23-29 0,4 5 0,18 19 0,7 11 0,1 0 0,3-4 664,-12-12-664,3 6 1640,3 2-1640,-3-1 819,5 5-819,0 2 0,0 4 0,5 1 0,-4 0 0,5 0 0,-6 0 0,5 0 0,3 6 0,8 3 0,1 4 0,9 1 0,-11 11 0,-5-2 0,-11 7 0,-6-5 0,0-5 0,5 1 0,2 1 0,4 0 0,1 0 0,0 4 0,4 1 0,-4-1 0,9 5 0,-4-4 0,4 4 0,1 0 0,3 1 0,-3-1 0,4 1 0,-5-1 0,4 3 0,-2-2 0,2 3 0,-3-4 0,-1 1 0,1-1 0,-1 0 0,1 0 0,-1 4 0,-4-3 0,4 2 0,-4-3 0,4 4 0,1-3 0,-1 6 0,1-3 0,-1 4 0,1-3 0,-1 2 0,1-2 0,-1 3 0,1 0 0,-1 0 0,1 0 0,-1 0 0,1 0 0,-1 0 0,1 0 0,-1 0 0,-4-4 0,-3-1 0,1 1 0,0-3 0,6 6 0,1-6 0,3 6 0,-2-6 0,2 3 0,-4-4 0,4 1 0,-2-1 0,2-3 0,0 3 0,1-7 0,0 7 0,3-7 0,-3 3 0,-1 0 0,4-3 0,-3 7 0,3-7 0,1 7 0,-1-2 0,1 2 0,0-2 0,0 2 0,3-2 0,-2 7 0,6-3 0,-3 2 0,3-3 0,0 0 0,0 0 0,0 0 0,-7 3 0,6 1 0,-5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40B5A-554E-5041-ABB3-013132B047FC}" type="datetimeFigureOut">
              <a:rPr lang="en-US" smtClean="0"/>
              <a:t>3/15/23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79545-2B08-4B40-ABFF-D7D825B585BE}" type="slidenum">
              <a:rPr lang="en-US" smtClean="0"/>
              <a:t>‹#›</a:t>
            </a:fld>
            <a:endParaRPr lang="en-US"/>
          </a:p>
        </p:txBody>
      </p:sp>
    </p:spTree>
    <p:extLst>
      <p:ext uri="{BB962C8B-B14F-4D97-AF65-F5344CB8AC3E}">
        <p14:creationId xmlns:p14="http://schemas.microsoft.com/office/powerpoint/2010/main" val="2279309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2FA002-765A-9D4B-A1AF-1B24FCFD73BE}" type="datetime1">
              <a:rPr lang="en-US" smtClean="0"/>
              <a:t>3/15/23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Copyright 2023 B. Ramamurthy</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2" name="Picture 4" descr="undefined">
            <a:extLst>
              <a:ext uri="{FF2B5EF4-FFF2-40B4-BE49-F238E27FC236}">
                <a16:creationId xmlns:a16="http://schemas.microsoft.com/office/drawing/2014/main" id="{86BDC7CB-C467-B64B-85CF-4878652EF92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600876"/>
            <a:ext cx="1208220" cy="1515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91186-E1BE-5847-8224-E1C7960850B7}" type="datetime1">
              <a:rPr lang="en-US" smtClean="0"/>
              <a:t>3/15/23</a:t>
            </a:fld>
            <a:endParaRPr lang="en-US" dirty="0"/>
          </a:p>
        </p:txBody>
      </p:sp>
      <p:sp>
        <p:nvSpPr>
          <p:cNvPr id="5" name="Footer Placeholder 4"/>
          <p:cNvSpPr>
            <a:spLocks noGrp="1"/>
          </p:cNvSpPr>
          <p:nvPr>
            <p:ph type="ftr" sz="quarter" idx="11"/>
          </p:nvPr>
        </p:nvSpPr>
        <p:spPr/>
        <p:txBody>
          <a:bodyPr/>
          <a:lstStyle/>
          <a:p>
            <a:r>
              <a:rPr lang="en-US"/>
              <a:t>Copyright 2023 B. Ramamurthy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1259E-9262-9D4E-A8A4-FD2F5BCC42B7}" type="datetime1">
              <a:rPr lang="en-US" smtClean="0"/>
              <a:t>3/15/23</a:t>
            </a:fld>
            <a:endParaRPr lang="en-US" dirty="0"/>
          </a:p>
        </p:txBody>
      </p:sp>
      <p:sp>
        <p:nvSpPr>
          <p:cNvPr id="5" name="Footer Placeholder 4"/>
          <p:cNvSpPr>
            <a:spLocks noGrp="1"/>
          </p:cNvSpPr>
          <p:nvPr>
            <p:ph type="ftr" sz="quarter" idx="11"/>
          </p:nvPr>
        </p:nvSpPr>
        <p:spPr/>
        <p:txBody>
          <a:bodyPr/>
          <a:lstStyle/>
          <a:p>
            <a:r>
              <a:rPr lang="en-US"/>
              <a:t>Copyright 2023 B. Ramamurthy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F0D2F-A307-4948-9439-5DA33CE0E1D9}" type="datetime1">
              <a:rPr lang="en-US" smtClean="0"/>
              <a:t>3/15/23</a:t>
            </a:fld>
            <a:endParaRPr lang="en-US" dirty="0"/>
          </a:p>
        </p:txBody>
      </p:sp>
      <p:sp>
        <p:nvSpPr>
          <p:cNvPr id="5" name="Footer Placeholder 4"/>
          <p:cNvSpPr>
            <a:spLocks noGrp="1"/>
          </p:cNvSpPr>
          <p:nvPr>
            <p:ph type="ftr" sz="quarter" idx="11"/>
          </p:nvPr>
        </p:nvSpPr>
        <p:spPr/>
        <p:txBody>
          <a:bodyPr/>
          <a:lstStyle/>
          <a:p>
            <a:r>
              <a:rPr lang="en-US"/>
              <a:t>Copyright 2023 B. Ramamurthy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DEDD94-F8D5-B640-B77A-B86F92D400F5}" type="datetime1">
              <a:rPr lang="en-US" smtClean="0"/>
              <a:t>3/15/23</a:t>
            </a:fld>
            <a:endParaRPr lang="en-US" dirty="0"/>
          </a:p>
        </p:txBody>
      </p:sp>
      <p:sp>
        <p:nvSpPr>
          <p:cNvPr id="5" name="Footer Placeholder 4"/>
          <p:cNvSpPr>
            <a:spLocks noGrp="1"/>
          </p:cNvSpPr>
          <p:nvPr>
            <p:ph type="ftr" sz="quarter" idx="11"/>
          </p:nvPr>
        </p:nvSpPr>
        <p:spPr/>
        <p:txBody>
          <a:bodyPr/>
          <a:lstStyle/>
          <a:p>
            <a:r>
              <a:rPr lang="en-US"/>
              <a:t>Copyright 2023 B. Ramamurthy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BEAA8-50C5-B34C-943D-DD10AE5507B0}" type="datetime1">
              <a:rPr lang="en-US" smtClean="0"/>
              <a:t>3/15/23</a:t>
            </a:fld>
            <a:endParaRPr lang="en-US" dirty="0"/>
          </a:p>
        </p:txBody>
      </p:sp>
      <p:sp>
        <p:nvSpPr>
          <p:cNvPr id="6" name="Footer Placeholder 5"/>
          <p:cNvSpPr>
            <a:spLocks noGrp="1"/>
          </p:cNvSpPr>
          <p:nvPr>
            <p:ph type="ftr" sz="quarter" idx="11"/>
          </p:nvPr>
        </p:nvSpPr>
        <p:spPr/>
        <p:txBody>
          <a:bodyPr/>
          <a:lstStyle/>
          <a:p>
            <a:r>
              <a:rPr lang="en-US"/>
              <a:t>Copyright 2023 B. Ramamurthy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C78E8-CCAD-FF4C-8BA3-046A98D974D3}" type="datetime1">
              <a:rPr lang="en-US" smtClean="0"/>
              <a:t>3/15/23</a:t>
            </a:fld>
            <a:endParaRPr lang="en-US" dirty="0"/>
          </a:p>
        </p:txBody>
      </p:sp>
      <p:sp>
        <p:nvSpPr>
          <p:cNvPr id="8" name="Footer Placeholder 7"/>
          <p:cNvSpPr>
            <a:spLocks noGrp="1"/>
          </p:cNvSpPr>
          <p:nvPr>
            <p:ph type="ftr" sz="quarter" idx="11"/>
          </p:nvPr>
        </p:nvSpPr>
        <p:spPr/>
        <p:txBody>
          <a:bodyPr/>
          <a:lstStyle/>
          <a:p>
            <a:r>
              <a:rPr lang="en-US"/>
              <a:t>Copyright 2023 B. Ramamurthy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7F599E-BA62-6149-B9DE-EB4788365DEA}" type="datetime1">
              <a:rPr lang="en-US" smtClean="0"/>
              <a:t>3/15/23</a:t>
            </a:fld>
            <a:endParaRPr lang="en-US" dirty="0"/>
          </a:p>
        </p:txBody>
      </p:sp>
      <p:sp>
        <p:nvSpPr>
          <p:cNvPr id="4" name="Footer Placeholder 3"/>
          <p:cNvSpPr>
            <a:spLocks noGrp="1"/>
          </p:cNvSpPr>
          <p:nvPr>
            <p:ph type="ftr" sz="quarter" idx="11"/>
          </p:nvPr>
        </p:nvSpPr>
        <p:spPr/>
        <p:txBody>
          <a:bodyPr/>
          <a:lstStyle/>
          <a:p>
            <a:r>
              <a:rPr lang="en-US"/>
              <a:t>Copyright 2023 B. Ramamurthy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91B19-CC8F-DA4C-BF94-AF50F49F4DEF}" type="datetime1">
              <a:rPr lang="en-US" smtClean="0"/>
              <a:t>3/15/23</a:t>
            </a:fld>
            <a:endParaRPr lang="en-US" dirty="0"/>
          </a:p>
        </p:txBody>
      </p:sp>
      <p:sp>
        <p:nvSpPr>
          <p:cNvPr id="3" name="Footer Placeholder 2"/>
          <p:cNvSpPr>
            <a:spLocks noGrp="1"/>
          </p:cNvSpPr>
          <p:nvPr>
            <p:ph type="ftr" sz="quarter" idx="11"/>
          </p:nvPr>
        </p:nvSpPr>
        <p:spPr>
          <a:xfrm>
            <a:off x="3501760" y="5603951"/>
            <a:ext cx="5938836" cy="309201"/>
          </a:xfrm>
        </p:spPr>
        <p:txBody>
          <a:bodyPr/>
          <a:lstStyle>
            <a:lvl1pPr>
              <a:defRPr sz="1100" b="1"/>
            </a:lvl1pPr>
          </a:lstStyle>
          <a:p>
            <a:r>
              <a:rPr lang="en-US"/>
              <a:t>Copyright 2023 B. Ramamurthy</a:t>
            </a:r>
            <a:endParaRPr lang="en-US" b="1"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D1C71-1C1E-F042-962E-B688031B9A71}" type="datetime1">
              <a:rPr lang="en-US" smtClean="0"/>
              <a:t>3/15/23</a:t>
            </a:fld>
            <a:endParaRPr lang="en-US" dirty="0"/>
          </a:p>
        </p:txBody>
      </p:sp>
      <p:sp>
        <p:nvSpPr>
          <p:cNvPr id="6" name="Footer Placeholder 5"/>
          <p:cNvSpPr>
            <a:spLocks noGrp="1"/>
          </p:cNvSpPr>
          <p:nvPr>
            <p:ph type="ftr" sz="quarter" idx="11"/>
          </p:nvPr>
        </p:nvSpPr>
        <p:spPr/>
        <p:txBody>
          <a:bodyPr/>
          <a:lstStyle/>
          <a:p>
            <a:r>
              <a:rPr lang="en-US"/>
              <a:t>Copyright 2023 B. Ramamurthy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F4CE1D-414C-1046-A6B0-D4DE710CC54D}" type="datetime1">
              <a:rPr lang="en-US" smtClean="0"/>
              <a:t>3/15/23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Copyright 2023 B. Ramamurthy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7143CB3-9028-244D-8754-04F937B8DE81}" type="datetime1">
              <a:rPr lang="en-US" smtClean="0"/>
              <a:t>3/15/23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Copyright 2023 B. Ramamurthy</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edium.com/mycrypto/the-journey-from-mnemonic-phrase-to-address-6c5e86e11e14" TargetMode="Externa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E57D-200F-8340-8F55-2D244AE374CA}"/>
              </a:ext>
            </a:extLst>
          </p:cNvPr>
          <p:cNvSpPr>
            <a:spLocks noGrp="1"/>
          </p:cNvSpPr>
          <p:nvPr>
            <p:ph type="ctrTitle"/>
          </p:nvPr>
        </p:nvSpPr>
        <p:spPr/>
        <p:txBody>
          <a:bodyPr>
            <a:normAutofit/>
          </a:bodyPr>
          <a:lstStyle/>
          <a:p>
            <a:r>
              <a:rPr lang="en-US" sz="5400" dirty="0"/>
              <a:t>Security </a:t>
            </a:r>
            <a:r>
              <a:rPr lang="en-US" sz="5400"/>
              <a:t>and privacy</a:t>
            </a:r>
            <a:endParaRPr lang="en-US" sz="5400" dirty="0"/>
          </a:p>
        </p:txBody>
      </p:sp>
      <p:sp>
        <p:nvSpPr>
          <p:cNvPr id="3" name="Subtitle 2">
            <a:extLst>
              <a:ext uri="{FF2B5EF4-FFF2-40B4-BE49-F238E27FC236}">
                <a16:creationId xmlns:a16="http://schemas.microsoft.com/office/drawing/2014/main" id="{816032B7-692D-CC46-9BE1-B9EA4261DF2C}"/>
              </a:ext>
            </a:extLst>
          </p:cNvPr>
          <p:cNvSpPr>
            <a:spLocks noGrp="1"/>
          </p:cNvSpPr>
          <p:nvPr>
            <p:ph type="subTitle" idx="1"/>
          </p:nvPr>
        </p:nvSpPr>
        <p:spPr/>
        <p:txBody>
          <a:bodyPr/>
          <a:lstStyle/>
          <a:p>
            <a:r>
              <a:rPr lang="en-US" dirty="0"/>
              <a:t>Chapter 5 –- Part 1</a:t>
            </a:r>
          </a:p>
        </p:txBody>
      </p:sp>
      <p:sp>
        <p:nvSpPr>
          <p:cNvPr id="5" name="Footer Placeholder 4">
            <a:extLst>
              <a:ext uri="{FF2B5EF4-FFF2-40B4-BE49-F238E27FC236}">
                <a16:creationId xmlns:a16="http://schemas.microsoft.com/office/drawing/2014/main" id="{425648DF-0657-9D44-881B-1A67CBBC1C28}"/>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8602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9F58E7-7322-A247-B8D7-C03F857E6174}"/>
              </a:ext>
            </a:extLst>
          </p:cNvPr>
          <p:cNvSpPr>
            <a:spLocks noGrp="1"/>
          </p:cNvSpPr>
          <p:nvPr>
            <p:ph type="ftr" sz="quarter" idx="11"/>
          </p:nvPr>
        </p:nvSpPr>
        <p:spPr/>
        <p:txBody>
          <a:bodyPr/>
          <a:lstStyle/>
          <a:p>
            <a:r>
              <a:rPr lang="en-US"/>
              <a:t>Copyright 2023 B. Ramamurthy</a:t>
            </a:r>
            <a:endParaRPr lang="en-US" b="1" dirty="0"/>
          </a:p>
        </p:txBody>
      </p:sp>
      <p:sp>
        <p:nvSpPr>
          <p:cNvPr id="3" name="Title 2">
            <a:extLst>
              <a:ext uri="{FF2B5EF4-FFF2-40B4-BE49-F238E27FC236}">
                <a16:creationId xmlns:a16="http://schemas.microsoft.com/office/drawing/2014/main" id="{3D553F75-1906-D945-B20C-CAA082C6FB7A}"/>
              </a:ext>
            </a:extLst>
          </p:cNvPr>
          <p:cNvSpPr>
            <a:spLocks noGrp="1"/>
          </p:cNvSpPr>
          <p:nvPr>
            <p:ph type="title" idx="4294967295"/>
          </p:nvPr>
        </p:nvSpPr>
        <p:spPr>
          <a:xfrm>
            <a:off x="204349" y="94744"/>
            <a:ext cx="9604375" cy="1049337"/>
          </a:xfrm>
        </p:spPr>
        <p:txBody>
          <a:bodyPr/>
          <a:lstStyle/>
          <a:p>
            <a:r>
              <a:rPr lang="en-US" dirty="0"/>
              <a:t>Creation of account addresses</a:t>
            </a:r>
          </a:p>
        </p:txBody>
      </p:sp>
      <p:sp>
        <p:nvSpPr>
          <p:cNvPr id="4" name="Content Placeholder 3">
            <a:extLst>
              <a:ext uri="{FF2B5EF4-FFF2-40B4-BE49-F238E27FC236}">
                <a16:creationId xmlns:a16="http://schemas.microsoft.com/office/drawing/2014/main" id="{FF9CF4A8-63CB-7A43-9D0B-941C6C985E40}"/>
              </a:ext>
            </a:extLst>
          </p:cNvPr>
          <p:cNvSpPr>
            <a:spLocks noGrp="1"/>
          </p:cNvSpPr>
          <p:nvPr>
            <p:ph idx="4294967295"/>
          </p:nvPr>
        </p:nvSpPr>
        <p:spPr>
          <a:xfrm>
            <a:off x="398835" y="749030"/>
            <a:ext cx="11793166" cy="4716733"/>
          </a:xfrm>
        </p:spPr>
        <p:txBody>
          <a:bodyPr>
            <a:normAutofit/>
          </a:bodyPr>
          <a:lstStyle/>
          <a:p>
            <a:pPr marL="0" indent="0">
              <a:buNone/>
            </a:pPr>
            <a:r>
              <a:rPr lang="en-US" dirty="0"/>
              <a:t>Here is a high-level description of the mechanism: </a:t>
            </a:r>
          </a:p>
          <a:p>
            <a:r>
              <a:rPr lang="en-US" dirty="0"/>
              <a:t>A 256-bit random number is generated and designated as the private key. </a:t>
            </a:r>
          </a:p>
          <a:p>
            <a:r>
              <a:rPr lang="en-US" dirty="0"/>
              <a:t>A special algorithm called the </a:t>
            </a:r>
            <a:r>
              <a:rPr lang="en-US" i="1" dirty="0"/>
              <a:t>elliptic curve cryptography algorithm </a:t>
            </a:r>
            <a:r>
              <a:rPr lang="en-US" dirty="0"/>
              <a:t>is applied to this private key to derive a unique public key. These two form the {</a:t>
            </a:r>
            <a:r>
              <a:rPr lang="en-US" sz="1800" dirty="0"/>
              <a:t>private, public</a:t>
            </a:r>
            <a:r>
              <a:rPr lang="en-US" dirty="0"/>
              <a:t>} key pair; the private key is secured by a password, and the public key is open to the world. </a:t>
            </a:r>
          </a:p>
          <a:p>
            <a:r>
              <a:rPr lang="en-US" dirty="0"/>
              <a:t>A hashing function, RIPEMD160, is applied to the public key to obtain the account address: </a:t>
            </a:r>
          </a:p>
          <a:p>
            <a:pPr marL="457200" lvl="1" indent="0">
              <a:buNone/>
            </a:pPr>
            <a:r>
              <a:rPr lang="en-US" sz="800" b="1" dirty="0"/>
              <a:t>a  </a:t>
            </a:r>
            <a:r>
              <a:rPr lang="en-US" dirty="0"/>
              <a:t>This address is shorter than the key: 160 bits or 20 bytes. This address is the account number you see in Remix and the Ganache environment and can be used as an address on a public blockchain network, as you’ll do later in this chapter (section 5.2.3). </a:t>
            </a:r>
          </a:p>
          <a:p>
            <a:pPr marL="457200" lvl="1" indent="0">
              <a:buNone/>
            </a:pPr>
            <a:r>
              <a:rPr lang="en-US" sz="800" b="1" dirty="0"/>
              <a:t>b  </a:t>
            </a:r>
            <a:r>
              <a:rPr lang="en-US" dirty="0"/>
              <a:t>The address is represented in hexadecimal for easy readability, as indicated by the 0x as the first two characters, as in the example 0xca35b7d915458ef540 ade6068dfe2f44e8fa733c. </a:t>
            </a:r>
          </a:p>
          <a:p>
            <a:endParaRPr lang="en-US" dirty="0"/>
          </a:p>
        </p:txBody>
      </p:sp>
    </p:spTree>
    <p:extLst>
      <p:ext uri="{BB962C8B-B14F-4D97-AF65-F5344CB8AC3E}">
        <p14:creationId xmlns:p14="http://schemas.microsoft.com/office/powerpoint/2010/main" val="264454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297E35-BBC1-454E-9E5F-36E4C3F0EB0B}"/>
              </a:ext>
            </a:extLst>
          </p:cNvPr>
          <p:cNvSpPr>
            <a:spLocks noGrp="1"/>
          </p:cNvSpPr>
          <p:nvPr>
            <p:ph type="title"/>
          </p:nvPr>
        </p:nvSpPr>
        <p:spPr/>
        <p:txBody>
          <a:bodyPr/>
          <a:lstStyle/>
          <a:p>
            <a:r>
              <a:rPr lang="en-US" dirty="0"/>
              <a:t>Transaction signing</a:t>
            </a:r>
          </a:p>
        </p:txBody>
      </p:sp>
      <p:sp>
        <p:nvSpPr>
          <p:cNvPr id="4" name="Content Placeholder 3">
            <a:extLst>
              <a:ext uri="{FF2B5EF4-FFF2-40B4-BE49-F238E27FC236}">
                <a16:creationId xmlns:a16="http://schemas.microsoft.com/office/drawing/2014/main" id="{11DA9C73-7163-474F-91B3-AD98E6613EE5}"/>
              </a:ext>
            </a:extLst>
          </p:cNvPr>
          <p:cNvSpPr>
            <a:spLocks noGrp="1"/>
          </p:cNvSpPr>
          <p:nvPr>
            <p:ph idx="1"/>
          </p:nvPr>
        </p:nvSpPr>
        <p:spPr/>
        <p:txBody>
          <a:bodyPr/>
          <a:lstStyle/>
          <a:p>
            <a:r>
              <a:rPr lang="en-US" dirty="0"/>
              <a:t>Private key of the account holder is also used in signing the </a:t>
            </a:r>
            <a:r>
              <a:rPr lang="en-US" dirty="0" err="1"/>
              <a:t>Txs</a:t>
            </a:r>
            <a:r>
              <a:rPr lang="en-US" dirty="0"/>
              <a:t>.</a:t>
            </a:r>
          </a:p>
          <a:p>
            <a:r>
              <a:rPr lang="en-US" dirty="0"/>
              <a:t>That’s why </a:t>
            </a:r>
            <a:r>
              <a:rPr lang="en-US" dirty="0" err="1"/>
              <a:t>MetaMask</a:t>
            </a:r>
            <a:r>
              <a:rPr lang="en-US" dirty="0"/>
              <a:t> asks to confirm a Tx. In response it signs the Tx with your private key.</a:t>
            </a:r>
          </a:p>
          <a:p>
            <a:endParaRPr lang="en-US" dirty="0"/>
          </a:p>
        </p:txBody>
      </p:sp>
      <p:sp>
        <p:nvSpPr>
          <p:cNvPr id="2" name="Footer Placeholder 1">
            <a:extLst>
              <a:ext uri="{FF2B5EF4-FFF2-40B4-BE49-F238E27FC236}">
                <a16:creationId xmlns:a16="http://schemas.microsoft.com/office/drawing/2014/main" id="{9BB68C67-E99A-5B43-8005-9E974F197060}"/>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427494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57D3-E80D-8E41-8CD1-E44FBA492CD7}"/>
              </a:ext>
            </a:extLst>
          </p:cNvPr>
          <p:cNvSpPr>
            <a:spLocks noGrp="1"/>
          </p:cNvSpPr>
          <p:nvPr>
            <p:ph type="title"/>
          </p:nvPr>
        </p:nvSpPr>
        <p:spPr/>
        <p:txBody>
          <a:bodyPr/>
          <a:lstStyle/>
          <a:p>
            <a:r>
              <a:rPr lang="en-US" dirty="0" err="1"/>
              <a:t>Gorli</a:t>
            </a:r>
            <a:r>
              <a:rPr lang="en-US" dirty="0"/>
              <a:t> + </a:t>
            </a:r>
            <a:r>
              <a:rPr lang="en-US" dirty="0" err="1"/>
              <a:t>Metamask</a:t>
            </a:r>
            <a:r>
              <a:rPr lang="en-US" dirty="0"/>
              <a:t> environment </a:t>
            </a:r>
          </a:p>
        </p:txBody>
      </p:sp>
      <p:sp>
        <p:nvSpPr>
          <p:cNvPr id="3" name="Content Placeholder 2">
            <a:extLst>
              <a:ext uri="{FF2B5EF4-FFF2-40B4-BE49-F238E27FC236}">
                <a16:creationId xmlns:a16="http://schemas.microsoft.com/office/drawing/2014/main" id="{CDD401D1-CD63-5D4B-ABAD-D58B27EA7A1C}"/>
              </a:ext>
            </a:extLst>
          </p:cNvPr>
          <p:cNvSpPr>
            <a:spLocks noGrp="1"/>
          </p:cNvSpPr>
          <p:nvPr>
            <p:ph idx="1"/>
          </p:nvPr>
        </p:nvSpPr>
        <p:spPr/>
        <p:txBody>
          <a:bodyPr>
            <a:normAutofit fontScale="85000" lnSpcReduction="20000"/>
          </a:bodyPr>
          <a:lstStyle/>
          <a:p>
            <a:pPr marL="0" indent="0">
              <a:buNone/>
            </a:pPr>
            <a:r>
              <a:rPr lang="en-US" dirty="0"/>
              <a:t>You need a few things for deploying smart contracts on </a:t>
            </a:r>
            <a:r>
              <a:rPr lang="en-US" dirty="0" err="1"/>
              <a:t>Gorli</a:t>
            </a:r>
            <a:r>
              <a:rPr lang="en-US" dirty="0"/>
              <a:t> (or any other network).</a:t>
            </a:r>
          </a:p>
          <a:p>
            <a:pPr marL="0" indent="0">
              <a:buNone/>
            </a:pPr>
            <a:r>
              <a:rPr lang="en-US" dirty="0"/>
              <a:t>  A wallet for managing accounts and signing transactions. You can use </a:t>
            </a:r>
            <a:r>
              <a:rPr lang="en-US" dirty="0" err="1"/>
              <a:t>MetaMask</a:t>
            </a:r>
            <a:r>
              <a:rPr lang="en-US" dirty="0"/>
              <a:t> to manage your </a:t>
            </a:r>
            <a:r>
              <a:rPr lang="en-US" dirty="0" err="1"/>
              <a:t>Ropsten</a:t>
            </a:r>
            <a:r>
              <a:rPr lang="en-US" dirty="0"/>
              <a:t> accounts and their (test) ether balance. </a:t>
            </a:r>
          </a:p>
          <a:p>
            <a:pPr marL="0" indent="0">
              <a:buNone/>
            </a:pPr>
            <a:r>
              <a:rPr lang="en-US" dirty="0"/>
              <a:t>  A method for populating this wallet with a deterministic set of test account addresses. </a:t>
            </a:r>
          </a:p>
          <a:p>
            <a:pPr marL="0" indent="0">
              <a:buNone/>
            </a:pPr>
            <a:r>
              <a:rPr lang="en-US" dirty="0"/>
              <a:t>  A </a:t>
            </a:r>
            <a:r>
              <a:rPr lang="en-US" dirty="0" err="1"/>
              <a:t>Gorli</a:t>
            </a:r>
            <a:r>
              <a:rPr lang="en-US" dirty="0"/>
              <a:t> faucet for depositing test ether into the accounts for Tx execution and ether transfer among peer participants. </a:t>
            </a:r>
          </a:p>
          <a:p>
            <a:pPr marL="0" indent="0">
              <a:buNone/>
            </a:pPr>
            <a:r>
              <a:rPr lang="en-US" dirty="0"/>
              <a:t>  The Remix IDE’s injected web3 environment for supporting the </a:t>
            </a:r>
            <a:r>
              <a:rPr lang="en-US" dirty="0" err="1"/>
              <a:t>Gorli</a:t>
            </a:r>
            <a:r>
              <a:rPr lang="en-US" dirty="0"/>
              <a:t> accounts through </a:t>
            </a:r>
            <a:r>
              <a:rPr lang="en-US" dirty="0" err="1"/>
              <a:t>MetaMask</a:t>
            </a:r>
            <a:r>
              <a:rPr lang="en-US" dirty="0"/>
              <a:t> and interacting with the smart contract through its user interface. </a:t>
            </a:r>
          </a:p>
          <a:p>
            <a:pPr marL="0" indent="0">
              <a:buNone/>
            </a:pPr>
            <a:r>
              <a:rPr lang="en-US" dirty="0"/>
              <a:t>  A smart contract ready to be deployed on the </a:t>
            </a:r>
            <a:r>
              <a:rPr lang="en-US" dirty="0" err="1"/>
              <a:t>Gorli</a:t>
            </a:r>
            <a:r>
              <a:rPr lang="en-US" dirty="0"/>
              <a:t> network. We used </a:t>
            </a:r>
            <a:r>
              <a:rPr lang="en-US" dirty="0" err="1"/>
              <a:t>Counter.sol</a:t>
            </a:r>
            <a:r>
              <a:rPr lang="en-US" dirty="0"/>
              <a:t> for deployment </a:t>
            </a:r>
            <a:r>
              <a:rPr lang="en-US" dirty="0" err="1"/>
              <a:t>Gorli</a:t>
            </a:r>
            <a:r>
              <a:rPr lang="en-US" dirty="0"/>
              <a:t>.</a:t>
            </a:r>
          </a:p>
        </p:txBody>
      </p:sp>
      <p:sp>
        <p:nvSpPr>
          <p:cNvPr id="4" name="Footer Placeholder 3">
            <a:extLst>
              <a:ext uri="{FF2B5EF4-FFF2-40B4-BE49-F238E27FC236}">
                <a16:creationId xmlns:a16="http://schemas.microsoft.com/office/drawing/2014/main" id="{167BED37-13EE-104B-AF98-540087339F14}"/>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63401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DC6073-DC4D-2B4F-BB90-1B846B2B6CD6}"/>
              </a:ext>
            </a:extLst>
          </p:cNvPr>
          <p:cNvSpPr>
            <a:spLocks noGrp="1"/>
          </p:cNvSpPr>
          <p:nvPr>
            <p:ph type="ftr" sz="quarter" idx="11"/>
          </p:nvPr>
        </p:nvSpPr>
        <p:spPr/>
        <p:txBody>
          <a:bodyPr/>
          <a:lstStyle/>
          <a:p>
            <a:r>
              <a:rPr lang="en-US"/>
              <a:t>Copyright 2023 B. Ramamurthy</a:t>
            </a:r>
            <a:endParaRPr lang="en-US" dirty="0"/>
          </a:p>
        </p:txBody>
      </p:sp>
      <p:sp>
        <p:nvSpPr>
          <p:cNvPr id="2" name="Title 1">
            <a:extLst>
              <a:ext uri="{FF2B5EF4-FFF2-40B4-BE49-F238E27FC236}">
                <a16:creationId xmlns:a16="http://schemas.microsoft.com/office/drawing/2014/main" id="{F2EF9175-F3AD-2543-870E-4CB1CBB42CC8}"/>
              </a:ext>
            </a:extLst>
          </p:cNvPr>
          <p:cNvSpPr>
            <a:spLocks noGrp="1"/>
          </p:cNvSpPr>
          <p:nvPr>
            <p:ph type="title" idx="4294967295"/>
          </p:nvPr>
        </p:nvSpPr>
        <p:spPr>
          <a:xfrm>
            <a:off x="184894" y="133655"/>
            <a:ext cx="9604375" cy="1049337"/>
          </a:xfrm>
        </p:spPr>
        <p:txBody>
          <a:bodyPr>
            <a:normAutofit/>
          </a:bodyPr>
          <a:lstStyle/>
          <a:p>
            <a:r>
              <a:rPr lang="en-US" sz="2400" dirty="0"/>
              <a:t>BIP39, Private key, Entropy, mnemonics (12 word)</a:t>
            </a:r>
          </a:p>
        </p:txBody>
      </p:sp>
      <p:sp>
        <p:nvSpPr>
          <p:cNvPr id="3" name="Content Placeholder 2">
            <a:extLst>
              <a:ext uri="{FF2B5EF4-FFF2-40B4-BE49-F238E27FC236}">
                <a16:creationId xmlns:a16="http://schemas.microsoft.com/office/drawing/2014/main" id="{119407B7-C23B-A043-B854-69BF14672241}"/>
              </a:ext>
            </a:extLst>
          </p:cNvPr>
          <p:cNvSpPr>
            <a:spLocks noGrp="1"/>
          </p:cNvSpPr>
          <p:nvPr>
            <p:ph idx="4294967295"/>
          </p:nvPr>
        </p:nvSpPr>
        <p:spPr>
          <a:xfrm>
            <a:off x="413493" y="716885"/>
            <a:ext cx="11365013" cy="5311302"/>
          </a:xfrm>
        </p:spPr>
        <p:txBody>
          <a:bodyPr>
            <a:normAutofit/>
          </a:bodyPr>
          <a:lstStyle/>
          <a:p>
            <a:pPr marL="0" indent="0">
              <a:buNone/>
            </a:pPr>
            <a:r>
              <a:rPr lang="en-US" dirty="0">
                <a:hlinkClick r:id="rId2"/>
              </a:rPr>
              <a:t>https://medium.com/mycrypto/the-journey-from-mnemonic-phrase-to-address-6c5e86e11e14</a:t>
            </a:r>
            <a:endParaRPr lang="en-US" dirty="0"/>
          </a:p>
          <a:p>
            <a:r>
              <a:rPr lang="en-US" dirty="0"/>
              <a:t>Let’s say we want to create a 12-word-long mnemonic phrase. We start off by generating 128 bits of entropy from the private key. </a:t>
            </a:r>
          </a:p>
          <a:p>
            <a:pPr marL="0" indent="0">
              <a:buNone/>
            </a:pPr>
            <a:r>
              <a:rPr lang="en-US" dirty="0"/>
              <a:t>11111011 00010101 11111100 00011110 01000100 00011011 10110100 00110001 01000000 01111010 01010111 11101011 10000111 11111010 00011111 11011110</a:t>
            </a:r>
          </a:p>
          <a:p>
            <a:r>
              <a:rPr lang="en-US" dirty="0"/>
              <a:t>4 bits checksum is added to make it 132 bits</a:t>
            </a:r>
          </a:p>
          <a:p>
            <a:r>
              <a:rPr lang="en-US" dirty="0"/>
              <a:t>That is divided into 11 bits parts each mapping onto a 2048 words. </a:t>
            </a:r>
          </a:p>
          <a:p>
            <a:r>
              <a:rPr lang="en-US" dirty="0"/>
              <a:t>BIP-39 specifies a few different wordlists in different languages (e.g. English, Chinese, Spanish). Each wordlist contains exactly 2048 words (0 to 2047).</a:t>
            </a:r>
          </a:p>
          <a:p>
            <a:r>
              <a:rPr lang="en-US" sz="1100" dirty="0"/>
              <a:t>11111011000 10101111111  00000111100  10001000001  10111011010  00011000101  00000001111  01001010111  11101011100  00111111110 10000111111 10111100100</a:t>
            </a:r>
            <a:br>
              <a:rPr lang="en-US" sz="1100" dirty="0"/>
            </a:br>
            <a:r>
              <a:rPr lang="en-US" sz="1100" i="1" dirty="0"/>
              <a:t>2008             1407               60                  1089              1498              197                15                   599                 1884              510                1087             1508</a:t>
            </a:r>
          </a:p>
          <a:p>
            <a:pPr marL="0" indent="0">
              <a:buNone/>
            </a:pPr>
            <a:r>
              <a:rPr lang="en-US" sz="1200" dirty="0"/>
              <a:t>      wild           quiz              always.          market          robust          board         acid.              enough           twist           divert            margin          route</a:t>
            </a:r>
          </a:p>
        </p:txBody>
      </p:sp>
      <p:sp>
        <p:nvSpPr>
          <p:cNvPr id="5" name="TextBox 4">
            <a:extLst>
              <a:ext uri="{FF2B5EF4-FFF2-40B4-BE49-F238E27FC236}">
                <a16:creationId xmlns:a16="http://schemas.microsoft.com/office/drawing/2014/main" id="{EA91F415-85AE-3249-8F7E-FD005D5365D0}"/>
              </a:ext>
            </a:extLst>
          </p:cNvPr>
          <p:cNvSpPr txBox="1"/>
          <p:nvPr/>
        </p:nvSpPr>
        <p:spPr>
          <a:xfrm>
            <a:off x="9440596" y="83712"/>
            <a:ext cx="1375505" cy="369332"/>
          </a:xfrm>
          <a:prstGeom prst="rect">
            <a:avLst/>
          </a:prstGeom>
          <a:noFill/>
        </p:spPr>
        <p:txBody>
          <a:bodyPr wrap="none" rtlCol="0">
            <a:spAutoFit/>
          </a:bodyPr>
          <a:lstStyle/>
          <a:p>
            <a:r>
              <a:rPr lang="en-US" sz="1600" i="1" dirty="0"/>
              <a:t>Now you know</a:t>
            </a:r>
            <a:r>
              <a:rPr lang="en-US" dirty="0"/>
              <a:t>.</a:t>
            </a:r>
          </a:p>
        </p:txBody>
      </p:sp>
      <p:pic>
        <p:nvPicPr>
          <p:cNvPr id="7" name="Graphic 6" descr="Lightbulb and gear">
            <a:extLst>
              <a:ext uri="{FF2B5EF4-FFF2-40B4-BE49-F238E27FC236}">
                <a16:creationId xmlns:a16="http://schemas.microsoft.com/office/drawing/2014/main" id="{5D199118-CBD4-8E4B-9280-F195E525A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35507" y="-50262"/>
            <a:ext cx="914400" cy="914400"/>
          </a:xfrm>
          <a:prstGeom prst="rect">
            <a:avLst/>
          </a:prstGeom>
        </p:spPr>
      </p:pic>
    </p:spTree>
    <p:extLst>
      <p:ext uri="{BB962C8B-B14F-4D97-AF65-F5344CB8AC3E}">
        <p14:creationId xmlns:p14="http://schemas.microsoft.com/office/powerpoint/2010/main" val="52970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0554-7299-3C41-BF87-0F213B31016A}"/>
              </a:ext>
            </a:extLst>
          </p:cNvPr>
          <p:cNvSpPr>
            <a:spLocks noGrp="1"/>
          </p:cNvSpPr>
          <p:nvPr>
            <p:ph type="title"/>
          </p:nvPr>
        </p:nvSpPr>
        <p:spPr/>
        <p:txBody>
          <a:bodyPr/>
          <a:lstStyle/>
          <a:p>
            <a:r>
              <a:rPr lang="en-US" dirty="0">
                <a:latin typeface="+mn-lt"/>
              </a:rPr>
              <a:t>Seed to keys and chain code</a:t>
            </a:r>
          </a:p>
        </p:txBody>
      </p:sp>
      <p:pic>
        <p:nvPicPr>
          <p:cNvPr id="4" name="Content Placeholder 3">
            <a:extLst>
              <a:ext uri="{FF2B5EF4-FFF2-40B4-BE49-F238E27FC236}">
                <a16:creationId xmlns:a16="http://schemas.microsoft.com/office/drawing/2014/main" id="{D87385DA-4779-A942-ADF0-167ED54439DC}"/>
              </a:ext>
            </a:extLst>
          </p:cNvPr>
          <p:cNvPicPr>
            <a:picLocks noGrp="1" noChangeAspect="1"/>
          </p:cNvPicPr>
          <p:nvPr>
            <p:ph idx="1"/>
          </p:nvPr>
        </p:nvPicPr>
        <p:blipFill>
          <a:blip r:embed="rId2"/>
          <a:srcRect/>
          <a:stretch/>
        </p:blipFill>
        <p:spPr>
          <a:xfrm>
            <a:off x="1290321" y="2024343"/>
            <a:ext cx="8676871" cy="3995928"/>
          </a:xfrm>
          <a:prstGeom prst="rect">
            <a:avLst/>
          </a:prstGeom>
        </p:spPr>
      </p:pic>
      <p:sp>
        <p:nvSpPr>
          <p:cNvPr id="3" name="Footer Placeholder 2">
            <a:extLst>
              <a:ext uri="{FF2B5EF4-FFF2-40B4-BE49-F238E27FC236}">
                <a16:creationId xmlns:a16="http://schemas.microsoft.com/office/drawing/2014/main" id="{7461E1FA-49C0-3742-92FE-07C47E95D8B9}"/>
              </a:ext>
            </a:extLst>
          </p:cNvPr>
          <p:cNvSpPr>
            <a:spLocks noGrp="1"/>
          </p:cNvSpPr>
          <p:nvPr>
            <p:ph type="ftr" sz="quarter" idx="11"/>
          </p:nvPr>
        </p:nvSpPr>
        <p:spPr/>
        <p:txBody>
          <a:bodyPr/>
          <a:lstStyle/>
          <a:p>
            <a:r>
              <a:rPr lang="en-US"/>
              <a:t>Copyright 2023 B. Ramamurthy</a:t>
            </a:r>
          </a:p>
        </p:txBody>
      </p:sp>
      <p:sp>
        <p:nvSpPr>
          <p:cNvPr id="5" name="TextBox 4">
            <a:extLst>
              <a:ext uri="{FF2B5EF4-FFF2-40B4-BE49-F238E27FC236}">
                <a16:creationId xmlns:a16="http://schemas.microsoft.com/office/drawing/2014/main" id="{FB40CDE1-4820-C542-B075-7DA555D8EE91}"/>
              </a:ext>
            </a:extLst>
          </p:cNvPr>
          <p:cNvSpPr txBox="1"/>
          <p:nvPr/>
        </p:nvSpPr>
        <p:spPr>
          <a:xfrm>
            <a:off x="4537729" y="2019765"/>
            <a:ext cx="909760" cy="276999"/>
          </a:xfrm>
          <a:prstGeom prst="rect">
            <a:avLst/>
          </a:prstGeom>
          <a:noFill/>
        </p:spPr>
        <p:txBody>
          <a:bodyPr wrap="square" rtlCol="0">
            <a:spAutoFit/>
          </a:bodyPr>
          <a:lstStyle/>
          <a:p>
            <a:r>
              <a:rPr lang="en-US" sz="1200" dirty="0"/>
              <a:t>Value 2</a:t>
            </a:r>
            <a:r>
              <a:rPr lang="en-US" sz="1200" baseline="30000" dirty="0"/>
              <a:t>128</a:t>
            </a:r>
          </a:p>
        </p:txBody>
      </p:sp>
    </p:spTree>
    <p:extLst>
      <p:ext uri="{BB962C8B-B14F-4D97-AF65-F5344CB8AC3E}">
        <p14:creationId xmlns:p14="http://schemas.microsoft.com/office/powerpoint/2010/main" val="310088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E3C347-B78A-0C4B-B77F-7D53A72C7967}"/>
              </a:ext>
            </a:extLst>
          </p:cNvPr>
          <p:cNvSpPr>
            <a:spLocks noGrp="1"/>
          </p:cNvSpPr>
          <p:nvPr>
            <p:ph type="ftr" sz="quarter" idx="11"/>
          </p:nvPr>
        </p:nvSpPr>
        <p:spPr/>
        <p:txBody>
          <a:bodyPr/>
          <a:lstStyle/>
          <a:p>
            <a:r>
              <a:rPr lang="en-US"/>
              <a:t>Copyright 2023 B. Ramamurthy</a:t>
            </a:r>
            <a:endParaRPr lang="en-US" b="1" dirty="0"/>
          </a:p>
        </p:txBody>
      </p:sp>
      <p:pic>
        <p:nvPicPr>
          <p:cNvPr id="4" name="Picture 3">
            <a:extLst>
              <a:ext uri="{FF2B5EF4-FFF2-40B4-BE49-F238E27FC236}">
                <a16:creationId xmlns:a16="http://schemas.microsoft.com/office/drawing/2014/main" id="{EA25CB1F-C1F0-A84E-9D45-0B65F8FE5B0D}"/>
              </a:ext>
            </a:extLst>
          </p:cNvPr>
          <p:cNvPicPr>
            <a:picLocks noChangeAspect="1"/>
          </p:cNvPicPr>
          <p:nvPr/>
        </p:nvPicPr>
        <p:blipFill>
          <a:blip r:embed="rId2"/>
          <a:stretch>
            <a:fillRect/>
          </a:stretch>
        </p:blipFill>
        <p:spPr>
          <a:xfrm>
            <a:off x="155628" y="641706"/>
            <a:ext cx="7217938" cy="5019370"/>
          </a:xfrm>
          <a:prstGeom prst="rect">
            <a:avLst/>
          </a:prstGeom>
        </p:spPr>
      </p:pic>
      <p:sp>
        <p:nvSpPr>
          <p:cNvPr id="5" name="TextBox 4">
            <a:extLst>
              <a:ext uri="{FF2B5EF4-FFF2-40B4-BE49-F238E27FC236}">
                <a16:creationId xmlns:a16="http://schemas.microsoft.com/office/drawing/2014/main" id="{659964F0-A8EE-F148-8A52-5D884620FBE6}"/>
              </a:ext>
            </a:extLst>
          </p:cNvPr>
          <p:cNvSpPr txBox="1"/>
          <p:nvPr/>
        </p:nvSpPr>
        <p:spPr>
          <a:xfrm>
            <a:off x="3326860" y="272374"/>
            <a:ext cx="7217938" cy="369332"/>
          </a:xfrm>
          <a:prstGeom prst="rect">
            <a:avLst/>
          </a:prstGeom>
          <a:noFill/>
        </p:spPr>
        <p:txBody>
          <a:bodyPr wrap="none" rtlCol="0">
            <a:spAutoFit/>
          </a:bodyPr>
          <a:lstStyle/>
          <a:p>
            <a:r>
              <a:rPr lang="en-US" dirty="0"/>
              <a:t>https://</a:t>
            </a:r>
            <a:r>
              <a:rPr lang="en-US" dirty="0" err="1"/>
              <a:t>github.com</a:t>
            </a:r>
            <a:r>
              <a:rPr lang="en-US" dirty="0"/>
              <a:t>/bitcoin/</a:t>
            </a:r>
            <a:r>
              <a:rPr lang="en-US" dirty="0" err="1"/>
              <a:t>bips</a:t>
            </a:r>
            <a:r>
              <a:rPr lang="en-US" dirty="0"/>
              <a:t>/blob/master/bip-0039/bip-0039-wordlists.md</a:t>
            </a:r>
          </a:p>
        </p:txBody>
      </p:sp>
    </p:spTree>
    <p:extLst>
      <p:ext uri="{BB962C8B-B14F-4D97-AF65-F5344CB8AC3E}">
        <p14:creationId xmlns:p14="http://schemas.microsoft.com/office/powerpoint/2010/main" val="13548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B6FF54-07A6-DA43-AC99-C63374E83011}"/>
              </a:ext>
            </a:extLst>
          </p:cNvPr>
          <p:cNvSpPr>
            <a:spLocks noGrp="1"/>
          </p:cNvSpPr>
          <p:nvPr>
            <p:ph type="title"/>
          </p:nvPr>
        </p:nvSpPr>
        <p:spPr/>
        <p:txBody>
          <a:bodyPr/>
          <a:lstStyle/>
          <a:p>
            <a:r>
              <a:rPr lang="en-US" dirty="0"/>
              <a:t>Hashing</a:t>
            </a:r>
          </a:p>
        </p:txBody>
      </p:sp>
      <p:sp>
        <p:nvSpPr>
          <p:cNvPr id="4" name="Content Placeholder 3">
            <a:extLst>
              <a:ext uri="{FF2B5EF4-FFF2-40B4-BE49-F238E27FC236}">
                <a16:creationId xmlns:a16="http://schemas.microsoft.com/office/drawing/2014/main" id="{819010DA-7515-AB47-B8D8-5AA00F1EA7E4}"/>
              </a:ext>
            </a:extLst>
          </p:cNvPr>
          <p:cNvSpPr>
            <a:spLocks noGrp="1"/>
          </p:cNvSpPr>
          <p:nvPr>
            <p:ph idx="1"/>
          </p:nvPr>
        </p:nvSpPr>
        <p:spPr/>
        <p:txBody>
          <a:bodyPr/>
          <a:lstStyle/>
          <a:p>
            <a:r>
              <a:rPr lang="en-US" dirty="0"/>
              <a:t>Many things are hashed in the blockchain world: block, Tx, data.</a:t>
            </a:r>
          </a:p>
          <a:p>
            <a:r>
              <a:rPr lang="en-US" dirty="0"/>
              <a:t>You should use hash function provided by Ethereum Solidity and Web3 for security and privacy of your data.</a:t>
            </a:r>
          </a:p>
        </p:txBody>
      </p:sp>
      <p:sp>
        <p:nvSpPr>
          <p:cNvPr id="2" name="Footer Placeholder 1">
            <a:extLst>
              <a:ext uri="{FF2B5EF4-FFF2-40B4-BE49-F238E27FC236}">
                <a16:creationId xmlns:a16="http://schemas.microsoft.com/office/drawing/2014/main" id="{303A9968-7D16-EB48-8CDD-53F11DE4439B}"/>
              </a:ext>
            </a:extLst>
          </p:cNvPr>
          <p:cNvSpPr>
            <a:spLocks noGrp="1"/>
          </p:cNvSpPr>
          <p:nvPr>
            <p:ph type="ftr" sz="quarter" idx="11"/>
          </p:nvPr>
        </p:nvSpPr>
        <p:spPr/>
        <p:txBody>
          <a:bodyPr/>
          <a:lstStyle/>
          <a:p>
            <a:r>
              <a:rPr lang="en-US"/>
              <a:t>Copyright 2023 B. Ramamurthy</a:t>
            </a:r>
            <a:endParaRPr lang="en-US" b="1" dirty="0"/>
          </a:p>
        </p:txBody>
      </p:sp>
      <p:sp>
        <p:nvSpPr>
          <p:cNvPr id="5" name="Pentagon 4">
            <a:extLst>
              <a:ext uri="{FF2B5EF4-FFF2-40B4-BE49-F238E27FC236}">
                <a16:creationId xmlns:a16="http://schemas.microsoft.com/office/drawing/2014/main" id="{EA4683D8-2B62-6841-B12C-228922494165}"/>
              </a:ext>
            </a:extLst>
          </p:cNvPr>
          <p:cNvSpPr/>
          <p:nvPr/>
        </p:nvSpPr>
        <p:spPr>
          <a:xfrm>
            <a:off x="749030" y="2612752"/>
            <a:ext cx="615000" cy="251167"/>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F61B7D21-4979-D348-8CA0-29F789EF5934}"/>
              </a:ext>
            </a:extLst>
          </p:cNvPr>
          <p:cNvPicPr>
            <a:picLocks noChangeAspect="1"/>
          </p:cNvPicPr>
          <p:nvPr/>
        </p:nvPicPr>
        <p:blipFill>
          <a:blip r:embed="rId2"/>
          <a:stretch>
            <a:fillRect/>
          </a:stretch>
        </p:blipFill>
        <p:spPr>
          <a:xfrm>
            <a:off x="2626469" y="3246959"/>
            <a:ext cx="7169284" cy="2483216"/>
          </a:xfrm>
          <a:prstGeom prst="rect">
            <a:avLst/>
          </a:prstGeom>
        </p:spPr>
      </p:pic>
    </p:spTree>
    <p:extLst>
      <p:ext uri="{BB962C8B-B14F-4D97-AF65-F5344CB8AC3E}">
        <p14:creationId xmlns:p14="http://schemas.microsoft.com/office/powerpoint/2010/main" val="252654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A77B-0846-6449-AE65-5C83D0A4A7BD}"/>
              </a:ext>
            </a:extLst>
          </p:cNvPr>
          <p:cNvSpPr>
            <a:spLocks noGrp="1"/>
          </p:cNvSpPr>
          <p:nvPr>
            <p:ph type="title"/>
          </p:nvPr>
        </p:nvSpPr>
        <p:spPr/>
        <p:txBody>
          <a:bodyPr/>
          <a:lstStyle/>
          <a:p>
            <a:r>
              <a:rPr lang="en-US" dirty="0"/>
              <a:t>Hashing basics</a:t>
            </a:r>
          </a:p>
        </p:txBody>
      </p:sp>
      <p:sp>
        <p:nvSpPr>
          <p:cNvPr id="3" name="Content Placeholder 2">
            <a:extLst>
              <a:ext uri="{FF2B5EF4-FFF2-40B4-BE49-F238E27FC236}">
                <a16:creationId xmlns:a16="http://schemas.microsoft.com/office/drawing/2014/main" id="{09DA0195-91C8-DA4D-8997-895247080AB5}"/>
              </a:ext>
            </a:extLst>
          </p:cNvPr>
          <p:cNvSpPr>
            <a:spLocks noGrp="1"/>
          </p:cNvSpPr>
          <p:nvPr>
            <p:ph idx="1"/>
          </p:nvPr>
        </p:nvSpPr>
        <p:spPr/>
        <p:txBody>
          <a:bodyPr>
            <a:normAutofit/>
          </a:bodyPr>
          <a:lstStyle/>
          <a:p>
            <a:pPr marL="0" indent="0">
              <a:buNone/>
            </a:pPr>
            <a:r>
              <a:rPr lang="en-US" i="1" dirty="0"/>
              <a:t>Hashing </a:t>
            </a:r>
            <a:r>
              <a:rPr lang="en-US" dirty="0"/>
              <a:t>is a transformation that maps data of arbitrary sizes to a standard fixed-size value. The </a:t>
            </a:r>
            <a:r>
              <a:rPr lang="en-US" i="1" dirty="0"/>
              <a:t>hash </a:t>
            </a:r>
            <a:r>
              <a:rPr lang="en-US" dirty="0"/>
              <a:t>of data elements are computed by using a hash function, as shown here: </a:t>
            </a:r>
          </a:p>
          <a:p>
            <a:pPr lvl="1">
              <a:buFont typeface=".Apple Color Emoji UI"/>
              <a:buChar char="#️⃣"/>
            </a:pPr>
            <a:r>
              <a:rPr lang="en-US" dirty="0"/>
              <a:t>hash = </a:t>
            </a:r>
            <a:r>
              <a:rPr lang="en-US" dirty="0" err="1"/>
              <a:t>hashFunction</a:t>
            </a:r>
            <a:r>
              <a:rPr lang="en-US" dirty="0"/>
              <a:t>(one or more data items) </a:t>
            </a:r>
          </a:p>
          <a:p>
            <a:pPr lvl="1">
              <a:buFont typeface=".Apple Color Emoji UI"/>
              <a:buChar char="#️⃣"/>
            </a:pPr>
            <a:r>
              <a:rPr lang="en-US" dirty="0"/>
              <a:t>Using a logical XOR (exclusive OR) function as a simple hash function and two data items of a =1010 binary, b= 1100 binary, you get the hashed value of the two data items as 0110: </a:t>
            </a:r>
          </a:p>
          <a:p>
            <a:pPr lvl="1">
              <a:buFont typeface=".Apple Color Emoji UI"/>
              <a:buChar char="#️⃣"/>
            </a:pPr>
            <a:r>
              <a:rPr lang="en-US" dirty="0"/>
              <a:t>hash value = </a:t>
            </a:r>
            <a:r>
              <a:rPr lang="en-US" dirty="0" err="1"/>
              <a:t>xor</a:t>
            </a:r>
            <a:r>
              <a:rPr lang="en-US" dirty="0"/>
              <a:t>(a=1010, b=1100) = 0110</a:t>
            </a:r>
          </a:p>
          <a:p>
            <a:pPr marL="0" indent="0">
              <a:buNone/>
            </a:pPr>
            <a:r>
              <a:rPr lang="en-US" dirty="0"/>
              <a:t> </a:t>
            </a:r>
            <a:r>
              <a:rPr lang="en-US" b="1" dirty="0"/>
              <a:t>DEFINITION </a:t>
            </a:r>
            <a:r>
              <a:rPr lang="en-US" i="1" dirty="0"/>
              <a:t>Hashing </a:t>
            </a:r>
            <a:r>
              <a:rPr lang="en-US" dirty="0"/>
              <a:t>is the process of mapping data of an arbitrary length to a fixed size by using a specially defined function called a </a:t>
            </a:r>
            <a:r>
              <a:rPr lang="en-US" i="1" dirty="0"/>
              <a:t>hash function</a:t>
            </a:r>
            <a:r>
              <a:rPr lang="en-US" dirty="0"/>
              <a:t>. </a:t>
            </a:r>
          </a:p>
          <a:p>
            <a:endParaRPr lang="en-US" dirty="0"/>
          </a:p>
        </p:txBody>
      </p:sp>
      <p:sp>
        <p:nvSpPr>
          <p:cNvPr id="4" name="Footer Placeholder 3">
            <a:extLst>
              <a:ext uri="{FF2B5EF4-FFF2-40B4-BE49-F238E27FC236}">
                <a16:creationId xmlns:a16="http://schemas.microsoft.com/office/drawing/2014/main" id="{8D2BA709-3D2F-C64F-836A-2C04FE4AEDF7}"/>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136148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197768-AD25-9C43-856B-657A1B3DD6E8}"/>
              </a:ext>
            </a:extLst>
          </p:cNvPr>
          <p:cNvSpPr>
            <a:spLocks noGrp="1"/>
          </p:cNvSpPr>
          <p:nvPr>
            <p:ph type="ftr" sz="quarter" idx="11"/>
          </p:nvPr>
        </p:nvSpPr>
        <p:spPr/>
        <p:txBody>
          <a:bodyPr/>
          <a:lstStyle/>
          <a:p>
            <a:r>
              <a:rPr lang="en-US"/>
              <a:t>Copyright 2023 B. Ramamurthy</a:t>
            </a:r>
            <a:endParaRPr lang="en-US" dirty="0"/>
          </a:p>
        </p:txBody>
      </p:sp>
      <p:sp>
        <p:nvSpPr>
          <p:cNvPr id="2" name="Title 1">
            <a:extLst>
              <a:ext uri="{FF2B5EF4-FFF2-40B4-BE49-F238E27FC236}">
                <a16:creationId xmlns:a16="http://schemas.microsoft.com/office/drawing/2014/main" id="{7D920A0D-347F-F841-A047-4F2BF8BC2066}"/>
              </a:ext>
            </a:extLst>
          </p:cNvPr>
          <p:cNvSpPr>
            <a:spLocks noGrp="1"/>
          </p:cNvSpPr>
          <p:nvPr>
            <p:ph type="title" idx="4294967295"/>
          </p:nvPr>
        </p:nvSpPr>
        <p:spPr>
          <a:xfrm>
            <a:off x="457268" y="308752"/>
            <a:ext cx="9604375" cy="1049337"/>
          </a:xfrm>
        </p:spPr>
        <p:txBody>
          <a:bodyPr>
            <a:normAutofit/>
          </a:bodyPr>
          <a:lstStyle/>
          <a:p>
            <a:r>
              <a:rPr lang="en-US" sz="2400" dirty="0"/>
              <a:t>Transforming different size data into a 256-bit hash</a:t>
            </a:r>
          </a:p>
        </p:txBody>
      </p:sp>
      <p:pic>
        <p:nvPicPr>
          <p:cNvPr id="6" name="Picture 5">
            <a:extLst>
              <a:ext uri="{FF2B5EF4-FFF2-40B4-BE49-F238E27FC236}">
                <a16:creationId xmlns:a16="http://schemas.microsoft.com/office/drawing/2014/main" id="{4FF3D505-E82F-E143-A971-D06DCE6E29F0}"/>
              </a:ext>
            </a:extLst>
          </p:cNvPr>
          <p:cNvPicPr>
            <a:picLocks noChangeAspect="1"/>
          </p:cNvPicPr>
          <p:nvPr/>
        </p:nvPicPr>
        <p:blipFill>
          <a:blip r:embed="rId2"/>
          <a:stretch>
            <a:fillRect/>
          </a:stretch>
        </p:blipFill>
        <p:spPr>
          <a:xfrm>
            <a:off x="457268" y="1016407"/>
            <a:ext cx="10083536" cy="4314349"/>
          </a:xfrm>
          <a:prstGeom prst="rect">
            <a:avLst/>
          </a:prstGeom>
        </p:spPr>
      </p:pic>
    </p:spTree>
    <p:extLst>
      <p:ext uri="{BB962C8B-B14F-4D97-AF65-F5344CB8AC3E}">
        <p14:creationId xmlns:p14="http://schemas.microsoft.com/office/powerpoint/2010/main" val="51682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C2C3A8-6CED-7E44-A2D2-DFD612059CAE}"/>
              </a:ext>
            </a:extLst>
          </p:cNvPr>
          <p:cNvSpPr>
            <a:spLocks noGrp="1"/>
          </p:cNvSpPr>
          <p:nvPr>
            <p:ph type="title"/>
          </p:nvPr>
        </p:nvSpPr>
        <p:spPr/>
        <p:txBody>
          <a:bodyPr/>
          <a:lstStyle/>
          <a:p>
            <a:r>
              <a:rPr lang="en-US" dirty="0"/>
              <a:t>Use of hashing</a:t>
            </a:r>
          </a:p>
        </p:txBody>
      </p:sp>
      <p:sp>
        <p:nvSpPr>
          <p:cNvPr id="4" name="Content Placeholder 3">
            <a:extLst>
              <a:ext uri="{FF2B5EF4-FFF2-40B4-BE49-F238E27FC236}">
                <a16:creationId xmlns:a16="http://schemas.microsoft.com/office/drawing/2014/main" id="{41A0C90C-5DA1-1445-B1D0-A7E5965DB3B9}"/>
              </a:ext>
            </a:extLst>
          </p:cNvPr>
          <p:cNvSpPr>
            <a:spLocks noGrp="1"/>
          </p:cNvSpPr>
          <p:nvPr>
            <p:ph idx="1"/>
          </p:nvPr>
        </p:nvSpPr>
        <p:spPr/>
        <p:txBody>
          <a:bodyPr/>
          <a:lstStyle/>
          <a:p>
            <a:r>
              <a:rPr lang="en-US" dirty="0"/>
              <a:t>Digital signing of documents: Hash of the document content is the digital signature. This is created by the sender and verified by the receiver.</a:t>
            </a:r>
          </a:p>
          <a:p>
            <a:r>
              <a:rPr lang="en-US" dirty="0"/>
              <a:t>Hashed data on distributed ledger: </a:t>
            </a:r>
            <a:r>
              <a:rPr lang="en-US" dirty="0">
                <a:solidFill>
                  <a:srgbClr val="FF0000"/>
                </a:solidFill>
              </a:rPr>
              <a:t>Large sized data are stored outside and only the hash of the data is stored on the blockchain.</a:t>
            </a:r>
          </a:p>
          <a:p>
            <a:r>
              <a:rPr lang="en-US" dirty="0"/>
              <a:t>Hashes in Ethereum block header:</a:t>
            </a:r>
          </a:p>
        </p:txBody>
      </p:sp>
      <p:sp>
        <p:nvSpPr>
          <p:cNvPr id="2" name="Footer Placeholder 1">
            <a:extLst>
              <a:ext uri="{FF2B5EF4-FFF2-40B4-BE49-F238E27FC236}">
                <a16:creationId xmlns:a16="http://schemas.microsoft.com/office/drawing/2014/main" id="{0D6FD8CB-99DC-CF46-8E01-950D2785AEE8}"/>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106708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7CCC-FA23-7642-8332-0FF0CC07D20B}"/>
              </a:ext>
            </a:extLst>
          </p:cNvPr>
          <p:cNvSpPr>
            <a:spLocks noGrp="1"/>
          </p:cNvSpPr>
          <p:nvPr>
            <p:ph type="title"/>
          </p:nvPr>
        </p:nvSpPr>
        <p:spPr/>
        <p:txBody>
          <a:bodyPr/>
          <a:lstStyle/>
          <a:p>
            <a:r>
              <a:rPr lang="en-US" dirty="0"/>
              <a:t>chapter 5 covers </a:t>
            </a:r>
          </a:p>
        </p:txBody>
      </p:sp>
      <p:sp>
        <p:nvSpPr>
          <p:cNvPr id="3" name="Content Placeholder 2">
            <a:extLst>
              <a:ext uri="{FF2B5EF4-FFF2-40B4-BE49-F238E27FC236}">
                <a16:creationId xmlns:a16="http://schemas.microsoft.com/office/drawing/2014/main" id="{2068EDD6-EFFC-844D-83C1-63AE17B80B33}"/>
              </a:ext>
            </a:extLst>
          </p:cNvPr>
          <p:cNvSpPr>
            <a:spLocks noGrp="1"/>
          </p:cNvSpPr>
          <p:nvPr>
            <p:ph idx="1"/>
          </p:nvPr>
        </p:nvSpPr>
        <p:spPr/>
        <p:txBody>
          <a:bodyPr>
            <a:normAutofit fontScale="92500" lnSpcReduction="10000"/>
          </a:bodyPr>
          <a:lstStyle/>
          <a:p>
            <a:pPr marL="0" indent="0">
              <a:buNone/>
            </a:pPr>
            <a:r>
              <a:rPr lang="en-US" dirty="0"/>
              <a:t>  Understanding basics of cryptography and public- private key pairs </a:t>
            </a:r>
          </a:p>
          <a:p>
            <a:pPr marL="0" indent="0">
              <a:buNone/>
            </a:pPr>
            <a:r>
              <a:rPr lang="en-US" dirty="0"/>
              <a:t>  Managing digital identity for decentralized participants using public-key cryptography </a:t>
            </a:r>
          </a:p>
          <a:p>
            <a:pPr marL="0" indent="0">
              <a:buNone/>
            </a:pPr>
            <a:r>
              <a:rPr lang="en-US" dirty="0"/>
              <a:t>  Using cryptography and hashing for the privacy and security of blockchain data </a:t>
            </a:r>
          </a:p>
          <a:p>
            <a:pPr marL="0" indent="0">
              <a:buNone/>
            </a:pPr>
            <a:r>
              <a:rPr lang="en-US" dirty="0"/>
              <a:t>  Illustrating security and privacy concepts using blind auction smart contract </a:t>
            </a:r>
          </a:p>
          <a:p>
            <a:pPr marL="0" indent="0">
              <a:buNone/>
            </a:pPr>
            <a:r>
              <a:rPr lang="en-US" dirty="0"/>
              <a:t>  Deploying smart contracts on a public blockchain </a:t>
            </a:r>
          </a:p>
          <a:p>
            <a:r>
              <a:rPr lang="en-US" dirty="0"/>
              <a:t>Chapter 5 introduces security and privacy elements of trust. </a:t>
            </a:r>
          </a:p>
          <a:p>
            <a:r>
              <a:rPr lang="en-US" dirty="0"/>
              <a:t>You’ll learn about applying these concepts by designing and developing the blind auction smart contract. </a:t>
            </a:r>
          </a:p>
          <a:p>
            <a:endParaRPr lang="en-US" dirty="0"/>
          </a:p>
        </p:txBody>
      </p:sp>
      <p:sp>
        <p:nvSpPr>
          <p:cNvPr id="5" name="Footer Placeholder 4">
            <a:extLst>
              <a:ext uri="{FF2B5EF4-FFF2-40B4-BE49-F238E27FC236}">
                <a16:creationId xmlns:a16="http://schemas.microsoft.com/office/drawing/2014/main" id="{5B4F48BD-175E-C34A-9C2B-7BD528B22572}"/>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52363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D05F03-ADDE-9C41-B56C-10068B6072BB}"/>
              </a:ext>
            </a:extLst>
          </p:cNvPr>
          <p:cNvSpPr>
            <a:spLocks noGrp="1"/>
          </p:cNvSpPr>
          <p:nvPr>
            <p:ph type="ftr" sz="quarter" idx="11"/>
          </p:nvPr>
        </p:nvSpPr>
        <p:spPr/>
        <p:txBody>
          <a:bodyPr/>
          <a:lstStyle/>
          <a:p>
            <a:r>
              <a:rPr lang="en-US"/>
              <a:t>Copyright 2023 B. Ramamurthy</a:t>
            </a:r>
            <a:endParaRPr lang="en-US" dirty="0"/>
          </a:p>
        </p:txBody>
      </p:sp>
      <p:pic>
        <p:nvPicPr>
          <p:cNvPr id="6" name="Picture 5">
            <a:extLst>
              <a:ext uri="{FF2B5EF4-FFF2-40B4-BE49-F238E27FC236}">
                <a16:creationId xmlns:a16="http://schemas.microsoft.com/office/drawing/2014/main" id="{27F01184-2488-554D-BBD4-0971F49E8B82}"/>
              </a:ext>
            </a:extLst>
          </p:cNvPr>
          <p:cNvPicPr>
            <a:picLocks noChangeAspect="1"/>
          </p:cNvPicPr>
          <p:nvPr/>
        </p:nvPicPr>
        <p:blipFill>
          <a:blip r:embed="rId2"/>
          <a:stretch>
            <a:fillRect/>
          </a:stretch>
        </p:blipFill>
        <p:spPr>
          <a:xfrm>
            <a:off x="1342417" y="536016"/>
            <a:ext cx="9101847" cy="4500358"/>
          </a:xfrm>
          <a:prstGeom prst="rect">
            <a:avLst/>
          </a:prstGeom>
        </p:spPr>
      </p:pic>
    </p:spTree>
    <p:extLst>
      <p:ext uri="{BB962C8B-B14F-4D97-AF65-F5344CB8AC3E}">
        <p14:creationId xmlns:p14="http://schemas.microsoft.com/office/powerpoint/2010/main" val="110139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40B33C-5AA3-B448-A76A-4FB02E8BED7C}"/>
              </a:ext>
            </a:extLst>
          </p:cNvPr>
          <p:cNvSpPr>
            <a:spLocks noGrp="1"/>
          </p:cNvSpPr>
          <p:nvPr>
            <p:ph type="title"/>
          </p:nvPr>
        </p:nvSpPr>
        <p:spPr/>
        <p:txBody>
          <a:bodyPr/>
          <a:lstStyle/>
          <a:p>
            <a:r>
              <a:rPr lang="en-US" dirty="0"/>
              <a:t>Solidity hash functions </a:t>
            </a:r>
          </a:p>
        </p:txBody>
      </p:sp>
      <p:sp>
        <p:nvSpPr>
          <p:cNvPr id="4" name="Content Placeholder 3">
            <a:extLst>
              <a:ext uri="{FF2B5EF4-FFF2-40B4-BE49-F238E27FC236}">
                <a16:creationId xmlns:a16="http://schemas.microsoft.com/office/drawing/2014/main" id="{3762A550-77C8-4E4B-99D3-AF65CA1600C6}"/>
              </a:ext>
            </a:extLst>
          </p:cNvPr>
          <p:cNvSpPr>
            <a:spLocks noGrp="1"/>
          </p:cNvSpPr>
          <p:nvPr>
            <p:ph idx="1"/>
          </p:nvPr>
        </p:nvSpPr>
        <p:spPr/>
        <p:txBody>
          <a:bodyPr>
            <a:normAutofit/>
          </a:bodyPr>
          <a:lstStyle/>
          <a:p>
            <a:r>
              <a:rPr lang="en-US" dirty="0"/>
              <a:t>Three hashing functions provided by Solidity: SHA256, Keccak (also a 256-bit hash function), and RIPEMD160. </a:t>
            </a:r>
          </a:p>
          <a:p>
            <a:r>
              <a:rPr lang="en-US" dirty="0"/>
              <a:t>Recall that RIPEMD160 is used in the generation of a 160-bit account address from the 256-bit public key of an Ethereum account. </a:t>
            </a:r>
          </a:p>
          <a:p>
            <a:r>
              <a:rPr lang="en-US" dirty="0"/>
              <a:t>Keccak was developed for Ethereum based on the SHA3 (secure hash) algorithms. </a:t>
            </a:r>
          </a:p>
          <a:p>
            <a:r>
              <a:rPr lang="en-US" dirty="0"/>
              <a:t>How can you compute a hash value for a set of data? Here is some simple Solidity code for the Keccak hash function. You can use this function to compute the Keccak hash.</a:t>
            </a:r>
          </a:p>
          <a:p>
            <a:endParaRPr lang="en-US" dirty="0"/>
          </a:p>
        </p:txBody>
      </p:sp>
      <p:sp>
        <p:nvSpPr>
          <p:cNvPr id="2" name="Footer Placeholder 1">
            <a:extLst>
              <a:ext uri="{FF2B5EF4-FFF2-40B4-BE49-F238E27FC236}">
                <a16:creationId xmlns:a16="http://schemas.microsoft.com/office/drawing/2014/main" id="{FC625A5D-F192-D743-A14A-8A940DA8CE71}"/>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33219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2EA3E8-BF48-6446-86B8-B3B43CF00FBF}"/>
              </a:ext>
            </a:extLst>
          </p:cNvPr>
          <p:cNvSpPr>
            <a:spLocks noGrp="1"/>
          </p:cNvSpPr>
          <p:nvPr>
            <p:ph type="ftr" sz="quarter" idx="11"/>
          </p:nvPr>
        </p:nvSpPr>
        <p:spPr/>
        <p:txBody>
          <a:bodyPr/>
          <a:lstStyle/>
          <a:p>
            <a:r>
              <a:rPr lang="en-US"/>
              <a:t>Copyright 2023 B. Ramamurthy</a:t>
            </a:r>
            <a:endParaRPr lang="en-US" b="1" dirty="0"/>
          </a:p>
        </p:txBody>
      </p:sp>
      <p:sp>
        <p:nvSpPr>
          <p:cNvPr id="3" name="TextBox 2">
            <a:extLst>
              <a:ext uri="{FF2B5EF4-FFF2-40B4-BE49-F238E27FC236}">
                <a16:creationId xmlns:a16="http://schemas.microsoft.com/office/drawing/2014/main" id="{92E7212E-2402-8B45-A57C-547106820253}"/>
              </a:ext>
            </a:extLst>
          </p:cNvPr>
          <p:cNvSpPr txBox="1"/>
          <p:nvPr/>
        </p:nvSpPr>
        <p:spPr>
          <a:xfrm>
            <a:off x="690664" y="60760"/>
            <a:ext cx="4089517" cy="369332"/>
          </a:xfrm>
          <a:prstGeom prst="rect">
            <a:avLst/>
          </a:prstGeom>
          <a:noFill/>
        </p:spPr>
        <p:txBody>
          <a:bodyPr wrap="none" rtlCol="0">
            <a:spAutoFit/>
          </a:bodyPr>
          <a:lstStyle/>
          <a:p>
            <a:r>
              <a:rPr lang="en-US" dirty="0"/>
              <a:t>Solidity program for hashing: Keccak Hash</a:t>
            </a:r>
          </a:p>
        </p:txBody>
      </p:sp>
      <p:sp>
        <p:nvSpPr>
          <p:cNvPr id="6" name="Rectangle 5">
            <a:extLst>
              <a:ext uri="{FF2B5EF4-FFF2-40B4-BE49-F238E27FC236}">
                <a16:creationId xmlns:a16="http://schemas.microsoft.com/office/drawing/2014/main" id="{3305F959-28E8-2449-86EE-A25CA6CD39E5}"/>
              </a:ext>
            </a:extLst>
          </p:cNvPr>
          <p:cNvSpPr/>
          <p:nvPr/>
        </p:nvSpPr>
        <p:spPr>
          <a:xfrm>
            <a:off x="963039" y="889843"/>
            <a:ext cx="10496144" cy="5078313"/>
          </a:xfrm>
          <a:prstGeom prst="rect">
            <a:avLst/>
          </a:prstGeom>
        </p:spPr>
        <p:txBody>
          <a:bodyPr wrap="square">
            <a:spAutoFit/>
          </a:bodyPr>
          <a:lstStyle/>
          <a:p>
            <a:r>
              <a:rPr lang="en-US" b="0" dirty="0">
                <a:solidFill>
                  <a:srgbClr val="008000"/>
                </a:solidFill>
                <a:effectLst/>
                <a:latin typeface="Menlo" panose="020B0609030804020204" pitchFamily="49" charset="0"/>
              </a:rPr>
              <a:t>//SPDX-License-Identifier: UNLICENSED</a:t>
            </a:r>
            <a:endParaRPr lang="en-US" b="0" dirty="0">
              <a:solidFill>
                <a:srgbClr val="3B445E"/>
              </a:solidFill>
              <a:effectLst/>
              <a:latin typeface="Menlo" panose="020B0609030804020204" pitchFamily="49" charset="0"/>
            </a:endParaRPr>
          </a:p>
          <a:p>
            <a:br>
              <a:rPr lang="en-US" b="0" dirty="0">
                <a:solidFill>
                  <a:srgbClr val="3B445E"/>
                </a:solidFill>
                <a:effectLst/>
                <a:latin typeface="Menlo" panose="020B0609030804020204" pitchFamily="49" charset="0"/>
              </a:rPr>
            </a:br>
            <a:r>
              <a:rPr lang="en-US" b="0" dirty="0">
                <a:solidFill>
                  <a:srgbClr val="0000FF"/>
                </a:solidFill>
                <a:effectLst/>
                <a:latin typeface="Menlo" panose="020B0609030804020204" pitchFamily="49" charset="0"/>
              </a:rPr>
              <a:t>pragma</a:t>
            </a:r>
            <a:r>
              <a:rPr lang="en-US" b="0" dirty="0">
                <a:solidFill>
                  <a:srgbClr val="3B445E"/>
                </a:solidFill>
                <a:effectLst/>
                <a:latin typeface="Menlo" panose="020B0609030804020204" pitchFamily="49" charset="0"/>
              </a:rPr>
              <a:t> </a:t>
            </a:r>
            <a:r>
              <a:rPr lang="en-US" b="0" dirty="0">
                <a:solidFill>
                  <a:srgbClr val="0000FF"/>
                </a:solidFill>
                <a:effectLst/>
                <a:latin typeface="Menlo" panose="020B0609030804020204" pitchFamily="49" charset="0"/>
              </a:rPr>
              <a:t>solidity</a:t>
            </a:r>
            <a:r>
              <a:rPr lang="en-US" b="0" dirty="0">
                <a:solidFill>
                  <a:srgbClr val="3B445E"/>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098658"/>
                </a:solidFill>
                <a:effectLst/>
                <a:latin typeface="Menlo" panose="020B0609030804020204" pitchFamily="49" charset="0"/>
              </a:rPr>
              <a:t>0.6.0</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a:t>
            </a:r>
          </a:p>
          <a:p>
            <a:br>
              <a:rPr lang="en-US" b="0" dirty="0">
                <a:solidFill>
                  <a:srgbClr val="3B445E"/>
                </a:solidFill>
                <a:effectLst/>
                <a:latin typeface="Menlo" panose="020B0609030804020204" pitchFamily="49" charset="0"/>
              </a:rPr>
            </a:br>
            <a:endParaRPr lang="en-US" b="0" dirty="0">
              <a:solidFill>
                <a:srgbClr val="3B445E"/>
              </a:solidFill>
              <a:effectLst/>
              <a:latin typeface="Menlo" panose="020B0609030804020204" pitchFamily="49" charset="0"/>
            </a:endParaRPr>
          </a:p>
          <a:p>
            <a:r>
              <a:rPr lang="en-US" b="0" dirty="0">
                <a:solidFill>
                  <a:srgbClr val="0000FF"/>
                </a:solidFill>
                <a:effectLst/>
                <a:latin typeface="Menlo" panose="020B0609030804020204" pitchFamily="49" charset="0"/>
              </a:rPr>
              <a:t>contract</a:t>
            </a:r>
            <a:r>
              <a:rPr lang="en-US" b="0" dirty="0">
                <a:solidFill>
                  <a:srgbClr val="3B445E"/>
                </a:solidFill>
                <a:effectLst/>
                <a:latin typeface="Menlo" panose="020B0609030804020204" pitchFamily="49" charset="0"/>
              </a:rPr>
              <a:t> Khash </a:t>
            </a:r>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a:p>
            <a:r>
              <a:rPr lang="en-US" b="0" dirty="0">
                <a:solidFill>
                  <a:srgbClr val="0000FF"/>
                </a:solidFill>
                <a:effectLst/>
                <a:latin typeface="Menlo" panose="020B0609030804020204" pitchFamily="49" charset="0"/>
              </a:rPr>
              <a:t>bytes32</a:t>
            </a:r>
            <a:r>
              <a:rPr lang="en-US" b="0" dirty="0">
                <a:solidFill>
                  <a:srgbClr val="3B445E"/>
                </a:solidFill>
                <a:effectLst/>
                <a:latin typeface="Menlo" panose="020B0609030804020204" pitchFamily="49" charset="0"/>
              </a:rPr>
              <a:t> </a:t>
            </a:r>
            <a:r>
              <a:rPr lang="en-US" b="0" dirty="0">
                <a:solidFill>
                  <a:srgbClr val="32BA89"/>
                </a:solidFill>
                <a:effectLst/>
                <a:latin typeface="Menlo" panose="020B0609030804020204" pitchFamily="49" charset="0"/>
              </a:rPr>
              <a:t>public</a:t>
            </a:r>
            <a:r>
              <a:rPr lang="en-US" b="0" dirty="0">
                <a:solidFill>
                  <a:srgbClr val="3B445E"/>
                </a:solidFill>
                <a:effectLst/>
                <a:latin typeface="Menlo" panose="020B0609030804020204" pitchFamily="49" charset="0"/>
              </a:rPr>
              <a:t> </a:t>
            </a:r>
            <a:r>
              <a:rPr lang="en-US" b="0" dirty="0" err="1">
                <a:solidFill>
                  <a:srgbClr val="3B445E"/>
                </a:solidFill>
                <a:effectLst/>
                <a:latin typeface="Menlo" panose="020B0609030804020204" pitchFamily="49" charset="0"/>
              </a:rPr>
              <a:t>hashedValue</a:t>
            </a:r>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a:p>
            <a:br>
              <a:rPr lang="en-US" b="0" dirty="0">
                <a:solidFill>
                  <a:srgbClr val="3B445E"/>
                </a:solidFill>
                <a:effectLst/>
                <a:latin typeface="Menlo" panose="020B0609030804020204" pitchFamily="49" charset="0"/>
              </a:rPr>
            </a:br>
            <a:r>
              <a:rPr lang="en-US" b="0" dirty="0">
                <a:solidFill>
                  <a:srgbClr val="0000FF"/>
                </a:solidFill>
                <a:effectLst/>
                <a:latin typeface="Menlo" panose="020B0609030804020204" pitchFamily="49" charset="0"/>
              </a:rPr>
              <a:t>function</a:t>
            </a:r>
            <a:r>
              <a:rPr lang="en-US" b="0" dirty="0">
                <a:solidFill>
                  <a:srgbClr val="3B445E"/>
                </a:solidFill>
                <a:effectLst/>
                <a:latin typeface="Menlo" panose="020B0609030804020204" pitchFamily="49" charset="0"/>
              </a:rPr>
              <a:t> </a:t>
            </a:r>
            <a:r>
              <a:rPr lang="en-US" b="0" dirty="0" err="1">
                <a:solidFill>
                  <a:srgbClr val="3B445E"/>
                </a:solidFill>
                <a:effectLst/>
                <a:latin typeface="Menlo" panose="020B0609030804020204" pitchFamily="49" charset="0"/>
              </a:rPr>
              <a:t>hashMe</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a:t>
            </a:r>
            <a:r>
              <a:rPr lang="en-US" b="0" dirty="0" err="1">
                <a:solidFill>
                  <a:srgbClr val="0000FF"/>
                </a:solidFill>
                <a:effectLst/>
                <a:latin typeface="Menlo" panose="020B0609030804020204" pitchFamily="49" charset="0"/>
              </a:rPr>
              <a:t>uint</a:t>
            </a:r>
            <a:r>
              <a:rPr lang="en-US" b="0" dirty="0">
                <a:solidFill>
                  <a:srgbClr val="3B445E"/>
                </a:solidFill>
                <a:effectLst/>
                <a:latin typeface="Menlo" panose="020B0609030804020204" pitchFamily="49" charset="0"/>
              </a:rPr>
              <a:t> value1</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a:t>
            </a:r>
            <a:r>
              <a:rPr lang="en-US" b="0" dirty="0">
                <a:solidFill>
                  <a:srgbClr val="0000FF"/>
                </a:solidFill>
                <a:effectLst/>
                <a:latin typeface="Menlo" panose="020B0609030804020204" pitchFamily="49" charset="0"/>
              </a:rPr>
              <a:t>bytes32</a:t>
            </a:r>
            <a:r>
              <a:rPr lang="en-US" b="0" dirty="0">
                <a:solidFill>
                  <a:srgbClr val="3B445E"/>
                </a:solidFill>
                <a:effectLst/>
                <a:latin typeface="Menlo" panose="020B0609030804020204" pitchFamily="49" charset="0"/>
              </a:rPr>
              <a:t> password</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a:t>
            </a:r>
            <a:r>
              <a:rPr lang="en-US" b="0" dirty="0">
                <a:solidFill>
                  <a:srgbClr val="32BA89"/>
                </a:solidFill>
                <a:effectLst/>
                <a:latin typeface="Menlo" panose="020B0609030804020204" pitchFamily="49" charset="0"/>
              </a:rPr>
              <a:t>public</a:t>
            </a:r>
            <a:r>
              <a:rPr lang="en-US" b="0" dirty="0">
                <a:solidFill>
                  <a:srgbClr val="3B445E"/>
                </a:solidFill>
                <a:effectLst/>
                <a:latin typeface="Menlo" panose="020B0609030804020204" pitchFamily="49" charset="0"/>
              </a:rPr>
              <a:t> </a:t>
            </a:r>
          </a:p>
          <a:p>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a:p>
            <a:br>
              <a:rPr lang="en-US" b="0" dirty="0">
                <a:solidFill>
                  <a:srgbClr val="3B445E"/>
                </a:solidFill>
                <a:effectLst/>
                <a:latin typeface="Menlo" panose="020B0609030804020204" pitchFamily="49" charset="0"/>
              </a:rPr>
            </a:br>
            <a:r>
              <a:rPr lang="en-US" b="0" dirty="0" err="1">
                <a:solidFill>
                  <a:srgbClr val="3B445E"/>
                </a:solidFill>
                <a:effectLst/>
                <a:latin typeface="Menlo" panose="020B0609030804020204" pitchFamily="49" charset="0"/>
              </a:rPr>
              <a:t>hashedValue</a:t>
            </a:r>
            <a:r>
              <a:rPr lang="en-US" b="0" dirty="0">
                <a:solidFill>
                  <a:srgbClr val="3B445E"/>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a:t>
            </a:r>
            <a:r>
              <a:rPr lang="en-US" b="0" dirty="0">
                <a:solidFill>
                  <a:srgbClr val="007BFF"/>
                </a:solidFill>
                <a:effectLst/>
                <a:latin typeface="Menlo" panose="020B0609030804020204" pitchFamily="49" charset="0"/>
              </a:rPr>
              <a:t>keccak256</a:t>
            </a:r>
            <a:r>
              <a:rPr lang="en-US" b="0" dirty="0">
                <a:solidFill>
                  <a:srgbClr val="000000"/>
                </a:solidFill>
                <a:effectLst/>
                <a:latin typeface="Menlo" panose="020B0609030804020204" pitchFamily="49" charset="0"/>
              </a:rPr>
              <a:t>(</a:t>
            </a:r>
            <a:r>
              <a:rPr lang="en-US" b="0" dirty="0" err="1">
                <a:solidFill>
                  <a:srgbClr val="007BFF"/>
                </a:solidFill>
                <a:effectLst/>
                <a:latin typeface="Menlo" panose="020B0609030804020204" pitchFamily="49" charset="0"/>
              </a:rPr>
              <a:t>abi</a:t>
            </a:r>
            <a:r>
              <a:rPr lang="en-US" b="0" dirty="0" err="1">
                <a:solidFill>
                  <a:srgbClr val="000000"/>
                </a:solidFill>
                <a:effectLst/>
                <a:latin typeface="Menlo" panose="020B0609030804020204" pitchFamily="49" charset="0"/>
              </a:rPr>
              <a:t>.</a:t>
            </a:r>
            <a:r>
              <a:rPr lang="en-US" b="0" dirty="0" err="1">
                <a:solidFill>
                  <a:srgbClr val="3B445E"/>
                </a:solidFill>
                <a:effectLst/>
                <a:latin typeface="Menlo" panose="020B0609030804020204" pitchFamily="49" charset="0"/>
              </a:rPr>
              <a:t>encodePacked</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value1</a:t>
            </a:r>
            <a:r>
              <a:rPr lang="en-US" b="0" dirty="0">
                <a:solidFill>
                  <a:srgbClr val="000000"/>
                </a:solidFill>
                <a:effectLst/>
                <a:latin typeface="Menlo" panose="020B0609030804020204" pitchFamily="49" charset="0"/>
              </a:rPr>
              <a:t>,</a:t>
            </a:r>
            <a:r>
              <a:rPr lang="en-US" b="0" dirty="0">
                <a:solidFill>
                  <a:srgbClr val="3B445E"/>
                </a:solidFill>
                <a:effectLst/>
                <a:latin typeface="Menlo" panose="020B0609030804020204" pitchFamily="49" charset="0"/>
              </a:rPr>
              <a:t> password</a:t>
            </a:r>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a:p>
            <a:br>
              <a:rPr lang="en-US" b="0" dirty="0">
                <a:solidFill>
                  <a:srgbClr val="3B445E"/>
                </a:solidFill>
                <a:effectLst/>
                <a:latin typeface="Menlo" panose="020B0609030804020204" pitchFamily="49" charset="0"/>
              </a:rPr>
            </a:br>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a:p>
            <a:br>
              <a:rPr lang="en-US" b="0" dirty="0">
                <a:solidFill>
                  <a:srgbClr val="3B445E"/>
                </a:solidFill>
                <a:effectLst/>
                <a:latin typeface="Menlo" panose="020B0609030804020204" pitchFamily="49" charset="0"/>
              </a:rPr>
            </a:br>
            <a:br>
              <a:rPr lang="en-US" b="0" dirty="0">
                <a:solidFill>
                  <a:srgbClr val="3B445E"/>
                </a:solidFill>
                <a:effectLst/>
                <a:latin typeface="Menlo" panose="020B0609030804020204" pitchFamily="49" charset="0"/>
              </a:rPr>
            </a:br>
            <a:br>
              <a:rPr lang="en-US" b="0" dirty="0">
                <a:solidFill>
                  <a:srgbClr val="3B445E"/>
                </a:solidFill>
                <a:effectLst/>
                <a:latin typeface="Menlo" panose="020B0609030804020204" pitchFamily="49" charset="0"/>
              </a:rPr>
            </a:br>
            <a:r>
              <a:rPr lang="en-US" b="0" dirty="0">
                <a:solidFill>
                  <a:srgbClr val="000000"/>
                </a:solidFill>
                <a:effectLst/>
                <a:latin typeface="Menlo" panose="020B0609030804020204" pitchFamily="49" charset="0"/>
              </a:rPr>
              <a:t>}</a:t>
            </a:r>
            <a:endParaRPr lang="en-US" b="0" dirty="0">
              <a:solidFill>
                <a:srgbClr val="3B445E"/>
              </a:solidFill>
              <a:effectLst/>
              <a:latin typeface="Menlo" panose="020B0609030804020204" pitchFamily="49" charset="0"/>
            </a:endParaRPr>
          </a:p>
        </p:txBody>
      </p:sp>
      <p:sp>
        <p:nvSpPr>
          <p:cNvPr id="4" name="TextBox 3">
            <a:extLst>
              <a:ext uri="{FF2B5EF4-FFF2-40B4-BE49-F238E27FC236}">
                <a16:creationId xmlns:a16="http://schemas.microsoft.com/office/drawing/2014/main" id="{0CCC16AB-CEA7-2B46-95E3-EDE330F47C7D}"/>
              </a:ext>
            </a:extLst>
          </p:cNvPr>
          <p:cNvSpPr txBox="1"/>
          <p:nvPr/>
        </p:nvSpPr>
        <p:spPr>
          <a:xfrm>
            <a:off x="8409181" y="1050587"/>
            <a:ext cx="3050002" cy="369332"/>
          </a:xfrm>
          <a:prstGeom prst="rect">
            <a:avLst/>
          </a:prstGeom>
          <a:noFill/>
        </p:spPr>
        <p:txBody>
          <a:bodyPr wrap="none" rtlCol="0">
            <a:spAutoFit/>
          </a:bodyPr>
          <a:lstStyle/>
          <a:p>
            <a:r>
              <a:rPr lang="en-US" dirty="0"/>
              <a:t>Why do you need a password?</a:t>
            </a:r>
          </a:p>
        </p:txBody>
      </p:sp>
      <p:cxnSp>
        <p:nvCxnSpPr>
          <p:cNvPr id="7" name="Curved Connector 6">
            <a:extLst>
              <a:ext uri="{FF2B5EF4-FFF2-40B4-BE49-F238E27FC236}">
                <a16:creationId xmlns:a16="http://schemas.microsoft.com/office/drawing/2014/main" id="{75B115B9-EAC6-974C-A02B-654DD34D5B62}"/>
              </a:ext>
            </a:extLst>
          </p:cNvPr>
          <p:cNvCxnSpPr>
            <a:stCxn id="4" idx="2"/>
          </p:cNvCxnSpPr>
          <p:nvPr/>
        </p:nvCxnSpPr>
        <p:spPr>
          <a:xfrm rot="5400000">
            <a:off x="7222474" y="578791"/>
            <a:ext cx="1870581" cy="35528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0DDD336-FBC8-0657-28DD-D343C2F0938D}"/>
              </a:ext>
            </a:extLst>
          </p:cNvPr>
          <p:cNvSpPr txBox="1"/>
          <p:nvPr/>
        </p:nvSpPr>
        <p:spPr>
          <a:xfrm>
            <a:off x="9934183" y="3084538"/>
            <a:ext cx="1391728" cy="369332"/>
          </a:xfrm>
          <a:prstGeom prst="rect">
            <a:avLst/>
          </a:prstGeom>
          <a:noFill/>
        </p:spPr>
        <p:txBody>
          <a:bodyPr wrap="square" rtlCol="0">
            <a:spAutoFit/>
          </a:bodyPr>
          <a:lstStyle/>
          <a:p>
            <a:r>
              <a:rPr lang="en-US" dirty="0"/>
              <a:t>What is this?</a:t>
            </a:r>
          </a:p>
        </p:txBody>
      </p:sp>
      <p:cxnSp>
        <p:nvCxnSpPr>
          <p:cNvPr id="9" name="Curved Connector 8">
            <a:extLst>
              <a:ext uri="{FF2B5EF4-FFF2-40B4-BE49-F238E27FC236}">
                <a16:creationId xmlns:a16="http://schemas.microsoft.com/office/drawing/2014/main" id="{39FEBAE0-6951-1355-65FD-75AED889628F}"/>
              </a:ext>
            </a:extLst>
          </p:cNvPr>
          <p:cNvCxnSpPr>
            <a:cxnSpLocks/>
          </p:cNvCxnSpPr>
          <p:nvPr/>
        </p:nvCxnSpPr>
        <p:spPr>
          <a:xfrm rot="10800000" flipV="1">
            <a:off x="6096001" y="3269203"/>
            <a:ext cx="4040221" cy="7420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1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64E5E-34D1-9D0B-7C5F-BEDEC1C356A3}"/>
              </a:ext>
            </a:extLst>
          </p:cNvPr>
          <p:cNvSpPr>
            <a:spLocks noGrp="1"/>
          </p:cNvSpPr>
          <p:nvPr>
            <p:ph type="title"/>
          </p:nvPr>
        </p:nvSpPr>
        <p:spPr/>
        <p:txBody>
          <a:bodyPr/>
          <a:lstStyle/>
          <a:p>
            <a:r>
              <a:rPr lang="en-US" dirty="0" err="1"/>
              <a:t>Khash.sol</a:t>
            </a:r>
            <a:endParaRPr lang="en-US" dirty="0"/>
          </a:p>
        </p:txBody>
      </p:sp>
      <p:sp>
        <p:nvSpPr>
          <p:cNvPr id="4" name="Content Placeholder 3">
            <a:extLst>
              <a:ext uri="{FF2B5EF4-FFF2-40B4-BE49-F238E27FC236}">
                <a16:creationId xmlns:a16="http://schemas.microsoft.com/office/drawing/2014/main" id="{109E565B-6D87-9B82-4340-37D1AD2800C1}"/>
              </a:ext>
            </a:extLst>
          </p:cNvPr>
          <p:cNvSpPr>
            <a:spLocks noGrp="1"/>
          </p:cNvSpPr>
          <p:nvPr>
            <p:ph idx="1"/>
          </p:nvPr>
        </p:nvSpPr>
        <p:spPr>
          <a:xfrm>
            <a:off x="1451579" y="2015732"/>
            <a:ext cx="10493987" cy="3450613"/>
          </a:xfrm>
        </p:spPr>
        <p:txBody>
          <a:bodyPr/>
          <a:lstStyle/>
          <a:p>
            <a:r>
              <a:rPr lang="en-US" dirty="0"/>
              <a:t>Bytes32 of password 426526 (For Remix you have to enter the complete Bytes32 data)</a:t>
            </a:r>
          </a:p>
          <a:p>
            <a:pPr marL="0" indent="0">
              <a:buNone/>
            </a:pPr>
            <a:r>
              <a:rPr lang="en-US" dirty="0">
                <a:solidFill>
                  <a:srgbClr val="262626"/>
                </a:solidFill>
                <a:effectLst/>
                <a:latin typeface="Courier" pitchFamily="2" charset="0"/>
              </a:rPr>
              <a:t>0x4265260000000000000000000000000000000000000000000000000000000000</a:t>
            </a:r>
          </a:p>
          <a:p>
            <a:pPr marL="0" indent="0">
              <a:buNone/>
            </a:pPr>
            <a:endParaRPr lang="en-US" dirty="0">
              <a:solidFill>
                <a:srgbClr val="262626"/>
              </a:solidFill>
              <a:latin typeface="Courier" pitchFamily="2" charset="0"/>
            </a:endParaRPr>
          </a:p>
          <a:p>
            <a:r>
              <a:rPr lang="en-US" dirty="0">
                <a:solidFill>
                  <a:srgbClr val="262626"/>
                </a:solidFill>
                <a:effectLst/>
                <a:latin typeface="Courier" pitchFamily="2" charset="0"/>
              </a:rPr>
              <a:t>Lets try it </a:t>
            </a:r>
            <a:r>
              <a:rPr lang="en-US">
                <a:solidFill>
                  <a:srgbClr val="262626"/>
                </a:solidFill>
                <a:effectLst/>
                <a:latin typeface="Courier" pitchFamily="2" charset="0"/>
              </a:rPr>
              <a:t>on remix.</a:t>
            </a:r>
            <a:endParaRPr lang="en-US" dirty="0">
              <a:solidFill>
                <a:srgbClr val="262626"/>
              </a:solidFill>
              <a:effectLst/>
              <a:latin typeface="Courier" pitchFamily="2" charset="0"/>
            </a:endParaRPr>
          </a:p>
          <a:p>
            <a:endParaRPr lang="en-US" dirty="0"/>
          </a:p>
        </p:txBody>
      </p:sp>
      <p:sp>
        <p:nvSpPr>
          <p:cNvPr id="2" name="Footer Placeholder 1">
            <a:extLst>
              <a:ext uri="{FF2B5EF4-FFF2-40B4-BE49-F238E27FC236}">
                <a16:creationId xmlns:a16="http://schemas.microsoft.com/office/drawing/2014/main" id="{F3A596EE-7149-1B14-C06F-7358934393EC}"/>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217921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B870C6-507E-FF42-BA87-B804864EB5DB}"/>
              </a:ext>
            </a:extLst>
          </p:cNvPr>
          <p:cNvSpPr>
            <a:spLocks noGrp="1"/>
          </p:cNvSpPr>
          <p:nvPr>
            <p:ph type="ftr" sz="quarter" idx="11"/>
          </p:nvPr>
        </p:nvSpPr>
        <p:spPr/>
        <p:txBody>
          <a:bodyPr/>
          <a:lstStyle/>
          <a:p>
            <a:r>
              <a:rPr lang="en-US"/>
              <a:t>Copyright 2023 B. Ramamurthy</a:t>
            </a:r>
            <a:endParaRPr lang="en-US" b="1" dirty="0"/>
          </a:p>
        </p:txBody>
      </p:sp>
      <p:sp>
        <p:nvSpPr>
          <p:cNvPr id="3" name="Title 2">
            <a:extLst>
              <a:ext uri="{FF2B5EF4-FFF2-40B4-BE49-F238E27FC236}">
                <a16:creationId xmlns:a16="http://schemas.microsoft.com/office/drawing/2014/main" id="{27D28C69-5951-0B45-8C38-10D3A0F87631}"/>
              </a:ext>
            </a:extLst>
          </p:cNvPr>
          <p:cNvSpPr>
            <a:spLocks noGrp="1"/>
          </p:cNvSpPr>
          <p:nvPr>
            <p:ph type="title" idx="4294967295"/>
          </p:nvPr>
        </p:nvSpPr>
        <p:spPr>
          <a:xfrm>
            <a:off x="272442" y="153111"/>
            <a:ext cx="9604375" cy="469460"/>
          </a:xfrm>
        </p:spPr>
        <p:txBody>
          <a:bodyPr>
            <a:normAutofit fontScale="90000"/>
          </a:bodyPr>
          <a:lstStyle/>
          <a:p>
            <a:r>
              <a:rPr lang="en-US" sz="2800" dirty="0"/>
              <a:t>Application of hashing : Blind auction</a:t>
            </a:r>
          </a:p>
        </p:txBody>
      </p:sp>
      <p:sp>
        <p:nvSpPr>
          <p:cNvPr id="4" name="Content Placeholder 3">
            <a:extLst>
              <a:ext uri="{FF2B5EF4-FFF2-40B4-BE49-F238E27FC236}">
                <a16:creationId xmlns:a16="http://schemas.microsoft.com/office/drawing/2014/main" id="{74441720-BC15-4542-8D54-E3CCE5558905}"/>
              </a:ext>
            </a:extLst>
          </p:cNvPr>
          <p:cNvSpPr>
            <a:spLocks noGrp="1"/>
          </p:cNvSpPr>
          <p:nvPr>
            <p:ph idx="4294967295"/>
          </p:nvPr>
        </p:nvSpPr>
        <p:spPr>
          <a:xfrm>
            <a:off x="389107" y="876308"/>
            <a:ext cx="10797701" cy="4727643"/>
          </a:xfrm>
        </p:spPr>
        <p:txBody>
          <a:bodyPr>
            <a:normAutofit fontScale="85000" lnSpcReduction="20000"/>
          </a:bodyPr>
          <a:lstStyle/>
          <a:p>
            <a:pPr marL="0" indent="0">
              <a:buNone/>
            </a:pPr>
            <a:r>
              <a:rPr lang="en-US" b="1" dirty="0"/>
              <a:t>PROBLEM STATEMENT: </a:t>
            </a:r>
          </a:p>
          <a:p>
            <a:pPr>
              <a:buFont typeface="Wingdings" pitchFamily="2" charset="2"/>
              <a:buChar char="Ø"/>
            </a:pPr>
            <a:r>
              <a:rPr lang="en-US" dirty="0"/>
              <a:t>A beneficiary plans a blind auction for a piece of art-work. </a:t>
            </a:r>
          </a:p>
          <a:p>
            <a:pPr>
              <a:buFont typeface="Wingdings" pitchFamily="2" charset="2"/>
              <a:buChar char="Ø"/>
            </a:pPr>
            <a:r>
              <a:rPr lang="en-US" dirty="0"/>
              <a:t>There may be many pieces to be auctioned off, but for this problem, you’ll consider only one; you can always add others after this piece is sold.</a:t>
            </a:r>
          </a:p>
          <a:p>
            <a:pPr>
              <a:buFont typeface="Wingdings" pitchFamily="2" charset="2"/>
              <a:buChar char="Ø"/>
            </a:pPr>
            <a:r>
              <a:rPr lang="en-US" dirty="0"/>
              <a:t> The beneficiary controls the various stages of the auction, {Init, Bidding, Reveal, Done}. </a:t>
            </a:r>
          </a:p>
          <a:p>
            <a:pPr>
              <a:buFont typeface="Wingdings" pitchFamily="2" charset="2"/>
              <a:buChar char="Ø"/>
            </a:pPr>
            <a:r>
              <a:rPr lang="en-US" dirty="0"/>
              <a:t>After initiation by the beneficiary, the bidders bid one bid at a time during the Bidding phase, providing their bids securely and privately. </a:t>
            </a:r>
          </a:p>
          <a:p>
            <a:pPr>
              <a:buFont typeface="Wingdings" pitchFamily="2" charset="2"/>
              <a:buChar char="Ø"/>
            </a:pPr>
            <a:r>
              <a:rPr lang="en-US" dirty="0"/>
              <a:t>Others, including the beneficiary, cannot see what each bid is. </a:t>
            </a:r>
          </a:p>
          <a:p>
            <a:pPr>
              <a:buFont typeface="Wingdings" pitchFamily="2" charset="2"/>
              <a:buChar char="Ø"/>
            </a:pPr>
            <a:r>
              <a:rPr lang="en-US" dirty="0"/>
              <a:t>After a while, the beneficiary advances the stage to the Reveal phase. Now bidders openly send their bids, and the beneficiary opens the bids and identifies the highest bidder and highest bid. </a:t>
            </a:r>
          </a:p>
          <a:p>
            <a:pPr>
              <a:buFont typeface="Wingdings" pitchFamily="2" charset="2"/>
              <a:buChar char="Ø"/>
            </a:pPr>
            <a:r>
              <a:rPr lang="en-US" dirty="0"/>
              <a:t>The beneficiary ends the auction by advancing the stage to Done, at which time the auction ends. </a:t>
            </a:r>
          </a:p>
          <a:p>
            <a:pPr>
              <a:buFont typeface="Wingdings" pitchFamily="2" charset="2"/>
              <a:buChar char="Ø"/>
            </a:pPr>
            <a:r>
              <a:rPr lang="en-US" dirty="0"/>
              <a:t>The highest bid value is transferred to the beneficiary account. </a:t>
            </a:r>
          </a:p>
          <a:p>
            <a:pPr>
              <a:buFont typeface="Wingdings" pitchFamily="2" charset="2"/>
              <a:buChar char="Ø"/>
            </a:pPr>
            <a:r>
              <a:rPr lang="en-US" dirty="0"/>
              <a:t>Nonwinner bidders can withdraw their deposits, and the winning bidder is returned the balance of their deposit. </a:t>
            </a:r>
          </a:p>
        </p:txBody>
      </p:sp>
    </p:spTree>
    <p:extLst>
      <p:ext uri="{BB962C8B-B14F-4D97-AF65-F5344CB8AC3E}">
        <p14:creationId xmlns:p14="http://schemas.microsoft.com/office/powerpoint/2010/main" val="2237630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5C95CC-C416-E243-A466-3D3C2A685D8F}"/>
              </a:ext>
            </a:extLst>
          </p:cNvPr>
          <p:cNvSpPr>
            <a:spLocks noGrp="1"/>
          </p:cNvSpPr>
          <p:nvPr>
            <p:ph type="title"/>
          </p:nvPr>
        </p:nvSpPr>
        <p:spPr/>
        <p:txBody>
          <a:bodyPr/>
          <a:lstStyle/>
          <a:p>
            <a:r>
              <a:rPr lang="en-US" dirty="0"/>
              <a:t>Design first</a:t>
            </a:r>
          </a:p>
        </p:txBody>
      </p:sp>
      <p:sp>
        <p:nvSpPr>
          <p:cNvPr id="4" name="Content Placeholder 3">
            <a:extLst>
              <a:ext uri="{FF2B5EF4-FFF2-40B4-BE49-F238E27FC236}">
                <a16:creationId xmlns:a16="http://schemas.microsoft.com/office/drawing/2014/main" id="{23534C7E-C717-5F42-A1A6-AD149DAAA8C1}"/>
              </a:ext>
            </a:extLst>
          </p:cNvPr>
          <p:cNvSpPr>
            <a:spLocks noGrp="1"/>
          </p:cNvSpPr>
          <p:nvPr>
            <p:ph idx="1"/>
          </p:nvPr>
        </p:nvSpPr>
        <p:spPr/>
        <p:txBody>
          <a:bodyPr/>
          <a:lstStyle/>
          <a:p>
            <a:r>
              <a:rPr lang="en-US" dirty="0"/>
              <a:t>Let’s draw the use case diagram:  </a:t>
            </a:r>
            <a:r>
              <a:rPr lang="en-US" dirty="0" err="1"/>
              <a:t>BlindAuction-Dapp</a:t>
            </a:r>
            <a:r>
              <a:rPr lang="en-US" dirty="0"/>
              <a:t> use case diagram.</a:t>
            </a:r>
          </a:p>
          <a:p>
            <a:r>
              <a:rPr lang="en-US" dirty="0"/>
              <a:t>It is not shown in the book.</a:t>
            </a:r>
          </a:p>
          <a:p>
            <a:r>
              <a:rPr lang="en-US" dirty="0"/>
              <a:t>Let’s discuss how to include security and privacy issues in your term project. These should integral part of your project. Without it there is no trust ! </a:t>
            </a:r>
          </a:p>
          <a:p>
            <a:endParaRPr lang="en-US" dirty="0"/>
          </a:p>
        </p:txBody>
      </p:sp>
      <p:sp>
        <p:nvSpPr>
          <p:cNvPr id="2" name="Footer Placeholder 1">
            <a:extLst>
              <a:ext uri="{FF2B5EF4-FFF2-40B4-BE49-F238E27FC236}">
                <a16:creationId xmlns:a16="http://schemas.microsoft.com/office/drawing/2014/main" id="{3ACCB46D-89DE-B844-A8B8-E12D353EE38E}"/>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4029900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E57F-5035-9145-8E55-320FB3A7EDBA}"/>
              </a:ext>
            </a:extLst>
          </p:cNvPr>
          <p:cNvSpPr>
            <a:spLocks noGrp="1"/>
          </p:cNvSpPr>
          <p:nvPr>
            <p:ph type="title"/>
          </p:nvPr>
        </p:nvSpPr>
        <p:spPr/>
        <p:txBody>
          <a:bodyPr/>
          <a:lstStyle/>
          <a:p>
            <a:r>
              <a:rPr lang="en-US" dirty="0"/>
              <a:t>Blind Auction Design</a:t>
            </a:r>
          </a:p>
        </p:txBody>
      </p:sp>
      <p:sp>
        <p:nvSpPr>
          <p:cNvPr id="3" name="Content Placeholder 2">
            <a:extLst>
              <a:ext uri="{FF2B5EF4-FFF2-40B4-BE49-F238E27FC236}">
                <a16:creationId xmlns:a16="http://schemas.microsoft.com/office/drawing/2014/main" id="{9BCA37D6-E3D4-B44C-AAA4-511DDDA9D0FC}"/>
              </a:ext>
            </a:extLst>
          </p:cNvPr>
          <p:cNvSpPr>
            <a:spLocks noGrp="1"/>
          </p:cNvSpPr>
          <p:nvPr>
            <p:ph idx="1"/>
          </p:nvPr>
        </p:nvSpPr>
        <p:spPr/>
        <p:txBody>
          <a:bodyPr/>
          <a:lstStyle/>
          <a:p>
            <a:r>
              <a:rPr lang="en-US" dirty="0"/>
              <a:t>Lets look at the state diagram and the contract diagram</a:t>
            </a:r>
          </a:p>
        </p:txBody>
      </p:sp>
      <p:sp>
        <p:nvSpPr>
          <p:cNvPr id="4" name="Footer Placeholder 3">
            <a:extLst>
              <a:ext uri="{FF2B5EF4-FFF2-40B4-BE49-F238E27FC236}">
                <a16:creationId xmlns:a16="http://schemas.microsoft.com/office/drawing/2014/main" id="{C7126402-C79B-A341-AF9A-34E787C383C2}"/>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354586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CC8877-AA9E-7F49-B94D-46A388952267}"/>
              </a:ext>
            </a:extLst>
          </p:cNvPr>
          <p:cNvSpPr>
            <a:spLocks noGrp="1"/>
          </p:cNvSpPr>
          <p:nvPr>
            <p:ph type="ftr" sz="quarter" idx="11"/>
          </p:nvPr>
        </p:nvSpPr>
        <p:spPr/>
        <p:txBody>
          <a:bodyPr/>
          <a:lstStyle/>
          <a:p>
            <a:r>
              <a:rPr lang="en-US"/>
              <a:t>Copyright 2023 B. Ramamurthy</a:t>
            </a:r>
            <a:endParaRPr lang="en-US" dirty="0"/>
          </a:p>
        </p:txBody>
      </p:sp>
      <p:pic>
        <p:nvPicPr>
          <p:cNvPr id="6" name="Picture 5">
            <a:extLst>
              <a:ext uri="{FF2B5EF4-FFF2-40B4-BE49-F238E27FC236}">
                <a16:creationId xmlns:a16="http://schemas.microsoft.com/office/drawing/2014/main" id="{5D285E6D-DE98-4943-9DEB-E544F8D3134D}"/>
              </a:ext>
            </a:extLst>
          </p:cNvPr>
          <p:cNvPicPr>
            <a:picLocks noChangeAspect="1"/>
          </p:cNvPicPr>
          <p:nvPr/>
        </p:nvPicPr>
        <p:blipFill>
          <a:blip r:embed="rId2"/>
          <a:stretch>
            <a:fillRect/>
          </a:stretch>
        </p:blipFill>
        <p:spPr>
          <a:xfrm>
            <a:off x="2176023" y="350580"/>
            <a:ext cx="8368760" cy="5004001"/>
          </a:xfrm>
          <a:prstGeom prst="rect">
            <a:avLst/>
          </a:prstGeom>
        </p:spPr>
      </p:pic>
    </p:spTree>
    <p:extLst>
      <p:ext uri="{BB962C8B-B14F-4D97-AF65-F5344CB8AC3E}">
        <p14:creationId xmlns:p14="http://schemas.microsoft.com/office/powerpoint/2010/main" val="3014897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72DEA2-B76C-F34B-A490-B00D5A4A6EE9}"/>
              </a:ext>
            </a:extLst>
          </p:cNvPr>
          <p:cNvSpPr>
            <a:spLocks noGrp="1"/>
          </p:cNvSpPr>
          <p:nvPr>
            <p:ph type="title"/>
          </p:nvPr>
        </p:nvSpPr>
        <p:spPr/>
        <p:txBody>
          <a:bodyPr/>
          <a:lstStyle/>
          <a:p>
            <a:r>
              <a:rPr lang="en-US" dirty="0"/>
              <a:t>Elements of the smart contract</a:t>
            </a:r>
          </a:p>
        </p:txBody>
      </p:sp>
      <p:sp>
        <p:nvSpPr>
          <p:cNvPr id="4" name="Content Placeholder 3">
            <a:extLst>
              <a:ext uri="{FF2B5EF4-FFF2-40B4-BE49-F238E27FC236}">
                <a16:creationId xmlns:a16="http://schemas.microsoft.com/office/drawing/2014/main" id="{0EEC3E2A-B146-B042-9B16-F0147A9FBBBB}"/>
              </a:ext>
            </a:extLst>
          </p:cNvPr>
          <p:cNvSpPr>
            <a:spLocks noGrp="1"/>
          </p:cNvSpPr>
          <p:nvPr>
            <p:ph idx="1"/>
          </p:nvPr>
        </p:nvSpPr>
        <p:spPr/>
        <p:txBody>
          <a:bodyPr/>
          <a:lstStyle/>
          <a:p>
            <a:r>
              <a:rPr lang="en-US" dirty="0"/>
              <a:t>Data elements (listing 5.3)</a:t>
            </a:r>
          </a:p>
          <a:p>
            <a:r>
              <a:rPr lang="en-US" dirty="0"/>
              <a:t>Modifiers (listing 5.4)</a:t>
            </a:r>
          </a:p>
          <a:p>
            <a:r>
              <a:rPr lang="en-US" dirty="0"/>
              <a:t>Functions (listing 5.5)</a:t>
            </a:r>
          </a:p>
        </p:txBody>
      </p:sp>
      <p:sp>
        <p:nvSpPr>
          <p:cNvPr id="2" name="Footer Placeholder 1">
            <a:extLst>
              <a:ext uri="{FF2B5EF4-FFF2-40B4-BE49-F238E27FC236}">
                <a16:creationId xmlns:a16="http://schemas.microsoft.com/office/drawing/2014/main" id="{234E57A3-FA53-854C-B5FA-8674CF96929F}"/>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224395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AF13E2-0342-ED69-A1EB-3EB863B19E24}"/>
              </a:ext>
            </a:extLst>
          </p:cNvPr>
          <p:cNvSpPr>
            <a:spLocks noGrp="1"/>
          </p:cNvSpPr>
          <p:nvPr>
            <p:ph type="ftr" sz="quarter" idx="11"/>
          </p:nvPr>
        </p:nvSpPr>
        <p:spPr/>
        <p:txBody>
          <a:bodyPr/>
          <a:lstStyle/>
          <a:p>
            <a:r>
              <a:rPr lang="en-US"/>
              <a:t>Copyright 2023 B. Ramamurthy</a:t>
            </a:r>
            <a:endParaRPr lang="en-US" dirty="0"/>
          </a:p>
        </p:txBody>
      </p:sp>
      <p:sp>
        <p:nvSpPr>
          <p:cNvPr id="2" name="Title 1">
            <a:extLst>
              <a:ext uri="{FF2B5EF4-FFF2-40B4-BE49-F238E27FC236}">
                <a16:creationId xmlns:a16="http://schemas.microsoft.com/office/drawing/2014/main" id="{D764E0E6-4BA7-44E6-B74A-9010D0529B4D}"/>
              </a:ext>
            </a:extLst>
          </p:cNvPr>
          <p:cNvSpPr>
            <a:spLocks noGrp="1"/>
          </p:cNvSpPr>
          <p:nvPr>
            <p:ph type="title" idx="4294967295"/>
          </p:nvPr>
        </p:nvSpPr>
        <p:spPr>
          <a:xfrm>
            <a:off x="466995" y="123927"/>
            <a:ext cx="9604375" cy="459733"/>
          </a:xfrm>
        </p:spPr>
        <p:txBody>
          <a:bodyPr>
            <a:normAutofit fontScale="90000"/>
          </a:bodyPr>
          <a:lstStyle/>
          <a:p>
            <a:r>
              <a:rPr lang="en-US" dirty="0"/>
              <a:t>Incremental Development</a:t>
            </a:r>
          </a:p>
        </p:txBody>
      </p:sp>
      <p:sp>
        <p:nvSpPr>
          <p:cNvPr id="3" name="Content Placeholder 2">
            <a:extLst>
              <a:ext uri="{FF2B5EF4-FFF2-40B4-BE49-F238E27FC236}">
                <a16:creationId xmlns:a16="http://schemas.microsoft.com/office/drawing/2014/main" id="{3E7D4108-1ABF-4DCD-9D70-8B7751FA8ADE}"/>
              </a:ext>
            </a:extLst>
          </p:cNvPr>
          <p:cNvSpPr>
            <a:spLocks noGrp="1"/>
          </p:cNvSpPr>
          <p:nvPr>
            <p:ph idx="4294967295"/>
          </p:nvPr>
        </p:nvSpPr>
        <p:spPr>
          <a:xfrm>
            <a:off x="282102" y="846306"/>
            <a:ext cx="11909898" cy="4619457"/>
          </a:xfrm>
        </p:spPr>
        <p:txBody>
          <a:bodyPr>
            <a:normAutofit fontScale="55000" lnSpcReduction="20000"/>
          </a:bodyPr>
          <a:lstStyle/>
          <a:p>
            <a:r>
              <a:rPr lang="en-US" sz="3300" dirty="0"/>
              <a:t>Listing5.2, </a:t>
            </a:r>
            <a:r>
              <a:rPr lang="en-US" sz="3300" dirty="0" err="1"/>
              <a:t>Khash.sol</a:t>
            </a:r>
            <a:endParaRPr lang="en-US" sz="3300" dirty="0"/>
          </a:p>
          <a:p>
            <a:r>
              <a:rPr lang="en-US" sz="3300" dirty="0"/>
              <a:t>A utility smart contract for computing secure hash value for an input data.</a:t>
            </a:r>
          </a:p>
          <a:p>
            <a:endParaRPr lang="en-US" sz="3300" dirty="0"/>
          </a:p>
          <a:p>
            <a:r>
              <a:rPr lang="en-US" sz="3300" dirty="0"/>
              <a:t>Listing5.3, </a:t>
            </a:r>
            <a:r>
              <a:rPr lang="en-US" sz="3300" dirty="0" err="1"/>
              <a:t>BlindAuction.sol</a:t>
            </a:r>
            <a:endParaRPr lang="en-US" sz="3300" dirty="0"/>
          </a:p>
          <a:p>
            <a:r>
              <a:rPr lang="en-US" sz="3300" dirty="0"/>
              <a:t>Smart contract for a new application Blind Auction: only data elements.</a:t>
            </a:r>
          </a:p>
          <a:p>
            <a:endParaRPr lang="en-US" sz="3300" dirty="0"/>
          </a:p>
          <a:p>
            <a:r>
              <a:rPr lang="en-US" sz="3300" dirty="0"/>
              <a:t>Listing5.4, </a:t>
            </a:r>
            <a:r>
              <a:rPr lang="en-US" sz="3300" dirty="0" err="1"/>
              <a:t>BlindAuction.sol</a:t>
            </a:r>
            <a:endParaRPr lang="en-US" sz="3300" dirty="0"/>
          </a:p>
          <a:p>
            <a:r>
              <a:rPr lang="en-US" sz="3300" dirty="0"/>
              <a:t>Additions to </a:t>
            </a:r>
            <a:r>
              <a:rPr lang="en-US" sz="3300" dirty="0" err="1"/>
              <a:t>BlindAuction.sol</a:t>
            </a:r>
            <a:r>
              <a:rPr lang="en-US" sz="3300" dirty="0"/>
              <a:t>: modifiers added.</a:t>
            </a:r>
          </a:p>
          <a:p>
            <a:endParaRPr lang="en-US" sz="3300" dirty="0"/>
          </a:p>
          <a:p>
            <a:r>
              <a:rPr lang="en-US" sz="3300" dirty="0"/>
              <a:t>Listing5.5, </a:t>
            </a:r>
            <a:r>
              <a:rPr lang="en-US" sz="3300" dirty="0" err="1"/>
              <a:t>BlindAuction.sol</a:t>
            </a:r>
            <a:endParaRPr lang="en-US" sz="3300" dirty="0"/>
          </a:p>
          <a:p>
            <a:r>
              <a:rPr lang="en-US" sz="3300" dirty="0"/>
              <a:t>Incremental additions to </a:t>
            </a:r>
            <a:r>
              <a:rPr lang="en-US" sz="3300" dirty="0" err="1"/>
              <a:t>BlindAuction.sol</a:t>
            </a:r>
            <a:r>
              <a:rPr lang="en-US" sz="3300" dirty="0"/>
              <a:t>: functions of blind auction added.</a:t>
            </a:r>
          </a:p>
          <a:p>
            <a:endParaRPr lang="en-US" dirty="0"/>
          </a:p>
        </p:txBody>
      </p:sp>
    </p:spTree>
    <p:extLst>
      <p:ext uri="{BB962C8B-B14F-4D97-AF65-F5344CB8AC3E}">
        <p14:creationId xmlns:p14="http://schemas.microsoft.com/office/powerpoint/2010/main" val="149137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D0D8-C02D-984E-87E9-2FED5E3E8DF8}"/>
              </a:ext>
            </a:extLst>
          </p:cNvPr>
          <p:cNvSpPr>
            <a:spLocks noGrp="1"/>
          </p:cNvSpPr>
          <p:nvPr>
            <p:ph type="title"/>
          </p:nvPr>
        </p:nvSpPr>
        <p:spPr/>
        <p:txBody>
          <a:bodyPr/>
          <a:lstStyle/>
          <a:p>
            <a:r>
              <a:rPr lang="en-US" dirty="0"/>
              <a:t>Importance of Security and Privacy</a:t>
            </a:r>
          </a:p>
        </p:txBody>
      </p:sp>
      <p:sp>
        <p:nvSpPr>
          <p:cNvPr id="3" name="Content Placeholder 2">
            <a:extLst>
              <a:ext uri="{FF2B5EF4-FFF2-40B4-BE49-F238E27FC236}">
                <a16:creationId xmlns:a16="http://schemas.microsoft.com/office/drawing/2014/main" id="{AC58025F-2F10-1D41-AB23-049FFBA996A3}"/>
              </a:ext>
            </a:extLst>
          </p:cNvPr>
          <p:cNvSpPr>
            <a:spLocks noGrp="1"/>
          </p:cNvSpPr>
          <p:nvPr>
            <p:ph idx="1"/>
          </p:nvPr>
        </p:nvSpPr>
        <p:spPr/>
        <p:txBody>
          <a:bodyPr>
            <a:normAutofit fontScale="85000" lnSpcReduction="20000"/>
          </a:bodyPr>
          <a:lstStyle/>
          <a:p>
            <a:r>
              <a:rPr lang="en-US" dirty="0"/>
              <a:t>Security and privacy are concerns in any system open to public access, from public buildings and highways to hardware and software systems. </a:t>
            </a:r>
          </a:p>
          <a:p>
            <a:r>
              <a:rPr lang="en-US" dirty="0"/>
              <a:t>But they are especially serious concerns in blockchain-based systems. These systems operate beyond traditional boundaries of trust, such as the one established by a medical provider for its patients or by a university for its enrolled students. </a:t>
            </a:r>
          </a:p>
          <a:p>
            <a:r>
              <a:rPr lang="en-US" dirty="0"/>
              <a:t>But blockchain is a decentralized system. In such a system, the participants typically are distributed, hold their assets themselves, can join and leave as they wish (within the rules coded in the smart contracts), have a self-managed identity, are loosely organized, and depend on the blockchain for the trust layer.</a:t>
            </a:r>
          </a:p>
          <a:p>
            <a:r>
              <a:rPr lang="en-US" dirty="0"/>
              <a:t>Under these conditions, establishing identity and ensuring privacy and security are indeed challenging—but in this chapter, you’ll learn methods for application of cryptography and hashing to address these issues in decentralized systems. </a:t>
            </a:r>
          </a:p>
          <a:p>
            <a:endParaRPr lang="en-US" dirty="0"/>
          </a:p>
          <a:p>
            <a:endParaRPr lang="en-US" dirty="0"/>
          </a:p>
        </p:txBody>
      </p:sp>
      <p:sp>
        <p:nvSpPr>
          <p:cNvPr id="6" name="Footer Placeholder 5">
            <a:extLst>
              <a:ext uri="{FF2B5EF4-FFF2-40B4-BE49-F238E27FC236}">
                <a16:creationId xmlns:a16="http://schemas.microsoft.com/office/drawing/2014/main" id="{A8CAEF19-74D3-D44F-ABF3-AEDD559854F6}"/>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348864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06197E-567E-A948-BABF-C7A6371CDD0D}"/>
              </a:ext>
            </a:extLst>
          </p:cNvPr>
          <p:cNvSpPr>
            <a:spLocks noGrp="1"/>
          </p:cNvSpPr>
          <p:nvPr>
            <p:ph type="ftr" sz="quarter" idx="11"/>
          </p:nvPr>
        </p:nvSpPr>
        <p:spPr/>
        <p:txBody>
          <a:bodyPr/>
          <a:lstStyle/>
          <a:p>
            <a:r>
              <a:rPr lang="en-US"/>
              <a:t>Copyright 2023 B. Ramamurthy</a:t>
            </a:r>
            <a:endParaRPr lang="en-US" dirty="0"/>
          </a:p>
        </p:txBody>
      </p:sp>
      <p:sp>
        <p:nvSpPr>
          <p:cNvPr id="5" name="Rectangle 4">
            <a:extLst>
              <a:ext uri="{FF2B5EF4-FFF2-40B4-BE49-F238E27FC236}">
                <a16:creationId xmlns:a16="http://schemas.microsoft.com/office/drawing/2014/main" id="{65EAC6D8-D57C-4947-B285-8A075860ECCD}"/>
              </a:ext>
            </a:extLst>
          </p:cNvPr>
          <p:cNvSpPr/>
          <p:nvPr/>
        </p:nvSpPr>
        <p:spPr>
          <a:xfrm>
            <a:off x="2804809" y="551688"/>
            <a:ext cx="6096000" cy="4801314"/>
          </a:xfrm>
          <a:prstGeom prst="rect">
            <a:avLst/>
          </a:prstGeom>
        </p:spPr>
        <p:txBody>
          <a:bodyPr>
            <a:spAutoFit/>
          </a:bodyPr>
          <a:lstStyle/>
          <a:p>
            <a:r>
              <a:rPr lang="en-US" dirty="0"/>
              <a:t>struct Bid {                   </a:t>
            </a:r>
          </a:p>
          <a:p>
            <a:r>
              <a:rPr lang="en-US" dirty="0"/>
              <a:t>        bytes32 </a:t>
            </a:r>
            <a:r>
              <a:rPr lang="en-US" dirty="0" err="1"/>
              <a:t>blindedBid</a:t>
            </a:r>
            <a:r>
              <a:rPr lang="en-US" dirty="0"/>
              <a:t>;</a:t>
            </a:r>
          </a:p>
          <a:p>
            <a:r>
              <a:rPr lang="en-US" dirty="0"/>
              <a:t>        </a:t>
            </a:r>
            <a:r>
              <a:rPr lang="en-US" dirty="0" err="1"/>
              <a:t>uint</a:t>
            </a:r>
            <a:r>
              <a:rPr lang="en-US" dirty="0"/>
              <a:t> deposit;</a:t>
            </a:r>
          </a:p>
          <a:p>
            <a:r>
              <a:rPr lang="en-US" dirty="0"/>
              <a:t>    }</a:t>
            </a:r>
          </a:p>
          <a:p>
            <a:endParaRPr lang="en-US" dirty="0"/>
          </a:p>
          <a:p>
            <a:r>
              <a:rPr lang="en-US" dirty="0"/>
              <a:t>    // state will be set by beneficiary  </a:t>
            </a:r>
          </a:p>
          <a:p>
            <a:r>
              <a:rPr lang="en-US" dirty="0"/>
              <a:t>    </a:t>
            </a:r>
            <a:r>
              <a:rPr lang="en-US" dirty="0" err="1"/>
              <a:t>enum</a:t>
            </a:r>
            <a:r>
              <a:rPr lang="en-US" dirty="0"/>
              <a:t> Phase {Init, Bidding, Reveal, Done}  </a:t>
            </a:r>
          </a:p>
          <a:p>
            <a:r>
              <a:rPr lang="en-US" dirty="0"/>
              <a:t>    Phase public state = </a:t>
            </a:r>
            <a:r>
              <a:rPr lang="en-US" dirty="0" err="1"/>
              <a:t>Phase.Init</a:t>
            </a:r>
            <a:r>
              <a:rPr lang="en-US" dirty="0"/>
              <a:t>; </a:t>
            </a:r>
          </a:p>
          <a:p>
            <a:endParaRPr lang="en-US" dirty="0"/>
          </a:p>
          <a:p>
            <a:r>
              <a:rPr lang="en-US" dirty="0"/>
              <a:t>    address payable beneficiary; //owner  </a:t>
            </a:r>
          </a:p>
          <a:p>
            <a:r>
              <a:rPr lang="en-US" dirty="0"/>
              <a:t>    mapping(address =&gt; Bid) bids;  </a:t>
            </a:r>
          </a:p>
          <a:p>
            <a:endParaRPr lang="en-US" dirty="0"/>
          </a:p>
          <a:p>
            <a:endParaRPr lang="en-US" dirty="0"/>
          </a:p>
          <a:p>
            <a:r>
              <a:rPr lang="en-US" dirty="0"/>
              <a:t>    address public </a:t>
            </a:r>
            <a:r>
              <a:rPr lang="en-US" dirty="0" err="1"/>
              <a:t>highestBidder</a:t>
            </a:r>
            <a:r>
              <a:rPr lang="en-US" dirty="0"/>
              <a:t>; </a:t>
            </a:r>
          </a:p>
          <a:p>
            <a:r>
              <a:rPr lang="en-US" dirty="0"/>
              <a:t>    </a:t>
            </a:r>
            <a:r>
              <a:rPr lang="en-US" dirty="0" err="1"/>
              <a:t>uint</a:t>
            </a:r>
            <a:r>
              <a:rPr lang="en-US" dirty="0"/>
              <a:t> public </a:t>
            </a:r>
            <a:r>
              <a:rPr lang="en-US" dirty="0" err="1"/>
              <a:t>highestBid</a:t>
            </a:r>
            <a:r>
              <a:rPr lang="en-US" dirty="0"/>
              <a:t> = 0;   </a:t>
            </a:r>
          </a:p>
          <a:p>
            <a:r>
              <a:rPr lang="en-US" dirty="0"/>
              <a:t>    </a:t>
            </a:r>
          </a:p>
          <a:p>
            <a:r>
              <a:rPr lang="en-US" dirty="0"/>
              <a:t>    mapping(address =&gt; </a:t>
            </a:r>
            <a:r>
              <a:rPr lang="en-US" dirty="0" err="1"/>
              <a:t>uint</a:t>
            </a:r>
            <a:r>
              <a:rPr lang="en-US" dirty="0"/>
              <a:t>) </a:t>
            </a:r>
            <a:r>
              <a:rPr lang="en-US" dirty="0" err="1"/>
              <a:t>depositReturns</a:t>
            </a:r>
            <a:r>
              <a:rPr lang="en-US" dirty="0"/>
              <a:t>; </a:t>
            </a:r>
          </a:p>
        </p:txBody>
      </p:sp>
    </p:spTree>
    <p:extLst>
      <p:ext uri="{BB962C8B-B14F-4D97-AF65-F5344CB8AC3E}">
        <p14:creationId xmlns:p14="http://schemas.microsoft.com/office/powerpoint/2010/main" val="452523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351D42-6FF1-2248-BAE5-1A53853BBD2A}"/>
              </a:ext>
            </a:extLst>
          </p:cNvPr>
          <p:cNvSpPr>
            <a:spLocks noGrp="1"/>
          </p:cNvSpPr>
          <p:nvPr>
            <p:ph type="ftr" sz="quarter" idx="11"/>
          </p:nvPr>
        </p:nvSpPr>
        <p:spPr/>
        <p:txBody>
          <a:bodyPr/>
          <a:lstStyle/>
          <a:p>
            <a:r>
              <a:rPr lang="en-US"/>
              <a:t>Copyright 2023 B. Ramamurthy</a:t>
            </a:r>
            <a:endParaRPr lang="en-US" b="1" dirty="0"/>
          </a:p>
        </p:txBody>
      </p:sp>
      <p:sp>
        <p:nvSpPr>
          <p:cNvPr id="3" name="Rectangle 2">
            <a:extLst>
              <a:ext uri="{FF2B5EF4-FFF2-40B4-BE49-F238E27FC236}">
                <a16:creationId xmlns:a16="http://schemas.microsoft.com/office/drawing/2014/main" id="{DC7ED99C-758C-3F4D-BB24-2084F870C271}"/>
              </a:ext>
            </a:extLst>
          </p:cNvPr>
          <p:cNvSpPr/>
          <p:nvPr/>
        </p:nvSpPr>
        <p:spPr>
          <a:xfrm>
            <a:off x="3048000" y="1073711"/>
            <a:ext cx="6392596" cy="2862322"/>
          </a:xfrm>
          <a:prstGeom prst="rect">
            <a:avLst/>
          </a:prstGeom>
        </p:spPr>
        <p:txBody>
          <a:bodyPr wrap="square">
            <a:spAutoFit/>
          </a:bodyPr>
          <a:lstStyle/>
          <a:p>
            <a:r>
              <a:rPr lang="en-US" dirty="0"/>
              <a:t> //modifiers</a:t>
            </a:r>
          </a:p>
          <a:p>
            <a:r>
              <a:rPr lang="en-US" dirty="0"/>
              <a:t>    modifier </a:t>
            </a:r>
            <a:r>
              <a:rPr lang="en-US" dirty="0" err="1"/>
              <a:t>validPhase</a:t>
            </a:r>
            <a:r>
              <a:rPr lang="en-US" dirty="0"/>
              <a:t>(Phase </a:t>
            </a:r>
            <a:r>
              <a:rPr lang="en-US" dirty="0" err="1"/>
              <a:t>reqPhase</a:t>
            </a:r>
            <a:r>
              <a:rPr lang="en-US" dirty="0"/>
              <a:t>) </a:t>
            </a:r>
          </a:p>
          <a:p>
            <a:r>
              <a:rPr lang="en-US" dirty="0"/>
              <a:t>    { require(state == </a:t>
            </a:r>
            <a:r>
              <a:rPr lang="en-US" dirty="0" err="1"/>
              <a:t>reqPhase</a:t>
            </a:r>
            <a:r>
              <a:rPr lang="en-US" dirty="0"/>
              <a:t>); </a:t>
            </a:r>
          </a:p>
          <a:p>
            <a:r>
              <a:rPr lang="en-US" dirty="0"/>
              <a:t>      _; </a:t>
            </a:r>
          </a:p>
          <a:p>
            <a:r>
              <a:rPr lang="en-US" dirty="0"/>
              <a:t>    } </a:t>
            </a:r>
          </a:p>
          <a:p>
            <a:endParaRPr lang="en-US" dirty="0"/>
          </a:p>
          <a:p>
            <a:r>
              <a:rPr lang="en-US" dirty="0"/>
              <a:t>   modifier </a:t>
            </a:r>
            <a:r>
              <a:rPr lang="en-US" dirty="0" err="1"/>
              <a:t>onlyBeneficiary</a:t>
            </a:r>
            <a:r>
              <a:rPr lang="en-US" dirty="0"/>
              <a:t>()</a:t>
            </a:r>
          </a:p>
          <a:p>
            <a:r>
              <a:rPr lang="en-US" dirty="0"/>
              <a:t>   { require(</a:t>
            </a:r>
            <a:r>
              <a:rPr lang="en-US" dirty="0" err="1"/>
              <a:t>msg.sender</a:t>
            </a:r>
            <a:r>
              <a:rPr lang="en-US" dirty="0"/>
              <a:t> == beneficiary); </a:t>
            </a:r>
          </a:p>
          <a:p>
            <a:r>
              <a:rPr lang="en-US" dirty="0"/>
              <a:t>      _;</a:t>
            </a:r>
          </a:p>
          <a:p>
            <a:r>
              <a:rPr lang="en-US" dirty="0"/>
              <a:t>   }</a:t>
            </a:r>
          </a:p>
        </p:txBody>
      </p:sp>
    </p:spTree>
    <p:extLst>
      <p:ext uri="{BB962C8B-B14F-4D97-AF65-F5344CB8AC3E}">
        <p14:creationId xmlns:p14="http://schemas.microsoft.com/office/powerpoint/2010/main" val="2699676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B3A6B1-3A61-0C47-85B5-E689EA00A1F5}"/>
              </a:ext>
            </a:extLst>
          </p:cNvPr>
          <p:cNvSpPr>
            <a:spLocks noGrp="1"/>
          </p:cNvSpPr>
          <p:nvPr>
            <p:ph type="ftr" sz="quarter" idx="11"/>
          </p:nvPr>
        </p:nvSpPr>
        <p:spPr/>
        <p:txBody>
          <a:bodyPr/>
          <a:lstStyle/>
          <a:p>
            <a:r>
              <a:rPr lang="en-US"/>
              <a:t>Copyright 2023 B. Ramamurthy</a:t>
            </a:r>
            <a:endParaRPr lang="en-US" b="1" dirty="0"/>
          </a:p>
        </p:txBody>
      </p:sp>
      <p:sp>
        <p:nvSpPr>
          <p:cNvPr id="3" name="TextBox 2">
            <a:extLst>
              <a:ext uri="{FF2B5EF4-FFF2-40B4-BE49-F238E27FC236}">
                <a16:creationId xmlns:a16="http://schemas.microsoft.com/office/drawing/2014/main" id="{07A08891-2D98-5A41-97A5-684641B59E89}"/>
              </a:ext>
            </a:extLst>
          </p:cNvPr>
          <p:cNvSpPr txBox="1"/>
          <p:nvPr/>
        </p:nvSpPr>
        <p:spPr>
          <a:xfrm>
            <a:off x="3647872" y="2334638"/>
            <a:ext cx="4185826" cy="369332"/>
          </a:xfrm>
          <a:prstGeom prst="rect">
            <a:avLst/>
          </a:prstGeom>
          <a:noFill/>
        </p:spPr>
        <p:txBody>
          <a:bodyPr wrap="none" rtlCol="0">
            <a:spAutoFit/>
          </a:bodyPr>
          <a:lstStyle/>
          <a:p>
            <a:r>
              <a:rPr lang="en-US" dirty="0"/>
              <a:t>For the functions let’s move to Remix IDE.</a:t>
            </a:r>
          </a:p>
        </p:txBody>
      </p:sp>
    </p:spTree>
    <p:extLst>
      <p:ext uri="{BB962C8B-B14F-4D97-AF65-F5344CB8AC3E}">
        <p14:creationId xmlns:p14="http://schemas.microsoft.com/office/powerpoint/2010/main" val="187154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60FE38-4EA4-8443-9176-F8C5429F34EE}"/>
              </a:ext>
            </a:extLst>
          </p:cNvPr>
          <p:cNvSpPr>
            <a:spLocks noGrp="1"/>
          </p:cNvSpPr>
          <p:nvPr>
            <p:ph type="title"/>
          </p:nvPr>
        </p:nvSpPr>
        <p:spPr/>
        <p:txBody>
          <a:bodyPr/>
          <a:lstStyle/>
          <a:p>
            <a:r>
              <a:rPr lang="en-US" dirty="0"/>
              <a:t>Privacy and security aspects</a:t>
            </a:r>
          </a:p>
        </p:txBody>
      </p:sp>
      <p:sp>
        <p:nvSpPr>
          <p:cNvPr id="4" name="Content Placeholder 3">
            <a:extLst>
              <a:ext uri="{FF2B5EF4-FFF2-40B4-BE49-F238E27FC236}">
                <a16:creationId xmlns:a16="http://schemas.microsoft.com/office/drawing/2014/main" id="{7AE7998F-EA66-9441-8D47-F506EE48FDDA}"/>
              </a:ext>
            </a:extLst>
          </p:cNvPr>
          <p:cNvSpPr>
            <a:spLocks noGrp="1"/>
          </p:cNvSpPr>
          <p:nvPr>
            <p:ph idx="1"/>
          </p:nvPr>
        </p:nvSpPr>
        <p:spPr/>
        <p:txBody>
          <a:bodyPr/>
          <a:lstStyle/>
          <a:p>
            <a:r>
              <a:rPr lang="en-US" dirty="0"/>
              <a:t>0xce6d7b5282bd9a3661ae061feed1dbda4e52ab073b1f9285be6e155d9c38d4ec</a:t>
            </a:r>
          </a:p>
          <a:p>
            <a:r>
              <a:rPr lang="en-US" dirty="0"/>
              <a:t>Is the </a:t>
            </a:r>
            <a:r>
              <a:rPr lang="en-US" dirty="0" err="1"/>
              <a:t>keccak</a:t>
            </a:r>
            <a:r>
              <a:rPr lang="en-US" dirty="0"/>
              <a:t> hash whether you are on the moon, mars, Lagos, Nigeria or New York, USA.</a:t>
            </a:r>
          </a:p>
          <a:p>
            <a:r>
              <a:rPr lang="en-US" dirty="0"/>
              <a:t>If given the context people can figure our what this number “bid” is!</a:t>
            </a:r>
          </a:p>
          <a:p>
            <a:r>
              <a:rPr lang="en-US" dirty="0"/>
              <a:t>Then how do you keep it secure, using OTP: one time password.</a:t>
            </a:r>
          </a:p>
        </p:txBody>
      </p:sp>
      <p:sp>
        <p:nvSpPr>
          <p:cNvPr id="2" name="Footer Placeholder 1">
            <a:extLst>
              <a:ext uri="{FF2B5EF4-FFF2-40B4-BE49-F238E27FC236}">
                <a16:creationId xmlns:a16="http://schemas.microsoft.com/office/drawing/2014/main" id="{94426477-75A9-CF42-BFDB-72AF9C0C1184}"/>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35744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54B7-C1EF-984A-BE4A-BB59A31D9E67}"/>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6A2C2224-03C9-D748-82CE-4773C0AD6DC0}"/>
              </a:ext>
            </a:extLst>
          </p:cNvPr>
          <p:cNvSpPr>
            <a:spLocks noGrp="1"/>
          </p:cNvSpPr>
          <p:nvPr>
            <p:ph idx="1"/>
          </p:nvPr>
        </p:nvSpPr>
        <p:spPr/>
        <p:txBody>
          <a:bodyPr>
            <a:normAutofit/>
          </a:bodyPr>
          <a:lstStyle/>
          <a:p>
            <a:pPr marL="0" indent="0">
              <a:buNone/>
            </a:pPr>
            <a:r>
              <a:rPr lang="en-US" dirty="0"/>
              <a:t>READ chapter 1-5</a:t>
            </a:r>
          </a:p>
          <a:p>
            <a:pPr marL="0" indent="0">
              <a:buNone/>
            </a:pPr>
            <a:r>
              <a:rPr lang="en-US" dirty="0"/>
              <a:t>Start working on your term project.. Due dates are coming up soon.</a:t>
            </a:r>
          </a:p>
          <a:p>
            <a:pPr marL="0" indent="0">
              <a:buNone/>
            </a:pPr>
            <a:r>
              <a:rPr lang="en-US" dirty="0"/>
              <a:t>Explore the </a:t>
            </a:r>
            <a:r>
              <a:rPr lang="en-US" dirty="0" err="1"/>
              <a:t>BlindAuction-Dapp</a:t>
            </a:r>
            <a:r>
              <a:rPr lang="en-US" dirty="0"/>
              <a:t> on local deployment (Ganache) and understand the various concepts of security and privacy and how you can use it in your term project.</a:t>
            </a:r>
          </a:p>
          <a:p>
            <a:pPr marL="0" indent="0">
              <a:buNone/>
            </a:pPr>
            <a:r>
              <a:rPr lang="en-US" dirty="0"/>
              <a:t>Your project should implement security and privacy aspects.  Examine how you project needs these features.</a:t>
            </a:r>
          </a:p>
        </p:txBody>
      </p:sp>
      <p:sp>
        <p:nvSpPr>
          <p:cNvPr id="5" name="Footer Placeholder 4">
            <a:extLst>
              <a:ext uri="{FF2B5EF4-FFF2-40B4-BE49-F238E27FC236}">
                <a16:creationId xmlns:a16="http://schemas.microsoft.com/office/drawing/2014/main" id="{3C104FD2-BC98-3641-87F9-2FC87B53C56E}"/>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358846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D4D61B-CB26-9545-B21A-73A973EDF3D8}"/>
              </a:ext>
            </a:extLst>
          </p:cNvPr>
          <p:cNvSpPr>
            <a:spLocks noGrp="1"/>
          </p:cNvSpPr>
          <p:nvPr>
            <p:ph type="ftr" sz="quarter" idx="11"/>
          </p:nvPr>
        </p:nvSpPr>
        <p:spPr/>
        <p:txBody>
          <a:bodyPr/>
          <a:lstStyle/>
          <a:p>
            <a:r>
              <a:rPr lang="en-US"/>
              <a:t>Copyright 2023 B. Ramamurthy</a:t>
            </a:r>
            <a:endParaRPr lang="en-US" dirty="0"/>
          </a:p>
        </p:txBody>
      </p:sp>
      <p:pic>
        <p:nvPicPr>
          <p:cNvPr id="6" name="Picture 5">
            <a:extLst>
              <a:ext uri="{FF2B5EF4-FFF2-40B4-BE49-F238E27FC236}">
                <a16:creationId xmlns:a16="http://schemas.microsoft.com/office/drawing/2014/main" id="{AEC29DF9-2DA4-9948-9A33-5486DEA9ACA4}"/>
              </a:ext>
            </a:extLst>
          </p:cNvPr>
          <p:cNvPicPr>
            <a:picLocks noChangeAspect="1"/>
          </p:cNvPicPr>
          <p:nvPr/>
        </p:nvPicPr>
        <p:blipFill>
          <a:blip r:embed="rId2"/>
          <a:stretch>
            <a:fillRect/>
          </a:stretch>
        </p:blipFill>
        <p:spPr>
          <a:xfrm>
            <a:off x="4924898" y="550307"/>
            <a:ext cx="6855298" cy="4756344"/>
          </a:xfrm>
          <a:prstGeom prst="rect">
            <a:avLst/>
          </a:prstGeom>
        </p:spPr>
      </p:pic>
      <p:sp>
        <p:nvSpPr>
          <p:cNvPr id="7" name="TextBox 6">
            <a:extLst>
              <a:ext uri="{FF2B5EF4-FFF2-40B4-BE49-F238E27FC236}">
                <a16:creationId xmlns:a16="http://schemas.microsoft.com/office/drawing/2014/main" id="{C9BC803D-3664-CC4A-BBF4-D409289B6880}"/>
              </a:ext>
            </a:extLst>
          </p:cNvPr>
          <p:cNvSpPr txBox="1"/>
          <p:nvPr/>
        </p:nvSpPr>
        <p:spPr>
          <a:xfrm>
            <a:off x="411804" y="944848"/>
            <a:ext cx="3970959" cy="461665"/>
          </a:xfrm>
          <a:prstGeom prst="rect">
            <a:avLst/>
          </a:prstGeom>
          <a:noFill/>
        </p:spPr>
        <p:txBody>
          <a:bodyPr wrap="none" rtlCol="0">
            <a:spAutoFit/>
          </a:bodyPr>
          <a:lstStyle/>
          <a:p>
            <a:r>
              <a:rPr lang="en-US" sz="2400" dirty="0"/>
              <a:t>Elements of trust and integrity</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D25FABF-061F-FD4C-9976-5282A03D0D87}"/>
                  </a:ext>
                </a:extLst>
              </p14:cNvPr>
              <p14:cNvContentPartPr/>
              <p14:nvPr/>
            </p14:nvContentPartPr>
            <p14:xfrm>
              <a:off x="9220504" y="878944"/>
              <a:ext cx="1687320" cy="3036240"/>
            </p14:xfrm>
          </p:contentPart>
        </mc:Choice>
        <mc:Fallback xmlns="">
          <p:pic>
            <p:nvPicPr>
              <p:cNvPr id="3" name="Ink 2">
                <a:extLst>
                  <a:ext uri="{FF2B5EF4-FFF2-40B4-BE49-F238E27FC236}">
                    <a16:creationId xmlns:a16="http://schemas.microsoft.com/office/drawing/2014/main" id="{DD25FABF-061F-FD4C-9976-5282A03D0D87}"/>
                  </a:ext>
                </a:extLst>
              </p:cNvPr>
              <p:cNvPicPr/>
              <p:nvPr/>
            </p:nvPicPr>
            <p:blipFill>
              <a:blip r:embed="rId4"/>
              <a:stretch>
                <a:fillRect/>
              </a:stretch>
            </p:blipFill>
            <p:spPr>
              <a:xfrm>
                <a:off x="9211864" y="869944"/>
                <a:ext cx="1704960" cy="3053880"/>
              </a:xfrm>
              <a:prstGeom prst="rect">
                <a:avLst/>
              </a:prstGeom>
            </p:spPr>
          </p:pic>
        </mc:Fallback>
      </mc:AlternateContent>
    </p:spTree>
    <p:extLst>
      <p:ext uri="{BB962C8B-B14F-4D97-AF65-F5344CB8AC3E}">
        <p14:creationId xmlns:p14="http://schemas.microsoft.com/office/powerpoint/2010/main" val="380938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6DB0E9-FF4E-0849-ACB3-C848B8F766D5}"/>
              </a:ext>
            </a:extLst>
          </p:cNvPr>
          <p:cNvSpPr>
            <a:spLocks noGrp="1"/>
          </p:cNvSpPr>
          <p:nvPr>
            <p:ph type="title"/>
          </p:nvPr>
        </p:nvSpPr>
        <p:spPr/>
        <p:txBody>
          <a:bodyPr/>
          <a:lstStyle/>
          <a:p>
            <a:r>
              <a:rPr lang="en-US" dirty="0"/>
              <a:t>Cryptography basics</a:t>
            </a:r>
          </a:p>
        </p:txBody>
      </p:sp>
      <p:sp>
        <p:nvSpPr>
          <p:cNvPr id="4" name="Content Placeholder 3">
            <a:extLst>
              <a:ext uri="{FF2B5EF4-FFF2-40B4-BE49-F238E27FC236}">
                <a16:creationId xmlns:a16="http://schemas.microsoft.com/office/drawing/2014/main" id="{4512AED4-E11F-A047-A971-88916AABF503}"/>
              </a:ext>
            </a:extLst>
          </p:cNvPr>
          <p:cNvSpPr>
            <a:spLocks noGrp="1"/>
          </p:cNvSpPr>
          <p:nvPr>
            <p:ph idx="1"/>
          </p:nvPr>
        </p:nvSpPr>
        <p:spPr/>
        <p:txBody>
          <a:bodyPr/>
          <a:lstStyle/>
          <a:p>
            <a:pPr marL="0" indent="0">
              <a:buNone/>
            </a:pPr>
            <a:r>
              <a:rPr lang="en-US" dirty="0"/>
              <a:t>Cryptography plays an indispensable and explicit role in a decentralized blockchain-based solution, in which it is used for </a:t>
            </a:r>
          </a:p>
          <a:p>
            <a:pPr marL="0" indent="0">
              <a:buNone/>
            </a:pPr>
            <a:r>
              <a:rPr lang="en-US" dirty="0"/>
              <a:t> Creating a digital identity for the participants and other entities </a:t>
            </a:r>
          </a:p>
          <a:p>
            <a:pPr marL="0" indent="0">
              <a:buNone/>
            </a:pPr>
            <a:r>
              <a:rPr lang="en-US" dirty="0"/>
              <a:t> Securing data and transactions</a:t>
            </a:r>
            <a:br>
              <a:rPr lang="en-US" dirty="0"/>
            </a:br>
            <a:r>
              <a:rPr lang="en-US" dirty="0"/>
              <a:t> Ensuring the privacy of data</a:t>
            </a:r>
            <a:br>
              <a:rPr lang="en-US" dirty="0"/>
            </a:br>
            <a:r>
              <a:rPr lang="en-US" dirty="0"/>
              <a:t> Signing documents digitally </a:t>
            </a:r>
          </a:p>
          <a:p>
            <a:pPr marL="0" indent="0">
              <a:buNone/>
            </a:pPr>
            <a:endParaRPr lang="en-US" dirty="0"/>
          </a:p>
        </p:txBody>
      </p:sp>
      <p:sp>
        <p:nvSpPr>
          <p:cNvPr id="2" name="Footer Placeholder 1">
            <a:extLst>
              <a:ext uri="{FF2B5EF4-FFF2-40B4-BE49-F238E27FC236}">
                <a16:creationId xmlns:a16="http://schemas.microsoft.com/office/drawing/2014/main" id="{FEC07343-D0F9-1F4D-B82D-BFB9FBDB02C9}"/>
              </a:ext>
            </a:extLst>
          </p:cNvPr>
          <p:cNvSpPr>
            <a:spLocks noGrp="1"/>
          </p:cNvSpPr>
          <p:nvPr>
            <p:ph type="ftr" sz="quarter" idx="11"/>
          </p:nvPr>
        </p:nvSpPr>
        <p:spPr/>
        <p:txBody>
          <a:bodyPr/>
          <a:lstStyle/>
          <a:p>
            <a:r>
              <a:rPr lang="en-US"/>
              <a:t>Copyright 2023 B. Ramamurthy</a:t>
            </a:r>
            <a:endParaRPr lang="en-US" b="1" dirty="0"/>
          </a:p>
        </p:txBody>
      </p:sp>
    </p:spTree>
    <p:extLst>
      <p:ext uri="{BB962C8B-B14F-4D97-AF65-F5344CB8AC3E}">
        <p14:creationId xmlns:p14="http://schemas.microsoft.com/office/powerpoint/2010/main" val="56651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3B3E-FAFC-5F43-9A7E-D8F0A8DE711B}"/>
              </a:ext>
            </a:extLst>
          </p:cNvPr>
          <p:cNvSpPr>
            <a:spLocks noGrp="1"/>
          </p:cNvSpPr>
          <p:nvPr>
            <p:ph type="title"/>
          </p:nvPr>
        </p:nvSpPr>
        <p:spPr/>
        <p:txBody>
          <a:bodyPr/>
          <a:lstStyle/>
          <a:p>
            <a:r>
              <a:rPr lang="en-US" dirty="0"/>
              <a:t>Symmetric key cryptography</a:t>
            </a:r>
          </a:p>
        </p:txBody>
      </p:sp>
      <p:pic>
        <p:nvPicPr>
          <p:cNvPr id="6" name="Content Placeholder 5">
            <a:extLst>
              <a:ext uri="{FF2B5EF4-FFF2-40B4-BE49-F238E27FC236}">
                <a16:creationId xmlns:a16="http://schemas.microsoft.com/office/drawing/2014/main" id="{A1C0C1EE-2622-A849-95B1-D0DEDDE870AD}"/>
              </a:ext>
            </a:extLst>
          </p:cNvPr>
          <p:cNvPicPr>
            <a:picLocks noGrp="1" noChangeAspect="1"/>
          </p:cNvPicPr>
          <p:nvPr>
            <p:ph idx="1"/>
          </p:nvPr>
        </p:nvPicPr>
        <p:blipFill>
          <a:blip r:embed="rId2"/>
          <a:stretch>
            <a:fillRect/>
          </a:stretch>
        </p:blipFill>
        <p:spPr>
          <a:xfrm>
            <a:off x="1692613" y="2714017"/>
            <a:ext cx="8811016" cy="1426977"/>
          </a:xfrm>
        </p:spPr>
      </p:pic>
      <p:sp>
        <p:nvSpPr>
          <p:cNvPr id="4" name="Footer Placeholder 3">
            <a:extLst>
              <a:ext uri="{FF2B5EF4-FFF2-40B4-BE49-F238E27FC236}">
                <a16:creationId xmlns:a16="http://schemas.microsoft.com/office/drawing/2014/main" id="{322A5CBE-C931-E043-84F1-11770441FA14}"/>
              </a:ext>
            </a:extLst>
          </p:cNvPr>
          <p:cNvSpPr>
            <a:spLocks noGrp="1"/>
          </p:cNvSpPr>
          <p:nvPr>
            <p:ph type="ftr" sz="quarter" idx="11"/>
          </p:nvPr>
        </p:nvSpPr>
        <p:spPr/>
        <p:txBody>
          <a:bodyPr/>
          <a:lstStyle/>
          <a:p>
            <a:r>
              <a:rPr lang="en-US"/>
              <a:t>Copyright 2023 B. Ramamurthy</a:t>
            </a:r>
            <a:endParaRPr lang="en-US" dirty="0"/>
          </a:p>
        </p:txBody>
      </p:sp>
      <p:sp>
        <p:nvSpPr>
          <p:cNvPr id="7" name="TextBox 6">
            <a:extLst>
              <a:ext uri="{FF2B5EF4-FFF2-40B4-BE49-F238E27FC236}">
                <a16:creationId xmlns:a16="http://schemas.microsoft.com/office/drawing/2014/main" id="{63F49570-7422-AE4B-B37C-B92ACE9AACF0}"/>
              </a:ext>
            </a:extLst>
          </p:cNvPr>
          <p:cNvSpPr txBox="1"/>
          <p:nvPr/>
        </p:nvSpPr>
        <p:spPr>
          <a:xfrm>
            <a:off x="1215958" y="4627536"/>
            <a:ext cx="10273775" cy="1477328"/>
          </a:xfrm>
          <a:prstGeom prst="rect">
            <a:avLst/>
          </a:prstGeom>
          <a:noFill/>
        </p:spPr>
        <p:txBody>
          <a:bodyPr wrap="none" rtlCol="0">
            <a:spAutoFit/>
          </a:bodyPr>
          <a:lstStyle/>
          <a:p>
            <a:r>
              <a:rPr lang="en-US" dirty="0"/>
              <a:t>The key and the encryption and decryption functions are typically much more complex in a real application. </a:t>
            </a:r>
          </a:p>
          <a:p>
            <a:r>
              <a:rPr lang="en-US" dirty="0"/>
              <a:t>Regardless, symmetric encryption has a significant issue: </a:t>
            </a:r>
          </a:p>
          <a:p>
            <a:pPr lvl="1"/>
            <a:r>
              <a:rPr lang="en-US" dirty="0"/>
              <a:t>that of key distribution, or how to pass the key to the participants secretly. </a:t>
            </a:r>
          </a:p>
          <a:p>
            <a:pPr lvl="1"/>
            <a:r>
              <a:rPr lang="en-US" dirty="0"/>
              <a:t>If you make it public, then anybody can decrypt the message. </a:t>
            </a:r>
          </a:p>
          <a:p>
            <a:endParaRPr lang="en-US" dirty="0"/>
          </a:p>
        </p:txBody>
      </p:sp>
    </p:spTree>
    <p:extLst>
      <p:ext uri="{BB962C8B-B14F-4D97-AF65-F5344CB8AC3E}">
        <p14:creationId xmlns:p14="http://schemas.microsoft.com/office/powerpoint/2010/main" val="311760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8032-1D97-4440-9216-3F5E3419AB4F}"/>
              </a:ext>
            </a:extLst>
          </p:cNvPr>
          <p:cNvSpPr>
            <a:spLocks noGrp="1"/>
          </p:cNvSpPr>
          <p:nvPr>
            <p:ph type="title"/>
          </p:nvPr>
        </p:nvSpPr>
        <p:spPr/>
        <p:txBody>
          <a:bodyPr/>
          <a:lstStyle/>
          <a:p>
            <a:r>
              <a:rPr lang="en-US" dirty="0"/>
              <a:t>Asymmetric key cryptography</a:t>
            </a:r>
          </a:p>
        </p:txBody>
      </p:sp>
      <p:sp>
        <p:nvSpPr>
          <p:cNvPr id="3" name="Content Placeholder 2">
            <a:extLst>
              <a:ext uri="{FF2B5EF4-FFF2-40B4-BE49-F238E27FC236}">
                <a16:creationId xmlns:a16="http://schemas.microsoft.com/office/drawing/2014/main" id="{BC1C0554-DB4C-3145-AE7F-D450C7FCAAAD}"/>
              </a:ext>
            </a:extLst>
          </p:cNvPr>
          <p:cNvSpPr>
            <a:spLocks noGrp="1"/>
          </p:cNvSpPr>
          <p:nvPr>
            <p:ph idx="1"/>
          </p:nvPr>
        </p:nvSpPr>
        <p:spPr/>
        <p:txBody>
          <a:bodyPr>
            <a:normAutofit fontScale="92500" lnSpcReduction="10000"/>
          </a:bodyPr>
          <a:lstStyle/>
          <a:p>
            <a:pPr marL="0" indent="0">
              <a:buNone/>
            </a:pPr>
            <a:r>
              <a:rPr lang="en-US" dirty="0"/>
              <a:t>Asymmetric key cryptography is commonly known as public-key cryptography. This method uses two different keys instead of a single secret key (as in symmetric key cryptography): </a:t>
            </a:r>
          </a:p>
          <a:p>
            <a:pPr marL="0" indent="0">
              <a:buNone/>
            </a:pPr>
            <a:r>
              <a:rPr lang="en-US" dirty="0"/>
              <a:t>  Let {b, B} be {private key, public key} for a participant in Buffalo, New York, USA. </a:t>
            </a:r>
          </a:p>
          <a:p>
            <a:pPr marL="0" indent="0">
              <a:buNone/>
            </a:pPr>
            <a:r>
              <a:rPr lang="en-US" dirty="0"/>
              <a:t>  Let {k, K} be the key pair for a participant in Kathmandu, Nepal. </a:t>
            </a:r>
          </a:p>
          <a:p>
            <a:pPr marL="0" indent="0">
              <a:buNone/>
            </a:pPr>
            <a:r>
              <a:rPr lang="en-US" dirty="0"/>
              <a:t>  Each participant publishes their public key but keeps their private key safe and </a:t>
            </a:r>
          </a:p>
          <a:p>
            <a:pPr marL="0" indent="0">
              <a:buNone/>
            </a:pPr>
            <a:r>
              <a:rPr lang="en-US" dirty="0"/>
              <a:t>secure, typically using a passphrase. </a:t>
            </a:r>
          </a:p>
          <a:p>
            <a:pPr marL="0" indent="0">
              <a:buNone/>
            </a:pPr>
            <a:r>
              <a:rPr lang="en-US" dirty="0"/>
              <a:t>  Either participant can use the other’s public key to encrypt a message that only </a:t>
            </a:r>
          </a:p>
          <a:p>
            <a:pPr marL="0" indent="0">
              <a:buNone/>
            </a:pPr>
            <a:r>
              <a:rPr lang="en-US" dirty="0"/>
              <a:t>that other person can decrypt, using the corresponding secret private key. </a:t>
            </a:r>
          </a:p>
          <a:p>
            <a:endParaRPr lang="en-US" dirty="0"/>
          </a:p>
        </p:txBody>
      </p:sp>
      <p:sp>
        <p:nvSpPr>
          <p:cNvPr id="4" name="Footer Placeholder 3">
            <a:extLst>
              <a:ext uri="{FF2B5EF4-FFF2-40B4-BE49-F238E27FC236}">
                <a16:creationId xmlns:a16="http://schemas.microsoft.com/office/drawing/2014/main" id="{7962ECF8-490E-A344-976A-25F42C15AF4B}"/>
              </a:ext>
            </a:extLst>
          </p:cNvPr>
          <p:cNvSpPr>
            <a:spLocks noGrp="1"/>
          </p:cNvSpPr>
          <p:nvPr>
            <p:ph type="ftr" sz="quarter" idx="11"/>
          </p:nvPr>
        </p:nvSpPr>
        <p:spPr/>
        <p:txBody>
          <a:bodyPr/>
          <a:lstStyle/>
          <a:p>
            <a:r>
              <a:rPr lang="en-US"/>
              <a:t>Copyright 2023 B. Ramamurthy</a:t>
            </a:r>
            <a:endParaRPr lang="en-US" dirty="0"/>
          </a:p>
        </p:txBody>
      </p:sp>
    </p:spTree>
    <p:extLst>
      <p:ext uri="{BB962C8B-B14F-4D97-AF65-F5344CB8AC3E}">
        <p14:creationId xmlns:p14="http://schemas.microsoft.com/office/powerpoint/2010/main" val="290508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1A5452-500E-364C-B525-B1C502FC23A5}"/>
              </a:ext>
            </a:extLst>
          </p:cNvPr>
          <p:cNvSpPr>
            <a:spLocks noGrp="1"/>
          </p:cNvSpPr>
          <p:nvPr>
            <p:ph type="ftr" sz="quarter" idx="11"/>
          </p:nvPr>
        </p:nvSpPr>
        <p:spPr/>
        <p:txBody>
          <a:bodyPr/>
          <a:lstStyle/>
          <a:p>
            <a:r>
              <a:rPr lang="en-US"/>
              <a:t>Copyright 2023 B. Ramamurthy</a:t>
            </a:r>
            <a:endParaRPr lang="en-US" dirty="0"/>
          </a:p>
        </p:txBody>
      </p:sp>
      <p:sp>
        <p:nvSpPr>
          <p:cNvPr id="2" name="Title 1">
            <a:extLst>
              <a:ext uri="{FF2B5EF4-FFF2-40B4-BE49-F238E27FC236}">
                <a16:creationId xmlns:a16="http://schemas.microsoft.com/office/drawing/2014/main" id="{EBDF6949-D09B-F04F-BDCE-CEBE69EA985F}"/>
              </a:ext>
            </a:extLst>
          </p:cNvPr>
          <p:cNvSpPr>
            <a:spLocks noGrp="1"/>
          </p:cNvSpPr>
          <p:nvPr>
            <p:ph type="title" idx="4294967295"/>
          </p:nvPr>
        </p:nvSpPr>
        <p:spPr>
          <a:xfrm>
            <a:off x="340536" y="678404"/>
            <a:ext cx="9604375" cy="673741"/>
          </a:xfrm>
        </p:spPr>
        <p:txBody>
          <a:bodyPr/>
          <a:lstStyle/>
          <a:p>
            <a:r>
              <a:rPr lang="en-US" dirty="0"/>
              <a:t>Working of Asymmetric key cryptography</a:t>
            </a:r>
          </a:p>
        </p:txBody>
      </p:sp>
      <p:pic>
        <p:nvPicPr>
          <p:cNvPr id="6" name="Picture 5">
            <a:extLst>
              <a:ext uri="{FF2B5EF4-FFF2-40B4-BE49-F238E27FC236}">
                <a16:creationId xmlns:a16="http://schemas.microsoft.com/office/drawing/2014/main" id="{3BC9B7BC-8DCF-8D4F-ABDB-3190E9274613}"/>
              </a:ext>
            </a:extLst>
          </p:cNvPr>
          <p:cNvPicPr>
            <a:picLocks noChangeAspect="1"/>
          </p:cNvPicPr>
          <p:nvPr/>
        </p:nvPicPr>
        <p:blipFill>
          <a:blip r:embed="rId2"/>
          <a:stretch>
            <a:fillRect/>
          </a:stretch>
        </p:blipFill>
        <p:spPr>
          <a:xfrm>
            <a:off x="1488332" y="1785501"/>
            <a:ext cx="8193960" cy="2922686"/>
          </a:xfrm>
          <a:prstGeom prst="rect">
            <a:avLst/>
          </a:prstGeom>
        </p:spPr>
      </p:pic>
    </p:spTree>
    <p:extLst>
      <p:ext uri="{BB962C8B-B14F-4D97-AF65-F5344CB8AC3E}">
        <p14:creationId xmlns:p14="http://schemas.microsoft.com/office/powerpoint/2010/main" val="90969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E1632-6B11-394F-8EDC-2D0A5EF05B14}"/>
              </a:ext>
            </a:extLst>
          </p:cNvPr>
          <p:cNvSpPr>
            <a:spLocks noGrp="1"/>
          </p:cNvSpPr>
          <p:nvPr>
            <p:ph type="ftr" sz="quarter" idx="11"/>
          </p:nvPr>
        </p:nvSpPr>
        <p:spPr/>
        <p:txBody>
          <a:bodyPr/>
          <a:lstStyle/>
          <a:p>
            <a:r>
              <a:rPr lang="en-US"/>
              <a:t>Copyright 2023 B. Ramamurthy</a:t>
            </a:r>
            <a:endParaRPr lang="en-US" b="1" dirty="0"/>
          </a:p>
        </p:txBody>
      </p:sp>
      <p:sp>
        <p:nvSpPr>
          <p:cNvPr id="3" name="TextBox 2">
            <a:extLst>
              <a:ext uri="{FF2B5EF4-FFF2-40B4-BE49-F238E27FC236}">
                <a16:creationId xmlns:a16="http://schemas.microsoft.com/office/drawing/2014/main" id="{7895CD1A-149E-F54D-994D-4CB6BA54525A}"/>
              </a:ext>
            </a:extLst>
          </p:cNvPr>
          <p:cNvSpPr txBox="1"/>
          <p:nvPr/>
        </p:nvSpPr>
        <p:spPr>
          <a:xfrm>
            <a:off x="778213" y="515566"/>
            <a:ext cx="2690865" cy="461665"/>
          </a:xfrm>
          <a:prstGeom prst="rect">
            <a:avLst/>
          </a:prstGeom>
          <a:noFill/>
        </p:spPr>
        <p:txBody>
          <a:bodyPr wrap="none" rtlCol="0">
            <a:spAutoFit/>
          </a:bodyPr>
          <a:lstStyle/>
          <a:p>
            <a:r>
              <a:rPr lang="en-US" sz="2400" dirty="0"/>
              <a:t>Ethereum addresses</a:t>
            </a:r>
          </a:p>
        </p:txBody>
      </p:sp>
      <p:pic>
        <p:nvPicPr>
          <p:cNvPr id="5" name="Picture 4">
            <a:extLst>
              <a:ext uri="{FF2B5EF4-FFF2-40B4-BE49-F238E27FC236}">
                <a16:creationId xmlns:a16="http://schemas.microsoft.com/office/drawing/2014/main" id="{180EC20A-00FC-E54D-87C8-21A97F3BD8CC}"/>
              </a:ext>
            </a:extLst>
          </p:cNvPr>
          <p:cNvPicPr>
            <a:picLocks noChangeAspect="1"/>
          </p:cNvPicPr>
          <p:nvPr/>
        </p:nvPicPr>
        <p:blipFill>
          <a:blip r:embed="rId2"/>
          <a:stretch>
            <a:fillRect/>
          </a:stretch>
        </p:blipFill>
        <p:spPr>
          <a:xfrm>
            <a:off x="4085617" y="236971"/>
            <a:ext cx="6284068" cy="5266993"/>
          </a:xfrm>
          <a:prstGeom prst="rect">
            <a:avLst/>
          </a:prstGeom>
        </p:spPr>
      </p:pic>
    </p:spTree>
    <p:extLst>
      <p:ext uri="{BB962C8B-B14F-4D97-AF65-F5344CB8AC3E}">
        <p14:creationId xmlns:p14="http://schemas.microsoft.com/office/powerpoint/2010/main" val="2726855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6274</TotalTime>
  <Words>2233</Words>
  <Application>Microsoft Macintosh PowerPoint</Application>
  <PresentationFormat>Widescreen</PresentationFormat>
  <Paragraphs>207</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 Color Emoji UI</vt:lpstr>
      <vt:lpstr>Arial</vt:lpstr>
      <vt:lpstr>Calibri</vt:lpstr>
      <vt:lpstr>Courier</vt:lpstr>
      <vt:lpstr>Gill Sans MT</vt:lpstr>
      <vt:lpstr>Menlo</vt:lpstr>
      <vt:lpstr>Wingdings</vt:lpstr>
      <vt:lpstr>Gallery</vt:lpstr>
      <vt:lpstr>Security and privacy</vt:lpstr>
      <vt:lpstr>chapter 5 covers </vt:lpstr>
      <vt:lpstr>Importance of Security and Privacy</vt:lpstr>
      <vt:lpstr>PowerPoint Presentation</vt:lpstr>
      <vt:lpstr>Cryptography basics</vt:lpstr>
      <vt:lpstr>Symmetric key cryptography</vt:lpstr>
      <vt:lpstr>Asymmetric key cryptography</vt:lpstr>
      <vt:lpstr>Working of Asymmetric key cryptography</vt:lpstr>
      <vt:lpstr>PowerPoint Presentation</vt:lpstr>
      <vt:lpstr>Creation of account addresses</vt:lpstr>
      <vt:lpstr>Transaction signing</vt:lpstr>
      <vt:lpstr>Gorli + Metamask environment </vt:lpstr>
      <vt:lpstr>BIP39, Private key, Entropy, mnemonics (12 word)</vt:lpstr>
      <vt:lpstr>Seed to keys and chain code</vt:lpstr>
      <vt:lpstr>PowerPoint Presentation</vt:lpstr>
      <vt:lpstr>Hashing</vt:lpstr>
      <vt:lpstr>Hashing basics</vt:lpstr>
      <vt:lpstr>Transforming different size data into a 256-bit hash</vt:lpstr>
      <vt:lpstr>Use of hashing</vt:lpstr>
      <vt:lpstr>PowerPoint Presentation</vt:lpstr>
      <vt:lpstr>Solidity hash functions </vt:lpstr>
      <vt:lpstr>PowerPoint Presentation</vt:lpstr>
      <vt:lpstr>Khash.sol</vt:lpstr>
      <vt:lpstr>Application of hashing : Blind auction</vt:lpstr>
      <vt:lpstr>Design first</vt:lpstr>
      <vt:lpstr>Blind Auction Design</vt:lpstr>
      <vt:lpstr>PowerPoint Presentation</vt:lpstr>
      <vt:lpstr>Elements of the smart contract</vt:lpstr>
      <vt:lpstr>Incremental Development</vt:lpstr>
      <vt:lpstr>PowerPoint Presentation</vt:lpstr>
      <vt:lpstr>PowerPoint Presentation</vt:lpstr>
      <vt:lpstr>PowerPoint Presentation</vt:lpstr>
      <vt:lpstr>Privacy and security aspects</vt:lpstr>
      <vt:lpstr>To 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c:title>
  <dc:creator>Bina Ramamurthy</dc:creator>
  <cp:lastModifiedBy>Bina Ramamurthy</cp:lastModifiedBy>
  <cp:revision>212</cp:revision>
  <dcterms:created xsi:type="dcterms:W3CDTF">2020-09-07T20:44:48Z</dcterms:created>
  <dcterms:modified xsi:type="dcterms:W3CDTF">2023-03-15T19:30:51Z</dcterms:modified>
</cp:coreProperties>
</file>