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35"/>
  </p:notesMasterIdLst>
  <p:sldIdLst>
    <p:sldId id="256" r:id="rId2"/>
    <p:sldId id="478" r:id="rId3"/>
    <p:sldId id="499" r:id="rId4"/>
    <p:sldId id="500" r:id="rId5"/>
    <p:sldId id="479" r:id="rId6"/>
    <p:sldId id="463" r:id="rId7"/>
    <p:sldId id="468" r:id="rId8"/>
    <p:sldId id="469" r:id="rId9"/>
    <p:sldId id="470" r:id="rId10"/>
    <p:sldId id="471" r:id="rId11"/>
    <p:sldId id="487" r:id="rId12"/>
    <p:sldId id="472" r:id="rId13"/>
    <p:sldId id="474" r:id="rId14"/>
    <p:sldId id="473" r:id="rId15"/>
    <p:sldId id="475" r:id="rId16"/>
    <p:sldId id="477" r:id="rId17"/>
    <p:sldId id="480" r:id="rId18"/>
    <p:sldId id="481" r:id="rId19"/>
    <p:sldId id="482" r:id="rId20"/>
    <p:sldId id="483" r:id="rId21"/>
    <p:sldId id="486" r:id="rId22"/>
    <p:sldId id="484" r:id="rId23"/>
    <p:sldId id="485" r:id="rId24"/>
    <p:sldId id="488" r:id="rId25"/>
    <p:sldId id="489" r:id="rId26"/>
    <p:sldId id="490" r:id="rId27"/>
    <p:sldId id="491" r:id="rId28"/>
    <p:sldId id="492" r:id="rId29"/>
    <p:sldId id="493" r:id="rId30"/>
    <p:sldId id="494" r:id="rId31"/>
    <p:sldId id="495" r:id="rId32"/>
    <p:sldId id="496" r:id="rId33"/>
    <p:sldId id="49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p:restoredTop sz="96405"/>
  </p:normalViewPr>
  <p:slideViewPr>
    <p:cSldViewPr snapToGrid="0" snapToObjects="1">
      <p:cViewPr varScale="1">
        <p:scale>
          <a:sx n="131" d="100"/>
          <a:sy n="131" d="100"/>
        </p:scale>
        <p:origin x="1032"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9T18:34:27.036"/>
    </inkml:context>
    <inkml:brush xml:id="br0">
      <inkml:brushProperty name="width" value="0.05" units="cm"/>
      <inkml:brushProperty name="height" value="0.05" units="cm"/>
      <inkml:brushProperty name="color" value="#004F8B"/>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3C7D-0D02-3441-8B66-A4230E82989A}" type="datetimeFigureOut">
              <a:rPr lang="en-US" smtClean="0"/>
              <a:t>4/5/23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B1E42-0231-6F4A-9B60-54704F7C73E0}" type="slidenum">
              <a:rPr lang="en-US" smtClean="0"/>
              <a:t>‹#›</a:t>
            </a:fld>
            <a:endParaRPr lang="en-US"/>
          </a:p>
        </p:txBody>
      </p:sp>
    </p:spTree>
    <p:extLst>
      <p:ext uri="{BB962C8B-B14F-4D97-AF65-F5344CB8AC3E}">
        <p14:creationId xmlns:p14="http://schemas.microsoft.com/office/powerpoint/2010/main" val="30460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42F836-C91D-B04C-8036-9819DDAB716F}" type="datetime1">
              <a:rPr lang="en-US" smtClean="0"/>
              <a:t>4/5/23</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Bina Ramamurthy. Copyright 2020</a:t>
            </a:r>
          </a:p>
        </p:txBody>
      </p:sp>
      <p:sp>
        <p:nvSpPr>
          <p:cNvPr id="6" name="Slide Number Placeholder 5"/>
          <p:cNvSpPr>
            <a:spLocks noGrp="1"/>
          </p:cNvSpPr>
          <p:nvPr>
            <p:ph type="sldNum" sz="quarter" idx="12"/>
          </p:nvPr>
        </p:nvSpPr>
        <p:spPr>
          <a:xfrm>
            <a:off x="1437664" y="798973"/>
            <a:ext cx="811019" cy="503578"/>
          </a:xfrm>
        </p:spPr>
        <p:txBody>
          <a:bodyPr/>
          <a:lstStyle/>
          <a:p>
            <a:fld id="{8ED41FAF-B006-2F47-907B-4F9F725C8AF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14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BD1B0-820B-2A42-AF63-7C85DAD39AA1}" type="datetime1">
              <a:rPr lang="en-US" smtClean="0"/>
              <a:t>4/5/23</a:t>
            </a:fld>
            <a:endParaRPr lang="en-US"/>
          </a:p>
        </p:txBody>
      </p:sp>
      <p:sp>
        <p:nvSpPr>
          <p:cNvPr id="5" name="Footer Placeholder 4"/>
          <p:cNvSpPr>
            <a:spLocks noGrp="1"/>
          </p:cNvSpPr>
          <p:nvPr>
            <p:ph type="ftr" sz="quarter" idx="11"/>
          </p:nvPr>
        </p:nvSpPr>
        <p:spPr/>
        <p:txBody>
          <a:bodyPr/>
          <a:lstStyle/>
          <a:p>
            <a:r>
              <a:rPr lang="en-US"/>
              <a:t>Bina Ramamurthy. Copyright 2020</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461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9FE4C-003D-A34D-8483-5155F1A2FBC2}" type="datetime1">
              <a:rPr lang="en-US" smtClean="0"/>
              <a:t>4/5/23</a:t>
            </a:fld>
            <a:endParaRPr lang="en-US"/>
          </a:p>
        </p:txBody>
      </p:sp>
      <p:sp>
        <p:nvSpPr>
          <p:cNvPr id="5" name="Footer Placeholder 4"/>
          <p:cNvSpPr>
            <a:spLocks noGrp="1"/>
          </p:cNvSpPr>
          <p:nvPr>
            <p:ph type="ftr" sz="quarter" idx="11"/>
          </p:nvPr>
        </p:nvSpPr>
        <p:spPr/>
        <p:txBody>
          <a:bodyPr/>
          <a:lstStyle/>
          <a:p>
            <a:r>
              <a:rPr lang="en-US"/>
              <a:t>Bina Ramamurthy. Copyright 2020</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68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196EA-5F9B-4242-9328-D6D76B07655F}" type="datetime1">
              <a:rPr lang="en-US" smtClean="0"/>
              <a:t>4/5/23</a:t>
            </a:fld>
            <a:endParaRPr lang="en-US"/>
          </a:p>
        </p:txBody>
      </p:sp>
      <p:sp>
        <p:nvSpPr>
          <p:cNvPr id="5" name="Footer Placeholder 4"/>
          <p:cNvSpPr>
            <a:spLocks noGrp="1"/>
          </p:cNvSpPr>
          <p:nvPr>
            <p:ph type="ftr" sz="quarter" idx="11"/>
          </p:nvPr>
        </p:nvSpPr>
        <p:spPr/>
        <p:txBody>
          <a:bodyPr/>
          <a:lstStyle/>
          <a:p>
            <a:r>
              <a:rPr lang="en-US"/>
              <a:t>Bina Ramamurthy. Copyright 2020</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8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DED16-0824-0B43-997C-700723D437E6}" type="datetime1">
              <a:rPr lang="en-US" smtClean="0"/>
              <a:t>4/5/23</a:t>
            </a:fld>
            <a:endParaRPr lang="en-US"/>
          </a:p>
        </p:txBody>
      </p:sp>
      <p:sp>
        <p:nvSpPr>
          <p:cNvPr id="5" name="Footer Placeholder 4"/>
          <p:cNvSpPr>
            <a:spLocks noGrp="1"/>
          </p:cNvSpPr>
          <p:nvPr>
            <p:ph type="ftr" sz="quarter" idx="11"/>
          </p:nvPr>
        </p:nvSpPr>
        <p:spPr/>
        <p:txBody>
          <a:bodyPr/>
          <a:lstStyle/>
          <a:p>
            <a:r>
              <a:rPr lang="en-US"/>
              <a:t>Bina Ramamurthy. Copyright 2020</a:t>
            </a:r>
          </a:p>
        </p:txBody>
      </p:sp>
      <p:sp>
        <p:nvSpPr>
          <p:cNvPr id="6" name="Slide Number Placeholder 5"/>
          <p:cNvSpPr>
            <a:spLocks noGrp="1"/>
          </p:cNvSpPr>
          <p:nvPr>
            <p:ph type="sldNum" sz="quarter" idx="12"/>
          </p:nvPr>
        </p:nvSpPr>
        <p:spPr/>
        <p:txBody>
          <a:bodyPr/>
          <a:lstStyle/>
          <a:p>
            <a:fld id="{8ED41FAF-B006-2F47-907B-4F9F725C8AF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8253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5C7365-2228-AF4C-BB4F-D65018024408}" type="datetime1">
              <a:rPr lang="en-US" smtClean="0"/>
              <a:t>4/5/23</a:t>
            </a:fld>
            <a:endParaRPr lang="en-US"/>
          </a:p>
        </p:txBody>
      </p:sp>
      <p:sp>
        <p:nvSpPr>
          <p:cNvPr id="6" name="Footer Placeholder 5"/>
          <p:cNvSpPr>
            <a:spLocks noGrp="1"/>
          </p:cNvSpPr>
          <p:nvPr>
            <p:ph type="ftr" sz="quarter" idx="11"/>
          </p:nvPr>
        </p:nvSpPr>
        <p:spPr/>
        <p:txBody>
          <a:bodyPr/>
          <a:lstStyle/>
          <a:p>
            <a:r>
              <a:rPr lang="en-US"/>
              <a:t>Bina Ramamurthy. Copyright 2020</a:t>
            </a:r>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44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877800-159B-374C-A467-9BE689462007}" type="datetime1">
              <a:rPr lang="en-US" smtClean="0"/>
              <a:t>4/5/23</a:t>
            </a:fld>
            <a:endParaRPr lang="en-US"/>
          </a:p>
        </p:txBody>
      </p:sp>
      <p:sp>
        <p:nvSpPr>
          <p:cNvPr id="8" name="Footer Placeholder 7"/>
          <p:cNvSpPr>
            <a:spLocks noGrp="1"/>
          </p:cNvSpPr>
          <p:nvPr>
            <p:ph type="ftr" sz="quarter" idx="11"/>
          </p:nvPr>
        </p:nvSpPr>
        <p:spPr/>
        <p:txBody>
          <a:bodyPr/>
          <a:lstStyle/>
          <a:p>
            <a:r>
              <a:rPr lang="en-US"/>
              <a:t>Bina Ramamurthy. Copyright 2020</a:t>
            </a:r>
          </a:p>
        </p:txBody>
      </p:sp>
      <p:sp>
        <p:nvSpPr>
          <p:cNvPr id="9" name="Slide Number Placeholder 8"/>
          <p:cNvSpPr>
            <a:spLocks noGrp="1"/>
          </p:cNvSpPr>
          <p:nvPr>
            <p:ph type="sldNum" sz="quarter" idx="12"/>
          </p:nvPr>
        </p:nvSpPr>
        <p:spPr/>
        <p:txBody>
          <a:bodyPr/>
          <a:lstStyle/>
          <a:p>
            <a:fld id="{8ED41FAF-B006-2F47-907B-4F9F725C8AF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950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3DA27F-99EA-3F41-B1F8-2CB17F27A19F}" type="datetime1">
              <a:rPr lang="en-US" smtClean="0"/>
              <a:t>4/5/23</a:t>
            </a:fld>
            <a:endParaRPr lang="en-US"/>
          </a:p>
        </p:txBody>
      </p:sp>
      <p:sp>
        <p:nvSpPr>
          <p:cNvPr id="4" name="Footer Placeholder 3"/>
          <p:cNvSpPr>
            <a:spLocks noGrp="1"/>
          </p:cNvSpPr>
          <p:nvPr>
            <p:ph type="ftr" sz="quarter" idx="11"/>
          </p:nvPr>
        </p:nvSpPr>
        <p:spPr/>
        <p:txBody>
          <a:bodyPr/>
          <a:lstStyle/>
          <a:p>
            <a:r>
              <a:rPr lang="en-US"/>
              <a:t>Bina Ramamurthy. Copyright 2020</a:t>
            </a:r>
          </a:p>
        </p:txBody>
      </p:sp>
      <p:sp>
        <p:nvSpPr>
          <p:cNvPr id="5" name="Slide Number Placeholder 4"/>
          <p:cNvSpPr>
            <a:spLocks noGrp="1"/>
          </p:cNvSpPr>
          <p:nvPr>
            <p:ph type="sldNum" sz="quarter" idx="12"/>
          </p:nvPr>
        </p:nvSpPr>
        <p:spPr/>
        <p:txBody>
          <a:bodyPr/>
          <a:lstStyle/>
          <a:p>
            <a:fld id="{8ED41FAF-B006-2F47-907B-4F9F725C8AF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47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7ABE2-44C1-EC44-B7FE-C1AAE1F83E9A}" type="datetime1">
              <a:rPr lang="en-US" smtClean="0"/>
              <a:t>4/5/23</a:t>
            </a:fld>
            <a:endParaRPr lang="en-US"/>
          </a:p>
        </p:txBody>
      </p:sp>
      <p:sp>
        <p:nvSpPr>
          <p:cNvPr id="3" name="Footer Placeholder 2"/>
          <p:cNvSpPr>
            <a:spLocks noGrp="1"/>
          </p:cNvSpPr>
          <p:nvPr>
            <p:ph type="ftr" sz="quarter" idx="11"/>
          </p:nvPr>
        </p:nvSpPr>
        <p:spPr/>
        <p:txBody>
          <a:bodyPr/>
          <a:lstStyle/>
          <a:p>
            <a:r>
              <a:rPr lang="en-US"/>
              <a:t>Bina Ramamurthy. Copyright 2020</a:t>
            </a:r>
          </a:p>
        </p:txBody>
      </p:sp>
      <p:sp>
        <p:nvSpPr>
          <p:cNvPr id="4" name="Slide Number Placeholder 3"/>
          <p:cNvSpPr>
            <a:spLocks noGrp="1"/>
          </p:cNvSpPr>
          <p:nvPr>
            <p:ph type="sldNum" sz="quarter" idx="12"/>
          </p:nvPr>
        </p:nvSpPr>
        <p:spPr/>
        <p:txBody>
          <a:bodyPr/>
          <a:lstStyle/>
          <a:p>
            <a:fld id="{8ED41FAF-B006-2F47-907B-4F9F725C8AFE}" type="slidenum">
              <a:rPr lang="en-US" smtClean="0"/>
              <a:t>‹#›</a:t>
            </a:fld>
            <a:endParaRPr lang="en-US"/>
          </a:p>
        </p:txBody>
      </p:sp>
    </p:spTree>
    <p:extLst>
      <p:ext uri="{BB962C8B-B14F-4D97-AF65-F5344CB8AC3E}">
        <p14:creationId xmlns:p14="http://schemas.microsoft.com/office/powerpoint/2010/main" val="39869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E489E6-039E-A546-8B15-FE7778FC3BF3}" type="datetime1">
              <a:rPr lang="en-US" smtClean="0"/>
              <a:t>4/5/23</a:t>
            </a:fld>
            <a:endParaRPr lang="en-US"/>
          </a:p>
        </p:txBody>
      </p:sp>
      <p:sp>
        <p:nvSpPr>
          <p:cNvPr id="6" name="Footer Placeholder 5"/>
          <p:cNvSpPr>
            <a:spLocks noGrp="1"/>
          </p:cNvSpPr>
          <p:nvPr>
            <p:ph type="ftr" sz="quarter" idx="11"/>
          </p:nvPr>
        </p:nvSpPr>
        <p:spPr/>
        <p:txBody>
          <a:bodyPr/>
          <a:lstStyle/>
          <a:p>
            <a:r>
              <a:rPr lang="en-US"/>
              <a:t>Bina Ramamurthy. Copyright 2020</a:t>
            </a:r>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780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19EC0C-A3DB-3C4D-827F-08F68D612BA4}" type="datetime1">
              <a:rPr lang="en-US" smtClean="0"/>
              <a:t>4/5/23</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Bina Ramamurthy. Copyright 2020</a:t>
            </a:r>
            <a:endParaRPr lang="en-US" dirty="0"/>
          </a:p>
        </p:txBody>
      </p:sp>
      <p:sp>
        <p:nvSpPr>
          <p:cNvPr id="7" name="Slide Number Placeholder 6"/>
          <p:cNvSpPr>
            <a:spLocks noGrp="1"/>
          </p:cNvSpPr>
          <p:nvPr>
            <p:ph type="sldNum" sz="quarter" idx="12"/>
          </p:nvPr>
        </p:nvSpPr>
        <p:spPr/>
        <p:txBody>
          <a:bodyPr/>
          <a:lstStyle/>
          <a:p>
            <a:fld id="{8ED41FAF-B006-2F47-907B-4F9F725C8AF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280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CD0113A-EE34-BA4D-8468-6E58019BF42B}" type="datetime1">
              <a:rPr lang="en-US" smtClean="0"/>
              <a:t>4/5/23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Bina Ramamurthy. Copyright 2020</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D41FAF-B006-2F47-907B-4F9F725C8AF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586937"/>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5DBC-ADE9-7648-AE2A-18C56C93E9E9}"/>
              </a:ext>
            </a:extLst>
          </p:cNvPr>
          <p:cNvSpPr>
            <a:spLocks noGrp="1"/>
          </p:cNvSpPr>
          <p:nvPr>
            <p:ph type="ctrTitle"/>
          </p:nvPr>
        </p:nvSpPr>
        <p:spPr/>
        <p:txBody>
          <a:bodyPr>
            <a:normAutofit/>
          </a:bodyPr>
          <a:lstStyle/>
          <a:p>
            <a:r>
              <a:rPr lang="en-US" sz="3200" dirty="0"/>
              <a:t>On-chain and off-chain data</a:t>
            </a:r>
          </a:p>
        </p:txBody>
      </p:sp>
      <p:sp>
        <p:nvSpPr>
          <p:cNvPr id="3" name="Subtitle 2">
            <a:extLst>
              <a:ext uri="{FF2B5EF4-FFF2-40B4-BE49-F238E27FC236}">
                <a16:creationId xmlns:a16="http://schemas.microsoft.com/office/drawing/2014/main" id="{77ED278C-010B-CF42-B940-2AFC3573BF47}"/>
              </a:ext>
            </a:extLst>
          </p:cNvPr>
          <p:cNvSpPr>
            <a:spLocks noGrp="1"/>
          </p:cNvSpPr>
          <p:nvPr>
            <p:ph type="subTitle" idx="1"/>
          </p:nvPr>
        </p:nvSpPr>
        <p:spPr/>
        <p:txBody>
          <a:bodyPr/>
          <a:lstStyle/>
          <a:p>
            <a:r>
              <a:rPr lang="en-US" dirty="0"/>
              <a:t>Chapter 6:  </a:t>
            </a:r>
          </a:p>
        </p:txBody>
      </p:sp>
      <p:sp>
        <p:nvSpPr>
          <p:cNvPr id="4" name="Footer Placeholder 3">
            <a:extLst>
              <a:ext uri="{FF2B5EF4-FFF2-40B4-BE49-F238E27FC236}">
                <a16:creationId xmlns:a16="http://schemas.microsoft.com/office/drawing/2014/main" id="{AF20AE7C-6FBF-B349-9EE7-FD20CB0E098B}"/>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61762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6878A2-6D4E-824B-B9BA-066DFBBEBE42}"/>
              </a:ext>
            </a:extLst>
          </p:cNvPr>
          <p:cNvSpPr txBox="1"/>
          <p:nvPr/>
        </p:nvSpPr>
        <p:spPr>
          <a:xfrm>
            <a:off x="184826" y="126460"/>
            <a:ext cx="6365204" cy="646331"/>
          </a:xfrm>
          <a:prstGeom prst="rect">
            <a:avLst/>
          </a:prstGeom>
          <a:noFill/>
        </p:spPr>
        <p:txBody>
          <a:bodyPr wrap="none" rtlCol="0">
            <a:spAutoFit/>
          </a:bodyPr>
          <a:lstStyle/>
          <a:p>
            <a:r>
              <a:rPr lang="en-US" dirty="0"/>
              <a:t>Design diagram 2 and 3: Finite state machine and contract diagram</a:t>
            </a:r>
          </a:p>
          <a:p>
            <a:endParaRPr lang="en-US" dirty="0"/>
          </a:p>
        </p:txBody>
      </p:sp>
      <p:pic>
        <p:nvPicPr>
          <p:cNvPr id="4" name="Picture 3">
            <a:extLst>
              <a:ext uri="{FF2B5EF4-FFF2-40B4-BE49-F238E27FC236}">
                <a16:creationId xmlns:a16="http://schemas.microsoft.com/office/drawing/2014/main" id="{C44666B4-3EDE-BC4A-B890-F3B0F8BB18A4}"/>
              </a:ext>
            </a:extLst>
          </p:cNvPr>
          <p:cNvPicPr>
            <a:picLocks noChangeAspect="1"/>
          </p:cNvPicPr>
          <p:nvPr/>
        </p:nvPicPr>
        <p:blipFill>
          <a:blip r:embed="rId2"/>
          <a:stretch>
            <a:fillRect/>
          </a:stretch>
        </p:blipFill>
        <p:spPr>
          <a:xfrm>
            <a:off x="2143400" y="644093"/>
            <a:ext cx="9072591" cy="5424849"/>
          </a:xfrm>
          <a:prstGeom prst="rect">
            <a:avLst/>
          </a:prstGeom>
        </p:spPr>
      </p:pic>
      <p:sp>
        <p:nvSpPr>
          <p:cNvPr id="3" name="Footer Placeholder 2">
            <a:extLst>
              <a:ext uri="{FF2B5EF4-FFF2-40B4-BE49-F238E27FC236}">
                <a16:creationId xmlns:a16="http://schemas.microsoft.com/office/drawing/2014/main" id="{A71F664A-B97E-134C-A2BD-468A0099B86A}"/>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178907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72DEA2-B76C-F34B-A490-B00D5A4A6EE9}"/>
              </a:ext>
            </a:extLst>
          </p:cNvPr>
          <p:cNvSpPr>
            <a:spLocks noGrp="1"/>
          </p:cNvSpPr>
          <p:nvPr>
            <p:ph type="title"/>
          </p:nvPr>
        </p:nvSpPr>
        <p:spPr/>
        <p:txBody>
          <a:bodyPr/>
          <a:lstStyle/>
          <a:p>
            <a:r>
              <a:rPr lang="en-US" dirty="0"/>
              <a:t>Elements of the smart contract</a:t>
            </a:r>
          </a:p>
        </p:txBody>
      </p:sp>
      <p:sp>
        <p:nvSpPr>
          <p:cNvPr id="4" name="Content Placeholder 3">
            <a:extLst>
              <a:ext uri="{FF2B5EF4-FFF2-40B4-BE49-F238E27FC236}">
                <a16:creationId xmlns:a16="http://schemas.microsoft.com/office/drawing/2014/main" id="{0EEC3E2A-B146-B042-9B16-F0147A9FBBBB}"/>
              </a:ext>
            </a:extLst>
          </p:cNvPr>
          <p:cNvSpPr>
            <a:spLocks noGrp="1"/>
          </p:cNvSpPr>
          <p:nvPr>
            <p:ph idx="1"/>
          </p:nvPr>
        </p:nvSpPr>
        <p:spPr/>
        <p:txBody>
          <a:bodyPr/>
          <a:lstStyle/>
          <a:p>
            <a:r>
              <a:rPr lang="en-US" dirty="0"/>
              <a:t>Data elements (listing 5.3)</a:t>
            </a:r>
          </a:p>
          <a:p>
            <a:r>
              <a:rPr lang="en-US" dirty="0"/>
              <a:t>Modifiers (listing 5.4)</a:t>
            </a:r>
          </a:p>
          <a:p>
            <a:r>
              <a:rPr lang="en-US" dirty="0"/>
              <a:t>Functions (listing 5.5)</a:t>
            </a:r>
          </a:p>
        </p:txBody>
      </p:sp>
      <p:sp>
        <p:nvSpPr>
          <p:cNvPr id="2" name="Footer Placeholder 1">
            <a:extLst>
              <a:ext uri="{FF2B5EF4-FFF2-40B4-BE49-F238E27FC236}">
                <a16:creationId xmlns:a16="http://schemas.microsoft.com/office/drawing/2014/main" id="{234E57A3-FA53-854C-B5FA-8674CF96929F}"/>
              </a:ext>
            </a:extLst>
          </p:cNvPr>
          <p:cNvSpPr>
            <a:spLocks noGrp="1"/>
          </p:cNvSpPr>
          <p:nvPr>
            <p:ph type="ftr" sz="quarter" idx="11"/>
          </p:nvPr>
        </p:nvSpPr>
        <p:spPr/>
        <p:txBody>
          <a:bodyPr/>
          <a:lstStyle/>
          <a:p>
            <a:r>
              <a:rPr lang="en-US"/>
              <a:t>© Bina Ramamurthy 2021</a:t>
            </a:r>
            <a:endParaRPr lang="en-US" b="1" dirty="0"/>
          </a:p>
        </p:txBody>
      </p:sp>
    </p:spTree>
    <p:extLst>
      <p:ext uri="{BB962C8B-B14F-4D97-AF65-F5344CB8AC3E}">
        <p14:creationId xmlns:p14="http://schemas.microsoft.com/office/powerpoint/2010/main" val="224395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83E8A1-0099-E641-968B-B3CB132B9133}"/>
              </a:ext>
            </a:extLst>
          </p:cNvPr>
          <p:cNvSpPr txBox="1"/>
          <p:nvPr/>
        </p:nvSpPr>
        <p:spPr>
          <a:xfrm>
            <a:off x="603114" y="87549"/>
            <a:ext cx="11577400" cy="369332"/>
          </a:xfrm>
          <a:prstGeom prst="rect">
            <a:avLst/>
          </a:prstGeom>
          <a:noFill/>
        </p:spPr>
        <p:txBody>
          <a:bodyPr wrap="none" rtlCol="0">
            <a:spAutoFit/>
          </a:bodyPr>
          <a:lstStyle/>
          <a:p>
            <a:r>
              <a:rPr lang="en-US" dirty="0"/>
              <a:t>Use the design representation to develop the </a:t>
            </a:r>
            <a:r>
              <a:rPr lang="en-US" b="1" dirty="0"/>
              <a:t>data structures</a:t>
            </a:r>
            <a:r>
              <a:rPr lang="en-US" dirty="0"/>
              <a:t>, </a:t>
            </a:r>
            <a:r>
              <a:rPr lang="en-US" b="1" dirty="0"/>
              <a:t>modifiers</a:t>
            </a:r>
            <a:r>
              <a:rPr lang="en-US" dirty="0"/>
              <a:t> and functions; Data in the listing 5.3, listing 5.4</a:t>
            </a:r>
          </a:p>
        </p:txBody>
      </p:sp>
      <p:sp>
        <p:nvSpPr>
          <p:cNvPr id="3" name="Rectangle 2">
            <a:extLst>
              <a:ext uri="{FF2B5EF4-FFF2-40B4-BE49-F238E27FC236}">
                <a16:creationId xmlns:a16="http://schemas.microsoft.com/office/drawing/2014/main" id="{50685874-3510-8549-B8FA-53F4AF942EAE}"/>
              </a:ext>
            </a:extLst>
          </p:cNvPr>
          <p:cNvSpPr/>
          <p:nvPr/>
        </p:nvSpPr>
        <p:spPr>
          <a:xfrm>
            <a:off x="343711" y="456881"/>
            <a:ext cx="5594634" cy="5632311"/>
          </a:xfrm>
          <a:prstGeom prst="rect">
            <a:avLst/>
          </a:prstGeom>
          <a:ln>
            <a:solidFill>
              <a:srgbClr val="004F8B"/>
            </a:solidFill>
          </a:ln>
        </p:spPr>
        <p:txBody>
          <a:bodyPr wrap="square">
            <a:spAutoFit/>
          </a:bodyPr>
          <a:lstStyle/>
          <a:p>
            <a:r>
              <a:rPr lang="en-US" dirty="0"/>
              <a:t>pragma solidity &gt;=0.4.21 &lt;0.6.0;</a:t>
            </a:r>
          </a:p>
          <a:p>
            <a:r>
              <a:rPr lang="en-US" dirty="0"/>
              <a:t>contract </a:t>
            </a:r>
            <a:r>
              <a:rPr lang="en-US" dirty="0" err="1"/>
              <a:t>BlindAuction</a:t>
            </a:r>
            <a:r>
              <a:rPr lang="en-US" dirty="0"/>
              <a:t> {</a:t>
            </a:r>
          </a:p>
          <a:p>
            <a:endParaRPr lang="en-US" dirty="0"/>
          </a:p>
          <a:p>
            <a:r>
              <a:rPr lang="en-US" dirty="0"/>
              <a:t>    struct Bid {                   </a:t>
            </a:r>
          </a:p>
          <a:p>
            <a:r>
              <a:rPr lang="en-US" dirty="0"/>
              <a:t>        bytes32 </a:t>
            </a:r>
            <a:r>
              <a:rPr lang="en-US" dirty="0" err="1"/>
              <a:t>blindedBid</a:t>
            </a:r>
            <a:r>
              <a:rPr lang="en-US" dirty="0"/>
              <a:t>;</a:t>
            </a:r>
          </a:p>
          <a:p>
            <a:r>
              <a:rPr lang="en-US" dirty="0"/>
              <a:t>        </a:t>
            </a:r>
            <a:r>
              <a:rPr lang="en-US" dirty="0" err="1"/>
              <a:t>uint</a:t>
            </a:r>
            <a:r>
              <a:rPr lang="en-US" dirty="0"/>
              <a:t> deposit;</a:t>
            </a:r>
          </a:p>
          <a:p>
            <a:r>
              <a:rPr lang="en-US" dirty="0"/>
              <a:t>    }</a:t>
            </a:r>
          </a:p>
          <a:p>
            <a:endParaRPr lang="en-US" dirty="0"/>
          </a:p>
          <a:p>
            <a:r>
              <a:rPr lang="en-US" dirty="0"/>
              <a:t>    // state will be set by beneficiary  </a:t>
            </a:r>
          </a:p>
          <a:p>
            <a:r>
              <a:rPr lang="en-US" dirty="0"/>
              <a:t>    </a:t>
            </a:r>
            <a:r>
              <a:rPr lang="en-US" dirty="0" err="1"/>
              <a:t>enum</a:t>
            </a:r>
            <a:r>
              <a:rPr lang="en-US" dirty="0"/>
              <a:t> Phase {Init, Bidding, Reveal, Done}  </a:t>
            </a:r>
          </a:p>
          <a:p>
            <a:r>
              <a:rPr lang="en-US" dirty="0"/>
              <a:t>    Phase public state = </a:t>
            </a:r>
            <a:r>
              <a:rPr lang="en-US" dirty="0" err="1"/>
              <a:t>Phase.Init</a:t>
            </a:r>
            <a:r>
              <a:rPr lang="en-US" dirty="0"/>
              <a:t>; </a:t>
            </a:r>
          </a:p>
          <a:p>
            <a:endParaRPr lang="en-US" dirty="0"/>
          </a:p>
          <a:p>
            <a:r>
              <a:rPr lang="en-US" dirty="0"/>
              <a:t>    address payable beneficiary; //owner  </a:t>
            </a:r>
          </a:p>
          <a:p>
            <a:r>
              <a:rPr lang="en-US" dirty="0"/>
              <a:t>    mapping(address =&gt; Bid) bids;  </a:t>
            </a:r>
          </a:p>
          <a:p>
            <a:endParaRPr lang="en-US" dirty="0"/>
          </a:p>
          <a:p>
            <a:endParaRPr lang="en-US" dirty="0"/>
          </a:p>
          <a:p>
            <a:r>
              <a:rPr lang="en-US" dirty="0"/>
              <a:t>    address public </a:t>
            </a:r>
            <a:r>
              <a:rPr lang="en-US" dirty="0" err="1"/>
              <a:t>highestBidder</a:t>
            </a:r>
            <a:r>
              <a:rPr lang="en-US" dirty="0"/>
              <a:t>; </a:t>
            </a:r>
          </a:p>
          <a:p>
            <a:r>
              <a:rPr lang="en-US" dirty="0"/>
              <a:t>    </a:t>
            </a:r>
            <a:r>
              <a:rPr lang="en-US" dirty="0" err="1"/>
              <a:t>uint</a:t>
            </a:r>
            <a:r>
              <a:rPr lang="en-US" dirty="0"/>
              <a:t> public </a:t>
            </a:r>
            <a:r>
              <a:rPr lang="en-US" dirty="0" err="1"/>
              <a:t>highestBid</a:t>
            </a:r>
            <a:r>
              <a:rPr lang="en-US" dirty="0"/>
              <a:t> = 0;   </a:t>
            </a:r>
          </a:p>
          <a:p>
            <a:r>
              <a:rPr lang="en-US" dirty="0"/>
              <a:t>    </a:t>
            </a:r>
          </a:p>
          <a:p>
            <a:r>
              <a:rPr lang="en-US" dirty="0"/>
              <a:t>    mapping(address =&gt; </a:t>
            </a:r>
            <a:r>
              <a:rPr lang="en-US" dirty="0" err="1"/>
              <a:t>uint</a:t>
            </a:r>
            <a:r>
              <a:rPr lang="en-US" dirty="0"/>
              <a:t>) </a:t>
            </a:r>
            <a:r>
              <a:rPr lang="en-US" dirty="0" err="1"/>
              <a:t>depositReturns</a:t>
            </a:r>
            <a:r>
              <a:rPr lang="en-US" dirty="0"/>
              <a:t>; </a:t>
            </a:r>
          </a:p>
        </p:txBody>
      </p:sp>
      <p:sp>
        <p:nvSpPr>
          <p:cNvPr id="7" name="Rectangle 6">
            <a:extLst>
              <a:ext uri="{FF2B5EF4-FFF2-40B4-BE49-F238E27FC236}">
                <a16:creationId xmlns:a16="http://schemas.microsoft.com/office/drawing/2014/main" id="{A40E6989-3571-5344-87F4-7DC0661EB167}"/>
              </a:ext>
            </a:extLst>
          </p:cNvPr>
          <p:cNvSpPr/>
          <p:nvPr/>
        </p:nvSpPr>
        <p:spPr>
          <a:xfrm>
            <a:off x="6491592" y="1044528"/>
            <a:ext cx="4718144" cy="2862322"/>
          </a:xfrm>
          <a:prstGeom prst="rect">
            <a:avLst/>
          </a:prstGeom>
          <a:ln>
            <a:solidFill>
              <a:schemeClr val="accent1">
                <a:lumMod val="75000"/>
              </a:schemeClr>
            </a:solidFill>
          </a:ln>
        </p:spPr>
        <p:txBody>
          <a:bodyPr wrap="square">
            <a:spAutoFit/>
          </a:bodyPr>
          <a:lstStyle/>
          <a:p>
            <a:r>
              <a:rPr lang="en-US" dirty="0"/>
              <a:t>/modifiers</a:t>
            </a:r>
          </a:p>
          <a:p>
            <a:r>
              <a:rPr lang="en-US" dirty="0"/>
              <a:t>    modifier </a:t>
            </a:r>
            <a:r>
              <a:rPr lang="en-US" dirty="0" err="1"/>
              <a:t>validPhase</a:t>
            </a:r>
            <a:r>
              <a:rPr lang="en-US" dirty="0"/>
              <a:t>(Phase </a:t>
            </a:r>
            <a:r>
              <a:rPr lang="en-US" dirty="0" err="1"/>
              <a:t>reqPhase</a:t>
            </a:r>
            <a:r>
              <a:rPr lang="en-US" dirty="0"/>
              <a:t>) </a:t>
            </a:r>
          </a:p>
          <a:p>
            <a:r>
              <a:rPr lang="en-US" dirty="0"/>
              <a:t>    { require(state == </a:t>
            </a:r>
            <a:r>
              <a:rPr lang="en-US" dirty="0" err="1"/>
              <a:t>reqPhase</a:t>
            </a:r>
            <a:r>
              <a:rPr lang="en-US" dirty="0"/>
              <a:t>); </a:t>
            </a:r>
          </a:p>
          <a:p>
            <a:r>
              <a:rPr lang="en-US" dirty="0"/>
              <a:t>      _; </a:t>
            </a:r>
          </a:p>
          <a:p>
            <a:r>
              <a:rPr lang="en-US" dirty="0"/>
              <a:t>    } </a:t>
            </a:r>
          </a:p>
          <a:p>
            <a:endParaRPr lang="en-US" dirty="0"/>
          </a:p>
          <a:p>
            <a:r>
              <a:rPr lang="en-US" dirty="0"/>
              <a:t>   modifier </a:t>
            </a:r>
            <a:r>
              <a:rPr lang="en-US" dirty="0" err="1"/>
              <a:t>onlyBeneficiary</a:t>
            </a:r>
            <a:r>
              <a:rPr lang="en-US" dirty="0"/>
              <a:t>()</a:t>
            </a:r>
          </a:p>
          <a:p>
            <a:r>
              <a:rPr lang="en-US" dirty="0"/>
              <a:t>   { require(</a:t>
            </a:r>
            <a:r>
              <a:rPr lang="en-US" dirty="0" err="1"/>
              <a:t>msg.sender</a:t>
            </a:r>
            <a:r>
              <a:rPr lang="en-US" dirty="0"/>
              <a:t> == beneficiary); </a:t>
            </a:r>
          </a:p>
          <a:p>
            <a:r>
              <a:rPr lang="en-US" dirty="0"/>
              <a:t>      _;</a:t>
            </a:r>
          </a:p>
          <a:p>
            <a:r>
              <a:rPr lang="en-US" dirty="0"/>
              <a:t>   }</a:t>
            </a:r>
          </a:p>
        </p:txBody>
      </p:sp>
      <p:sp>
        <p:nvSpPr>
          <p:cNvPr id="4" name="Footer Placeholder 3">
            <a:extLst>
              <a:ext uri="{FF2B5EF4-FFF2-40B4-BE49-F238E27FC236}">
                <a16:creationId xmlns:a16="http://schemas.microsoft.com/office/drawing/2014/main" id="{5E98A60A-7E4E-454A-B88C-20F75459D9F3}"/>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228950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3EF1-3373-FF49-8648-4E16EC9B7086}"/>
              </a:ext>
            </a:extLst>
          </p:cNvPr>
          <p:cNvSpPr>
            <a:spLocks noGrp="1"/>
          </p:cNvSpPr>
          <p:nvPr>
            <p:ph type="title" idx="4294967295"/>
          </p:nvPr>
        </p:nvSpPr>
        <p:spPr>
          <a:xfrm>
            <a:off x="515633" y="192020"/>
            <a:ext cx="9604375" cy="1049337"/>
          </a:xfrm>
        </p:spPr>
        <p:txBody>
          <a:bodyPr/>
          <a:lstStyle/>
          <a:p>
            <a:r>
              <a:rPr lang="en-US" dirty="0"/>
              <a:t>Privacy and security aspects (1)</a:t>
            </a:r>
          </a:p>
        </p:txBody>
      </p:sp>
      <p:sp>
        <p:nvSpPr>
          <p:cNvPr id="3" name="Content Placeholder 2">
            <a:extLst>
              <a:ext uri="{FF2B5EF4-FFF2-40B4-BE49-F238E27FC236}">
                <a16:creationId xmlns:a16="http://schemas.microsoft.com/office/drawing/2014/main" id="{FEEAA06D-8005-CB40-8156-F3D6E1C909E4}"/>
              </a:ext>
            </a:extLst>
          </p:cNvPr>
          <p:cNvSpPr>
            <a:spLocks noGrp="1"/>
          </p:cNvSpPr>
          <p:nvPr>
            <p:ph idx="4294967295"/>
          </p:nvPr>
        </p:nvSpPr>
        <p:spPr>
          <a:xfrm>
            <a:off x="1478671" y="1139100"/>
            <a:ext cx="9604375" cy="3449638"/>
          </a:xfrm>
        </p:spPr>
        <p:txBody>
          <a:bodyPr>
            <a:normAutofit fontScale="85000" lnSpcReduction="10000"/>
          </a:bodyPr>
          <a:lstStyle/>
          <a:p>
            <a:r>
              <a:rPr lang="en-US" dirty="0"/>
              <a:t>How do you implement security and privacy? In this case, how do you make the bid private and secure?</a:t>
            </a:r>
          </a:p>
          <a:p>
            <a:r>
              <a:rPr lang="en-US" dirty="0"/>
              <a:t>The Keccak hash for the integer value (</a:t>
            </a:r>
            <a:r>
              <a:rPr lang="en-US" dirty="0" err="1"/>
              <a:t>uint</a:t>
            </a:r>
            <a:r>
              <a:rPr lang="en-US" dirty="0"/>
              <a:t>) 20, for example, is the same whether you’re on the Earth, Moon, or Mars, in Lagos (Nigeria), or New York (United States), as follows: </a:t>
            </a:r>
          </a:p>
          <a:p>
            <a:pPr marL="0" indent="0">
              <a:buNone/>
            </a:pPr>
            <a:r>
              <a:rPr lang="en-US" dirty="0"/>
              <a:t>0xce6d7b5282bd9a3661ae061feed1dbda4e52ab073b1f9285be6e155d9c38d4ec </a:t>
            </a:r>
          </a:p>
          <a:p>
            <a:pPr marL="0" indent="0">
              <a:buNone/>
            </a:pPr>
            <a:r>
              <a:rPr lang="en-US" dirty="0"/>
              <a:t>This 32-byte hash value might look like gibberish to you, but a brute-force attack with knowledge of the approximate context and value of the auction item could easily decipher the bid value if so desired. </a:t>
            </a:r>
          </a:p>
          <a:p>
            <a:pPr marL="0" indent="0">
              <a:buNone/>
            </a:pPr>
            <a:r>
              <a:rPr lang="en-US" dirty="0"/>
              <a:t>So how do you secure it from such an attack? </a:t>
            </a:r>
          </a:p>
          <a:p>
            <a:pPr marL="0" indent="0">
              <a:buNone/>
            </a:pPr>
            <a:r>
              <a:rPr lang="en-US" dirty="0"/>
              <a:t>You can use a nonce or a secret password as the second parameter. This secret is like a personal identification number for your debit card. </a:t>
            </a:r>
          </a:p>
          <a:p>
            <a:endParaRPr lang="en-US" dirty="0"/>
          </a:p>
          <a:p>
            <a:endParaRPr lang="en-US" dirty="0"/>
          </a:p>
          <a:p>
            <a:endParaRPr lang="en-US" dirty="0"/>
          </a:p>
        </p:txBody>
      </p:sp>
      <p:sp>
        <p:nvSpPr>
          <p:cNvPr id="4" name="Pentagon 3">
            <a:extLst>
              <a:ext uri="{FF2B5EF4-FFF2-40B4-BE49-F238E27FC236}">
                <a16:creationId xmlns:a16="http://schemas.microsoft.com/office/drawing/2014/main" id="{4D11BFD8-0BB8-0C4D-A238-82AB396FEE95}"/>
              </a:ext>
            </a:extLst>
          </p:cNvPr>
          <p:cNvSpPr/>
          <p:nvPr/>
        </p:nvSpPr>
        <p:spPr>
          <a:xfrm>
            <a:off x="863671" y="3934838"/>
            <a:ext cx="615000" cy="257783"/>
          </a:xfrm>
          <a:prstGeom prst="homePlate">
            <a:avLst/>
          </a:prstGeom>
          <a:solidFill>
            <a:srgbClr val="DE5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F898C4A6-5140-AB47-A4DB-2DBB47A522AE}"/>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135449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3EF1-3373-FF49-8648-4E16EC9B7086}"/>
              </a:ext>
            </a:extLst>
          </p:cNvPr>
          <p:cNvSpPr>
            <a:spLocks noGrp="1"/>
          </p:cNvSpPr>
          <p:nvPr>
            <p:ph type="title" idx="4294967295"/>
          </p:nvPr>
        </p:nvSpPr>
        <p:spPr>
          <a:xfrm>
            <a:off x="515633" y="192020"/>
            <a:ext cx="9604375" cy="1049337"/>
          </a:xfrm>
        </p:spPr>
        <p:txBody>
          <a:bodyPr/>
          <a:lstStyle/>
          <a:p>
            <a:r>
              <a:rPr lang="en-US" dirty="0"/>
              <a:t>Privacy and security aspects (2)</a:t>
            </a:r>
          </a:p>
        </p:txBody>
      </p:sp>
      <p:sp>
        <p:nvSpPr>
          <p:cNvPr id="3" name="Content Placeholder 2">
            <a:extLst>
              <a:ext uri="{FF2B5EF4-FFF2-40B4-BE49-F238E27FC236}">
                <a16:creationId xmlns:a16="http://schemas.microsoft.com/office/drawing/2014/main" id="{FEEAA06D-8005-CB40-8156-F3D6E1C909E4}"/>
              </a:ext>
            </a:extLst>
          </p:cNvPr>
          <p:cNvSpPr>
            <a:spLocks noGrp="1"/>
          </p:cNvSpPr>
          <p:nvPr>
            <p:ph idx="4294967295"/>
          </p:nvPr>
        </p:nvSpPr>
        <p:spPr>
          <a:xfrm>
            <a:off x="1478671" y="1139100"/>
            <a:ext cx="9604375" cy="3449638"/>
          </a:xfrm>
        </p:spPr>
        <p:txBody>
          <a:bodyPr>
            <a:normAutofit/>
          </a:bodyPr>
          <a:lstStyle/>
          <a:p>
            <a:r>
              <a:rPr lang="en-US" dirty="0"/>
              <a:t>The first column is the plain data value, 20 (open); the second column is the Keccak256 hash of 20 (private but not secure); and the third column is the Keccak256 hash of 20 and the password (in this case, 0x426526) of choice from the decentralized participant (private and secure). In the table, the </a:t>
            </a:r>
            <a:r>
              <a:rPr lang="en-US" dirty="0" err="1"/>
              <a:t>abi.encodePacked</a:t>
            </a:r>
            <a:r>
              <a:rPr lang="en-US" dirty="0"/>
              <a:t>() function of Solidity creates a byte form of parameters before Keccak hashing. </a:t>
            </a:r>
          </a:p>
          <a:p>
            <a:endParaRPr lang="en-US" dirty="0"/>
          </a:p>
          <a:p>
            <a:endParaRPr lang="en-US" dirty="0"/>
          </a:p>
          <a:p>
            <a:pPr marL="0" indent="0">
              <a:buNone/>
            </a:pPr>
            <a:endParaRPr lang="en-US" dirty="0"/>
          </a:p>
          <a:p>
            <a:endParaRPr lang="en-US" dirty="0"/>
          </a:p>
        </p:txBody>
      </p:sp>
      <p:sp>
        <p:nvSpPr>
          <p:cNvPr id="4" name="Pentagon 3">
            <a:extLst>
              <a:ext uri="{FF2B5EF4-FFF2-40B4-BE49-F238E27FC236}">
                <a16:creationId xmlns:a16="http://schemas.microsoft.com/office/drawing/2014/main" id="{4D11BFD8-0BB8-0C4D-A238-82AB396FEE95}"/>
              </a:ext>
            </a:extLst>
          </p:cNvPr>
          <p:cNvSpPr/>
          <p:nvPr/>
        </p:nvSpPr>
        <p:spPr>
          <a:xfrm>
            <a:off x="493954" y="5393987"/>
            <a:ext cx="615000" cy="257783"/>
          </a:xfrm>
          <a:prstGeom prst="homePlate">
            <a:avLst/>
          </a:prstGeom>
          <a:solidFill>
            <a:srgbClr val="DE5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D8B3CC2-AA0D-C64F-A297-2A93E6C350CB}"/>
              </a:ext>
            </a:extLst>
          </p:cNvPr>
          <p:cNvPicPr>
            <a:picLocks noChangeAspect="1"/>
          </p:cNvPicPr>
          <p:nvPr/>
        </p:nvPicPr>
        <p:blipFill>
          <a:blip r:embed="rId2"/>
          <a:stretch>
            <a:fillRect/>
          </a:stretch>
        </p:blipFill>
        <p:spPr>
          <a:xfrm>
            <a:off x="1227846" y="3217138"/>
            <a:ext cx="9855200" cy="2743200"/>
          </a:xfrm>
          <a:prstGeom prst="rect">
            <a:avLst/>
          </a:prstGeom>
        </p:spPr>
      </p:pic>
      <p:sp>
        <p:nvSpPr>
          <p:cNvPr id="5" name="Footer Placeholder 4">
            <a:extLst>
              <a:ext uri="{FF2B5EF4-FFF2-40B4-BE49-F238E27FC236}">
                <a16:creationId xmlns:a16="http://schemas.microsoft.com/office/drawing/2014/main" id="{79C70232-8E87-7D4B-B53F-60298DF0D403}"/>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334069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9DAF9C-9F37-304F-BD7D-728AB2CB08A4}"/>
              </a:ext>
            </a:extLst>
          </p:cNvPr>
          <p:cNvSpPr txBox="1"/>
          <p:nvPr/>
        </p:nvSpPr>
        <p:spPr>
          <a:xfrm>
            <a:off x="1595336" y="1556426"/>
            <a:ext cx="4607352" cy="369332"/>
          </a:xfrm>
          <a:prstGeom prst="rect">
            <a:avLst/>
          </a:prstGeom>
          <a:noFill/>
        </p:spPr>
        <p:txBody>
          <a:bodyPr wrap="none" rtlCol="0">
            <a:spAutoFit/>
          </a:bodyPr>
          <a:lstStyle/>
          <a:p>
            <a:r>
              <a:rPr lang="en-US" dirty="0"/>
              <a:t>On to Remix to test the blind auction function.</a:t>
            </a:r>
          </a:p>
        </p:txBody>
      </p:sp>
      <p:sp>
        <p:nvSpPr>
          <p:cNvPr id="3" name="Rectangle 2">
            <a:extLst>
              <a:ext uri="{FF2B5EF4-FFF2-40B4-BE49-F238E27FC236}">
                <a16:creationId xmlns:a16="http://schemas.microsoft.com/office/drawing/2014/main" id="{DC228EF2-52FE-3B49-95F6-7EF15E7C28BA}"/>
              </a:ext>
            </a:extLst>
          </p:cNvPr>
          <p:cNvSpPr/>
          <p:nvPr/>
        </p:nvSpPr>
        <p:spPr>
          <a:xfrm>
            <a:off x="839820" y="2737859"/>
            <a:ext cx="9584988" cy="369332"/>
          </a:xfrm>
          <a:prstGeom prst="rect">
            <a:avLst/>
          </a:prstGeom>
        </p:spPr>
        <p:txBody>
          <a:bodyPr wrap="square">
            <a:spAutoFit/>
          </a:bodyPr>
          <a:lstStyle/>
          <a:p>
            <a:r>
              <a:rPr lang="en-US" dirty="0">
                <a:latin typeface="Courier" pitchFamily="2" charset="0"/>
              </a:rPr>
              <a:t>0x4265260000000000000000000000000000000000000000000000000000000000 </a:t>
            </a:r>
            <a:endParaRPr lang="en-US" dirty="0">
              <a:effectLst/>
            </a:endParaRPr>
          </a:p>
        </p:txBody>
      </p:sp>
      <p:sp>
        <p:nvSpPr>
          <p:cNvPr id="4" name="Rectangle 3">
            <a:extLst>
              <a:ext uri="{FF2B5EF4-FFF2-40B4-BE49-F238E27FC236}">
                <a16:creationId xmlns:a16="http://schemas.microsoft.com/office/drawing/2014/main" id="{11F7940F-B2A7-1A4E-B16C-96208BB617CB}"/>
              </a:ext>
            </a:extLst>
          </p:cNvPr>
          <p:cNvSpPr/>
          <p:nvPr/>
        </p:nvSpPr>
        <p:spPr>
          <a:xfrm>
            <a:off x="839820" y="3298076"/>
            <a:ext cx="9276945" cy="646331"/>
          </a:xfrm>
          <a:prstGeom prst="rect">
            <a:avLst/>
          </a:prstGeom>
        </p:spPr>
        <p:txBody>
          <a:bodyPr wrap="square">
            <a:spAutoFit/>
          </a:bodyPr>
          <a:lstStyle/>
          <a:p>
            <a:r>
              <a:rPr lang="en-US" dirty="0">
                <a:latin typeface="Courier" pitchFamily="2" charset="0"/>
              </a:rPr>
              <a:t>0xf33027072471274d489ff841d4ea9e7e959a95c4d57d5f4f9c8541d474cb817a</a:t>
            </a:r>
            <a:br>
              <a:rPr lang="en-US" dirty="0">
                <a:latin typeface="Courier" pitchFamily="2" charset="0"/>
              </a:rPr>
            </a:br>
            <a:endParaRPr lang="en-US" dirty="0">
              <a:effectLst/>
            </a:endParaRPr>
          </a:p>
        </p:txBody>
      </p:sp>
      <p:sp>
        <p:nvSpPr>
          <p:cNvPr id="5" name="Rectangle 4">
            <a:extLst>
              <a:ext uri="{FF2B5EF4-FFF2-40B4-BE49-F238E27FC236}">
                <a16:creationId xmlns:a16="http://schemas.microsoft.com/office/drawing/2014/main" id="{D6F0BBEE-2E05-F54D-89B5-A8041A1E0344}"/>
              </a:ext>
            </a:extLst>
          </p:cNvPr>
          <p:cNvSpPr/>
          <p:nvPr/>
        </p:nvSpPr>
        <p:spPr>
          <a:xfrm>
            <a:off x="839820" y="3956846"/>
            <a:ext cx="9761708" cy="369332"/>
          </a:xfrm>
          <a:prstGeom prst="rect">
            <a:avLst/>
          </a:prstGeom>
        </p:spPr>
        <p:txBody>
          <a:bodyPr wrap="square">
            <a:spAutoFit/>
          </a:bodyPr>
          <a:lstStyle/>
          <a:p>
            <a:r>
              <a:rPr lang="en-US" dirty="0">
                <a:latin typeface="Courier" pitchFamily="2" charset="0"/>
              </a:rPr>
              <a:t>0xfaa88b88830698a2f37dd0fa4acbc258e126bc785f1407ba9824f408a905d784 </a:t>
            </a:r>
            <a:endParaRPr lang="en-US" dirty="0">
              <a:effectLst/>
            </a:endParaRPr>
          </a:p>
        </p:txBody>
      </p:sp>
      <p:sp>
        <p:nvSpPr>
          <p:cNvPr id="6" name="TextBox 5">
            <a:extLst>
              <a:ext uri="{FF2B5EF4-FFF2-40B4-BE49-F238E27FC236}">
                <a16:creationId xmlns:a16="http://schemas.microsoft.com/office/drawing/2014/main" id="{134D3829-1E3E-8B4A-8DC1-C7FCEFDE2E49}"/>
              </a:ext>
            </a:extLst>
          </p:cNvPr>
          <p:cNvSpPr txBox="1"/>
          <p:nvPr/>
        </p:nvSpPr>
        <p:spPr>
          <a:xfrm>
            <a:off x="9309370" y="1780162"/>
            <a:ext cx="1067215" cy="369332"/>
          </a:xfrm>
          <a:prstGeom prst="rect">
            <a:avLst/>
          </a:prstGeom>
          <a:noFill/>
        </p:spPr>
        <p:txBody>
          <a:bodyPr wrap="none" rtlCol="0">
            <a:spAutoFit/>
          </a:bodyPr>
          <a:lstStyle/>
          <a:p>
            <a:r>
              <a:rPr lang="en-US" dirty="0"/>
              <a:t>Password</a:t>
            </a:r>
          </a:p>
        </p:txBody>
      </p:sp>
      <p:cxnSp>
        <p:nvCxnSpPr>
          <p:cNvPr id="8" name="Curved Connector 7">
            <a:extLst>
              <a:ext uri="{FF2B5EF4-FFF2-40B4-BE49-F238E27FC236}">
                <a16:creationId xmlns:a16="http://schemas.microsoft.com/office/drawing/2014/main" id="{4CB5F604-C486-9E49-A6B4-B7B6B0E6C316}"/>
              </a:ext>
            </a:extLst>
          </p:cNvPr>
          <p:cNvCxnSpPr>
            <a:stCxn id="6" idx="3"/>
          </p:cNvCxnSpPr>
          <p:nvPr/>
        </p:nvCxnSpPr>
        <p:spPr>
          <a:xfrm flipH="1">
            <a:off x="9824936" y="1964828"/>
            <a:ext cx="551649" cy="846466"/>
          </a:xfrm>
          <a:prstGeom prst="curvedConnector4">
            <a:avLst>
              <a:gd name="adj1" fmla="val -41439"/>
              <a:gd name="adj2" fmla="val 60908"/>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F5AEBF3-84B4-E94D-8E32-55793F9281BA}"/>
              </a:ext>
            </a:extLst>
          </p:cNvPr>
          <p:cNvSpPr txBox="1"/>
          <p:nvPr/>
        </p:nvSpPr>
        <p:spPr>
          <a:xfrm>
            <a:off x="10116765" y="2833355"/>
            <a:ext cx="1921680" cy="369332"/>
          </a:xfrm>
          <a:prstGeom prst="rect">
            <a:avLst/>
          </a:prstGeom>
          <a:noFill/>
        </p:spPr>
        <p:txBody>
          <a:bodyPr wrap="none" rtlCol="0">
            <a:spAutoFit/>
          </a:bodyPr>
          <a:lstStyle/>
          <a:p>
            <a:r>
              <a:rPr lang="en-US" dirty="0"/>
              <a:t>Blinded bid for 20 </a:t>
            </a:r>
          </a:p>
        </p:txBody>
      </p:sp>
      <p:sp>
        <p:nvSpPr>
          <p:cNvPr id="10" name="TextBox 9">
            <a:extLst>
              <a:ext uri="{FF2B5EF4-FFF2-40B4-BE49-F238E27FC236}">
                <a16:creationId xmlns:a16="http://schemas.microsoft.com/office/drawing/2014/main" id="{9430E802-A08A-4B4F-9884-BF053E241D32}"/>
              </a:ext>
            </a:extLst>
          </p:cNvPr>
          <p:cNvSpPr txBox="1"/>
          <p:nvPr/>
        </p:nvSpPr>
        <p:spPr>
          <a:xfrm>
            <a:off x="10100760" y="3660949"/>
            <a:ext cx="1857560" cy="369332"/>
          </a:xfrm>
          <a:prstGeom prst="rect">
            <a:avLst/>
          </a:prstGeom>
          <a:noFill/>
        </p:spPr>
        <p:txBody>
          <a:bodyPr wrap="none" rtlCol="0">
            <a:spAutoFit/>
          </a:bodyPr>
          <a:lstStyle/>
          <a:p>
            <a:r>
              <a:rPr lang="en-US" dirty="0"/>
              <a:t>Blinded bid for 30</a:t>
            </a:r>
          </a:p>
        </p:txBody>
      </p:sp>
      <p:cxnSp>
        <p:nvCxnSpPr>
          <p:cNvPr id="12" name="Curved Connector 11">
            <a:extLst>
              <a:ext uri="{FF2B5EF4-FFF2-40B4-BE49-F238E27FC236}">
                <a16:creationId xmlns:a16="http://schemas.microsoft.com/office/drawing/2014/main" id="{3A789DFA-2494-2449-835F-29A8AC4A8367}"/>
              </a:ext>
            </a:extLst>
          </p:cNvPr>
          <p:cNvCxnSpPr>
            <a:cxnSpLocks/>
            <a:stCxn id="9" idx="2"/>
          </p:cNvCxnSpPr>
          <p:nvPr/>
        </p:nvCxnSpPr>
        <p:spPr>
          <a:xfrm rot="5400000">
            <a:off x="10385676" y="2778136"/>
            <a:ext cx="267378" cy="111648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880C011F-197A-BF40-AD2F-13F1008067F0}"/>
              </a:ext>
            </a:extLst>
          </p:cNvPr>
          <p:cNvCxnSpPr>
            <a:stCxn id="10" idx="2"/>
          </p:cNvCxnSpPr>
          <p:nvPr/>
        </p:nvCxnSpPr>
        <p:spPr>
          <a:xfrm rot="5400000">
            <a:off x="10442827" y="3548578"/>
            <a:ext cx="105011" cy="10684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F998BA9D-DF62-2F46-8E03-7088E68946C0}"/>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154459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C2D84B-9BFC-734B-92EA-9DF4D479D7DD}"/>
              </a:ext>
            </a:extLst>
          </p:cNvPr>
          <p:cNvSpPr>
            <a:spLocks noGrp="1"/>
          </p:cNvSpPr>
          <p:nvPr>
            <p:ph type="title"/>
          </p:nvPr>
        </p:nvSpPr>
        <p:spPr/>
        <p:txBody>
          <a:bodyPr/>
          <a:lstStyle/>
          <a:p>
            <a:r>
              <a:rPr lang="en-US" dirty="0"/>
              <a:t>Chapter 6</a:t>
            </a:r>
          </a:p>
        </p:txBody>
      </p:sp>
      <p:sp>
        <p:nvSpPr>
          <p:cNvPr id="4" name="Content Placeholder 3">
            <a:extLst>
              <a:ext uri="{FF2B5EF4-FFF2-40B4-BE49-F238E27FC236}">
                <a16:creationId xmlns:a16="http://schemas.microsoft.com/office/drawing/2014/main" id="{6C0CFAAE-4B7D-4D43-8217-870F01C75AF8}"/>
              </a:ext>
            </a:extLst>
          </p:cNvPr>
          <p:cNvSpPr>
            <a:spLocks noGrp="1"/>
          </p:cNvSpPr>
          <p:nvPr>
            <p:ph idx="1"/>
          </p:nvPr>
        </p:nvSpPr>
        <p:spPr/>
        <p:txBody>
          <a:bodyPr/>
          <a:lstStyle/>
          <a:p>
            <a:pPr marL="0" indent="0">
              <a:buNone/>
            </a:pPr>
            <a:r>
              <a:rPr lang="en-US" dirty="0"/>
              <a:t>  Exploring different kinds of on-chain data: blocks, transactions, receipts, and state </a:t>
            </a:r>
          </a:p>
          <a:p>
            <a:pPr marL="0" indent="0">
              <a:buNone/>
            </a:pPr>
            <a:r>
              <a:rPr lang="en-US" dirty="0"/>
              <a:t>  Defining, emitting, and logging events </a:t>
            </a:r>
          </a:p>
          <a:p>
            <a:pPr marL="0" indent="0">
              <a:buNone/>
            </a:pPr>
            <a:r>
              <a:rPr lang="en-US" dirty="0"/>
              <a:t>  Accessing event logs from transaction receipts to support </a:t>
            </a:r>
            <a:r>
              <a:rPr lang="en-US" dirty="0" err="1"/>
              <a:t>Dapp</a:t>
            </a:r>
            <a:r>
              <a:rPr lang="en-US" dirty="0"/>
              <a:t> operations </a:t>
            </a:r>
          </a:p>
          <a:p>
            <a:pPr marL="0" indent="0">
              <a:buNone/>
            </a:pPr>
            <a:r>
              <a:rPr lang="en-US" dirty="0"/>
              <a:t>  Designing and developing </a:t>
            </a:r>
            <a:r>
              <a:rPr lang="en-US" dirty="0" err="1"/>
              <a:t>Dapps</a:t>
            </a:r>
            <a:r>
              <a:rPr lang="en-US" dirty="0"/>
              <a:t> with on-chain and off-chain data </a:t>
            </a:r>
          </a:p>
          <a:p>
            <a:pPr marL="0" indent="0">
              <a:buNone/>
            </a:pPr>
            <a:r>
              <a:rPr lang="en-US" dirty="0"/>
              <a:t>  Demonstrating on-chain and off-chain data using ASK and blind auction </a:t>
            </a:r>
            <a:r>
              <a:rPr lang="en-US" dirty="0" err="1"/>
              <a:t>Dapps</a:t>
            </a:r>
            <a:r>
              <a:rPr lang="en-US" dirty="0"/>
              <a:t> </a:t>
            </a:r>
          </a:p>
          <a:p>
            <a:endParaRPr lang="en-US" dirty="0"/>
          </a:p>
        </p:txBody>
      </p:sp>
      <p:sp>
        <p:nvSpPr>
          <p:cNvPr id="5" name="Footer Placeholder 4">
            <a:extLst>
              <a:ext uri="{FF2B5EF4-FFF2-40B4-BE49-F238E27FC236}">
                <a16:creationId xmlns:a16="http://schemas.microsoft.com/office/drawing/2014/main" id="{ED15AB8E-F8C3-164E-B243-C8FC2A7636FC}"/>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297569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43DE-DBD1-434D-9F66-6D7CDEB4C0BB}"/>
              </a:ext>
            </a:extLst>
          </p:cNvPr>
          <p:cNvSpPr>
            <a:spLocks noGrp="1"/>
          </p:cNvSpPr>
          <p:nvPr>
            <p:ph type="title"/>
          </p:nvPr>
        </p:nvSpPr>
        <p:spPr/>
        <p:txBody>
          <a:bodyPr/>
          <a:lstStyle/>
          <a:p>
            <a:r>
              <a:rPr lang="en-US" dirty="0" err="1"/>
              <a:t>Onchain</a:t>
            </a:r>
            <a:r>
              <a:rPr lang="en-US" dirty="0"/>
              <a:t> and </a:t>
            </a:r>
            <a:r>
              <a:rPr lang="en-US" dirty="0" err="1"/>
              <a:t>offchain</a:t>
            </a:r>
            <a:r>
              <a:rPr lang="en-US" dirty="0"/>
              <a:t> data</a:t>
            </a:r>
          </a:p>
        </p:txBody>
      </p:sp>
      <p:sp>
        <p:nvSpPr>
          <p:cNvPr id="3" name="Content Placeholder 2">
            <a:extLst>
              <a:ext uri="{FF2B5EF4-FFF2-40B4-BE49-F238E27FC236}">
                <a16:creationId xmlns:a16="http://schemas.microsoft.com/office/drawing/2014/main" id="{95FD5339-514C-3D41-B0EE-C8ED86CCE505}"/>
              </a:ext>
            </a:extLst>
          </p:cNvPr>
          <p:cNvSpPr>
            <a:spLocks noGrp="1"/>
          </p:cNvSpPr>
          <p:nvPr>
            <p:ph idx="1"/>
          </p:nvPr>
        </p:nvSpPr>
        <p:spPr/>
        <p:txBody>
          <a:bodyPr/>
          <a:lstStyle/>
          <a:p>
            <a:r>
              <a:rPr lang="en-US" dirty="0"/>
              <a:t>This is it. This is what distinguishes blockchain application development from that of non-blockchain applications: </a:t>
            </a:r>
            <a:r>
              <a:rPr lang="en-US" i="1" dirty="0"/>
              <a:t>on-chain data</a:t>
            </a:r>
            <a:r>
              <a:rPr lang="en-US" dirty="0"/>
              <a:t>. </a:t>
            </a:r>
          </a:p>
          <a:p>
            <a:r>
              <a:rPr lang="en-US" dirty="0"/>
              <a:t>Do you wonder where the data associated with a </a:t>
            </a:r>
            <a:r>
              <a:rPr lang="en-US" dirty="0" err="1"/>
              <a:t>Dapp</a:t>
            </a:r>
            <a:r>
              <a:rPr lang="en-US" dirty="0"/>
              <a:t> is stored? </a:t>
            </a:r>
          </a:p>
          <a:p>
            <a:r>
              <a:rPr lang="en-US" dirty="0"/>
              <a:t>Some are stored on the blockchain infrastructure (on-chain), and others in traditional databases and files (off-chain). </a:t>
            </a:r>
          </a:p>
          <a:p>
            <a:endParaRPr lang="en-US" dirty="0"/>
          </a:p>
        </p:txBody>
      </p:sp>
      <p:sp>
        <p:nvSpPr>
          <p:cNvPr id="4" name="Footer Placeholder 3">
            <a:extLst>
              <a:ext uri="{FF2B5EF4-FFF2-40B4-BE49-F238E27FC236}">
                <a16:creationId xmlns:a16="http://schemas.microsoft.com/office/drawing/2014/main" id="{0DE8D79A-C5F6-FB48-8FEB-0ACC8BA052CA}"/>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247702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E482-37A3-9047-8613-A505670A5933}"/>
              </a:ext>
            </a:extLst>
          </p:cNvPr>
          <p:cNvSpPr>
            <a:spLocks noGrp="1"/>
          </p:cNvSpPr>
          <p:nvPr>
            <p:ph type="title"/>
          </p:nvPr>
        </p:nvSpPr>
        <p:spPr/>
        <p:txBody>
          <a:bodyPr/>
          <a:lstStyle/>
          <a:p>
            <a:r>
              <a:rPr lang="en-US" dirty="0"/>
              <a:t>What is on-chain data?</a:t>
            </a:r>
          </a:p>
        </p:txBody>
      </p:sp>
      <p:sp>
        <p:nvSpPr>
          <p:cNvPr id="3" name="Content Placeholder 2">
            <a:extLst>
              <a:ext uri="{FF2B5EF4-FFF2-40B4-BE49-F238E27FC236}">
                <a16:creationId xmlns:a16="http://schemas.microsoft.com/office/drawing/2014/main" id="{26762463-15AC-9E4C-B185-F8B382D0140E}"/>
              </a:ext>
            </a:extLst>
          </p:cNvPr>
          <p:cNvSpPr>
            <a:spLocks noGrp="1"/>
          </p:cNvSpPr>
          <p:nvPr>
            <p:ph idx="1"/>
          </p:nvPr>
        </p:nvSpPr>
        <p:spPr>
          <a:xfrm>
            <a:off x="1451579" y="2015732"/>
            <a:ext cx="9910327" cy="4037749"/>
          </a:xfrm>
        </p:spPr>
        <p:txBody>
          <a:bodyPr>
            <a:normAutofit fontScale="92500" lnSpcReduction="20000"/>
          </a:bodyPr>
          <a:lstStyle/>
          <a:p>
            <a:r>
              <a:rPr lang="en-US" dirty="0"/>
              <a:t>In a traditional system, the results of function executions in an application are persisted in a local filesystem or a central database. A blockchain application stores the following on the blockchain node (on-chain): </a:t>
            </a:r>
          </a:p>
          <a:p>
            <a:pPr marL="457200" lvl="1" indent="0">
              <a:buNone/>
            </a:pPr>
            <a:r>
              <a:rPr lang="en-US" dirty="0"/>
              <a:t> Transactions executed and confirmed</a:t>
            </a:r>
            <a:br>
              <a:rPr lang="en-US" dirty="0"/>
            </a:br>
            <a:r>
              <a:rPr lang="en-US" dirty="0"/>
              <a:t> Results of smart contract function execution</a:t>
            </a:r>
            <a:br>
              <a:rPr lang="en-US" dirty="0"/>
            </a:br>
            <a:r>
              <a:rPr lang="en-US" dirty="0"/>
              <a:t> State changes (changes in </a:t>
            </a:r>
            <a:r>
              <a:rPr lang="en-US" i="1" dirty="0"/>
              <a:t>storage </a:t>
            </a:r>
            <a:r>
              <a:rPr lang="en-US" dirty="0"/>
              <a:t>variable values) </a:t>
            </a:r>
          </a:p>
          <a:p>
            <a:pPr marL="457200" lvl="1" indent="0">
              <a:buNone/>
            </a:pPr>
            <a:r>
              <a:rPr lang="en-US" dirty="0"/>
              <a:t> Logs of events emitted </a:t>
            </a:r>
          </a:p>
          <a:p>
            <a:r>
              <a:rPr lang="en-US" dirty="0"/>
              <a:t>These data are stored in designated data structures on a blockchain node and propagated to other stakeholder nodes as specified by a blockchain protocol. </a:t>
            </a:r>
          </a:p>
          <a:p>
            <a:pPr marL="0" indent="0">
              <a:buNone/>
            </a:pPr>
            <a:r>
              <a:rPr lang="en-US" b="1" dirty="0"/>
              <a:t>DEFINITION </a:t>
            </a:r>
            <a:r>
              <a:rPr lang="en-US" i="1" dirty="0"/>
              <a:t>On-chain data </a:t>
            </a:r>
            <a:r>
              <a:rPr lang="en-US" dirty="0"/>
              <a:t>is a set of information generated by transactions </a:t>
            </a:r>
            <a:r>
              <a:rPr lang="en-US" dirty="0" err="1"/>
              <a:t>ini</a:t>
            </a:r>
            <a:r>
              <a:rPr lang="en-US" dirty="0"/>
              <a:t>- </a:t>
            </a:r>
            <a:r>
              <a:rPr lang="en-US" dirty="0" err="1"/>
              <a:t>tiated</a:t>
            </a:r>
            <a:r>
              <a:rPr lang="en-US" dirty="0"/>
              <a:t> by blockchain-based applications and the items used during blockchain materialization. Most of this data is stored in a block and its header. </a:t>
            </a:r>
          </a:p>
          <a:p>
            <a:endParaRPr lang="en-US" dirty="0"/>
          </a:p>
        </p:txBody>
      </p:sp>
      <p:sp>
        <p:nvSpPr>
          <p:cNvPr id="4" name="Footer Placeholder 3">
            <a:extLst>
              <a:ext uri="{FF2B5EF4-FFF2-40B4-BE49-F238E27FC236}">
                <a16:creationId xmlns:a16="http://schemas.microsoft.com/office/drawing/2014/main" id="{8EBE6B6A-6C9F-BE43-808A-A6F334F14E5B}"/>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2177882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68A54F3-400F-884A-8046-F9F185A93850}"/>
              </a:ext>
            </a:extLst>
          </p:cNvPr>
          <p:cNvSpPr>
            <a:spLocks noGrp="1"/>
          </p:cNvSpPr>
          <p:nvPr>
            <p:ph type="ftr" sz="quarter" idx="11"/>
          </p:nvPr>
        </p:nvSpPr>
        <p:spPr/>
        <p:txBody>
          <a:bodyPr/>
          <a:lstStyle/>
          <a:p>
            <a:r>
              <a:rPr lang="en-US"/>
              <a:t>Bina Ramamurthy. Copyright 2020</a:t>
            </a:r>
          </a:p>
        </p:txBody>
      </p:sp>
      <p:pic>
        <p:nvPicPr>
          <p:cNvPr id="6" name="Picture 5">
            <a:extLst>
              <a:ext uri="{FF2B5EF4-FFF2-40B4-BE49-F238E27FC236}">
                <a16:creationId xmlns:a16="http://schemas.microsoft.com/office/drawing/2014/main" id="{34E1863A-6EF6-2E43-B5D3-9E615EB3B168}"/>
              </a:ext>
            </a:extLst>
          </p:cNvPr>
          <p:cNvPicPr>
            <a:picLocks noChangeAspect="1"/>
          </p:cNvPicPr>
          <p:nvPr/>
        </p:nvPicPr>
        <p:blipFill>
          <a:blip r:embed="rId2"/>
          <a:stretch>
            <a:fillRect/>
          </a:stretch>
        </p:blipFill>
        <p:spPr>
          <a:xfrm>
            <a:off x="1451579" y="792060"/>
            <a:ext cx="9214792" cy="4082791"/>
          </a:xfrm>
          <a:prstGeom prst="rect">
            <a:avLst/>
          </a:prstGeom>
        </p:spPr>
      </p:pic>
      <p:sp>
        <p:nvSpPr>
          <p:cNvPr id="7" name="TextBox 6">
            <a:extLst>
              <a:ext uri="{FF2B5EF4-FFF2-40B4-BE49-F238E27FC236}">
                <a16:creationId xmlns:a16="http://schemas.microsoft.com/office/drawing/2014/main" id="{A4152154-F795-6C47-8325-26FC85C353F3}"/>
              </a:ext>
            </a:extLst>
          </p:cNvPr>
          <p:cNvSpPr txBox="1"/>
          <p:nvPr/>
        </p:nvSpPr>
        <p:spPr>
          <a:xfrm>
            <a:off x="1877438" y="5028403"/>
            <a:ext cx="8225200" cy="369332"/>
          </a:xfrm>
          <a:prstGeom prst="rect">
            <a:avLst/>
          </a:prstGeom>
          <a:noFill/>
        </p:spPr>
        <p:txBody>
          <a:bodyPr wrap="none" rtlCol="0">
            <a:spAutoFit/>
          </a:bodyPr>
          <a:lstStyle/>
          <a:p>
            <a:r>
              <a:rPr lang="en-US" dirty="0"/>
              <a:t>Figure 6.1 traditional application vs. blockchain </a:t>
            </a:r>
            <a:r>
              <a:rPr lang="en-US" dirty="0" err="1"/>
              <a:t>Dapp</a:t>
            </a:r>
            <a:r>
              <a:rPr lang="en-US" dirty="0"/>
              <a:t> with on-chain and off-chain data</a:t>
            </a:r>
          </a:p>
        </p:txBody>
      </p:sp>
    </p:spTree>
    <p:extLst>
      <p:ext uri="{BB962C8B-B14F-4D97-AF65-F5344CB8AC3E}">
        <p14:creationId xmlns:p14="http://schemas.microsoft.com/office/powerpoint/2010/main" val="156888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8933-F1B7-234B-9EF8-F2B5D9993F3B}"/>
              </a:ext>
            </a:extLst>
          </p:cNvPr>
          <p:cNvSpPr>
            <a:spLocks noGrp="1"/>
          </p:cNvSpPr>
          <p:nvPr>
            <p:ph type="title"/>
          </p:nvPr>
        </p:nvSpPr>
        <p:spPr/>
        <p:txBody>
          <a:bodyPr/>
          <a:lstStyle/>
          <a:p>
            <a:r>
              <a:rPr lang="en-US" dirty="0"/>
              <a:t>To do for today </a:t>
            </a:r>
          </a:p>
        </p:txBody>
      </p:sp>
      <p:sp>
        <p:nvSpPr>
          <p:cNvPr id="3" name="Content Placeholder 2">
            <a:extLst>
              <a:ext uri="{FF2B5EF4-FFF2-40B4-BE49-F238E27FC236}">
                <a16:creationId xmlns:a16="http://schemas.microsoft.com/office/drawing/2014/main" id="{817B2616-CBA9-794D-B6EF-6AF2625289F5}"/>
              </a:ext>
            </a:extLst>
          </p:cNvPr>
          <p:cNvSpPr>
            <a:spLocks noGrp="1"/>
          </p:cNvSpPr>
          <p:nvPr>
            <p:ph idx="1"/>
          </p:nvPr>
        </p:nvSpPr>
        <p:spPr/>
        <p:txBody>
          <a:bodyPr>
            <a:normAutofit fontScale="62500" lnSpcReduction="20000"/>
          </a:bodyPr>
          <a:lstStyle/>
          <a:p>
            <a:r>
              <a:rPr lang="en-US" dirty="0"/>
              <a:t>READ Chapters 1-5</a:t>
            </a:r>
          </a:p>
          <a:p>
            <a:r>
              <a:rPr lang="en-US" dirty="0"/>
              <a:t>More information on best practices for smart contract development</a:t>
            </a:r>
          </a:p>
          <a:p>
            <a:pPr lvl="1"/>
            <a:r>
              <a:rPr lang="en-US" dirty="0"/>
              <a:t>Strings  (infinite gas) – byte32</a:t>
            </a:r>
          </a:p>
          <a:p>
            <a:pPr lvl="1"/>
            <a:r>
              <a:rPr lang="en-US" dirty="0"/>
              <a:t>Loops (infinite gas)</a:t>
            </a:r>
          </a:p>
          <a:p>
            <a:pPr lvl="1"/>
            <a:r>
              <a:rPr lang="en-US" dirty="0"/>
              <a:t>Large structs </a:t>
            </a:r>
          </a:p>
          <a:p>
            <a:pPr lvl="1"/>
            <a:r>
              <a:rPr lang="en-US" dirty="0"/>
              <a:t>Database is outside the SC (</a:t>
            </a:r>
            <a:r>
              <a:rPr lang="en-US" dirty="0" err="1"/>
              <a:t>offchain</a:t>
            </a:r>
            <a:r>
              <a:rPr lang="en-US" dirty="0"/>
              <a:t> and </a:t>
            </a:r>
            <a:r>
              <a:rPr lang="en-US" dirty="0" err="1"/>
              <a:t>onchain</a:t>
            </a:r>
            <a:r>
              <a:rPr lang="en-US" dirty="0"/>
              <a:t>)</a:t>
            </a:r>
          </a:p>
          <a:p>
            <a:pPr lvl="1"/>
            <a:r>
              <a:rPr lang="en-US" dirty="0"/>
              <a:t>Lets go back to chapter 1 and understand</a:t>
            </a:r>
          </a:p>
          <a:p>
            <a:r>
              <a:rPr lang="en-US" dirty="0"/>
              <a:t>Lets run the blind auction smart contract and explore the code.</a:t>
            </a:r>
          </a:p>
          <a:p>
            <a:r>
              <a:rPr lang="en-US" dirty="0"/>
              <a:t>Be creative, think, imagine, grow, explore,…think of words different than my function, roles different than what proposed. Play out the scenarios!</a:t>
            </a:r>
          </a:p>
          <a:p>
            <a:r>
              <a:rPr lang="en-US" dirty="0"/>
              <a:t>At this point you want to link your working smart contract to web3 </a:t>
            </a:r>
            <a:r>
              <a:rPr lang="en-US" dirty="0" err="1"/>
              <a:t>app.js</a:t>
            </a:r>
            <a:r>
              <a:rPr lang="en-US" dirty="0"/>
              <a:t>. Take a look at how ballot-</a:t>
            </a:r>
            <a:r>
              <a:rPr lang="en-US" dirty="0" err="1"/>
              <a:t>dapp</a:t>
            </a:r>
            <a:r>
              <a:rPr lang="en-US" dirty="0"/>
              <a:t> does it.</a:t>
            </a:r>
          </a:p>
          <a:p>
            <a:r>
              <a:rPr lang="en-US" dirty="0"/>
              <a:t>The focus here is on </a:t>
            </a:r>
            <a:r>
              <a:rPr lang="en-US" dirty="0" err="1"/>
              <a:t>app.js</a:t>
            </a:r>
            <a:r>
              <a:rPr lang="en-US" dirty="0"/>
              <a:t> that link every function of the interface to a function on the smart contract! Check it out.</a:t>
            </a:r>
          </a:p>
        </p:txBody>
      </p:sp>
      <p:sp>
        <p:nvSpPr>
          <p:cNvPr id="5" name="Footer Placeholder 4">
            <a:extLst>
              <a:ext uri="{FF2B5EF4-FFF2-40B4-BE49-F238E27FC236}">
                <a16:creationId xmlns:a16="http://schemas.microsoft.com/office/drawing/2014/main" id="{03E6EE12-4E91-314D-B36F-71049323D308}"/>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3117147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4C69BE-B907-5F45-BEF8-AB6243F3F119}"/>
              </a:ext>
            </a:extLst>
          </p:cNvPr>
          <p:cNvSpPr>
            <a:spLocks noGrp="1"/>
          </p:cNvSpPr>
          <p:nvPr>
            <p:ph type="ftr" sz="quarter" idx="11"/>
          </p:nvPr>
        </p:nvSpPr>
        <p:spPr/>
        <p:txBody>
          <a:bodyPr/>
          <a:lstStyle/>
          <a:p>
            <a:r>
              <a:rPr lang="en-US"/>
              <a:t>Bina Ramamurthy. Copyright 2020</a:t>
            </a:r>
          </a:p>
        </p:txBody>
      </p:sp>
      <p:pic>
        <p:nvPicPr>
          <p:cNvPr id="4" name="Picture 3">
            <a:extLst>
              <a:ext uri="{FF2B5EF4-FFF2-40B4-BE49-F238E27FC236}">
                <a16:creationId xmlns:a16="http://schemas.microsoft.com/office/drawing/2014/main" id="{6B7F044B-AE7D-6748-9594-8B247833DA5C}"/>
              </a:ext>
            </a:extLst>
          </p:cNvPr>
          <p:cNvPicPr>
            <a:picLocks noChangeAspect="1"/>
          </p:cNvPicPr>
          <p:nvPr/>
        </p:nvPicPr>
        <p:blipFill>
          <a:blip r:embed="rId2"/>
          <a:stretch>
            <a:fillRect/>
          </a:stretch>
        </p:blipFill>
        <p:spPr>
          <a:xfrm>
            <a:off x="2313551" y="483907"/>
            <a:ext cx="8017224" cy="5194003"/>
          </a:xfrm>
          <a:prstGeom prst="rect">
            <a:avLst/>
          </a:prstGeom>
        </p:spPr>
      </p:pic>
    </p:spTree>
    <p:extLst>
      <p:ext uri="{BB962C8B-B14F-4D97-AF65-F5344CB8AC3E}">
        <p14:creationId xmlns:p14="http://schemas.microsoft.com/office/powerpoint/2010/main" val="1474499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1FBFC8-2941-BC45-BB8E-50ACF09B276C}"/>
              </a:ext>
            </a:extLst>
          </p:cNvPr>
          <p:cNvSpPr>
            <a:spLocks noGrp="1"/>
          </p:cNvSpPr>
          <p:nvPr>
            <p:ph type="title"/>
          </p:nvPr>
        </p:nvSpPr>
        <p:spPr/>
        <p:txBody>
          <a:bodyPr/>
          <a:lstStyle/>
          <a:p>
            <a:r>
              <a:rPr lang="en-US" dirty="0"/>
              <a:t>On-chain data</a:t>
            </a:r>
          </a:p>
        </p:txBody>
      </p:sp>
      <p:sp>
        <p:nvSpPr>
          <p:cNvPr id="4" name="Content Placeholder 3">
            <a:extLst>
              <a:ext uri="{FF2B5EF4-FFF2-40B4-BE49-F238E27FC236}">
                <a16:creationId xmlns:a16="http://schemas.microsoft.com/office/drawing/2014/main" id="{0F03752A-44A9-4940-A43F-982EAF76FBB4}"/>
              </a:ext>
            </a:extLst>
          </p:cNvPr>
          <p:cNvSpPr>
            <a:spLocks noGrp="1"/>
          </p:cNvSpPr>
          <p:nvPr>
            <p:ph idx="1"/>
          </p:nvPr>
        </p:nvSpPr>
        <p:spPr/>
        <p:txBody>
          <a:bodyPr/>
          <a:lstStyle/>
          <a:p>
            <a:pPr marL="0" indent="0">
              <a:buNone/>
            </a:pPr>
            <a:r>
              <a:rPr lang="en-US" dirty="0"/>
              <a:t>  The blockchain header (6A) stores the attributes of the block. </a:t>
            </a:r>
          </a:p>
          <a:p>
            <a:pPr marL="0" indent="0">
              <a:buNone/>
            </a:pPr>
            <a:r>
              <a:rPr lang="en-US" dirty="0"/>
              <a:t>  Transactions (6B) store the details of the </a:t>
            </a:r>
            <a:r>
              <a:rPr lang="en-US" dirty="0" err="1"/>
              <a:t>Txs</a:t>
            </a:r>
            <a:r>
              <a:rPr lang="en-US" dirty="0"/>
              <a:t> recorded in the block. </a:t>
            </a:r>
          </a:p>
          <a:p>
            <a:pPr marL="0" indent="0">
              <a:buNone/>
            </a:pPr>
            <a:r>
              <a:rPr lang="en-US" dirty="0"/>
              <a:t>  Receipts (6C) store the execution results of </a:t>
            </a:r>
            <a:r>
              <a:rPr lang="en-US" dirty="0" err="1"/>
              <a:t>Txs</a:t>
            </a:r>
            <a:r>
              <a:rPr lang="en-US" dirty="0"/>
              <a:t> recorded in the block. Every transaction has a receipt; the 1:1 relationship in figure 6.2 depicts this fact. </a:t>
            </a:r>
          </a:p>
          <a:p>
            <a:pPr marL="0" indent="0">
              <a:buNone/>
            </a:pPr>
            <a:r>
              <a:rPr lang="en-US" dirty="0"/>
              <a:t>  A composite global state (6D) stores all the data values or current state of the smart contract accounts and other regular accounts on the blockchain and is updated when </a:t>
            </a:r>
            <a:r>
              <a:rPr lang="en-US" dirty="0" err="1"/>
              <a:t>Txs</a:t>
            </a:r>
            <a:r>
              <a:rPr lang="en-US" dirty="0"/>
              <a:t> that use them are confirmed. </a:t>
            </a:r>
          </a:p>
          <a:p>
            <a:endParaRPr lang="en-US" dirty="0"/>
          </a:p>
        </p:txBody>
      </p:sp>
      <p:sp>
        <p:nvSpPr>
          <p:cNvPr id="2" name="Footer Placeholder 1">
            <a:extLst>
              <a:ext uri="{FF2B5EF4-FFF2-40B4-BE49-F238E27FC236}">
                <a16:creationId xmlns:a16="http://schemas.microsoft.com/office/drawing/2014/main" id="{6641E6EB-8C6B-7541-9B2D-DFDDC5A5A1F4}"/>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3707550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2E396C-BA96-D645-9210-2C23F0D483FF}"/>
              </a:ext>
            </a:extLst>
          </p:cNvPr>
          <p:cNvSpPr>
            <a:spLocks noGrp="1"/>
          </p:cNvSpPr>
          <p:nvPr>
            <p:ph type="ftr" sz="quarter" idx="11"/>
          </p:nvPr>
        </p:nvSpPr>
        <p:spPr/>
        <p:txBody>
          <a:bodyPr/>
          <a:lstStyle/>
          <a:p>
            <a:r>
              <a:rPr lang="en-US"/>
              <a:t>Bina Ramamurthy. Copyright 2020</a:t>
            </a:r>
          </a:p>
        </p:txBody>
      </p:sp>
      <p:pic>
        <p:nvPicPr>
          <p:cNvPr id="4" name="Picture 3">
            <a:extLst>
              <a:ext uri="{FF2B5EF4-FFF2-40B4-BE49-F238E27FC236}">
                <a16:creationId xmlns:a16="http://schemas.microsoft.com/office/drawing/2014/main" id="{CAB35937-83DF-FB44-9C65-95E6F4AAEB51}"/>
              </a:ext>
            </a:extLst>
          </p:cNvPr>
          <p:cNvPicPr>
            <a:picLocks noChangeAspect="1"/>
          </p:cNvPicPr>
          <p:nvPr/>
        </p:nvPicPr>
        <p:blipFill>
          <a:blip r:embed="rId2"/>
          <a:stretch>
            <a:fillRect/>
          </a:stretch>
        </p:blipFill>
        <p:spPr>
          <a:xfrm>
            <a:off x="3998068" y="483907"/>
            <a:ext cx="6643991" cy="4908937"/>
          </a:xfrm>
          <a:prstGeom prst="rect">
            <a:avLst/>
          </a:prstGeom>
        </p:spPr>
      </p:pic>
    </p:spTree>
    <p:extLst>
      <p:ext uri="{BB962C8B-B14F-4D97-AF65-F5344CB8AC3E}">
        <p14:creationId xmlns:p14="http://schemas.microsoft.com/office/powerpoint/2010/main" val="2052727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0886-C983-E64B-8700-7A255A88D098}"/>
              </a:ext>
            </a:extLst>
          </p:cNvPr>
          <p:cNvSpPr>
            <a:spLocks noGrp="1"/>
          </p:cNvSpPr>
          <p:nvPr>
            <p:ph type="title"/>
          </p:nvPr>
        </p:nvSpPr>
        <p:spPr/>
        <p:txBody>
          <a:bodyPr/>
          <a:lstStyle/>
          <a:p>
            <a:r>
              <a:rPr lang="en-US" dirty="0"/>
              <a:t>Blind auction with events</a:t>
            </a:r>
          </a:p>
        </p:txBody>
      </p:sp>
      <p:sp>
        <p:nvSpPr>
          <p:cNvPr id="4" name="Content Placeholder 3">
            <a:extLst>
              <a:ext uri="{FF2B5EF4-FFF2-40B4-BE49-F238E27FC236}">
                <a16:creationId xmlns:a16="http://schemas.microsoft.com/office/drawing/2014/main" id="{28BB8977-A87F-C049-ACA3-39AB16F00AEB}"/>
              </a:ext>
            </a:extLst>
          </p:cNvPr>
          <p:cNvSpPr>
            <a:spLocks noGrp="1"/>
          </p:cNvSpPr>
          <p:nvPr>
            <p:ph idx="1"/>
          </p:nvPr>
        </p:nvSpPr>
        <p:spPr/>
        <p:txBody>
          <a:bodyPr/>
          <a:lstStyle/>
          <a:p>
            <a:endParaRPr lang="en-US" dirty="0"/>
          </a:p>
        </p:txBody>
      </p:sp>
      <p:sp>
        <p:nvSpPr>
          <p:cNvPr id="2" name="Footer Placeholder 1">
            <a:extLst>
              <a:ext uri="{FF2B5EF4-FFF2-40B4-BE49-F238E27FC236}">
                <a16:creationId xmlns:a16="http://schemas.microsoft.com/office/drawing/2014/main" id="{706053EA-88C7-B048-8E0D-21FF6971FE08}"/>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3513724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E0886-C983-E64B-8700-7A255A88D098}"/>
              </a:ext>
            </a:extLst>
          </p:cNvPr>
          <p:cNvSpPr>
            <a:spLocks noGrp="1"/>
          </p:cNvSpPr>
          <p:nvPr>
            <p:ph type="title"/>
          </p:nvPr>
        </p:nvSpPr>
        <p:spPr/>
        <p:txBody>
          <a:bodyPr/>
          <a:lstStyle/>
          <a:p>
            <a:r>
              <a:rPr lang="en-US" dirty="0"/>
              <a:t>Blind auction with events</a:t>
            </a:r>
          </a:p>
        </p:txBody>
      </p:sp>
      <p:sp>
        <p:nvSpPr>
          <p:cNvPr id="4" name="Content Placeholder 3">
            <a:extLst>
              <a:ext uri="{FF2B5EF4-FFF2-40B4-BE49-F238E27FC236}">
                <a16:creationId xmlns:a16="http://schemas.microsoft.com/office/drawing/2014/main" id="{28BB8977-A87F-C049-ACA3-39AB16F00AEB}"/>
              </a:ext>
            </a:extLst>
          </p:cNvPr>
          <p:cNvSpPr>
            <a:spLocks noGrp="1"/>
          </p:cNvSpPr>
          <p:nvPr>
            <p:ph idx="1"/>
          </p:nvPr>
        </p:nvSpPr>
        <p:spPr/>
        <p:txBody>
          <a:bodyPr/>
          <a:lstStyle/>
          <a:p>
            <a:r>
              <a:rPr lang="en-US" dirty="0"/>
              <a:t>What are events?</a:t>
            </a:r>
          </a:p>
          <a:p>
            <a:r>
              <a:rPr lang="en-US" dirty="0"/>
              <a:t>How do you define them?</a:t>
            </a:r>
          </a:p>
          <a:p>
            <a:r>
              <a:rPr lang="en-US" dirty="0"/>
              <a:t>How do you invoke?</a:t>
            </a:r>
          </a:p>
          <a:p>
            <a:r>
              <a:rPr lang="en-US" dirty="0"/>
              <a:t>Where are they “stored”?  How do you access emitted events?</a:t>
            </a:r>
          </a:p>
          <a:p>
            <a:r>
              <a:rPr lang="en-US" dirty="0"/>
              <a:t>How do you utilize the emitted events /notifications? For further analytics, computation and announcements?</a:t>
            </a:r>
          </a:p>
        </p:txBody>
      </p:sp>
      <p:sp>
        <p:nvSpPr>
          <p:cNvPr id="2" name="Footer Placeholder 1">
            <a:extLst>
              <a:ext uri="{FF2B5EF4-FFF2-40B4-BE49-F238E27FC236}">
                <a16:creationId xmlns:a16="http://schemas.microsoft.com/office/drawing/2014/main" id="{706053EA-88C7-B048-8E0D-21FF6971FE08}"/>
              </a:ext>
            </a:extLst>
          </p:cNvPr>
          <p:cNvSpPr>
            <a:spLocks noGrp="1"/>
          </p:cNvSpPr>
          <p:nvPr>
            <p:ph type="ftr" sz="quarter" idx="11"/>
          </p:nvPr>
        </p:nvSpPr>
        <p:spPr/>
        <p:txBody>
          <a:bodyPr/>
          <a:lstStyle/>
          <a:p>
            <a:r>
              <a:rPr lang="en-US"/>
              <a:t>Bina Ramamurthy. Copyright 2020</a:t>
            </a:r>
          </a:p>
        </p:txBody>
      </p:sp>
      <p:sp>
        <p:nvSpPr>
          <p:cNvPr id="5" name="5-Point Star 4">
            <a:extLst>
              <a:ext uri="{FF2B5EF4-FFF2-40B4-BE49-F238E27FC236}">
                <a16:creationId xmlns:a16="http://schemas.microsoft.com/office/drawing/2014/main" id="{3B9AE9CA-F5B5-324C-8FCE-E4A33A1914B9}"/>
              </a:ext>
            </a:extLst>
          </p:cNvPr>
          <p:cNvSpPr/>
          <p:nvPr/>
        </p:nvSpPr>
        <p:spPr>
          <a:xfrm>
            <a:off x="9309370" y="804519"/>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6C8F50-DACA-054F-B881-068971DE0FF8}"/>
              </a:ext>
            </a:extLst>
          </p:cNvPr>
          <p:cNvSpPr txBox="1"/>
          <p:nvPr/>
        </p:nvSpPr>
        <p:spPr>
          <a:xfrm>
            <a:off x="8842443" y="329307"/>
            <a:ext cx="2116285" cy="369332"/>
          </a:xfrm>
          <a:prstGeom prst="rect">
            <a:avLst/>
          </a:prstGeom>
          <a:noFill/>
        </p:spPr>
        <p:txBody>
          <a:bodyPr wrap="none" rtlCol="0">
            <a:spAutoFit/>
          </a:bodyPr>
          <a:lstStyle/>
          <a:p>
            <a:r>
              <a:rPr lang="en-US" dirty="0"/>
              <a:t>Final exam question?</a:t>
            </a:r>
          </a:p>
        </p:txBody>
      </p:sp>
    </p:spTree>
    <p:extLst>
      <p:ext uri="{BB962C8B-B14F-4D97-AF65-F5344CB8AC3E}">
        <p14:creationId xmlns:p14="http://schemas.microsoft.com/office/powerpoint/2010/main" val="3994249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4DEA-3623-A543-9758-546163AB11EE}"/>
              </a:ext>
            </a:extLst>
          </p:cNvPr>
          <p:cNvSpPr>
            <a:spLocks noGrp="1"/>
          </p:cNvSpPr>
          <p:nvPr>
            <p:ph type="title"/>
          </p:nvPr>
        </p:nvSpPr>
        <p:spPr/>
        <p:txBody>
          <a:bodyPr/>
          <a:lstStyle/>
          <a:p>
            <a:r>
              <a:rPr lang="en-US" dirty="0"/>
              <a:t>On-chain events</a:t>
            </a:r>
          </a:p>
        </p:txBody>
      </p:sp>
      <p:sp>
        <p:nvSpPr>
          <p:cNvPr id="3" name="Content Placeholder 2">
            <a:extLst>
              <a:ext uri="{FF2B5EF4-FFF2-40B4-BE49-F238E27FC236}">
                <a16:creationId xmlns:a16="http://schemas.microsoft.com/office/drawing/2014/main" id="{2E4A25F9-41A6-4A49-A4AB-5187E2A91706}"/>
              </a:ext>
            </a:extLst>
          </p:cNvPr>
          <p:cNvSpPr>
            <a:spLocks noGrp="1"/>
          </p:cNvSpPr>
          <p:nvPr>
            <p:ph idx="1"/>
          </p:nvPr>
        </p:nvSpPr>
        <p:spPr/>
        <p:txBody>
          <a:bodyPr>
            <a:normAutofit fontScale="85000" lnSpcReduction="10000"/>
          </a:bodyPr>
          <a:lstStyle/>
          <a:p>
            <a:r>
              <a:rPr lang="en-US" dirty="0"/>
              <a:t>Block header, </a:t>
            </a:r>
            <a:r>
              <a:rPr lang="en-US" dirty="0" err="1"/>
              <a:t>Txs</a:t>
            </a:r>
            <a:r>
              <a:rPr lang="en-US" dirty="0"/>
              <a:t>, receipts, and state storage— form the majority of the on-chain data.</a:t>
            </a:r>
          </a:p>
          <a:p>
            <a:r>
              <a:rPr lang="en-US" dirty="0"/>
              <a:t> This data plays a significant role in ensuring the robustness and security of the blockchain, and also provides proof of existence for transactions and events. </a:t>
            </a:r>
          </a:p>
          <a:p>
            <a:r>
              <a:rPr lang="en-US" dirty="0"/>
              <a:t>You can access the information stored on the blockchain to support operations at the application level. </a:t>
            </a:r>
          </a:p>
          <a:p>
            <a:r>
              <a:rPr lang="en-US" dirty="0"/>
              <a:t>The kinds of on-chain data are strictly controlled by the blockchain protocol, with the actual data values being determined by the </a:t>
            </a:r>
            <a:r>
              <a:rPr lang="en-US" dirty="0" err="1"/>
              <a:t>Txs</a:t>
            </a:r>
            <a:r>
              <a:rPr lang="en-US" dirty="0"/>
              <a:t> originating from the applications. You must be aware of this limitation when designing your blockchain-based systems. </a:t>
            </a:r>
          </a:p>
          <a:p>
            <a:r>
              <a:rPr lang="en-US" dirty="0"/>
              <a:t>To illustrate these concepts, we’ll explore an improved version of the blind auction application. </a:t>
            </a:r>
          </a:p>
          <a:p>
            <a:r>
              <a:rPr lang="en-US" dirty="0"/>
              <a:t>But before that let’s understand “Events” </a:t>
            </a:r>
          </a:p>
          <a:p>
            <a:endParaRPr lang="en-US" dirty="0"/>
          </a:p>
        </p:txBody>
      </p:sp>
      <p:sp>
        <p:nvSpPr>
          <p:cNvPr id="4" name="Footer Placeholder 3">
            <a:extLst>
              <a:ext uri="{FF2B5EF4-FFF2-40B4-BE49-F238E27FC236}">
                <a16:creationId xmlns:a16="http://schemas.microsoft.com/office/drawing/2014/main" id="{89BD58A9-0457-4347-9911-3477E4615745}"/>
              </a:ext>
            </a:extLst>
          </p:cNvPr>
          <p:cNvSpPr>
            <a:spLocks noGrp="1"/>
          </p:cNvSpPr>
          <p:nvPr>
            <p:ph type="ftr" sz="quarter" idx="11"/>
          </p:nvPr>
        </p:nvSpPr>
        <p:spPr/>
        <p:txBody>
          <a:bodyPr/>
          <a:lstStyle/>
          <a:p>
            <a:r>
              <a:rPr lang="en-US"/>
              <a:t>Bina Ramamurthy. Copyright 2020</a:t>
            </a:r>
          </a:p>
        </p:txBody>
      </p:sp>
      <p:sp>
        <p:nvSpPr>
          <p:cNvPr id="5" name="Pentagon 4">
            <a:extLst>
              <a:ext uri="{FF2B5EF4-FFF2-40B4-BE49-F238E27FC236}">
                <a16:creationId xmlns:a16="http://schemas.microsoft.com/office/drawing/2014/main" id="{0D6EE8D2-3C3E-3440-A7CC-676584B47F09}"/>
              </a:ext>
            </a:extLst>
          </p:cNvPr>
          <p:cNvSpPr/>
          <p:nvPr/>
        </p:nvSpPr>
        <p:spPr>
          <a:xfrm>
            <a:off x="591230" y="919263"/>
            <a:ext cx="615000" cy="257783"/>
          </a:xfrm>
          <a:prstGeom prst="homePlate">
            <a:avLst/>
          </a:prstGeom>
          <a:solidFill>
            <a:srgbClr val="DE5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9842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BC01-6D53-374E-A53F-8EC5844CA880}"/>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60B05D56-375E-5E4C-8A01-33E76200B445}"/>
              </a:ext>
            </a:extLst>
          </p:cNvPr>
          <p:cNvSpPr>
            <a:spLocks noGrp="1"/>
          </p:cNvSpPr>
          <p:nvPr>
            <p:ph idx="1"/>
          </p:nvPr>
        </p:nvSpPr>
        <p:spPr/>
        <p:txBody>
          <a:bodyPr/>
          <a:lstStyle/>
          <a:p>
            <a:pPr marL="0" indent="0">
              <a:buNone/>
            </a:pPr>
            <a:r>
              <a:rPr lang="en-US" dirty="0"/>
              <a:t>Let’s begin by considering the following: </a:t>
            </a:r>
          </a:p>
          <a:p>
            <a:pPr marL="0" indent="0">
              <a:buNone/>
            </a:pPr>
            <a:r>
              <a:rPr lang="en-US" dirty="0"/>
              <a:t>  What an event is </a:t>
            </a:r>
          </a:p>
          <a:p>
            <a:pPr marL="0" indent="0">
              <a:buNone/>
            </a:pPr>
            <a:r>
              <a:rPr lang="en-US" dirty="0"/>
              <a:t>  How to define an event </a:t>
            </a:r>
          </a:p>
          <a:p>
            <a:pPr marL="0" indent="0">
              <a:buNone/>
            </a:pPr>
            <a:r>
              <a:rPr lang="en-US" dirty="0"/>
              <a:t>  How to emit an event </a:t>
            </a:r>
          </a:p>
          <a:p>
            <a:pPr marL="0" indent="0">
              <a:buNone/>
            </a:pPr>
            <a:r>
              <a:rPr lang="en-US" dirty="0"/>
              <a:t>  How to use event logs in the Tx receipts to provide notifications to the user via the UI </a:t>
            </a:r>
          </a:p>
          <a:p>
            <a:endParaRPr lang="en-US" dirty="0"/>
          </a:p>
        </p:txBody>
      </p:sp>
      <p:sp>
        <p:nvSpPr>
          <p:cNvPr id="4" name="Footer Placeholder 3">
            <a:extLst>
              <a:ext uri="{FF2B5EF4-FFF2-40B4-BE49-F238E27FC236}">
                <a16:creationId xmlns:a16="http://schemas.microsoft.com/office/drawing/2014/main" id="{0B607D25-46C3-B54C-928B-C864FF31D60C}"/>
              </a:ext>
            </a:extLst>
          </p:cNvPr>
          <p:cNvSpPr>
            <a:spLocks noGrp="1"/>
          </p:cNvSpPr>
          <p:nvPr>
            <p:ph type="ftr" sz="quarter" idx="11"/>
          </p:nvPr>
        </p:nvSpPr>
        <p:spPr/>
        <p:txBody>
          <a:bodyPr/>
          <a:lstStyle/>
          <a:p>
            <a:r>
              <a:rPr lang="en-US"/>
              <a:t>Bina Ramamurthy. Copyright 2020</a:t>
            </a:r>
          </a:p>
        </p:txBody>
      </p:sp>
      <p:sp>
        <p:nvSpPr>
          <p:cNvPr id="6" name="Pentagon 5">
            <a:extLst>
              <a:ext uri="{FF2B5EF4-FFF2-40B4-BE49-F238E27FC236}">
                <a16:creationId xmlns:a16="http://schemas.microsoft.com/office/drawing/2014/main" id="{19B717C7-C11E-EE48-9D1E-33B38164C0D4}"/>
              </a:ext>
            </a:extLst>
          </p:cNvPr>
          <p:cNvSpPr/>
          <p:nvPr/>
        </p:nvSpPr>
        <p:spPr>
          <a:xfrm>
            <a:off x="591230" y="919263"/>
            <a:ext cx="615000" cy="257783"/>
          </a:xfrm>
          <a:prstGeom prst="homePlate">
            <a:avLst/>
          </a:prstGeom>
          <a:solidFill>
            <a:srgbClr val="DE5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0272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FD0D-1BF1-2449-A0AA-63F3DD19B05C}"/>
              </a:ext>
            </a:extLst>
          </p:cNvPr>
          <p:cNvSpPr>
            <a:spLocks noGrp="1"/>
          </p:cNvSpPr>
          <p:nvPr>
            <p:ph type="title"/>
          </p:nvPr>
        </p:nvSpPr>
        <p:spPr/>
        <p:txBody>
          <a:bodyPr/>
          <a:lstStyle/>
          <a:p>
            <a:r>
              <a:rPr lang="en-US" dirty="0"/>
              <a:t>What are events?</a:t>
            </a:r>
          </a:p>
        </p:txBody>
      </p:sp>
      <p:sp>
        <p:nvSpPr>
          <p:cNvPr id="3" name="Content Placeholder 2">
            <a:extLst>
              <a:ext uri="{FF2B5EF4-FFF2-40B4-BE49-F238E27FC236}">
                <a16:creationId xmlns:a16="http://schemas.microsoft.com/office/drawing/2014/main" id="{B43BAD4A-760A-864A-B6C8-0193376AAF4B}"/>
              </a:ext>
            </a:extLst>
          </p:cNvPr>
          <p:cNvSpPr>
            <a:spLocks noGrp="1"/>
          </p:cNvSpPr>
          <p:nvPr>
            <p:ph idx="1"/>
          </p:nvPr>
        </p:nvSpPr>
        <p:spPr/>
        <p:txBody>
          <a:bodyPr/>
          <a:lstStyle/>
          <a:p>
            <a:r>
              <a:rPr lang="en-US" i="1" dirty="0"/>
              <a:t>Events </a:t>
            </a:r>
            <a:r>
              <a:rPr lang="en-US" dirty="0"/>
              <a:t>are notifications that can be emitted from functions to indicate the presence of a condition or flag during a smart contract function’s execution. </a:t>
            </a:r>
          </a:p>
          <a:p>
            <a:r>
              <a:rPr lang="en-US" dirty="0"/>
              <a:t>Solidity provides features to define and emit an event with and without parameters.</a:t>
            </a:r>
          </a:p>
          <a:p>
            <a:r>
              <a:rPr lang="en-US" dirty="0"/>
              <a:t> Events are logged on-chain, in the receipt tree, and can be accessed by their names. </a:t>
            </a:r>
          </a:p>
          <a:p>
            <a:r>
              <a:rPr lang="en-US" dirty="0"/>
              <a:t>Of course, events represent application-specific “events” or “situations” that may need participants attention and actions.</a:t>
            </a:r>
          </a:p>
          <a:p>
            <a:endParaRPr lang="en-US" dirty="0"/>
          </a:p>
        </p:txBody>
      </p:sp>
      <p:sp>
        <p:nvSpPr>
          <p:cNvPr id="4" name="Footer Placeholder 3">
            <a:extLst>
              <a:ext uri="{FF2B5EF4-FFF2-40B4-BE49-F238E27FC236}">
                <a16:creationId xmlns:a16="http://schemas.microsoft.com/office/drawing/2014/main" id="{4FC7C801-73DE-A147-A7EE-F6E874B6726C}"/>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3789874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150F69-94AF-7149-B972-4D8706AC2102}"/>
              </a:ext>
            </a:extLst>
          </p:cNvPr>
          <p:cNvSpPr>
            <a:spLocks noGrp="1"/>
          </p:cNvSpPr>
          <p:nvPr>
            <p:ph type="ftr" sz="quarter" idx="11"/>
          </p:nvPr>
        </p:nvSpPr>
        <p:spPr/>
        <p:txBody>
          <a:bodyPr/>
          <a:lstStyle/>
          <a:p>
            <a:r>
              <a:rPr lang="en-US"/>
              <a:t>Bina Ramamurthy. Copyright 2020</a:t>
            </a:r>
          </a:p>
        </p:txBody>
      </p:sp>
      <p:sp>
        <p:nvSpPr>
          <p:cNvPr id="2" name="Title 1">
            <a:extLst>
              <a:ext uri="{FF2B5EF4-FFF2-40B4-BE49-F238E27FC236}">
                <a16:creationId xmlns:a16="http://schemas.microsoft.com/office/drawing/2014/main" id="{CC70F401-B752-F64B-A36D-17DC28391115}"/>
              </a:ext>
            </a:extLst>
          </p:cNvPr>
          <p:cNvSpPr>
            <a:spLocks noGrp="1"/>
          </p:cNvSpPr>
          <p:nvPr>
            <p:ph type="title" idx="4294967295"/>
          </p:nvPr>
        </p:nvSpPr>
        <p:spPr>
          <a:xfrm>
            <a:off x="145982" y="113839"/>
            <a:ext cx="9604375" cy="1049337"/>
          </a:xfrm>
        </p:spPr>
        <p:txBody>
          <a:bodyPr/>
          <a:lstStyle/>
          <a:p>
            <a:r>
              <a:rPr lang="en-US" dirty="0"/>
              <a:t>How to define an event?</a:t>
            </a:r>
          </a:p>
        </p:txBody>
      </p:sp>
      <p:sp>
        <p:nvSpPr>
          <p:cNvPr id="3" name="Content Placeholder 2">
            <a:extLst>
              <a:ext uri="{FF2B5EF4-FFF2-40B4-BE49-F238E27FC236}">
                <a16:creationId xmlns:a16="http://schemas.microsoft.com/office/drawing/2014/main" id="{61114729-BC66-F743-9536-1DEEA3D1F491}"/>
              </a:ext>
            </a:extLst>
          </p:cNvPr>
          <p:cNvSpPr>
            <a:spLocks noGrp="1"/>
          </p:cNvSpPr>
          <p:nvPr>
            <p:ph idx="4294967295"/>
          </p:nvPr>
        </p:nvSpPr>
        <p:spPr>
          <a:xfrm>
            <a:off x="515565" y="853976"/>
            <a:ext cx="11871589" cy="4475600"/>
          </a:xfrm>
        </p:spPr>
        <p:txBody>
          <a:bodyPr>
            <a:normAutofit fontScale="92500" lnSpcReduction="20000"/>
          </a:bodyPr>
          <a:lstStyle/>
          <a:p>
            <a:r>
              <a:rPr lang="en-US" dirty="0"/>
              <a:t>Here is the syntax for an event definition: </a:t>
            </a:r>
          </a:p>
          <a:p>
            <a:pPr marL="0" indent="0">
              <a:buNone/>
            </a:pPr>
            <a:r>
              <a:rPr lang="en-US" dirty="0">
                <a:highlight>
                  <a:srgbClr val="FFFF00"/>
                </a:highlight>
              </a:rPr>
              <a:t>event </a:t>
            </a:r>
            <a:r>
              <a:rPr lang="en-US" dirty="0" err="1">
                <a:highlight>
                  <a:srgbClr val="FFFF00"/>
                </a:highlight>
              </a:rPr>
              <a:t>NameOfEvent</a:t>
            </a:r>
            <a:r>
              <a:rPr lang="en-US" dirty="0">
                <a:highlight>
                  <a:srgbClr val="FFFF00"/>
                </a:highlight>
              </a:rPr>
              <a:t> (parameters); </a:t>
            </a:r>
          </a:p>
          <a:p>
            <a:r>
              <a:rPr lang="en-US" dirty="0"/>
              <a:t>Event names in Solidity begin with an uppercase letter and then use camel case. There can be three parameters at most. </a:t>
            </a:r>
          </a:p>
          <a:p>
            <a:r>
              <a:rPr lang="en-US" dirty="0"/>
              <a:t>This limitation is set by Solidity to avoid overloading the chain and to enable efficient management of the event logs. Here’s an example of an event definition for the blind auction smart contract introduced in chapter 5: </a:t>
            </a:r>
          </a:p>
          <a:p>
            <a:pPr marL="0" indent="0">
              <a:buNone/>
            </a:pPr>
            <a:r>
              <a:rPr lang="en-US" dirty="0">
                <a:highlight>
                  <a:srgbClr val="FFFF00"/>
                </a:highlight>
              </a:rPr>
              <a:t>event </a:t>
            </a:r>
            <a:r>
              <a:rPr lang="en-US" dirty="0" err="1">
                <a:highlight>
                  <a:srgbClr val="FFFF00"/>
                </a:highlight>
              </a:rPr>
              <a:t>AuctionEnded</a:t>
            </a:r>
            <a:r>
              <a:rPr lang="en-US" dirty="0">
                <a:highlight>
                  <a:srgbClr val="FFFF00"/>
                </a:highlight>
              </a:rPr>
              <a:t>(address winner, </a:t>
            </a:r>
            <a:r>
              <a:rPr lang="en-US" dirty="0" err="1">
                <a:highlight>
                  <a:srgbClr val="FFFF00"/>
                </a:highlight>
              </a:rPr>
              <a:t>uint</a:t>
            </a:r>
            <a:r>
              <a:rPr lang="en-US" dirty="0">
                <a:highlight>
                  <a:srgbClr val="FFFF00"/>
                </a:highlight>
              </a:rPr>
              <a:t> </a:t>
            </a:r>
            <a:r>
              <a:rPr lang="en-US" dirty="0" err="1">
                <a:highlight>
                  <a:srgbClr val="FFFF00"/>
                </a:highlight>
              </a:rPr>
              <a:t>highestBid</a:t>
            </a:r>
            <a:r>
              <a:rPr lang="en-US" dirty="0">
                <a:highlight>
                  <a:srgbClr val="FFFF00"/>
                </a:highlight>
              </a:rPr>
              <a:t>); </a:t>
            </a:r>
          </a:p>
          <a:p>
            <a:r>
              <a:rPr lang="en-US" dirty="0"/>
              <a:t>You can also define events without any parameters by specifying them for different phases of the blind auction (here, Bidding and Reveal): </a:t>
            </a:r>
          </a:p>
          <a:p>
            <a:pPr marL="0" indent="0">
              <a:buNone/>
            </a:pPr>
            <a:r>
              <a:rPr lang="en-US" dirty="0">
                <a:highlight>
                  <a:srgbClr val="FFFF00"/>
                </a:highlight>
              </a:rPr>
              <a:t>event </a:t>
            </a:r>
            <a:r>
              <a:rPr lang="en-US" dirty="0" err="1">
                <a:highlight>
                  <a:srgbClr val="FFFF00"/>
                </a:highlight>
              </a:rPr>
              <a:t>BiddingStarted</a:t>
            </a:r>
            <a:r>
              <a:rPr lang="en-US" dirty="0">
                <a:highlight>
                  <a:srgbClr val="FFFF00"/>
                </a:highlight>
              </a:rPr>
              <a:t>();</a:t>
            </a:r>
          </a:p>
          <a:p>
            <a:pPr marL="0" indent="0">
              <a:buNone/>
            </a:pPr>
            <a:r>
              <a:rPr lang="en-US" dirty="0">
                <a:highlight>
                  <a:srgbClr val="FFFF00"/>
                </a:highlight>
              </a:rPr>
              <a:t>event </a:t>
            </a:r>
            <a:r>
              <a:rPr lang="en-US" dirty="0" err="1">
                <a:highlight>
                  <a:srgbClr val="FFFF00"/>
                </a:highlight>
              </a:rPr>
              <a:t>RevealStarted</a:t>
            </a:r>
            <a:r>
              <a:rPr lang="en-US" dirty="0">
                <a:highlight>
                  <a:srgbClr val="FFFF00"/>
                </a:highlight>
              </a:rPr>
              <a:t>(); </a:t>
            </a:r>
          </a:p>
          <a:p>
            <a:endParaRPr lang="en-US" dirty="0"/>
          </a:p>
        </p:txBody>
      </p:sp>
    </p:spTree>
    <p:extLst>
      <p:ext uri="{BB962C8B-B14F-4D97-AF65-F5344CB8AC3E}">
        <p14:creationId xmlns:p14="http://schemas.microsoft.com/office/powerpoint/2010/main" val="1390596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9BF5B0-C100-8149-8B78-B08A3E09CF48}"/>
              </a:ext>
            </a:extLst>
          </p:cNvPr>
          <p:cNvSpPr>
            <a:spLocks noGrp="1"/>
          </p:cNvSpPr>
          <p:nvPr>
            <p:ph type="title"/>
          </p:nvPr>
        </p:nvSpPr>
        <p:spPr/>
        <p:txBody>
          <a:bodyPr/>
          <a:lstStyle/>
          <a:p>
            <a:r>
              <a:rPr lang="en-US" dirty="0"/>
              <a:t>Where do you define an event in an SC?</a:t>
            </a:r>
          </a:p>
        </p:txBody>
      </p:sp>
      <p:sp>
        <p:nvSpPr>
          <p:cNvPr id="4" name="Content Placeholder 3">
            <a:extLst>
              <a:ext uri="{FF2B5EF4-FFF2-40B4-BE49-F238E27FC236}">
                <a16:creationId xmlns:a16="http://schemas.microsoft.com/office/drawing/2014/main" id="{BE93A5BC-4EEC-3A48-8380-605F0B1159AF}"/>
              </a:ext>
            </a:extLst>
          </p:cNvPr>
          <p:cNvSpPr>
            <a:spLocks noGrp="1"/>
          </p:cNvSpPr>
          <p:nvPr>
            <p:ph idx="1"/>
          </p:nvPr>
        </p:nvSpPr>
        <p:spPr/>
        <p:txBody>
          <a:bodyPr/>
          <a:lstStyle/>
          <a:p>
            <a:r>
              <a:rPr lang="en-US" dirty="0"/>
              <a:t>You can define an event anywhere in the smart contract code before you use it. </a:t>
            </a:r>
          </a:p>
          <a:p>
            <a:r>
              <a:rPr lang="en-US" dirty="0"/>
              <a:t>Still, it’s a good idea to set aside a standard location to define the events in your design and coding so that they can be easily identified during the development and code review process. </a:t>
            </a:r>
          </a:p>
          <a:p>
            <a:r>
              <a:rPr lang="en-US" dirty="0"/>
              <a:t>You can define events in the smart contract right after the type and variable declarations. </a:t>
            </a:r>
          </a:p>
          <a:p>
            <a:pPr marL="0" indent="0">
              <a:buNone/>
            </a:pPr>
            <a:endParaRPr lang="en-US" dirty="0"/>
          </a:p>
          <a:p>
            <a:endParaRPr lang="en-US" dirty="0"/>
          </a:p>
        </p:txBody>
      </p:sp>
      <p:sp>
        <p:nvSpPr>
          <p:cNvPr id="2" name="Footer Placeholder 1">
            <a:extLst>
              <a:ext uri="{FF2B5EF4-FFF2-40B4-BE49-F238E27FC236}">
                <a16:creationId xmlns:a16="http://schemas.microsoft.com/office/drawing/2014/main" id="{26CCF57D-3D18-C44E-9B01-37AB0AFAD782}"/>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255918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B0685DE-E8F1-D348-8D62-2663B83212C3}"/>
              </a:ext>
            </a:extLst>
          </p:cNvPr>
          <p:cNvSpPr>
            <a:spLocks noGrp="1"/>
          </p:cNvSpPr>
          <p:nvPr>
            <p:ph type="ftr" sz="quarter" idx="11"/>
          </p:nvPr>
        </p:nvSpPr>
        <p:spPr/>
        <p:txBody>
          <a:bodyPr/>
          <a:lstStyle/>
          <a:p>
            <a:r>
              <a:rPr lang="en-US"/>
              <a:t>Bina Ramamurthy. Copyright 2020</a:t>
            </a:r>
          </a:p>
        </p:txBody>
      </p:sp>
      <p:pic>
        <p:nvPicPr>
          <p:cNvPr id="6" name="Picture 5">
            <a:extLst>
              <a:ext uri="{FF2B5EF4-FFF2-40B4-BE49-F238E27FC236}">
                <a16:creationId xmlns:a16="http://schemas.microsoft.com/office/drawing/2014/main" id="{86E3C823-8879-6A43-B3EC-8743F0FF3739}"/>
              </a:ext>
            </a:extLst>
          </p:cNvPr>
          <p:cNvPicPr>
            <a:picLocks noChangeAspect="1"/>
          </p:cNvPicPr>
          <p:nvPr/>
        </p:nvPicPr>
        <p:blipFill>
          <a:blip r:embed="rId2"/>
          <a:stretch>
            <a:fillRect/>
          </a:stretch>
        </p:blipFill>
        <p:spPr>
          <a:xfrm>
            <a:off x="3965642" y="237517"/>
            <a:ext cx="4954621" cy="5862968"/>
          </a:xfrm>
          <a:prstGeom prst="rect">
            <a:avLst/>
          </a:prstGeom>
        </p:spPr>
      </p:pic>
      <p:sp>
        <p:nvSpPr>
          <p:cNvPr id="7" name="TextBox 6">
            <a:extLst>
              <a:ext uri="{FF2B5EF4-FFF2-40B4-BE49-F238E27FC236}">
                <a16:creationId xmlns:a16="http://schemas.microsoft.com/office/drawing/2014/main" id="{F468BD6A-A2B7-FD40-925F-B2A45E928ADA}"/>
              </a:ext>
            </a:extLst>
          </p:cNvPr>
          <p:cNvSpPr txBox="1"/>
          <p:nvPr/>
        </p:nvSpPr>
        <p:spPr>
          <a:xfrm>
            <a:off x="612843" y="1760706"/>
            <a:ext cx="2480359" cy="646331"/>
          </a:xfrm>
          <a:prstGeom prst="rect">
            <a:avLst/>
          </a:prstGeom>
          <a:solidFill>
            <a:srgbClr val="FFC000"/>
          </a:solidFill>
        </p:spPr>
        <p:txBody>
          <a:bodyPr wrap="none" rtlCol="0">
            <a:spAutoFit/>
          </a:bodyPr>
          <a:lstStyle/>
          <a:p>
            <a:r>
              <a:rPr lang="en-US" dirty="0"/>
              <a:t>Design of web UI guided</a:t>
            </a:r>
          </a:p>
          <a:p>
            <a:r>
              <a:rPr lang="en-US" dirty="0"/>
              <a:t>by Remix UI</a:t>
            </a:r>
          </a:p>
        </p:txBody>
      </p:sp>
      <p:sp>
        <p:nvSpPr>
          <p:cNvPr id="8" name="TextBox 7">
            <a:extLst>
              <a:ext uri="{FF2B5EF4-FFF2-40B4-BE49-F238E27FC236}">
                <a16:creationId xmlns:a16="http://schemas.microsoft.com/office/drawing/2014/main" id="{ED19B1CB-453A-4149-8881-F5C401FBDDB1}"/>
              </a:ext>
            </a:extLst>
          </p:cNvPr>
          <p:cNvSpPr txBox="1"/>
          <p:nvPr/>
        </p:nvSpPr>
        <p:spPr>
          <a:xfrm>
            <a:off x="272374" y="2315183"/>
            <a:ext cx="3568413" cy="646331"/>
          </a:xfrm>
          <a:prstGeom prst="rect">
            <a:avLst/>
          </a:prstGeom>
          <a:noFill/>
        </p:spPr>
        <p:txBody>
          <a:bodyPr wrap="none" rtlCol="0">
            <a:spAutoFit/>
          </a:bodyPr>
          <a:lstStyle/>
          <a:p>
            <a:r>
              <a:rPr lang="en-US" dirty="0"/>
              <a:t>I cannot understate the importance </a:t>
            </a:r>
          </a:p>
          <a:p>
            <a:r>
              <a:rPr lang="en-US" dirty="0"/>
              <a:t>of this approach.</a:t>
            </a:r>
          </a:p>
        </p:txBody>
      </p:sp>
      <p:sp>
        <p:nvSpPr>
          <p:cNvPr id="9" name="TextBox 8">
            <a:extLst>
              <a:ext uri="{FF2B5EF4-FFF2-40B4-BE49-F238E27FC236}">
                <a16:creationId xmlns:a16="http://schemas.microsoft.com/office/drawing/2014/main" id="{36F67514-9BE1-954B-954B-BEC6F27D2A72}"/>
              </a:ext>
            </a:extLst>
          </p:cNvPr>
          <p:cNvSpPr txBox="1"/>
          <p:nvPr/>
        </p:nvSpPr>
        <p:spPr>
          <a:xfrm>
            <a:off x="8920263" y="1157591"/>
            <a:ext cx="2427396" cy="369332"/>
          </a:xfrm>
          <a:prstGeom prst="rect">
            <a:avLst/>
          </a:prstGeom>
          <a:noFill/>
        </p:spPr>
        <p:txBody>
          <a:bodyPr wrap="none" rtlCol="0">
            <a:spAutoFit/>
          </a:bodyPr>
          <a:lstStyle/>
          <a:p>
            <a:r>
              <a:rPr lang="en-US" dirty="0"/>
              <a:t>Web UI of blind auction</a:t>
            </a:r>
          </a:p>
        </p:txBody>
      </p:sp>
      <p:sp>
        <p:nvSpPr>
          <p:cNvPr id="10" name="TextBox 9">
            <a:extLst>
              <a:ext uri="{FF2B5EF4-FFF2-40B4-BE49-F238E27FC236}">
                <a16:creationId xmlns:a16="http://schemas.microsoft.com/office/drawing/2014/main" id="{4597DD80-4CE1-9C42-8B69-5E70F9993CEA}"/>
              </a:ext>
            </a:extLst>
          </p:cNvPr>
          <p:cNvSpPr txBox="1"/>
          <p:nvPr/>
        </p:nvSpPr>
        <p:spPr>
          <a:xfrm>
            <a:off x="8487517" y="4776280"/>
            <a:ext cx="3292889" cy="369332"/>
          </a:xfrm>
          <a:prstGeom prst="rect">
            <a:avLst/>
          </a:prstGeom>
          <a:noFill/>
        </p:spPr>
        <p:txBody>
          <a:bodyPr wrap="none" rtlCol="0">
            <a:spAutoFit/>
          </a:bodyPr>
          <a:lstStyle/>
          <a:p>
            <a:r>
              <a:rPr lang="en-US" dirty="0"/>
              <a:t>UI of blind auction on Remix IDE</a:t>
            </a:r>
          </a:p>
        </p:txBody>
      </p:sp>
    </p:spTree>
    <p:extLst>
      <p:ext uri="{BB962C8B-B14F-4D97-AF65-F5344CB8AC3E}">
        <p14:creationId xmlns:p14="http://schemas.microsoft.com/office/powerpoint/2010/main" val="2830129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2FEE-4170-3542-BBC1-FEB9BE08EFD1}"/>
              </a:ext>
            </a:extLst>
          </p:cNvPr>
          <p:cNvSpPr>
            <a:spLocks noGrp="1"/>
          </p:cNvSpPr>
          <p:nvPr>
            <p:ph type="title"/>
          </p:nvPr>
        </p:nvSpPr>
        <p:spPr/>
        <p:txBody>
          <a:bodyPr/>
          <a:lstStyle/>
          <a:p>
            <a:r>
              <a:rPr lang="en-US" dirty="0"/>
              <a:t>Emitting an event</a:t>
            </a:r>
          </a:p>
        </p:txBody>
      </p:sp>
      <p:sp>
        <p:nvSpPr>
          <p:cNvPr id="3" name="Content Placeholder 2">
            <a:extLst>
              <a:ext uri="{FF2B5EF4-FFF2-40B4-BE49-F238E27FC236}">
                <a16:creationId xmlns:a16="http://schemas.microsoft.com/office/drawing/2014/main" id="{914124E6-1C07-0647-A526-7192AC07CE44}"/>
              </a:ext>
            </a:extLst>
          </p:cNvPr>
          <p:cNvSpPr>
            <a:spLocks noGrp="1"/>
          </p:cNvSpPr>
          <p:nvPr>
            <p:ph idx="1"/>
          </p:nvPr>
        </p:nvSpPr>
        <p:spPr/>
        <p:txBody>
          <a:bodyPr/>
          <a:lstStyle/>
          <a:p>
            <a:r>
              <a:rPr lang="en-US" dirty="0"/>
              <a:t>The emit call triggers an event: </a:t>
            </a:r>
          </a:p>
          <a:p>
            <a:pPr marL="0" indent="0">
              <a:buNone/>
            </a:pPr>
            <a:r>
              <a:rPr lang="en-US" dirty="0">
                <a:highlight>
                  <a:srgbClr val="FFFF00"/>
                </a:highlight>
              </a:rPr>
              <a:t>emit </a:t>
            </a:r>
            <a:r>
              <a:rPr lang="en-US" dirty="0" err="1">
                <a:highlight>
                  <a:srgbClr val="FFFF00"/>
                </a:highlight>
              </a:rPr>
              <a:t>BiddingStarted</a:t>
            </a:r>
            <a:r>
              <a:rPr lang="en-US" dirty="0">
                <a:highlight>
                  <a:srgbClr val="FFFF00"/>
                </a:highlight>
              </a:rPr>
              <a:t>(); </a:t>
            </a:r>
          </a:p>
          <a:p>
            <a:pPr marL="0" indent="0">
              <a:buNone/>
            </a:pPr>
            <a:r>
              <a:rPr lang="en-US" dirty="0">
                <a:highlight>
                  <a:srgbClr val="FFFF00"/>
                </a:highlight>
              </a:rPr>
              <a:t>emit </a:t>
            </a:r>
            <a:r>
              <a:rPr lang="en-US" dirty="0" err="1">
                <a:highlight>
                  <a:srgbClr val="FFFF00"/>
                </a:highlight>
              </a:rPr>
              <a:t>RevealStarted</a:t>
            </a:r>
            <a:r>
              <a:rPr lang="en-US" dirty="0">
                <a:highlight>
                  <a:srgbClr val="FFFF00"/>
                </a:highlight>
              </a:rPr>
              <a:t>(); </a:t>
            </a:r>
          </a:p>
          <a:p>
            <a:pPr marL="0" indent="0">
              <a:buNone/>
            </a:pPr>
            <a:endParaRPr lang="en-US" dirty="0">
              <a:highlight>
                <a:srgbClr val="FFFF00"/>
              </a:highlight>
            </a:endParaRPr>
          </a:p>
          <a:p>
            <a:pPr marL="0" indent="0">
              <a:buNone/>
            </a:pPr>
            <a:r>
              <a:rPr lang="en-US" dirty="0"/>
              <a:t>Now let’s design the blind auction contract with events.</a:t>
            </a:r>
          </a:p>
          <a:p>
            <a:endParaRPr lang="en-US" dirty="0"/>
          </a:p>
        </p:txBody>
      </p:sp>
      <p:sp>
        <p:nvSpPr>
          <p:cNvPr id="4" name="Footer Placeholder 3">
            <a:extLst>
              <a:ext uri="{FF2B5EF4-FFF2-40B4-BE49-F238E27FC236}">
                <a16:creationId xmlns:a16="http://schemas.microsoft.com/office/drawing/2014/main" id="{42473664-64C3-B34E-B340-3FA0C623BC91}"/>
              </a:ext>
            </a:extLst>
          </p:cNvPr>
          <p:cNvSpPr>
            <a:spLocks noGrp="1"/>
          </p:cNvSpPr>
          <p:nvPr>
            <p:ph type="ftr" sz="quarter" idx="11"/>
          </p:nvPr>
        </p:nvSpPr>
        <p:spPr/>
        <p:txBody>
          <a:bodyPr/>
          <a:lstStyle/>
          <a:p>
            <a:r>
              <a:rPr lang="en-US"/>
              <a:t>Bina Ramamurthy. Copyright 2020</a:t>
            </a:r>
          </a:p>
        </p:txBody>
      </p:sp>
      <p:sp>
        <p:nvSpPr>
          <p:cNvPr id="5" name="TextBox 4">
            <a:extLst>
              <a:ext uri="{FF2B5EF4-FFF2-40B4-BE49-F238E27FC236}">
                <a16:creationId xmlns:a16="http://schemas.microsoft.com/office/drawing/2014/main" id="{EE8D9B41-BC07-3144-8274-D662A1FA8A72}"/>
              </a:ext>
            </a:extLst>
          </p:cNvPr>
          <p:cNvSpPr txBox="1"/>
          <p:nvPr/>
        </p:nvSpPr>
        <p:spPr>
          <a:xfrm>
            <a:off x="1556426" y="4679004"/>
            <a:ext cx="9047990" cy="369332"/>
          </a:xfrm>
          <a:prstGeom prst="rect">
            <a:avLst/>
          </a:prstGeom>
          <a:noFill/>
        </p:spPr>
        <p:txBody>
          <a:bodyPr wrap="none" rtlCol="0">
            <a:spAutoFit/>
          </a:bodyPr>
          <a:lstStyle/>
          <a:p>
            <a:r>
              <a:rPr lang="en-US" dirty="0"/>
              <a:t>These can have meaningful parameters too! Emit </a:t>
            </a:r>
            <a:r>
              <a:rPr lang="en-US" dirty="0" err="1"/>
              <a:t>BiddingStarted</a:t>
            </a:r>
            <a:r>
              <a:rPr lang="en-US" dirty="0"/>
              <a:t> (</a:t>
            </a:r>
            <a:r>
              <a:rPr lang="en-US" dirty="0" err="1"/>
              <a:t>paramters</a:t>
            </a:r>
            <a:r>
              <a:rPr lang="en-US" dirty="0"/>
              <a:t>, “Bidding Started”);</a:t>
            </a:r>
          </a:p>
        </p:txBody>
      </p:sp>
    </p:spTree>
    <p:extLst>
      <p:ext uri="{BB962C8B-B14F-4D97-AF65-F5344CB8AC3E}">
        <p14:creationId xmlns:p14="http://schemas.microsoft.com/office/powerpoint/2010/main" val="3256790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ADB002-EDA1-3E4B-AA09-CD0618E45B44}"/>
              </a:ext>
            </a:extLst>
          </p:cNvPr>
          <p:cNvSpPr>
            <a:spLocks noGrp="1"/>
          </p:cNvSpPr>
          <p:nvPr>
            <p:ph type="ftr" sz="quarter" idx="11"/>
          </p:nvPr>
        </p:nvSpPr>
        <p:spPr/>
        <p:txBody>
          <a:bodyPr/>
          <a:lstStyle/>
          <a:p>
            <a:r>
              <a:rPr lang="en-US"/>
              <a:t>Bina Ramamurthy. Copyright 2020</a:t>
            </a:r>
          </a:p>
        </p:txBody>
      </p:sp>
      <p:sp>
        <p:nvSpPr>
          <p:cNvPr id="2" name="Title 1">
            <a:extLst>
              <a:ext uri="{FF2B5EF4-FFF2-40B4-BE49-F238E27FC236}">
                <a16:creationId xmlns:a16="http://schemas.microsoft.com/office/drawing/2014/main" id="{0551AB49-FB44-FD49-A0F4-4E6A4011F7D7}"/>
              </a:ext>
            </a:extLst>
          </p:cNvPr>
          <p:cNvSpPr>
            <a:spLocks noGrp="1"/>
          </p:cNvSpPr>
          <p:nvPr>
            <p:ph type="title" idx="4294967295"/>
          </p:nvPr>
        </p:nvSpPr>
        <p:spPr>
          <a:xfrm>
            <a:off x="77889" y="0"/>
            <a:ext cx="9604375" cy="1049337"/>
          </a:xfrm>
        </p:spPr>
        <p:txBody>
          <a:bodyPr/>
          <a:lstStyle/>
          <a:p>
            <a:r>
              <a:rPr lang="en-US" dirty="0"/>
              <a:t>Contract diagram with events</a:t>
            </a:r>
          </a:p>
        </p:txBody>
      </p:sp>
      <p:pic>
        <p:nvPicPr>
          <p:cNvPr id="6" name="Picture 5">
            <a:extLst>
              <a:ext uri="{FF2B5EF4-FFF2-40B4-BE49-F238E27FC236}">
                <a16:creationId xmlns:a16="http://schemas.microsoft.com/office/drawing/2014/main" id="{0091D915-5EA8-584C-BC47-02B3CD7888D2}"/>
              </a:ext>
            </a:extLst>
          </p:cNvPr>
          <p:cNvPicPr>
            <a:picLocks noChangeAspect="1"/>
          </p:cNvPicPr>
          <p:nvPr/>
        </p:nvPicPr>
        <p:blipFill>
          <a:blip r:embed="rId2"/>
          <a:stretch>
            <a:fillRect/>
          </a:stretch>
        </p:blipFill>
        <p:spPr>
          <a:xfrm>
            <a:off x="3003951" y="638508"/>
            <a:ext cx="5246725" cy="5246725"/>
          </a:xfrm>
          <a:prstGeom prst="rect">
            <a:avLst/>
          </a:prstGeom>
        </p:spPr>
      </p:pic>
    </p:spTree>
    <p:extLst>
      <p:ext uri="{BB962C8B-B14F-4D97-AF65-F5344CB8AC3E}">
        <p14:creationId xmlns:p14="http://schemas.microsoft.com/office/powerpoint/2010/main" val="101162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6F0478-7BB6-F345-80FF-5F9A7687DF66}"/>
              </a:ext>
            </a:extLst>
          </p:cNvPr>
          <p:cNvSpPr>
            <a:spLocks noGrp="1"/>
          </p:cNvSpPr>
          <p:nvPr>
            <p:ph type="ftr" sz="quarter" idx="11"/>
          </p:nvPr>
        </p:nvSpPr>
        <p:spPr/>
        <p:txBody>
          <a:bodyPr/>
          <a:lstStyle/>
          <a:p>
            <a:r>
              <a:rPr lang="en-US"/>
              <a:t>Bina Ramamurthy. Copyright 2020</a:t>
            </a:r>
          </a:p>
        </p:txBody>
      </p:sp>
      <p:sp>
        <p:nvSpPr>
          <p:cNvPr id="3" name="TextBox 2">
            <a:extLst>
              <a:ext uri="{FF2B5EF4-FFF2-40B4-BE49-F238E27FC236}">
                <a16:creationId xmlns:a16="http://schemas.microsoft.com/office/drawing/2014/main" id="{D8F7824B-B12F-4543-9A8C-1AFB2A5CEF55}"/>
              </a:ext>
            </a:extLst>
          </p:cNvPr>
          <p:cNvSpPr txBox="1"/>
          <p:nvPr/>
        </p:nvSpPr>
        <p:spPr>
          <a:xfrm>
            <a:off x="2228193" y="2659117"/>
            <a:ext cx="3891771" cy="369332"/>
          </a:xfrm>
          <a:prstGeom prst="rect">
            <a:avLst/>
          </a:prstGeom>
          <a:noFill/>
        </p:spPr>
        <p:txBody>
          <a:bodyPr wrap="none" rtlCol="0">
            <a:spAutoFit/>
          </a:bodyPr>
          <a:lstStyle/>
          <a:p>
            <a:r>
              <a:rPr lang="en-US" dirty="0"/>
              <a:t>On to listing </a:t>
            </a:r>
            <a:r>
              <a:rPr lang="en-US"/>
              <a:t>6.1 for Remix exploration.</a:t>
            </a:r>
          </a:p>
        </p:txBody>
      </p:sp>
    </p:spTree>
    <p:extLst>
      <p:ext uri="{BB962C8B-B14F-4D97-AF65-F5344CB8AC3E}">
        <p14:creationId xmlns:p14="http://schemas.microsoft.com/office/powerpoint/2010/main" val="1840146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C11957-2D80-C641-87EC-8D4F9F3744A2}"/>
              </a:ext>
            </a:extLst>
          </p:cNvPr>
          <p:cNvSpPr>
            <a:spLocks noGrp="1"/>
          </p:cNvSpPr>
          <p:nvPr>
            <p:ph type="title"/>
          </p:nvPr>
        </p:nvSpPr>
        <p:spPr/>
        <p:txBody>
          <a:bodyPr/>
          <a:lstStyle/>
          <a:p>
            <a:r>
              <a:rPr lang="en-US" dirty="0"/>
              <a:t>Khash for 1 to 9 with 0x426526 as OTP</a:t>
            </a:r>
          </a:p>
        </p:txBody>
      </p:sp>
      <p:sp>
        <p:nvSpPr>
          <p:cNvPr id="7" name="Content Placeholder 6">
            <a:extLst>
              <a:ext uri="{FF2B5EF4-FFF2-40B4-BE49-F238E27FC236}">
                <a16:creationId xmlns:a16="http://schemas.microsoft.com/office/drawing/2014/main" id="{54140185-D8D3-0548-842A-9FA489F013D4}"/>
              </a:ext>
            </a:extLst>
          </p:cNvPr>
          <p:cNvSpPr>
            <a:spLocks noGrp="1"/>
          </p:cNvSpPr>
          <p:nvPr>
            <p:ph idx="1"/>
          </p:nvPr>
        </p:nvSpPr>
        <p:spPr/>
        <p:txBody>
          <a:bodyPr/>
          <a:lstStyle/>
          <a:p>
            <a:endParaRPr lang="en-US"/>
          </a:p>
        </p:txBody>
      </p:sp>
      <p:sp>
        <p:nvSpPr>
          <p:cNvPr id="2" name="Footer Placeholder 1">
            <a:extLst>
              <a:ext uri="{FF2B5EF4-FFF2-40B4-BE49-F238E27FC236}">
                <a16:creationId xmlns:a16="http://schemas.microsoft.com/office/drawing/2014/main" id="{E2D6CD96-B6D9-724E-B32B-FD74D59546C0}"/>
              </a:ext>
            </a:extLst>
          </p:cNvPr>
          <p:cNvSpPr>
            <a:spLocks noGrp="1"/>
          </p:cNvSpPr>
          <p:nvPr>
            <p:ph type="ftr" sz="quarter" idx="11"/>
          </p:nvPr>
        </p:nvSpPr>
        <p:spPr/>
        <p:txBody>
          <a:bodyPr/>
          <a:lstStyle/>
          <a:p>
            <a:r>
              <a:rPr lang="en-US" dirty="0"/>
              <a:t>Bina Ramamurthy. Copyright 2020</a:t>
            </a:r>
          </a:p>
        </p:txBody>
      </p:sp>
      <p:sp>
        <p:nvSpPr>
          <p:cNvPr id="4" name="AutoShape 2">
            <a:extLst>
              <a:ext uri="{FF2B5EF4-FFF2-40B4-BE49-F238E27FC236}">
                <a16:creationId xmlns:a16="http://schemas.microsoft.com/office/drawing/2014/main" id="{A13E6163-4B93-C14E-9E89-995BAF5A434E}"/>
              </a:ext>
            </a:extLst>
          </p:cNvPr>
          <p:cNvSpPr>
            <a:spLocks noChangeAspect="1" noChangeArrowheads="1"/>
          </p:cNvSpPr>
          <p:nvPr/>
        </p:nvSpPr>
        <p:spPr bwMode="auto">
          <a:xfrm>
            <a:off x="762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C228B797-D4B4-D04A-90FD-6778632828B4}"/>
              </a:ext>
            </a:extLst>
          </p:cNvPr>
          <p:cNvSpPr txBox="1"/>
          <p:nvPr/>
        </p:nvSpPr>
        <p:spPr>
          <a:xfrm>
            <a:off x="1595336" y="2489002"/>
            <a:ext cx="8489632" cy="3139321"/>
          </a:xfrm>
          <a:prstGeom prst="rect">
            <a:avLst/>
          </a:prstGeom>
          <a:noFill/>
        </p:spPr>
        <p:txBody>
          <a:bodyPr wrap="none" rtlCol="0">
            <a:spAutoFit/>
          </a:bodyPr>
          <a:lstStyle/>
          <a:p>
            <a:pPr lvl="0" defTabSz="914400" eaLnBrk="0" fontAlgn="base" hangingPunct="0">
              <a:spcBef>
                <a:spcPct val="0"/>
              </a:spcBef>
              <a:spcAft>
                <a:spcPct val="0"/>
              </a:spcAft>
            </a:pPr>
            <a:r>
              <a:rPr lang="en-US" altLang="en-US" dirty="0">
                <a:solidFill>
                  <a:srgbClr val="212121"/>
                </a:solidFill>
                <a:latin typeface="Segoe UI" panose="020B0502040204020203" pitchFamily="34" charset="0"/>
              </a:rPr>
              <a:t>1. 0xeef3620c18bdc1beca6224de9c623311d384a20fc9e6e958d393e16b74214ebe</a:t>
            </a:r>
          </a:p>
          <a:p>
            <a:pPr lvl="0" defTabSz="914400" eaLnBrk="0" fontAlgn="base" hangingPunct="0">
              <a:spcBef>
                <a:spcPct val="0"/>
              </a:spcBef>
              <a:spcAft>
                <a:spcPct val="0"/>
              </a:spcAft>
            </a:pPr>
            <a:r>
              <a:rPr lang="en-US" altLang="en-US" dirty="0">
                <a:solidFill>
                  <a:srgbClr val="212121"/>
                </a:solidFill>
                <a:latin typeface="Segoe UI" panose="020B0502040204020203" pitchFamily="34" charset="0"/>
              </a:rPr>
              <a:t>2. 0x54e5698906dca642811eb2f3a357ebfdc587856bb3208f7bca6a502cadd7157a</a:t>
            </a:r>
          </a:p>
          <a:p>
            <a:pPr lvl="0" defTabSz="914400" eaLnBrk="0" fontAlgn="base" hangingPunct="0">
              <a:spcBef>
                <a:spcPct val="0"/>
              </a:spcBef>
              <a:spcAft>
                <a:spcPct val="0"/>
              </a:spcAft>
            </a:pPr>
            <a:r>
              <a:rPr lang="en-US" altLang="en-US" dirty="0">
                <a:solidFill>
                  <a:srgbClr val="212121"/>
                </a:solidFill>
                <a:latin typeface="Segoe UI" panose="020B0502040204020203" pitchFamily="34" charset="0"/>
              </a:rPr>
              <a:t>3. 0x74bbb8fdcb48d6f82df6e9067fd9633fff4cab1103f0d5cb8b4de7214cbdcea1</a:t>
            </a:r>
          </a:p>
          <a:p>
            <a:pPr lvl="0" defTabSz="914400" eaLnBrk="0" fontAlgn="base" hangingPunct="0">
              <a:spcBef>
                <a:spcPct val="0"/>
              </a:spcBef>
              <a:spcAft>
                <a:spcPct val="0"/>
              </a:spcAft>
            </a:pPr>
            <a:r>
              <a:rPr lang="en-US" altLang="en-US" dirty="0">
                <a:solidFill>
                  <a:srgbClr val="212121"/>
                </a:solidFill>
                <a:latin typeface="Segoe UI" panose="020B0502040204020203" pitchFamily="34" charset="0"/>
              </a:rPr>
              <a:t>4. 0x23b7317bad9be591ebd1a4cb60fbc61cd5aa06e2897371ec35673fa10afdfbbf</a:t>
            </a:r>
            <a:br>
              <a:rPr lang="en-US" altLang="en-US" dirty="0">
                <a:solidFill>
                  <a:srgbClr val="212121"/>
                </a:solidFill>
                <a:latin typeface="Segoe UI" panose="020B0502040204020203" pitchFamily="34" charset="0"/>
              </a:rPr>
            </a:br>
            <a:r>
              <a:rPr lang="en-US" altLang="en-US" dirty="0">
                <a:solidFill>
                  <a:srgbClr val="212121"/>
                </a:solidFill>
                <a:latin typeface="Segoe UI" panose="020B0502040204020203" pitchFamily="34" charset="0"/>
              </a:rPr>
              <a:t>5. 0xa880ced0bec614fc69ea1e83f5305d6b5d609a06097e6538d5943fd1e2e0e6a0</a:t>
            </a:r>
            <a:br>
              <a:rPr lang="en-US" altLang="en-US" dirty="0">
                <a:solidFill>
                  <a:srgbClr val="212121"/>
                </a:solidFill>
                <a:latin typeface="Segoe UI" panose="020B0502040204020203" pitchFamily="34" charset="0"/>
              </a:rPr>
            </a:br>
            <a:r>
              <a:rPr lang="en-US" altLang="en-US" dirty="0">
                <a:solidFill>
                  <a:srgbClr val="212121"/>
                </a:solidFill>
                <a:latin typeface="Segoe UI" panose="020B0502040204020203" pitchFamily="34" charset="0"/>
              </a:rPr>
              <a:t>6. 0xf97658c48dd01c7fd7072cd7f2ac355d43dfe7036a1efd5a52e5dc4a60773ab7</a:t>
            </a:r>
            <a:br>
              <a:rPr lang="en-US" altLang="en-US" dirty="0">
                <a:solidFill>
                  <a:srgbClr val="212121"/>
                </a:solidFill>
                <a:latin typeface="Segoe UI" panose="020B0502040204020203" pitchFamily="34" charset="0"/>
              </a:rPr>
            </a:br>
            <a:r>
              <a:rPr lang="en-US" altLang="en-US" dirty="0">
                <a:solidFill>
                  <a:srgbClr val="212121"/>
                </a:solidFill>
                <a:latin typeface="Segoe UI" panose="020B0502040204020203" pitchFamily="34" charset="0"/>
              </a:rPr>
              <a:t>7. 0x468ee8442496706c958855a4a8efef82343504ee280c002fb9d61569f8ecd21a</a:t>
            </a:r>
            <a:br>
              <a:rPr lang="en-US" altLang="en-US" dirty="0">
                <a:solidFill>
                  <a:srgbClr val="212121"/>
                </a:solidFill>
                <a:latin typeface="Segoe UI" panose="020B0502040204020203" pitchFamily="34" charset="0"/>
              </a:rPr>
            </a:br>
            <a:r>
              <a:rPr lang="en-US" altLang="en-US" dirty="0">
                <a:solidFill>
                  <a:srgbClr val="212121"/>
                </a:solidFill>
                <a:latin typeface="Segoe UI" panose="020B0502040204020203" pitchFamily="34" charset="0"/>
              </a:rPr>
              <a:t>8. 0x86977eeb7686f36f6a96f7976522bb1bc5040f8acc958b7ec8e9dfd25936d8de</a:t>
            </a:r>
            <a:br>
              <a:rPr lang="en-US" altLang="en-US" dirty="0">
                <a:solidFill>
                  <a:srgbClr val="212121"/>
                </a:solidFill>
                <a:latin typeface="Segoe UI" panose="020B0502040204020203" pitchFamily="34" charset="0"/>
              </a:rPr>
            </a:br>
            <a:r>
              <a:rPr lang="en-US" altLang="en-US" dirty="0">
                <a:solidFill>
                  <a:srgbClr val="212121"/>
                </a:solidFill>
                <a:latin typeface="Segoe UI" panose="020B0502040204020203" pitchFamily="34" charset="0"/>
              </a:rPr>
              <a:t>9. 0xe4e379235e9af3d8096c9a54651d7aa666f8de66f93f01f0d65f20edeca77bda</a:t>
            </a:r>
            <a:endParaRPr lang="en-US" altLang="en-US" sz="1100" dirty="0"/>
          </a:p>
          <a:p>
            <a:pPr lvl="0" defTabSz="914400" eaLnBrk="0" fontAlgn="base" hangingPunct="0">
              <a:spcBef>
                <a:spcPct val="0"/>
              </a:spcBef>
              <a:spcAft>
                <a:spcPct val="0"/>
              </a:spcAft>
            </a:pPr>
            <a:r>
              <a:rPr lang="en-US" altLang="en-US" dirty="0">
                <a:solidFill>
                  <a:srgbClr val="212121"/>
                </a:solidFill>
                <a:latin typeface="Segoe UI" panose="020B0502040204020203" pitchFamily="34" charset="0"/>
              </a:rPr>
              <a:t>  </a:t>
            </a:r>
            <a:r>
              <a:rPr lang="en-US" altLang="en-US" sz="3600" dirty="0">
                <a:solidFill>
                  <a:srgbClr val="212121"/>
                </a:solidFill>
                <a:latin typeface="Segoe UI" panose="020B0502040204020203" pitchFamily="34" charset="0"/>
              </a:rPr>
              <a:t>     </a:t>
            </a:r>
            <a:r>
              <a:rPr lang="en-US" altLang="en-US" dirty="0" err="1">
                <a:solidFill>
                  <a:srgbClr val="FFFFFF"/>
                </a:solidFill>
                <a:latin typeface="Segoe UI" panose="020B0502040204020203" pitchFamily="34" charset="0"/>
              </a:rPr>
              <a:t>ᐧ</a:t>
            </a:r>
            <a:endParaRPr lang="en-US" dirty="0"/>
          </a:p>
        </p:txBody>
      </p:sp>
    </p:spTree>
    <p:extLst>
      <p:ext uri="{BB962C8B-B14F-4D97-AF65-F5344CB8AC3E}">
        <p14:creationId xmlns:p14="http://schemas.microsoft.com/office/powerpoint/2010/main" val="178337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649F8F-EDCC-614D-991A-03F6E3B7BB9B}"/>
              </a:ext>
            </a:extLst>
          </p:cNvPr>
          <p:cNvSpPr>
            <a:spLocks noGrp="1"/>
          </p:cNvSpPr>
          <p:nvPr>
            <p:ph type="ftr" sz="quarter" idx="11"/>
          </p:nvPr>
        </p:nvSpPr>
        <p:spPr/>
        <p:txBody>
          <a:bodyPr/>
          <a:lstStyle/>
          <a:p>
            <a:r>
              <a:rPr lang="en-US"/>
              <a:t>Bina Ramamurthy. Copyright 2020</a:t>
            </a:r>
          </a:p>
        </p:txBody>
      </p:sp>
      <p:pic>
        <p:nvPicPr>
          <p:cNvPr id="4" name="Picture 3">
            <a:extLst>
              <a:ext uri="{FF2B5EF4-FFF2-40B4-BE49-F238E27FC236}">
                <a16:creationId xmlns:a16="http://schemas.microsoft.com/office/drawing/2014/main" id="{1B9962E8-061F-FA40-B353-65E7F2FE5977}"/>
              </a:ext>
            </a:extLst>
          </p:cNvPr>
          <p:cNvPicPr>
            <a:picLocks noChangeAspect="1"/>
          </p:cNvPicPr>
          <p:nvPr/>
        </p:nvPicPr>
        <p:blipFill>
          <a:blip r:embed="rId2"/>
          <a:stretch>
            <a:fillRect/>
          </a:stretch>
        </p:blipFill>
        <p:spPr>
          <a:xfrm>
            <a:off x="2480553" y="329307"/>
            <a:ext cx="7665395" cy="5493233"/>
          </a:xfrm>
          <a:prstGeom prst="rect">
            <a:avLst/>
          </a:prstGeom>
        </p:spPr>
      </p:pic>
    </p:spTree>
    <p:extLst>
      <p:ext uri="{BB962C8B-B14F-4D97-AF65-F5344CB8AC3E}">
        <p14:creationId xmlns:p14="http://schemas.microsoft.com/office/powerpoint/2010/main" val="280096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2E39-0027-8C4B-A3C4-89DE20AD84C9}"/>
              </a:ext>
            </a:extLst>
          </p:cNvPr>
          <p:cNvSpPr>
            <a:spLocks noGrp="1"/>
          </p:cNvSpPr>
          <p:nvPr>
            <p:ph type="title" idx="4294967295"/>
          </p:nvPr>
        </p:nvSpPr>
        <p:spPr>
          <a:xfrm>
            <a:off x="214077" y="0"/>
            <a:ext cx="9604375" cy="1049337"/>
          </a:xfrm>
        </p:spPr>
        <p:txBody>
          <a:bodyPr/>
          <a:lstStyle/>
          <a:p>
            <a:r>
              <a:rPr lang="en-US" dirty="0"/>
              <a:t>Chapter 1</a:t>
            </a:r>
          </a:p>
        </p:txBody>
      </p:sp>
      <p:pic>
        <p:nvPicPr>
          <p:cNvPr id="5" name="Picture 4">
            <a:extLst>
              <a:ext uri="{FF2B5EF4-FFF2-40B4-BE49-F238E27FC236}">
                <a16:creationId xmlns:a16="http://schemas.microsoft.com/office/drawing/2014/main" id="{31EB95A4-3228-9447-8591-D5AD8D4DDFAE}"/>
              </a:ext>
            </a:extLst>
          </p:cNvPr>
          <p:cNvPicPr>
            <a:picLocks noChangeAspect="1"/>
          </p:cNvPicPr>
          <p:nvPr/>
        </p:nvPicPr>
        <p:blipFill>
          <a:blip r:embed="rId2"/>
          <a:stretch>
            <a:fillRect/>
          </a:stretch>
        </p:blipFill>
        <p:spPr>
          <a:xfrm>
            <a:off x="253801" y="865761"/>
            <a:ext cx="4999135" cy="3607330"/>
          </a:xfrm>
          <a:prstGeom prst="rect">
            <a:avLst/>
          </a:prstGeom>
          <a:ln>
            <a:solidFill>
              <a:schemeClr val="accent1">
                <a:shade val="50000"/>
              </a:schemeClr>
            </a:solidFill>
          </a:ln>
        </p:spPr>
      </p:pic>
      <p:pic>
        <p:nvPicPr>
          <p:cNvPr id="7" name="Picture 6">
            <a:extLst>
              <a:ext uri="{FF2B5EF4-FFF2-40B4-BE49-F238E27FC236}">
                <a16:creationId xmlns:a16="http://schemas.microsoft.com/office/drawing/2014/main" id="{8D637AFE-28C3-4E4F-A946-CCA23EB7ED5D}"/>
              </a:ext>
            </a:extLst>
          </p:cNvPr>
          <p:cNvPicPr>
            <a:picLocks noChangeAspect="1"/>
          </p:cNvPicPr>
          <p:nvPr/>
        </p:nvPicPr>
        <p:blipFill>
          <a:blip r:embed="rId3"/>
          <a:stretch>
            <a:fillRect/>
          </a:stretch>
        </p:blipFill>
        <p:spPr>
          <a:xfrm>
            <a:off x="6714428" y="87549"/>
            <a:ext cx="4861217" cy="3258766"/>
          </a:xfrm>
          <a:prstGeom prst="rect">
            <a:avLst/>
          </a:prstGeom>
          <a:ln>
            <a:solidFill>
              <a:schemeClr val="accent1">
                <a:shade val="50000"/>
              </a:schemeClr>
            </a:solidFill>
          </a:ln>
        </p:spPr>
      </p:pic>
      <p:sp>
        <p:nvSpPr>
          <p:cNvPr id="8" name="Footer Placeholder 7">
            <a:extLst>
              <a:ext uri="{FF2B5EF4-FFF2-40B4-BE49-F238E27FC236}">
                <a16:creationId xmlns:a16="http://schemas.microsoft.com/office/drawing/2014/main" id="{1A26312D-17D5-B84F-93BF-7FA5A94C5E17}"/>
              </a:ext>
            </a:extLst>
          </p:cNvPr>
          <p:cNvSpPr>
            <a:spLocks noGrp="1"/>
          </p:cNvSpPr>
          <p:nvPr>
            <p:ph type="ftr" sz="quarter" idx="11"/>
          </p:nvPr>
        </p:nvSpPr>
        <p:spPr/>
        <p:txBody>
          <a:bodyPr/>
          <a:lstStyle/>
          <a:p>
            <a:r>
              <a:rPr lang="en-US" dirty="0"/>
              <a:t>Bina Ramamurthy. Copyright 2020</a:t>
            </a:r>
          </a:p>
        </p:txBody>
      </p:sp>
    </p:spTree>
    <p:extLst>
      <p:ext uri="{BB962C8B-B14F-4D97-AF65-F5344CB8AC3E}">
        <p14:creationId xmlns:p14="http://schemas.microsoft.com/office/powerpoint/2010/main" val="182690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2EA3E8-BF48-6446-86B8-B3B43CF00FBF}"/>
              </a:ext>
            </a:extLst>
          </p:cNvPr>
          <p:cNvSpPr>
            <a:spLocks noGrp="1"/>
          </p:cNvSpPr>
          <p:nvPr>
            <p:ph type="ftr" sz="quarter" idx="11"/>
          </p:nvPr>
        </p:nvSpPr>
        <p:spPr/>
        <p:txBody>
          <a:bodyPr/>
          <a:lstStyle/>
          <a:p>
            <a:r>
              <a:rPr lang="en-US"/>
              <a:t>Bina Ramamurthy. Copyright 2020</a:t>
            </a:r>
            <a:endParaRPr lang="en-US" b="1" dirty="0"/>
          </a:p>
        </p:txBody>
      </p:sp>
      <p:sp>
        <p:nvSpPr>
          <p:cNvPr id="3" name="TextBox 2">
            <a:extLst>
              <a:ext uri="{FF2B5EF4-FFF2-40B4-BE49-F238E27FC236}">
                <a16:creationId xmlns:a16="http://schemas.microsoft.com/office/drawing/2014/main" id="{92E7212E-2402-8B45-A57C-547106820253}"/>
              </a:ext>
            </a:extLst>
          </p:cNvPr>
          <p:cNvSpPr txBox="1"/>
          <p:nvPr/>
        </p:nvSpPr>
        <p:spPr>
          <a:xfrm>
            <a:off x="690664" y="60760"/>
            <a:ext cx="4089517" cy="369332"/>
          </a:xfrm>
          <a:prstGeom prst="rect">
            <a:avLst/>
          </a:prstGeom>
          <a:noFill/>
        </p:spPr>
        <p:txBody>
          <a:bodyPr wrap="none" rtlCol="0">
            <a:spAutoFit/>
          </a:bodyPr>
          <a:lstStyle/>
          <a:p>
            <a:r>
              <a:rPr lang="en-US" dirty="0"/>
              <a:t>Solidity program for hashing: Keccak Hash</a:t>
            </a:r>
          </a:p>
        </p:txBody>
      </p:sp>
      <p:sp>
        <p:nvSpPr>
          <p:cNvPr id="6" name="Rectangle 5">
            <a:extLst>
              <a:ext uri="{FF2B5EF4-FFF2-40B4-BE49-F238E27FC236}">
                <a16:creationId xmlns:a16="http://schemas.microsoft.com/office/drawing/2014/main" id="{3305F959-28E8-2449-86EE-A25CA6CD39E5}"/>
              </a:ext>
            </a:extLst>
          </p:cNvPr>
          <p:cNvSpPr/>
          <p:nvPr/>
        </p:nvSpPr>
        <p:spPr>
          <a:xfrm>
            <a:off x="963039" y="889843"/>
            <a:ext cx="10496144" cy="4801314"/>
          </a:xfrm>
          <a:prstGeom prst="rect">
            <a:avLst/>
          </a:prstGeom>
        </p:spPr>
        <p:txBody>
          <a:bodyPr wrap="square">
            <a:spAutoFit/>
          </a:bodyPr>
          <a:lstStyle/>
          <a:p>
            <a:r>
              <a:rPr lang="en-US" dirty="0"/>
              <a:t>pragma ­­solidity &gt;=0.4.22 &lt;=0.6.0;</a:t>
            </a:r>
          </a:p>
          <a:p>
            <a:endParaRPr lang="en-US" dirty="0"/>
          </a:p>
          <a:p>
            <a:r>
              <a:rPr lang="en-US" dirty="0"/>
              <a:t> </a:t>
            </a:r>
          </a:p>
          <a:p>
            <a:endParaRPr lang="en-US" dirty="0"/>
          </a:p>
          <a:p>
            <a:r>
              <a:rPr lang="en-US" dirty="0"/>
              <a:t>contract Khash {</a:t>
            </a:r>
          </a:p>
          <a:p>
            <a:endParaRPr lang="en-US" dirty="0"/>
          </a:p>
          <a:p>
            <a:r>
              <a:rPr lang="en-US" dirty="0"/>
              <a:t>  bytes32 public </a:t>
            </a:r>
            <a:r>
              <a:rPr lang="en-US" dirty="0" err="1"/>
              <a:t>hashedValue</a:t>
            </a:r>
            <a:r>
              <a:rPr lang="en-US" dirty="0"/>
              <a:t>;</a:t>
            </a:r>
          </a:p>
          <a:p>
            <a:endParaRPr lang="en-US" dirty="0"/>
          </a:p>
          <a:p>
            <a:r>
              <a:rPr lang="en-US" dirty="0"/>
              <a:t>  function </a:t>
            </a:r>
            <a:r>
              <a:rPr lang="en-US" dirty="0" err="1"/>
              <a:t>hashMe</a:t>
            </a:r>
            <a:r>
              <a:rPr lang="en-US" dirty="0"/>
              <a:t>( </a:t>
            </a:r>
            <a:r>
              <a:rPr lang="en-US" dirty="0" err="1"/>
              <a:t>uint</a:t>
            </a:r>
            <a:r>
              <a:rPr lang="en-US" dirty="0"/>
              <a:t> value1, bytes32 password) public </a:t>
            </a:r>
          </a:p>
          <a:p>
            <a:endParaRPr lang="en-US" dirty="0"/>
          </a:p>
          <a:p>
            <a:r>
              <a:rPr lang="en-US" dirty="0"/>
              <a:t>  {</a:t>
            </a:r>
          </a:p>
          <a:p>
            <a:endParaRPr lang="en-US" dirty="0"/>
          </a:p>
          <a:p>
            <a:r>
              <a:rPr lang="en-US" dirty="0"/>
              <a:t>	</a:t>
            </a:r>
            <a:r>
              <a:rPr lang="en-US" dirty="0" err="1"/>
              <a:t>hashedValue</a:t>
            </a:r>
            <a:r>
              <a:rPr lang="en-US" dirty="0"/>
              <a:t> = keccak256(</a:t>
            </a:r>
            <a:r>
              <a:rPr lang="en-US" dirty="0" err="1"/>
              <a:t>abi.encodePacked</a:t>
            </a:r>
            <a:r>
              <a:rPr lang="en-US" dirty="0"/>
              <a:t>(value1, password));</a:t>
            </a:r>
          </a:p>
          <a:p>
            <a:endParaRPr lang="en-US" dirty="0"/>
          </a:p>
          <a:p>
            <a:r>
              <a:rPr lang="en-US" dirty="0"/>
              <a:t>  }</a:t>
            </a:r>
          </a:p>
          <a:p>
            <a:endParaRPr lang="en-US" dirty="0"/>
          </a:p>
          <a:p>
            <a:r>
              <a:rPr lang="en-US" dirty="0"/>
              <a:t>}​</a:t>
            </a:r>
          </a:p>
        </p:txBody>
      </p:sp>
      <p:sp>
        <p:nvSpPr>
          <p:cNvPr id="4" name="TextBox 3">
            <a:extLst>
              <a:ext uri="{FF2B5EF4-FFF2-40B4-BE49-F238E27FC236}">
                <a16:creationId xmlns:a16="http://schemas.microsoft.com/office/drawing/2014/main" id="{0CCC16AB-CEA7-2B46-95E3-EDE330F47C7D}"/>
              </a:ext>
            </a:extLst>
          </p:cNvPr>
          <p:cNvSpPr txBox="1"/>
          <p:nvPr/>
        </p:nvSpPr>
        <p:spPr>
          <a:xfrm>
            <a:off x="8409181" y="1050587"/>
            <a:ext cx="3050002" cy="369332"/>
          </a:xfrm>
          <a:prstGeom prst="rect">
            <a:avLst/>
          </a:prstGeom>
          <a:noFill/>
        </p:spPr>
        <p:txBody>
          <a:bodyPr wrap="none" rtlCol="0">
            <a:spAutoFit/>
          </a:bodyPr>
          <a:lstStyle/>
          <a:p>
            <a:r>
              <a:rPr lang="en-US" dirty="0"/>
              <a:t>Why do you need a password?</a:t>
            </a:r>
          </a:p>
        </p:txBody>
      </p:sp>
      <p:cxnSp>
        <p:nvCxnSpPr>
          <p:cNvPr id="7" name="Curved Connector 6">
            <a:extLst>
              <a:ext uri="{FF2B5EF4-FFF2-40B4-BE49-F238E27FC236}">
                <a16:creationId xmlns:a16="http://schemas.microsoft.com/office/drawing/2014/main" id="{75B115B9-EAC6-974C-A02B-654DD34D5B62}"/>
              </a:ext>
            </a:extLst>
          </p:cNvPr>
          <p:cNvCxnSpPr>
            <a:stCxn id="4" idx="2"/>
          </p:cNvCxnSpPr>
          <p:nvPr/>
        </p:nvCxnSpPr>
        <p:spPr>
          <a:xfrm rot="5400000">
            <a:off x="7222474" y="578791"/>
            <a:ext cx="1870581" cy="35528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717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B870C6-507E-FF42-BA87-B804864EB5DB}"/>
              </a:ext>
            </a:extLst>
          </p:cNvPr>
          <p:cNvSpPr>
            <a:spLocks noGrp="1"/>
          </p:cNvSpPr>
          <p:nvPr>
            <p:ph type="ftr" sz="quarter" idx="11"/>
          </p:nvPr>
        </p:nvSpPr>
        <p:spPr/>
        <p:txBody>
          <a:bodyPr/>
          <a:lstStyle/>
          <a:p>
            <a:r>
              <a:rPr lang="en-US"/>
              <a:t>Bina Ramamurthy. Copyright 2020</a:t>
            </a:r>
            <a:endParaRPr lang="en-US" b="1" dirty="0"/>
          </a:p>
        </p:txBody>
      </p:sp>
      <p:sp>
        <p:nvSpPr>
          <p:cNvPr id="3" name="Title 2">
            <a:extLst>
              <a:ext uri="{FF2B5EF4-FFF2-40B4-BE49-F238E27FC236}">
                <a16:creationId xmlns:a16="http://schemas.microsoft.com/office/drawing/2014/main" id="{27D28C69-5951-0B45-8C38-10D3A0F87631}"/>
              </a:ext>
            </a:extLst>
          </p:cNvPr>
          <p:cNvSpPr>
            <a:spLocks noGrp="1"/>
          </p:cNvSpPr>
          <p:nvPr>
            <p:ph type="title" idx="4294967295"/>
          </p:nvPr>
        </p:nvSpPr>
        <p:spPr>
          <a:xfrm>
            <a:off x="0" y="152400"/>
            <a:ext cx="9604375" cy="469900"/>
          </a:xfrm>
        </p:spPr>
        <p:txBody>
          <a:bodyPr>
            <a:normAutofit fontScale="90000"/>
          </a:bodyPr>
          <a:lstStyle/>
          <a:p>
            <a:r>
              <a:rPr lang="en-US" sz="2800" dirty="0"/>
              <a:t>Application of hashing : Blind auction</a:t>
            </a:r>
          </a:p>
        </p:txBody>
      </p:sp>
      <p:sp>
        <p:nvSpPr>
          <p:cNvPr id="4" name="Content Placeholder 3">
            <a:extLst>
              <a:ext uri="{FF2B5EF4-FFF2-40B4-BE49-F238E27FC236}">
                <a16:creationId xmlns:a16="http://schemas.microsoft.com/office/drawing/2014/main" id="{74441720-BC15-4542-8D54-E3CCE5558905}"/>
              </a:ext>
            </a:extLst>
          </p:cNvPr>
          <p:cNvSpPr>
            <a:spLocks noGrp="1"/>
          </p:cNvSpPr>
          <p:nvPr>
            <p:ph idx="4294967295"/>
          </p:nvPr>
        </p:nvSpPr>
        <p:spPr>
          <a:xfrm>
            <a:off x="0" y="876300"/>
            <a:ext cx="10798175" cy="4727575"/>
          </a:xfrm>
        </p:spPr>
        <p:txBody>
          <a:bodyPr>
            <a:normAutofit fontScale="85000" lnSpcReduction="20000"/>
          </a:bodyPr>
          <a:lstStyle/>
          <a:p>
            <a:pPr marL="0" indent="0">
              <a:buNone/>
            </a:pPr>
            <a:r>
              <a:rPr lang="en-US" b="1" dirty="0"/>
              <a:t>PROBLEM STATEMENT: </a:t>
            </a:r>
          </a:p>
          <a:p>
            <a:pPr marL="457200" indent="-457200">
              <a:buFont typeface="+mj-lt"/>
              <a:buAutoNum type="arabicPeriod"/>
            </a:pPr>
            <a:r>
              <a:rPr lang="en-US" dirty="0"/>
              <a:t>A beneficiary plans a blind auction for a piece of art-work. </a:t>
            </a:r>
          </a:p>
          <a:p>
            <a:pPr marL="457200" indent="-457200">
              <a:buFont typeface="+mj-lt"/>
              <a:buAutoNum type="arabicPeriod"/>
            </a:pPr>
            <a:r>
              <a:rPr lang="en-US" dirty="0"/>
              <a:t>There may be many pieces to be auctioned off, but for this problem, you’ll consider only one; you can always add others after this piece is sold.</a:t>
            </a:r>
          </a:p>
          <a:p>
            <a:pPr marL="457200" indent="-457200">
              <a:buFont typeface="+mj-lt"/>
              <a:buAutoNum type="arabicPeriod"/>
            </a:pPr>
            <a:r>
              <a:rPr lang="en-US" dirty="0"/>
              <a:t> The beneficiary controls the various stages of the auction, {Init, Bidding, Reveal, Done}. </a:t>
            </a:r>
          </a:p>
          <a:p>
            <a:pPr marL="457200" indent="-457200">
              <a:buFont typeface="+mj-lt"/>
              <a:buAutoNum type="arabicPeriod"/>
            </a:pPr>
            <a:r>
              <a:rPr lang="en-US" dirty="0"/>
              <a:t>After initiation by the beneficiary, the bidders bid one bid at a time during the Bidding phase, providing their bids securely and privately. </a:t>
            </a:r>
          </a:p>
          <a:p>
            <a:pPr marL="457200" indent="-457200">
              <a:buFont typeface="+mj-lt"/>
              <a:buAutoNum type="arabicPeriod"/>
            </a:pPr>
            <a:r>
              <a:rPr lang="en-US" dirty="0"/>
              <a:t>Others, including the beneficiary, cannot see what each bid is. </a:t>
            </a:r>
          </a:p>
          <a:p>
            <a:pPr marL="457200" indent="-457200">
              <a:buFont typeface="+mj-lt"/>
              <a:buAutoNum type="arabicPeriod"/>
            </a:pPr>
            <a:r>
              <a:rPr lang="en-US" dirty="0"/>
              <a:t>After a while, the beneficiary advances the stage to the Reveal phase. Now bidders openly send their bids, and the beneficiary opens the bids and identifies the highest bidder and highest bid. </a:t>
            </a:r>
          </a:p>
          <a:p>
            <a:pPr marL="457200" indent="-457200">
              <a:buFont typeface="+mj-lt"/>
              <a:buAutoNum type="arabicPeriod"/>
            </a:pPr>
            <a:r>
              <a:rPr lang="en-US" dirty="0"/>
              <a:t>The beneficiary ends the auction by advancing the stage to Done, at which time the auction ends. </a:t>
            </a:r>
          </a:p>
          <a:p>
            <a:pPr marL="457200" indent="-457200">
              <a:buFont typeface="+mj-lt"/>
              <a:buAutoNum type="arabicPeriod"/>
            </a:pPr>
            <a:r>
              <a:rPr lang="en-US" dirty="0"/>
              <a:t>The highest bid value is transferred to the beneficiary account. </a:t>
            </a:r>
          </a:p>
          <a:p>
            <a:pPr marL="457200" indent="-457200">
              <a:buFont typeface="+mj-lt"/>
              <a:buAutoNum type="arabicPeriod"/>
            </a:pPr>
            <a:r>
              <a:rPr lang="en-US" dirty="0"/>
              <a:t>Nonwinner bidders can withdraw their deposits, and the winning bidder is returned the balance of their deposit. </a:t>
            </a:r>
          </a:p>
        </p:txBody>
      </p:sp>
      <p:sp>
        <p:nvSpPr>
          <p:cNvPr id="5" name="Pentagon 4">
            <a:extLst>
              <a:ext uri="{FF2B5EF4-FFF2-40B4-BE49-F238E27FC236}">
                <a16:creationId xmlns:a16="http://schemas.microsoft.com/office/drawing/2014/main" id="{19B9D673-1D31-B344-8BC2-82B2891BF259}"/>
              </a:ext>
            </a:extLst>
          </p:cNvPr>
          <p:cNvSpPr/>
          <p:nvPr/>
        </p:nvSpPr>
        <p:spPr>
          <a:xfrm>
            <a:off x="6544558" y="2096310"/>
            <a:ext cx="615000" cy="257783"/>
          </a:xfrm>
          <a:prstGeom prst="homePlate">
            <a:avLst/>
          </a:prstGeom>
          <a:solidFill>
            <a:srgbClr val="DE5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a:extLst>
              <a:ext uri="{FF2B5EF4-FFF2-40B4-BE49-F238E27FC236}">
                <a16:creationId xmlns:a16="http://schemas.microsoft.com/office/drawing/2014/main" id="{9C686BC0-34E4-9A4E-961E-00B605883DB1}"/>
              </a:ext>
            </a:extLst>
          </p:cNvPr>
          <p:cNvSpPr/>
          <p:nvPr/>
        </p:nvSpPr>
        <p:spPr>
          <a:xfrm>
            <a:off x="2478397" y="2982304"/>
            <a:ext cx="615000" cy="257783"/>
          </a:xfrm>
          <a:prstGeom prst="homePlate">
            <a:avLst/>
          </a:prstGeom>
          <a:solidFill>
            <a:srgbClr val="DE5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entagon 6">
            <a:extLst>
              <a:ext uri="{FF2B5EF4-FFF2-40B4-BE49-F238E27FC236}">
                <a16:creationId xmlns:a16="http://schemas.microsoft.com/office/drawing/2014/main" id="{73439548-BB41-BA4B-8274-9504B969E96D}"/>
              </a:ext>
            </a:extLst>
          </p:cNvPr>
          <p:cNvSpPr/>
          <p:nvPr/>
        </p:nvSpPr>
        <p:spPr>
          <a:xfrm>
            <a:off x="7303316" y="4041842"/>
            <a:ext cx="615000" cy="257783"/>
          </a:xfrm>
          <a:prstGeom prst="homePlate">
            <a:avLst/>
          </a:prstGeom>
          <a:solidFill>
            <a:srgbClr val="DE5B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5614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5C95CC-C416-E243-A466-3D3C2A685D8F}"/>
              </a:ext>
            </a:extLst>
          </p:cNvPr>
          <p:cNvSpPr>
            <a:spLocks noGrp="1"/>
          </p:cNvSpPr>
          <p:nvPr>
            <p:ph type="title"/>
          </p:nvPr>
        </p:nvSpPr>
        <p:spPr/>
        <p:txBody>
          <a:bodyPr/>
          <a:lstStyle/>
          <a:p>
            <a:r>
              <a:rPr lang="en-US" dirty="0"/>
              <a:t>Design first</a:t>
            </a:r>
          </a:p>
        </p:txBody>
      </p:sp>
      <p:sp>
        <p:nvSpPr>
          <p:cNvPr id="4" name="Content Placeholder 3">
            <a:extLst>
              <a:ext uri="{FF2B5EF4-FFF2-40B4-BE49-F238E27FC236}">
                <a16:creationId xmlns:a16="http://schemas.microsoft.com/office/drawing/2014/main" id="{23534C7E-C717-5F42-A1A6-AD149DAAA8C1}"/>
              </a:ext>
            </a:extLst>
          </p:cNvPr>
          <p:cNvSpPr>
            <a:spLocks noGrp="1"/>
          </p:cNvSpPr>
          <p:nvPr>
            <p:ph idx="1"/>
          </p:nvPr>
        </p:nvSpPr>
        <p:spPr/>
        <p:txBody>
          <a:bodyPr/>
          <a:lstStyle/>
          <a:p>
            <a:r>
              <a:rPr lang="en-US" dirty="0"/>
              <a:t>Let’s draw the use case diagram:  </a:t>
            </a:r>
            <a:r>
              <a:rPr lang="en-US" dirty="0" err="1"/>
              <a:t>BlindAuction-Dapp</a:t>
            </a:r>
            <a:r>
              <a:rPr lang="en-US" dirty="0"/>
              <a:t> use case diagram.</a:t>
            </a:r>
          </a:p>
          <a:p>
            <a:r>
              <a:rPr lang="en-US" dirty="0"/>
              <a:t>It is not shown in the book.</a:t>
            </a:r>
          </a:p>
          <a:p>
            <a:r>
              <a:rPr lang="en-US" dirty="0"/>
              <a:t>Let’s discuss how to include security and privacy issues in your term project. These should be integral part of your project. Without it there </a:t>
            </a:r>
            <a:r>
              <a:rPr lang="en-US"/>
              <a:t>is no trust </a:t>
            </a:r>
            <a:r>
              <a:rPr lang="en-US" dirty="0"/>
              <a:t>! </a:t>
            </a:r>
          </a:p>
          <a:p>
            <a:endParaRPr lang="en-US" dirty="0"/>
          </a:p>
        </p:txBody>
      </p:sp>
      <p:sp>
        <p:nvSpPr>
          <p:cNvPr id="2" name="Footer Placeholder 1">
            <a:extLst>
              <a:ext uri="{FF2B5EF4-FFF2-40B4-BE49-F238E27FC236}">
                <a16:creationId xmlns:a16="http://schemas.microsoft.com/office/drawing/2014/main" id="{3ACCB46D-89DE-B844-A8B8-E12D353EE38E}"/>
              </a:ext>
            </a:extLst>
          </p:cNvPr>
          <p:cNvSpPr>
            <a:spLocks noGrp="1"/>
          </p:cNvSpPr>
          <p:nvPr>
            <p:ph type="ftr" sz="quarter" idx="11"/>
          </p:nvPr>
        </p:nvSpPr>
        <p:spPr/>
        <p:txBody>
          <a:bodyPr/>
          <a:lstStyle/>
          <a:p>
            <a:r>
              <a:rPr lang="en-US"/>
              <a:t>Bina Ramamurthy. Copyright 2020</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E4BEBA1-0C3B-2A4A-930F-BD991C54979D}"/>
                  </a:ext>
                </a:extLst>
              </p14:cNvPr>
              <p14:cNvContentPartPr/>
              <p14:nvPr/>
            </p14:nvContentPartPr>
            <p14:xfrm>
              <a:off x="5136572" y="5571184"/>
              <a:ext cx="360" cy="360"/>
            </p14:xfrm>
          </p:contentPart>
        </mc:Choice>
        <mc:Fallback xmlns="">
          <p:pic>
            <p:nvPicPr>
              <p:cNvPr id="5" name="Ink 4">
                <a:extLst>
                  <a:ext uri="{FF2B5EF4-FFF2-40B4-BE49-F238E27FC236}">
                    <a16:creationId xmlns:a16="http://schemas.microsoft.com/office/drawing/2014/main" id="{AE4BEBA1-0C3B-2A4A-930F-BD991C54979D}"/>
                  </a:ext>
                </a:extLst>
              </p:cNvPr>
              <p:cNvPicPr/>
              <p:nvPr/>
            </p:nvPicPr>
            <p:blipFill>
              <a:blip r:embed="rId3"/>
              <a:stretch>
                <a:fillRect/>
              </a:stretch>
            </p:blipFill>
            <p:spPr>
              <a:xfrm>
                <a:off x="5127572" y="5562184"/>
                <a:ext cx="18000" cy="18000"/>
              </a:xfrm>
              <a:prstGeom prst="rect">
                <a:avLst/>
              </a:prstGeom>
            </p:spPr>
          </p:pic>
        </mc:Fallback>
      </mc:AlternateContent>
    </p:spTree>
    <p:extLst>
      <p:ext uri="{BB962C8B-B14F-4D97-AF65-F5344CB8AC3E}">
        <p14:creationId xmlns:p14="http://schemas.microsoft.com/office/powerpoint/2010/main" val="35931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EE3ABD-986F-0D42-BE97-A9A6DC9B97B2}"/>
              </a:ext>
            </a:extLst>
          </p:cNvPr>
          <p:cNvPicPr>
            <a:picLocks noChangeAspect="1"/>
          </p:cNvPicPr>
          <p:nvPr/>
        </p:nvPicPr>
        <p:blipFill>
          <a:blip r:embed="rId2"/>
          <a:stretch>
            <a:fillRect/>
          </a:stretch>
        </p:blipFill>
        <p:spPr>
          <a:xfrm>
            <a:off x="2715497" y="0"/>
            <a:ext cx="5524101" cy="5969593"/>
          </a:xfrm>
          <a:prstGeom prst="rect">
            <a:avLst/>
          </a:prstGeom>
        </p:spPr>
      </p:pic>
      <p:sp>
        <p:nvSpPr>
          <p:cNvPr id="2" name="TextBox 1">
            <a:extLst>
              <a:ext uri="{FF2B5EF4-FFF2-40B4-BE49-F238E27FC236}">
                <a16:creationId xmlns:a16="http://schemas.microsoft.com/office/drawing/2014/main" id="{A6779C82-0100-3C40-BAC1-05A4C9195A76}"/>
              </a:ext>
            </a:extLst>
          </p:cNvPr>
          <p:cNvSpPr txBox="1"/>
          <p:nvPr/>
        </p:nvSpPr>
        <p:spPr>
          <a:xfrm>
            <a:off x="447473" y="389106"/>
            <a:ext cx="1846980" cy="923330"/>
          </a:xfrm>
          <a:prstGeom prst="rect">
            <a:avLst/>
          </a:prstGeom>
          <a:noFill/>
        </p:spPr>
        <p:txBody>
          <a:bodyPr wrap="none" rtlCol="0">
            <a:spAutoFit/>
          </a:bodyPr>
          <a:lstStyle/>
          <a:p>
            <a:r>
              <a:rPr lang="en-US" dirty="0"/>
              <a:t>Design diagram 1:</a:t>
            </a:r>
          </a:p>
          <a:p>
            <a:r>
              <a:rPr lang="en-US" dirty="0"/>
              <a:t>Use case diagram</a:t>
            </a:r>
          </a:p>
          <a:p>
            <a:r>
              <a:rPr lang="en-US" dirty="0"/>
              <a:t>for blind auction</a:t>
            </a:r>
          </a:p>
        </p:txBody>
      </p:sp>
      <p:sp>
        <p:nvSpPr>
          <p:cNvPr id="3" name="Footer Placeholder 2">
            <a:extLst>
              <a:ext uri="{FF2B5EF4-FFF2-40B4-BE49-F238E27FC236}">
                <a16:creationId xmlns:a16="http://schemas.microsoft.com/office/drawing/2014/main" id="{2D879649-4035-1F41-9985-0F19697401E3}"/>
              </a:ext>
            </a:extLst>
          </p:cNvPr>
          <p:cNvSpPr>
            <a:spLocks noGrp="1"/>
          </p:cNvSpPr>
          <p:nvPr>
            <p:ph type="ftr" sz="quarter" idx="11"/>
          </p:nvPr>
        </p:nvSpPr>
        <p:spPr/>
        <p:txBody>
          <a:bodyPr/>
          <a:lstStyle/>
          <a:p>
            <a:r>
              <a:rPr lang="en-US"/>
              <a:t>Bina Ramamurthy. Copyright 2020</a:t>
            </a:r>
          </a:p>
        </p:txBody>
      </p:sp>
    </p:spTree>
    <p:extLst>
      <p:ext uri="{BB962C8B-B14F-4D97-AF65-F5344CB8AC3E}">
        <p14:creationId xmlns:p14="http://schemas.microsoft.com/office/powerpoint/2010/main" val="8434452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{343F8363-92D5-0A4D-9679-27F9B9EDA5AD}tf10001119</Template>
  <TotalTime>871</TotalTime>
  <Words>2087</Words>
  <Application>Microsoft Macintosh PowerPoint</Application>
  <PresentationFormat>Widescreen</PresentationFormat>
  <Paragraphs>222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vt:lpstr>
      <vt:lpstr>Gill Sans MT</vt:lpstr>
      <vt:lpstr>Segoe UI</vt:lpstr>
      <vt:lpstr>Gallery</vt:lpstr>
      <vt:lpstr>On-chain and off-chain data</vt:lpstr>
      <vt:lpstr>To do for today </vt:lpstr>
      <vt:lpstr>PowerPoint Presentation</vt:lpstr>
      <vt:lpstr>PowerPoint Presentation</vt:lpstr>
      <vt:lpstr>Chapter 1</vt:lpstr>
      <vt:lpstr>PowerPoint Presentation</vt:lpstr>
      <vt:lpstr>Application of hashing : Blind auction</vt:lpstr>
      <vt:lpstr>Design first</vt:lpstr>
      <vt:lpstr>PowerPoint Presentation</vt:lpstr>
      <vt:lpstr>PowerPoint Presentation</vt:lpstr>
      <vt:lpstr>Elements of the smart contract</vt:lpstr>
      <vt:lpstr>PowerPoint Presentation</vt:lpstr>
      <vt:lpstr>Privacy and security aspects (1)</vt:lpstr>
      <vt:lpstr>Privacy and security aspects (2)</vt:lpstr>
      <vt:lpstr>PowerPoint Presentation</vt:lpstr>
      <vt:lpstr>Chapter 6</vt:lpstr>
      <vt:lpstr>Onchain and offchain data</vt:lpstr>
      <vt:lpstr>What is on-chain data?</vt:lpstr>
      <vt:lpstr>PowerPoint Presentation</vt:lpstr>
      <vt:lpstr>PowerPoint Presentation</vt:lpstr>
      <vt:lpstr>On-chain data</vt:lpstr>
      <vt:lpstr>PowerPoint Presentation</vt:lpstr>
      <vt:lpstr>Blind auction with events</vt:lpstr>
      <vt:lpstr>Blind auction with events</vt:lpstr>
      <vt:lpstr>On-chain events</vt:lpstr>
      <vt:lpstr>Events?</vt:lpstr>
      <vt:lpstr>What are events?</vt:lpstr>
      <vt:lpstr>How to define an event?</vt:lpstr>
      <vt:lpstr>Where do you define an event in an SC?</vt:lpstr>
      <vt:lpstr>Emitting an event</vt:lpstr>
      <vt:lpstr>Contract diagram with events</vt:lpstr>
      <vt:lpstr>PowerPoint Presentation</vt:lpstr>
      <vt:lpstr>Khash for 1 to 9 with 0x426526 as OTP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Bina Ramamurthy</dc:creator>
  <cp:lastModifiedBy>Bina Ramamurthy</cp:lastModifiedBy>
  <cp:revision>30</cp:revision>
  <dcterms:created xsi:type="dcterms:W3CDTF">2020-10-19T17:22:49Z</dcterms:created>
  <dcterms:modified xsi:type="dcterms:W3CDTF">2023-04-06T01:42:13Z</dcterms:modified>
</cp:coreProperties>
</file>