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38"/>
  </p:notesMasterIdLst>
  <p:sldIdLst>
    <p:sldId id="256" r:id="rId2"/>
    <p:sldId id="530" r:id="rId3"/>
    <p:sldId id="531" r:id="rId4"/>
    <p:sldId id="532" r:id="rId5"/>
    <p:sldId id="533" r:id="rId6"/>
    <p:sldId id="534" r:id="rId7"/>
    <p:sldId id="535" r:id="rId8"/>
    <p:sldId id="536" r:id="rId9"/>
    <p:sldId id="560" r:id="rId10"/>
    <p:sldId id="561" r:id="rId11"/>
    <p:sldId id="562" r:id="rId12"/>
    <p:sldId id="563" r:id="rId13"/>
    <p:sldId id="564" r:id="rId14"/>
    <p:sldId id="585" r:id="rId15"/>
    <p:sldId id="565" r:id="rId16"/>
    <p:sldId id="558" r:id="rId17"/>
    <p:sldId id="543" r:id="rId18"/>
    <p:sldId id="544" r:id="rId19"/>
    <p:sldId id="568" r:id="rId20"/>
    <p:sldId id="569" r:id="rId21"/>
    <p:sldId id="542" r:id="rId22"/>
    <p:sldId id="551" r:id="rId23"/>
    <p:sldId id="553" r:id="rId24"/>
    <p:sldId id="554" r:id="rId25"/>
    <p:sldId id="552" r:id="rId26"/>
    <p:sldId id="586" r:id="rId27"/>
    <p:sldId id="555" r:id="rId28"/>
    <p:sldId id="556" r:id="rId29"/>
    <p:sldId id="557" r:id="rId30"/>
    <p:sldId id="592" r:id="rId31"/>
    <p:sldId id="588" r:id="rId32"/>
    <p:sldId id="589" r:id="rId33"/>
    <p:sldId id="590" r:id="rId34"/>
    <p:sldId id="559" r:id="rId35"/>
    <p:sldId id="591" r:id="rId36"/>
    <p:sldId id="57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FF"/>
    <a:srgbClr val="FFDC14"/>
    <a:srgbClr val="EAFFB3"/>
    <a:srgbClr val="FDD200"/>
    <a:srgbClr val="EBB118"/>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6405"/>
  </p:normalViewPr>
  <p:slideViewPr>
    <p:cSldViewPr snapToGrid="0" snapToObjects="1">
      <p:cViewPr varScale="1">
        <p:scale>
          <a:sx n="131" d="100"/>
          <a:sy n="131" d="100"/>
        </p:scale>
        <p:origin x="1032"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3C7D-0D02-3441-8B66-A4230E82989A}" type="datetimeFigureOut">
              <a:rPr lang="en-US" smtClean="0"/>
              <a:t>4/14/23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B1E42-0231-6F4A-9B60-54704F7C73E0}" type="slidenum">
              <a:rPr lang="en-US" smtClean="0"/>
              <a:t>‹#›</a:t>
            </a:fld>
            <a:endParaRPr lang="en-US"/>
          </a:p>
        </p:txBody>
      </p:sp>
    </p:spTree>
    <p:extLst>
      <p:ext uri="{BB962C8B-B14F-4D97-AF65-F5344CB8AC3E}">
        <p14:creationId xmlns:p14="http://schemas.microsoft.com/office/powerpoint/2010/main" val="30460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4565D-A202-544C-9466-CA79BEA4D97D}" type="datetime1">
              <a:rPr lang="en-US" smtClean="0"/>
              <a:t>4/14/23</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Bina Ramamurthy. Copyright 2023</a:t>
            </a:r>
          </a:p>
        </p:txBody>
      </p:sp>
      <p:sp>
        <p:nvSpPr>
          <p:cNvPr id="6" name="Slide Number Placeholder 5"/>
          <p:cNvSpPr>
            <a:spLocks noGrp="1"/>
          </p:cNvSpPr>
          <p:nvPr>
            <p:ph type="sldNum" sz="quarter" idx="12"/>
          </p:nvPr>
        </p:nvSpPr>
        <p:spPr>
          <a:xfrm>
            <a:off x="1437664" y="798973"/>
            <a:ext cx="811019" cy="503578"/>
          </a:xfrm>
        </p:spPr>
        <p:txBody>
          <a:bodyPr/>
          <a:lstStyle/>
          <a:p>
            <a:fld id="{8ED41FAF-B006-2F47-907B-4F9F725C8A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14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390A9-A29E-0645-84E3-77B5FF3B0347}" type="datetime1">
              <a:rPr lang="en-US" smtClean="0"/>
              <a:t>4/14/23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61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9A388A-8F69-A14C-AA32-448FDB436ED1}" type="datetime1">
              <a:rPr lang="en-US" smtClean="0"/>
              <a:t>4/14/23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68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8CAFD-4D59-834C-9D73-0E19DF2AFF89}" type="datetime1">
              <a:rPr lang="en-US" smtClean="0"/>
              <a:t>4/14/23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8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86FA1-06C9-8245-AA97-855B205AD286}" type="datetime1">
              <a:rPr lang="en-US" smtClean="0"/>
              <a:t>4/14/23</a:t>
            </a:fld>
            <a:endParaRPr lang="en-US"/>
          </a:p>
        </p:txBody>
      </p:sp>
      <p:sp>
        <p:nvSpPr>
          <p:cNvPr id="5" name="Footer Placeholder 4"/>
          <p:cNvSpPr>
            <a:spLocks noGrp="1"/>
          </p:cNvSpPr>
          <p:nvPr>
            <p:ph type="ftr" sz="quarter" idx="11"/>
          </p:nvPr>
        </p:nvSpPr>
        <p:spPr/>
        <p:txBody>
          <a:bodyPr/>
          <a:lstStyle/>
          <a:p>
            <a:r>
              <a:rPr lang="en-US"/>
              <a:t>Bina Ramamurthy. Copyright 2023</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25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73165-9371-304F-99D9-18A8405978C7}" type="datetime1">
              <a:rPr lang="en-US" smtClean="0"/>
              <a:t>4/14/23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4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F0A4C-FB29-EB46-8CC1-CB55B8F4A7E9}" type="datetime1">
              <a:rPr lang="en-US" smtClean="0"/>
              <a:t>4/14/23</a:t>
            </a:fld>
            <a:endParaRPr lang="en-US"/>
          </a:p>
        </p:txBody>
      </p:sp>
      <p:sp>
        <p:nvSpPr>
          <p:cNvPr id="8" name="Footer Placeholder 7"/>
          <p:cNvSpPr>
            <a:spLocks noGrp="1"/>
          </p:cNvSpPr>
          <p:nvPr>
            <p:ph type="ftr" sz="quarter" idx="11"/>
          </p:nvPr>
        </p:nvSpPr>
        <p:spPr/>
        <p:txBody>
          <a:bodyPr/>
          <a:lstStyle/>
          <a:p>
            <a:r>
              <a:rPr lang="en-US"/>
              <a:t>Bina Ramamurthy. Copyright 2023</a:t>
            </a:r>
          </a:p>
        </p:txBody>
      </p:sp>
      <p:sp>
        <p:nvSpPr>
          <p:cNvPr id="9" name="Slide Number Placeholder 8"/>
          <p:cNvSpPr>
            <a:spLocks noGrp="1"/>
          </p:cNvSpPr>
          <p:nvPr>
            <p:ph type="sldNum" sz="quarter" idx="12"/>
          </p:nvPr>
        </p:nvSpPr>
        <p:spPr/>
        <p:txBody>
          <a:bodyPr/>
          <a:lstStyle/>
          <a:p>
            <a:fld id="{8ED41FAF-B006-2F47-907B-4F9F725C8A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95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490A3-68AF-6B4E-ADC1-FBD4047CFF35}" type="datetime1">
              <a:rPr lang="en-US" smtClean="0"/>
              <a:t>4/14/23</a:t>
            </a:fld>
            <a:endParaRPr lang="en-US"/>
          </a:p>
        </p:txBody>
      </p:sp>
      <p:sp>
        <p:nvSpPr>
          <p:cNvPr id="4" name="Footer Placeholder 3"/>
          <p:cNvSpPr>
            <a:spLocks noGrp="1"/>
          </p:cNvSpPr>
          <p:nvPr>
            <p:ph type="ftr" sz="quarter" idx="11"/>
          </p:nvPr>
        </p:nvSpPr>
        <p:spPr/>
        <p:txBody>
          <a:bodyPr/>
          <a:lstStyle/>
          <a:p>
            <a:r>
              <a:rPr lang="en-US"/>
              <a:t>Bina Ramamurthy. Copyright 2023</a:t>
            </a:r>
          </a:p>
        </p:txBody>
      </p:sp>
      <p:sp>
        <p:nvSpPr>
          <p:cNvPr id="5" name="Slide Number Placeholder 4"/>
          <p:cNvSpPr>
            <a:spLocks noGrp="1"/>
          </p:cNvSpPr>
          <p:nvPr>
            <p:ph type="sldNum" sz="quarter" idx="12"/>
          </p:nvPr>
        </p:nvSpPr>
        <p:spPr/>
        <p:txBody>
          <a:bodyPr/>
          <a:lstStyle/>
          <a:p>
            <a:fld id="{8ED41FAF-B006-2F47-907B-4F9F725C8A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47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35CE5-314A-FD48-AA7D-A0050DDB9459}" type="datetime1">
              <a:rPr lang="en-US" smtClean="0"/>
              <a:t>4/14/23</a:t>
            </a:fld>
            <a:endParaRPr lang="en-US"/>
          </a:p>
        </p:txBody>
      </p:sp>
      <p:sp>
        <p:nvSpPr>
          <p:cNvPr id="3" name="Footer Placeholder 2"/>
          <p:cNvSpPr>
            <a:spLocks noGrp="1"/>
          </p:cNvSpPr>
          <p:nvPr>
            <p:ph type="ftr" sz="quarter" idx="11"/>
          </p:nvPr>
        </p:nvSpPr>
        <p:spPr/>
        <p:txBody>
          <a:bodyPr/>
          <a:lstStyle/>
          <a:p>
            <a:r>
              <a:rPr lang="en-US"/>
              <a:t>Bina Ramamurthy. Copyright 2023</a:t>
            </a:r>
          </a:p>
        </p:txBody>
      </p:sp>
      <p:sp>
        <p:nvSpPr>
          <p:cNvPr id="4" name="Slide Number Placeholder 3"/>
          <p:cNvSpPr>
            <a:spLocks noGrp="1"/>
          </p:cNvSpPr>
          <p:nvPr>
            <p:ph type="sldNum" sz="quarter" idx="12"/>
          </p:nvPr>
        </p:nvSpPr>
        <p:spPr/>
        <p:txBody>
          <a:bodyPr/>
          <a:lstStyle/>
          <a:p>
            <a:fld id="{8ED41FAF-B006-2F47-907B-4F9F725C8AFE}" type="slidenum">
              <a:rPr lang="en-US" smtClean="0"/>
              <a:t>‹#›</a:t>
            </a:fld>
            <a:endParaRPr lang="en-US"/>
          </a:p>
        </p:txBody>
      </p:sp>
    </p:spTree>
    <p:extLst>
      <p:ext uri="{BB962C8B-B14F-4D97-AF65-F5344CB8AC3E}">
        <p14:creationId xmlns:p14="http://schemas.microsoft.com/office/powerpoint/2010/main" val="39869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96CA6-1837-6645-865C-F2B61D4C6585}" type="datetime1">
              <a:rPr lang="en-US" smtClean="0"/>
              <a:t>4/14/23</a:t>
            </a:fld>
            <a:endParaRPr lang="en-US"/>
          </a:p>
        </p:txBody>
      </p:sp>
      <p:sp>
        <p:nvSpPr>
          <p:cNvPr id="6" name="Footer Placeholder 5"/>
          <p:cNvSpPr>
            <a:spLocks noGrp="1"/>
          </p:cNvSpPr>
          <p:nvPr>
            <p:ph type="ftr" sz="quarter" idx="11"/>
          </p:nvPr>
        </p:nvSpPr>
        <p:spPr/>
        <p:txBody>
          <a:bodyPr/>
          <a:lstStyle/>
          <a:p>
            <a:r>
              <a:rPr lang="en-US"/>
              <a:t>Bina Ramamurthy. Copyright 2023</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59E106-353B-3D4E-906C-11F3C81C92AB}" type="datetime1">
              <a:rPr lang="en-US" smtClean="0"/>
              <a:t>4/14/23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Bina Ramamurthy. Copyright 2023</a:t>
            </a:r>
            <a:endParaRPr lang="en-US" dirty="0"/>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80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D23ACA-6213-B44F-B072-A5191920A97E}" type="datetime1">
              <a:rPr lang="en-US" smtClean="0"/>
              <a:t>4/14/23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Bina Ramamurthy. Copyright 2023</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D41FAF-B006-2F47-907B-4F9F725C8AF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5869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medium.com/mycrypto/the-magic-of-digital-signatures-on-ethereum-98fe184dc9c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5DBC-ADE9-7648-AE2A-18C56C93E9E9}"/>
              </a:ext>
            </a:extLst>
          </p:cNvPr>
          <p:cNvSpPr>
            <a:spLocks noGrp="1"/>
          </p:cNvSpPr>
          <p:nvPr>
            <p:ph type="ctrTitle"/>
          </p:nvPr>
        </p:nvSpPr>
        <p:spPr/>
        <p:txBody>
          <a:bodyPr>
            <a:normAutofit/>
          </a:bodyPr>
          <a:lstStyle/>
          <a:p>
            <a:r>
              <a:rPr lang="en-US" sz="3200" dirty="0"/>
              <a:t>Web3 API and Channel </a:t>
            </a:r>
            <a:r>
              <a:rPr lang="en-US" sz="3200" dirty="0" err="1"/>
              <a:t>Dapp</a:t>
            </a:r>
            <a:endParaRPr lang="en-US" sz="3200" dirty="0"/>
          </a:p>
        </p:txBody>
      </p:sp>
      <p:sp>
        <p:nvSpPr>
          <p:cNvPr id="3" name="Subtitle 2">
            <a:extLst>
              <a:ext uri="{FF2B5EF4-FFF2-40B4-BE49-F238E27FC236}">
                <a16:creationId xmlns:a16="http://schemas.microsoft.com/office/drawing/2014/main" id="{77ED278C-010B-CF42-B940-2AFC3573BF47}"/>
              </a:ext>
            </a:extLst>
          </p:cNvPr>
          <p:cNvSpPr>
            <a:spLocks noGrp="1"/>
          </p:cNvSpPr>
          <p:nvPr>
            <p:ph type="subTitle" idx="1"/>
          </p:nvPr>
        </p:nvSpPr>
        <p:spPr/>
        <p:txBody>
          <a:bodyPr/>
          <a:lstStyle/>
          <a:p>
            <a:r>
              <a:rPr lang="en-US" dirty="0"/>
              <a:t>Chapter 7</a:t>
            </a:r>
          </a:p>
        </p:txBody>
      </p:sp>
      <p:sp>
        <p:nvSpPr>
          <p:cNvPr id="4" name="Footer Placeholder 3">
            <a:extLst>
              <a:ext uri="{FF2B5EF4-FFF2-40B4-BE49-F238E27FC236}">
                <a16:creationId xmlns:a16="http://schemas.microsoft.com/office/drawing/2014/main" id="{AF20AE7C-6FBF-B349-9EE7-FD20CB0E098B}"/>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61762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81A752-AEED-DB4C-85E4-3E2BB55D71EB}"/>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CCCB7E58-6265-174A-A19D-6E0D2EFE4804}"/>
              </a:ext>
            </a:extLst>
          </p:cNvPr>
          <p:cNvSpPr txBox="1"/>
          <p:nvPr/>
        </p:nvSpPr>
        <p:spPr>
          <a:xfrm>
            <a:off x="8394970" y="564204"/>
            <a:ext cx="3096745" cy="369332"/>
          </a:xfrm>
          <a:prstGeom prst="rect">
            <a:avLst/>
          </a:prstGeom>
          <a:solidFill>
            <a:srgbClr val="00B0F0"/>
          </a:solidFill>
        </p:spPr>
        <p:txBody>
          <a:bodyPr wrap="none" rtlCol="0">
            <a:spAutoFit/>
          </a:bodyPr>
          <a:lstStyle/>
          <a:p>
            <a:r>
              <a:rPr lang="en-US" dirty="0"/>
              <a:t>Micropayment channel concept</a:t>
            </a:r>
          </a:p>
        </p:txBody>
      </p:sp>
      <p:pic>
        <p:nvPicPr>
          <p:cNvPr id="5" name="Picture 4">
            <a:extLst>
              <a:ext uri="{FF2B5EF4-FFF2-40B4-BE49-F238E27FC236}">
                <a16:creationId xmlns:a16="http://schemas.microsoft.com/office/drawing/2014/main" id="{2C0C05B9-81D1-A34B-BE02-E485A1237FF0}"/>
              </a:ext>
            </a:extLst>
          </p:cNvPr>
          <p:cNvPicPr>
            <a:picLocks noChangeAspect="1"/>
          </p:cNvPicPr>
          <p:nvPr/>
        </p:nvPicPr>
        <p:blipFill>
          <a:blip r:embed="rId2"/>
          <a:stretch>
            <a:fillRect/>
          </a:stretch>
        </p:blipFill>
        <p:spPr>
          <a:xfrm>
            <a:off x="1001949" y="1212017"/>
            <a:ext cx="7743217" cy="4433966"/>
          </a:xfrm>
          <a:prstGeom prst="rect">
            <a:avLst/>
          </a:prstGeom>
        </p:spPr>
      </p:pic>
    </p:spTree>
    <p:extLst>
      <p:ext uri="{BB962C8B-B14F-4D97-AF65-F5344CB8AC3E}">
        <p14:creationId xmlns:p14="http://schemas.microsoft.com/office/powerpoint/2010/main" val="349643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91977C-BED7-C245-B69B-1DBD2384F869}"/>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A35A2C6F-02AF-A145-998B-36100FEC7B23}"/>
              </a:ext>
            </a:extLst>
          </p:cNvPr>
          <p:cNvSpPr/>
          <p:nvPr/>
        </p:nvSpPr>
        <p:spPr>
          <a:xfrm>
            <a:off x="1248288" y="1520103"/>
            <a:ext cx="10048672" cy="1631216"/>
          </a:xfrm>
          <a:prstGeom prst="rect">
            <a:avLst/>
          </a:prstGeom>
        </p:spPr>
        <p:txBody>
          <a:bodyPr wrap="square">
            <a:spAutoFit/>
          </a:bodyPr>
          <a:lstStyle/>
          <a:p>
            <a:r>
              <a:rPr lang="en-US" sz="2000" b="1" dirty="0">
                <a:latin typeface="Garamond" panose="02020404030301010803" pitchFamily="18" charset="0"/>
              </a:rPr>
              <a:t>PROBLEM STATEMENT </a:t>
            </a:r>
            <a:r>
              <a:rPr lang="en-US" sz="2000" dirty="0">
                <a:latin typeface="Garamond" panose="02020404030301010803" pitchFamily="18" charset="0"/>
              </a:rPr>
              <a:t>Assume that a United Nations-like nongovernmental organization wants to pay individuals certain incentive payments (micropayments) for every bin of recyclable plastics collected from the environment and deposited at a designated location for recycling and proper disposal. You are required to design and develop a decentralized solution to facilitate this process. </a:t>
            </a:r>
          </a:p>
        </p:txBody>
      </p:sp>
      <p:sp>
        <p:nvSpPr>
          <p:cNvPr id="4" name="TextBox 3">
            <a:extLst>
              <a:ext uri="{FF2B5EF4-FFF2-40B4-BE49-F238E27FC236}">
                <a16:creationId xmlns:a16="http://schemas.microsoft.com/office/drawing/2014/main" id="{6F80890D-CCE4-9946-8BE3-26909E000459}"/>
              </a:ext>
            </a:extLst>
          </p:cNvPr>
          <p:cNvSpPr txBox="1"/>
          <p:nvPr/>
        </p:nvSpPr>
        <p:spPr>
          <a:xfrm>
            <a:off x="7393021" y="856034"/>
            <a:ext cx="4610365" cy="369332"/>
          </a:xfrm>
          <a:prstGeom prst="rect">
            <a:avLst/>
          </a:prstGeom>
          <a:solidFill>
            <a:srgbClr val="00B0F0"/>
          </a:solidFill>
        </p:spPr>
        <p:txBody>
          <a:bodyPr wrap="none" rtlCol="0">
            <a:spAutoFit/>
          </a:bodyPr>
          <a:lstStyle/>
          <a:p>
            <a:r>
              <a:rPr lang="en-US" dirty="0"/>
              <a:t>Micropayment use case: Micropayment Channel</a:t>
            </a:r>
          </a:p>
        </p:txBody>
      </p:sp>
      <p:sp>
        <p:nvSpPr>
          <p:cNvPr id="5" name="Rectangle 4">
            <a:extLst>
              <a:ext uri="{FF2B5EF4-FFF2-40B4-BE49-F238E27FC236}">
                <a16:creationId xmlns:a16="http://schemas.microsoft.com/office/drawing/2014/main" id="{A68342F7-2444-6A40-A8BD-229CB6A4A2CE}"/>
              </a:ext>
            </a:extLst>
          </p:cNvPr>
          <p:cNvSpPr/>
          <p:nvPr/>
        </p:nvSpPr>
        <p:spPr>
          <a:xfrm>
            <a:off x="7241218" y="4494578"/>
            <a:ext cx="3510866" cy="923330"/>
          </a:xfrm>
          <a:prstGeom prst="rect">
            <a:avLst/>
          </a:prstGeom>
          <a:solidFill>
            <a:srgbClr val="FF8200"/>
          </a:solidFill>
        </p:spPr>
        <p:txBody>
          <a:bodyPr wrap="square">
            <a:spAutoFit/>
          </a:bodyPr>
          <a:lstStyle/>
          <a:p>
            <a:r>
              <a:rPr lang="en-US" dirty="0"/>
              <a:t>Micropayment channel. (MPC)</a:t>
            </a:r>
          </a:p>
          <a:p>
            <a:r>
              <a:rPr lang="en-US" dirty="0"/>
              <a:t>Massive Planetary Cleaning (MPC)</a:t>
            </a:r>
          </a:p>
          <a:p>
            <a:r>
              <a:rPr lang="en-US" dirty="0"/>
              <a:t>Massive Plastics Cleaning (MPC)</a:t>
            </a:r>
          </a:p>
        </p:txBody>
      </p:sp>
      <p:sp>
        <p:nvSpPr>
          <p:cNvPr id="6" name="Rectangle 5">
            <a:extLst>
              <a:ext uri="{FF2B5EF4-FFF2-40B4-BE49-F238E27FC236}">
                <a16:creationId xmlns:a16="http://schemas.microsoft.com/office/drawing/2014/main" id="{CA28299D-B641-C540-88B3-A7FA6232CB77}"/>
              </a:ext>
            </a:extLst>
          </p:cNvPr>
          <p:cNvSpPr/>
          <p:nvPr/>
        </p:nvSpPr>
        <p:spPr>
          <a:xfrm>
            <a:off x="1588852" y="4224675"/>
            <a:ext cx="1475361" cy="369332"/>
          </a:xfrm>
          <a:prstGeom prst="rect">
            <a:avLst/>
          </a:prstGeom>
        </p:spPr>
        <p:txBody>
          <a:bodyPr wrap="square">
            <a:spAutoFit/>
          </a:bodyPr>
          <a:lstStyle/>
          <a:p>
            <a:r>
              <a:rPr lang="en-US" dirty="0"/>
              <a:t>MPC-</a:t>
            </a:r>
            <a:r>
              <a:rPr lang="en-US" dirty="0" err="1"/>
              <a:t>Dapp</a:t>
            </a:r>
            <a:endParaRPr lang="en-US" dirty="0"/>
          </a:p>
        </p:txBody>
      </p:sp>
      <p:sp>
        <p:nvSpPr>
          <p:cNvPr id="9" name="Rectangle 8">
            <a:extLst>
              <a:ext uri="{FF2B5EF4-FFF2-40B4-BE49-F238E27FC236}">
                <a16:creationId xmlns:a16="http://schemas.microsoft.com/office/drawing/2014/main" id="{9B711E0B-8385-2B48-A6C6-D9C1A76EB324}"/>
              </a:ext>
            </a:extLst>
          </p:cNvPr>
          <p:cNvSpPr/>
          <p:nvPr/>
        </p:nvSpPr>
        <p:spPr>
          <a:xfrm>
            <a:off x="494716" y="4956243"/>
            <a:ext cx="1507144" cy="369332"/>
          </a:xfrm>
          <a:prstGeom prst="rect">
            <a:avLst/>
          </a:prstGeom>
        </p:spPr>
        <p:txBody>
          <a:bodyPr wrap="none">
            <a:spAutoFit/>
          </a:bodyPr>
          <a:lstStyle/>
          <a:p>
            <a:r>
              <a:rPr lang="en-US" dirty="0"/>
              <a:t>MPC-contract</a:t>
            </a:r>
          </a:p>
        </p:txBody>
      </p:sp>
      <p:sp>
        <p:nvSpPr>
          <p:cNvPr id="10" name="TextBox 9">
            <a:extLst>
              <a:ext uri="{FF2B5EF4-FFF2-40B4-BE49-F238E27FC236}">
                <a16:creationId xmlns:a16="http://schemas.microsoft.com/office/drawing/2014/main" id="{0D0EB0A5-B800-A442-828B-83ED308247B8}"/>
              </a:ext>
            </a:extLst>
          </p:cNvPr>
          <p:cNvSpPr txBox="1"/>
          <p:nvPr/>
        </p:nvSpPr>
        <p:spPr>
          <a:xfrm>
            <a:off x="2580596" y="4956243"/>
            <a:ext cx="1046440" cy="369332"/>
          </a:xfrm>
          <a:prstGeom prst="rect">
            <a:avLst/>
          </a:prstGeom>
          <a:noFill/>
        </p:spPr>
        <p:txBody>
          <a:bodyPr wrap="none" rtlCol="0">
            <a:spAutoFit/>
          </a:bodyPr>
          <a:lstStyle/>
          <a:p>
            <a:r>
              <a:rPr lang="en-US" dirty="0"/>
              <a:t>MPC-app</a:t>
            </a:r>
          </a:p>
        </p:txBody>
      </p:sp>
      <p:cxnSp>
        <p:nvCxnSpPr>
          <p:cNvPr id="12" name="Straight Arrow Connector 11">
            <a:extLst>
              <a:ext uri="{FF2B5EF4-FFF2-40B4-BE49-F238E27FC236}">
                <a16:creationId xmlns:a16="http://schemas.microsoft.com/office/drawing/2014/main" id="{2D0F8C15-2EFD-084C-B4DA-D64930758F74}"/>
              </a:ext>
            </a:extLst>
          </p:cNvPr>
          <p:cNvCxnSpPr>
            <a:stCxn id="6" idx="2"/>
            <a:endCxn id="9" idx="0"/>
          </p:cNvCxnSpPr>
          <p:nvPr/>
        </p:nvCxnSpPr>
        <p:spPr>
          <a:xfrm flipH="1">
            <a:off x="1248288" y="4594007"/>
            <a:ext cx="1078245" cy="36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EDE1D5-9594-9846-87E5-8F4FA20B42C3}"/>
              </a:ext>
            </a:extLst>
          </p:cNvPr>
          <p:cNvCxnSpPr>
            <a:stCxn id="6" idx="2"/>
            <a:endCxn id="10" idx="0"/>
          </p:cNvCxnSpPr>
          <p:nvPr/>
        </p:nvCxnSpPr>
        <p:spPr>
          <a:xfrm>
            <a:off x="2326533" y="4594007"/>
            <a:ext cx="777283" cy="36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191DAA8-5799-4941-8812-718DD91BF7F4}"/>
              </a:ext>
            </a:extLst>
          </p:cNvPr>
          <p:cNvSpPr txBox="1"/>
          <p:nvPr/>
        </p:nvSpPr>
        <p:spPr>
          <a:xfrm>
            <a:off x="328261" y="3706682"/>
            <a:ext cx="6198685" cy="369332"/>
          </a:xfrm>
          <a:prstGeom prst="rect">
            <a:avLst/>
          </a:prstGeom>
          <a:solidFill>
            <a:srgbClr val="FF8200"/>
          </a:solidFill>
        </p:spPr>
        <p:txBody>
          <a:bodyPr wrap="none" rtlCol="0">
            <a:spAutoFit/>
          </a:bodyPr>
          <a:lstStyle/>
          <a:p>
            <a:r>
              <a:rPr lang="en-US" dirty="0"/>
              <a:t>Do you now see the pattern and processing details of the </a:t>
            </a:r>
            <a:r>
              <a:rPr lang="en-US" dirty="0" err="1"/>
              <a:t>Dapp</a:t>
            </a:r>
            <a:r>
              <a:rPr lang="en-US" dirty="0"/>
              <a:t>?</a:t>
            </a:r>
          </a:p>
        </p:txBody>
      </p:sp>
    </p:spTree>
    <p:extLst>
      <p:ext uri="{BB962C8B-B14F-4D97-AF65-F5344CB8AC3E}">
        <p14:creationId xmlns:p14="http://schemas.microsoft.com/office/powerpoint/2010/main" val="5251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0377CB-8CBE-1341-8475-40DEAED961EE}"/>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4BDC0155-6C75-7B4E-B433-03FF6CD1A508}"/>
              </a:ext>
            </a:extLst>
          </p:cNvPr>
          <p:cNvPicPr>
            <a:picLocks noChangeAspect="1"/>
          </p:cNvPicPr>
          <p:nvPr/>
        </p:nvPicPr>
        <p:blipFill>
          <a:blip r:embed="rId2"/>
          <a:stretch>
            <a:fillRect/>
          </a:stretch>
        </p:blipFill>
        <p:spPr>
          <a:xfrm>
            <a:off x="3493335" y="329307"/>
            <a:ext cx="8286860" cy="5240220"/>
          </a:xfrm>
          <a:prstGeom prst="rect">
            <a:avLst/>
          </a:prstGeom>
        </p:spPr>
      </p:pic>
      <p:sp>
        <p:nvSpPr>
          <p:cNvPr id="5" name="TextBox 4">
            <a:extLst>
              <a:ext uri="{FF2B5EF4-FFF2-40B4-BE49-F238E27FC236}">
                <a16:creationId xmlns:a16="http://schemas.microsoft.com/office/drawing/2014/main" id="{977FC137-ECC9-BC4D-A4E8-F36CEA9FFCB9}"/>
              </a:ext>
            </a:extLst>
          </p:cNvPr>
          <p:cNvSpPr txBox="1"/>
          <p:nvPr/>
        </p:nvSpPr>
        <p:spPr>
          <a:xfrm>
            <a:off x="291831" y="1780162"/>
            <a:ext cx="3033138" cy="646331"/>
          </a:xfrm>
          <a:prstGeom prst="rect">
            <a:avLst/>
          </a:prstGeom>
          <a:solidFill>
            <a:srgbClr val="EAFFB3"/>
          </a:solidFill>
        </p:spPr>
        <p:txBody>
          <a:bodyPr wrap="none" rtlCol="0">
            <a:spAutoFit/>
          </a:bodyPr>
          <a:lstStyle/>
          <a:p>
            <a:r>
              <a:rPr lang="en-US" dirty="0"/>
              <a:t>Traditional approach of </a:t>
            </a:r>
          </a:p>
          <a:p>
            <a:r>
              <a:rPr lang="en-US" dirty="0"/>
              <a:t>bank check payment for work </a:t>
            </a:r>
          </a:p>
        </p:txBody>
      </p:sp>
    </p:spTree>
    <p:extLst>
      <p:ext uri="{BB962C8B-B14F-4D97-AF65-F5344CB8AC3E}">
        <p14:creationId xmlns:p14="http://schemas.microsoft.com/office/powerpoint/2010/main" val="166364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A32C0-E9E1-3D45-BA26-526C82EAA341}"/>
              </a:ext>
            </a:extLst>
          </p:cNvPr>
          <p:cNvSpPr>
            <a:spLocks noGrp="1"/>
          </p:cNvSpPr>
          <p:nvPr>
            <p:ph type="ftr" sz="quarter" idx="11"/>
          </p:nvPr>
        </p:nvSpPr>
        <p:spPr/>
        <p:txBody>
          <a:bodyPr/>
          <a:lstStyle/>
          <a:p>
            <a:r>
              <a:rPr lang="en-US"/>
              <a:t>Bina Ramamurthy. Copyright 2023</a:t>
            </a:r>
          </a:p>
        </p:txBody>
      </p:sp>
      <p:pic>
        <p:nvPicPr>
          <p:cNvPr id="6" name="Picture 5">
            <a:extLst>
              <a:ext uri="{FF2B5EF4-FFF2-40B4-BE49-F238E27FC236}">
                <a16:creationId xmlns:a16="http://schemas.microsoft.com/office/drawing/2014/main" id="{A8C2C8FA-8653-0F44-B209-4DB2DE489653}"/>
              </a:ext>
            </a:extLst>
          </p:cNvPr>
          <p:cNvPicPr>
            <a:picLocks noChangeAspect="1"/>
          </p:cNvPicPr>
          <p:nvPr/>
        </p:nvPicPr>
        <p:blipFill>
          <a:blip r:embed="rId2"/>
          <a:stretch>
            <a:fillRect/>
          </a:stretch>
        </p:blipFill>
        <p:spPr>
          <a:xfrm>
            <a:off x="4225282" y="84031"/>
            <a:ext cx="7346375" cy="5855006"/>
          </a:xfrm>
          <a:prstGeom prst="rect">
            <a:avLst/>
          </a:prstGeom>
        </p:spPr>
      </p:pic>
      <p:sp>
        <p:nvSpPr>
          <p:cNvPr id="7" name="TextBox 6">
            <a:extLst>
              <a:ext uri="{FF2B5EF4-FFF2-40B4-BE49-F238E27FC236}">
                <a16:creationId xmlns:a16="http://schemas.microsoft.com/office/drawing/2014/main" id="{6CDD9F33-5F6D-AD46-916F-5AA561A3EE3B}"/>
              </a:ext>
            </a:extLst>
          </p:cNvPr>
          <p:cNvSpPr txBox="1"/>
          <p:nvPr/>
        </p:nvSpPr>
        <p:spPr>
          <a:xfrm>
            <a:off x="399883" y="2319276"/>
            <a:ext cx="3271473" cy="646331"/>
          </a:xfrm>
          <a:prstGeom prst="rect">
            <a:avLst/>
          </a:prstGeom>
          <a:solidFill>
            <a:srgbClr val="FFDC14"/>
          </a:solidFill>
        </p:spPr>
        <p:txBody>
          <a:bodyPr wrap="none" rtlCol="0">
            <a:spAutoFit/>
          </a:bodyPr>
          <a:lstStyle/>
          <a:p>
            <a:r>
              <a:rPr lang="en-US" dirty="0"/>
              <a:t>Blockchain SC &amp; micropayments </a:t>
            </a:r>
          </a:p>
          <a:p>
            <a:r>
              <a:rPr lang="en-US" dirty="0"/>
              <a:t>replacing the traditional system</a:t>
            </a:r>
          </a:p>
        </p:txBody>
      </p:sp>
    </p:spTree>
    <p:extLst>
      <p:ext uri="{BB962C8B-B14F-4D97-AF65-F5344CB8AC3E}">
        <p14:creationId xmlns:p14="http://schemas.microsoft.com/office/powerpoint/2010/main" val="393664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1E1949-7C52-084E-AA64-5E0EB6564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90" y="1271751"/>
            <a:ext cx="5219503" cy="3300568"/>
          </a:xfrm>
          <a:prstGeom prst="rect">
            <a:avLst/>
          </a:prstGeom>
        </p:spPr>
      </p:pic>
      <p:sp>
        <p:nvSpPr>
          <p:cNvPr id="3" name="TextBox 2">
            <a:extLst>
              <a:ext uri="{FF2B5EF4-FFF2-40B4-BE49-F238E27FC236}">
                <a16:creationId xmlns:a16="http://schemas.microsoft.com/office/drawing/2014/main" id="{EE9B8D93-48D7-AA4B-BE67-472C6DAF98E1}"/>
              </a:ext>
            </a:extLst>
          </p:cNvPr>
          <p:cNvSpPr txBox="1"/>
          <p:nvPr/>
        </p:nvSpPr>
        <p:spPr>
          <a:xfrm>
            <a:off x="4256690" y="199697"/>
            <a:ext cx="2438424" cy="523220"/>
          </a:xfrm>
          <a:prstGeom prst="rect">
            <a:avLst/>
          </a:prstGeom>
          <a:noFill/>
        </p:spPr>
        <p:txBody>
          <a:bodyPr wrap="none" rtlCol="0">
            <a:spAutoFit/>
          </a:bodyPr>
          <a:lstStyle/>
          <a:p>
            <a:r>
              <a:rPr lang="en-US" sz="2800" dirty="0">
                <a:solidFill>
                  <a:schemeClr val="bg1"/>
                </a:solidFill>
              </a:rPr>
              <a:t>Let’s compare</a:t>
            </a:r>
          </a:p>
        </p:txBody>
      </p:sp>
      <p:pic>
        <p:nvPicPr>
          <p:cNvPr id="4" name="Picture 3">
            <a:extLst>
              <a:ext uri="{FF2B5EF4-FFF2-40B4-BE49-F238E27FC236}">
                <a16:creationId xmlns:a16="http://schemas.microsoft.com/office/drawing/2014/main" id="{9CAF6806-30AC-F343-ADB1-C9B945E2A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114" y="1740560"/>
            <a:ext cx="5219502" cy="4159904"/>
          </a:xfrm>
          <a:prstGeom prst="rect">
            <a:avLst/>
          </a:prstGeom>
        </p:spPr>
      </p:pic>
      <p:cxnSp>
        <p:nvCxnSpPr>
          <p:cNvPr id="6" name="Curved Connector 5">
            <a:extLst>
              <a:ext uri="{FF2B5EF4-FFF2-40B4-BE49-F238E27FC236}">
                <a16:creationId xmlns:a16="http://schemas.microsoft.com/office/drawing/2014/main" id="{A4A61DAA-4137-B34C-B529-CE154E1BB1AF}"/>
              </a:ext>
            </a:extLst>
          </p:cNvPr>
          <p:cNvCxnSpPr>
            <a:cxnSpLocks/>
          </p:cNvCxnSpPr>
          <p:nvPr/>
        </p:nvCxnSpPr>
        <p:spPr>
          <a:xfrm>
            <a:off x="2377440" y="1271751"/>
            <a:ext cx="5556738" cy="1316704"/>
          </a:xfrm>
          <a:prstGeom prst="curvedConnector3">
            <a:avLst>
              <a:gd name="adj1" fmla="val 7582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2B68651-1965-315A-4A80-EE5CDB1CE039}"/>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409747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8E75F-0C8E-ED45-936F-92C9386B4DB2}"/>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4C9E034D-7CC3-6D40-9762-08EEC17AFD99}"/>
              </a:ext>
            </a:extLst>
          </p:cNvPr>
          <p:cNvSpPr/>
          <p:nvPr/>
        </p:nvSpPr>
        <p:spPr>
          <a:xfrm>
            <a:off x="807396" y="1284051"/>
            <a:ext cx="10379413" cy="2862322"/>
          </a:xfrm>
          <a:prstGeom prst="rect">
            <a:avLst/>
          </a:prstGeom>
        </p:spPr>
        <p:txBody>
          <a:bodyPr wrap="square">
            <a:spAutoFit/>
          </a:bodyPr>
          <a:lstStyle/>
          <a:p>
            <a:pPr marL="285750" indent="-285750">
              <a:buFont typeface="Arial" panose="020B0604020202020204" pitchFamily="34" charset="0"/>
              <a:buChar char="•"/>
            </a:pPr>
            <a:r>
              <a:rPr lang="en-US" dirty="0">
                <a:latin typeface="NewBaskerville"/>
              </a:rPr>
              <a:t>Organizer opens a channel. A smart contract is deployed and initialized with the accounts of the two participants: the organizer and the worker. </a:t>
            </a:r>
          </a:p>
          <a:p>
            <a:pPr marL="285750" indent="-285750">
              <a:buFont typeface="Arial" panose="020B0604020202020204" pitchFamily="34" charset="0"/>
              <a:buChar char="•"/>
            </a:pPr>
            <a:r>
              <a:rPr lang="en-US" dirty="0">
                <a:latin typeface="NewBaskerville"/>
              </a:rPr>
              <a:t>The organizer deposits an escrow for payments. </a:t>
            </a:r>
            <a:r>
              <a:rPr lang="en-US" dirty="0">
                <a:highlight>
                  <a:srgbClr val="FF00FF"/>
                </a:highlight>
                <a:latin typeface="NewBaskerville"/>
              </a:rPr>
              <a:t>A channel is created for every worker. </a:t>
            </a:r>
            <a:endParaRPr lang="en-US" dirty="0">
              <a:highlight>
                <a:srgbClr val="FF00FF"/>
              </a:highlight>
            </a:endParaRPr>
          </a:p>
          <a:p>
            <a:pPr marL="285750" indent="-285750">
              <a:buFont typeface="Arial" panose="020B0604020202020204" pitchFamily="34" charset="0"/>
              <a:buChar char="•"/>
            </a:pPr>
            <a:r>
              <a:rPr lang="en-US" dirty="0">
                <a:latin typeface="NewBaskerville"/>
              </a:rPr>
              <a:t>Micropayments replace checks. </a:t>
            </a:r>
            <a:endParaRPr lang="en-US" dirty="0"/>
          </a:p>
          <a:p>
            <a:pPr marL="285750" indent="-285750">
              <a:buFont typeface="Arial" panose="020B0604020202020204" pitchFamily="34" charset="0"/>
              <a:buChar char="•"/>
            </a:pPr>
            <a:r>
              <a:rPr lang="en-US" dirty="0">
                <a:latin typeface="NewBaskerville"/>
              </a:rPr>
              <a:t>The organizer pays for micropayments in </a:t>
            </a:r>
            <a:r>
              <a:rPr lang="en-US" dirty="0" err="1">
                <a:latin typeface="NewBaskerville"/>
              </a:rPr>
              <a:t>wei</a:t>
            </a:r>
            <a:r>
              <a:rPr lang="en-US" dirty="0">
                <a:latin typeface="NewBaskerville"/>
              </a:rPr>
              <a:t> (for example, 1,000 </a:t>
            </a:r>
            <a:r>
              <a:rPr lang="en-US" dirty="0" err="1">
                <a:latin typeface="NewBaskerville"/>
              </a:rPr>
              <a:t>wei</a:t>
            </a:r>
            <a:r>
              <a:rPr lang="en-US" dirty="0">
                <a:latin typeface="NewBaskerville"/>
              </a:rPr>
              <a:t> for one bin), sending signed messages off-chain. </a:t>
            </a:r>
            <a:endParaRPr lang="en-US" dirty="0"/>
          </a:p>
          <a:p>
            <a:pPr marL="285750" indent="-285750">
              <a:buFont typeface="Arial" panose="020B0604020202020204" pitchFamily="34" charset="0"/>
              <a:buChar char="•"/>
            </a:pPr>
            <a:r>
              <a:rPr lang="en-US" dirty="0">
                <a:latin typeface="NewBaskerville"/>
              </a:rPr>
              <a:t>The micropayments sent are monotonically increasing in value, the latest one holding the cumulative payment until that point. </a:t>
            </a:r>
            <a:endParaRPr lang="en-US" dirty="0"/>
          </a:p>
          <a:p>
            <a:pPr marL="285750" indent="-285750">
              <a:buFont typeface="Arial" panose="020B0604020202020204" pitchFamily="34" charset="0"/>
              <a:buChar char="•"/>
            </a:pPr>
            <a:r>
              <a:rPr lang="en-US" sz="1400" dirty="0">
                <a:latin typeface="Wingdings2"/>
              </a:rPr>
              <a:t> </a:t>
            </a:r>
            <a:r>
              <a:rPr lang="en-US" dirty="0">
                <a:latin typeface="NewBaskerville"/>
              </a:rPr>
              <a:t>A worker claims payment by sending the most recent message that the organizer sent to collect payment and then closes the channel by destructing (via a self-destruct function) the smart contract. </a:t>
            </a:r>
            <a:endParaRPr lang="en-US" dirty="0">
              <a:effectLst/>
            </a:endParaRPr>
          </a:p>
        </p:txBody>
      </p:sp>
      <p:sp>
        <p:nvSpPr>
          <p:cNvPr id="4" name="Rectangle 3">
            <a:extLst>
              <a:ext uri="{FF2B5EF4-FFF2-40B4-BE49-F238E27FC236}">
                <a16:creationId xmlns:a16="http://schemas.microsoft.com/office/drawing/2014/main" id="{829E774D-8E5B-8440-AD41-6E0A75144174}"/>
              </a:ext>
            </a:extLst>
          </p:cNvPr>
          <p:cNvSpPr/>
          <p:nvPr/>
        </p:nvSpPr>
        <p:spPr>
          <a:xfrm>
            <a:off x="807396" y="4791916"/>
            <a:ext cx="6096000" cy="923330"/>
          </a:xfrm>
          <a:prstGeom prst="rect">
            <a:avLst/>
          </a:prstGeom>
          <a:solidFill>
            <a:srgbClr val="EAFFB3"/>
          </a:solidFill>
        </p:spPr>
        <p:txBody>
          <a:bodyPr>
            <a:spAutoFit/>
          </a:bodyPr>
          <a:lstStyle/>
          <a:p>
            <a:r>
              <a:rPr lang="en-US" dirty="0">
                <a:latin typeface="NewBaskerville"/>
              </a:rPr>
              <a:t>If the bins collected are 3, 1, and 2, for example, the micropayments are for 3, 4 (3+1), and 6 (3+1+2)—the cumulative values. </a:t>
            </a:r>
            <a:endParaRPr lang="en-US" dirty="0"/>
          </a:p>
        </p:txBody>
      </p:sp>
      <p:cxnSp>
        <p:nvCxnSpPr>
          <p:cNvPr id="6" name="Curved Connector 5">
            <a:extLst>
              <a:ext uri="{FF2B5EF4-FFF2-40B4-BE49-F238E27FC236}">
                <a16:creationId xmlns:a16="http://schemas.microsoft.com/office/drawing/2014/main" id="{7A932CA5-494B-DE45-8A06-33939C9941F1}"/>
              </a:ext>
            </a:extLst>
          </p:cNvPr>
          <p:cNvCxnSpPr>
            <a:stCxn id="3" idx="1"/>
          </p:cNvCxnSpPr>
          <p:nvPr/>
        </p:nvCxnSpPr>
        <p:spPr>
          <a:xfrm rot="10800000" flipH="1" flipV="1">
            <a:off x="807396" y="2715212"/>
            <a:ext cx="1935804" cy="2076704"/>
          </a:xfrm>
          <a:prstGeom prst="curvedConnector4">
            <a:avLst>
              <a:gd name="adj1" fmla="val -11809"/>
              <a:gd name="adj2" fmla="val 84457"/>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DC1718-5A55-FC45-A620-688FA214F3FD}"/>
              </a:ext>
            </a:extLst>
          </p:cNvPr>
          <p:cNvSpPr txBox="1"/>
          <p:nvPr/>
        </p:nvSpPr>
        <p:spPr>
          <a:xfrm>
            <a:off x="10418323" y="4552545"/>
            <a:ext cx="375424" cy="369332"/>
          </a:xfrm>
          <a:prstGeom prst="rect">
            <a:avLst/>
          </a:prstGeom>
          <a:solidFill>
            <a:srgbClr val="FF0000"/>
          </a:solidFill>
        </p:spPr>
        <p:txBody>
          <a:bodyPr wrap="none" rtlCol="0">
            <a:spAutoFit/>
          </a:bodyPr>
          <a:lstStyle/>
          <a:p>
            <a:r>
              <a:rPr lang="en-US" dirty="0"/>
              <a:t>Q</a:t>
            </a:r>
          </a:p>
        </p:txBody>
      </p:sp>
    </p:spTree>
    <p:extLst>
      <p:ext uri="{BB962C8B-B14F-4D97-AF65-F5344CB8AC3E}">
        <p14:creationId xmlns:p14="http://schemas.microsoft.com/office/powerpoint/2010/main" val="220823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CBC4E0-40FB-C44E-914A-8BC3F04291C7}"/>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4A91F177-8356-4349-AF41-CB2C5E490428}"/>
              </a:ext>
            </a:extLst>
          </p:cNvPr>
          <p:cNvPicPr>
            <a:picLocks noChangeAspect="1"/>
          </p:cNvPicPr>
          <p:nvPr/>
        </p:nvPicPr>
        <p:blipFill>
          <a:blip r:embed="rId2"/>
          <a:stretch>
            <a:fillRect/>
          </a:stretch>
        </p:blipFill>
        <p:spPr>
          <a:xfrm>
            <a:off x="2506628" y="329307"/>
            <a:ext cx="7719987" cy="5020823"/>
          </a:xfrm>
          <a:prstGeom prst="rect">
            <a:avLst/>
          </a:prstGeom>
        </p:spPr>
      </p:pic>
    </p:spTree>
    <p:extLst>
      <p:ext uri="{BB962C8B-B14F-4D97-AF65-F5344CB8AC3E}">
        <p14:creationId xmlns:p14="http://schemas.microsoft.com/office/powerpoint/2010/main" val="392114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39D97-3372-214C-A0B6-C82FCEC22CF6}"/>
              </a:ext>
            </a:extLst>
          </p:cNvPr>
          <p:cNvSpPr>
            <a:spLocks noGrp="1"/>
          </p:cNvSpPr>
          <p:nvPr>
            <p:ph type="title"/>
          </p:nvPr>
        </p:nvSpPr>
        <p:spPr/>
        <p:txBody>
          <a:bodyPr/>
          <a:lstStyle/>
          <a:p>
            <a:r>
              <a:rPr lang="en-US" dirty="0"/>
              <a:t>On-chain and off-chain operations</a:t>
            </a:r>
          </a:p>
        </p:txBody>
      </p:sp>
      <p:sp>
        <p:nvSpPr>
          <p:cNvPr id="4" name="Content Placeholder 3">
            <a:extLst>
              <a:ext uri="{FF2B5EF4-FFF2-40B4-BE49-F238E27FC236}">
                <a16:creationId xmlns:a16="http://schemas.microsoft.com/office/drawing/2014/main" id="{E16F1E37-48DB-B642-B771-5AFF169E8767}"/>
              </a:ext>
            </a:extLst>
          </p:cNvPr>
          <p:cNvSpPr>
            <a:spLocks noGrp="1"/>
          </p:cNvSpPr>
          <p:nvPr>
            <p:ph idx="1"/>
          </p:nvPr>
        </p:nvSpPr>
        <p:spPr/>
        <p:txBody>
          <a:bodyPr>
            <a:normAutofit fontScale="77500" lnSpcReduction="20000"/>
          </a:bodyPr>
          <a:lstStyle/>
          <a:p>
            <a:pPr marL="457200" indent="-457200">
              <a:buFont typeface="+mj-lt"/>
              <a:buAutoNum type="arabicPeriod"/>
            </a:pPr>
            <a:r>
              <a:rPr lang="en-US" i="1" dirty="0"/>
              <a:t> Micropayment channel opened</a:t>
            </a:r>
            <a:r>
              <a:rPr lang="en-US" dirty="0"/>
              <a:t>.  A single-use micropayment channel between sender (organizer) and receiver (worker) is created by deploying a </a:t>
            </a:r>
            <a:r>
              <a:rPr lang="en-US" dirty="0">
                <a:highlight>
                  <a:srgbClr val="008080"/>
                </a:highlight>
              </a:rPr>
              <a:t>smart contract. </a:t>
            </a:r>
          </a:p>
          <a:p>
            <a:pPr marL="457200" indent="-457200">
              <a:buFont typeface="+mj-lt"/>
              <a:buAutoNum type="arabicPeriod"/>
            </a:pPr>
            <a:r>
              <a:rPr lang="en-US" i="1" dirty="0"/>
              <a:t>Plastics collected. </a:t>
            </a:r>
            <a:r>
              <a:rPr lang="en-US" dirty="0"/>
              <a:t>In off-line (and off-chain) operations, people or robots (workers) collect plastics garbage in bins. </a:t>
            </a:r>
          </a:p>
          <a:p>
            <a:pPr marL="457200" indent="-457200">
              <a:buFont typeface="+mj-lt"/>
              <a:buAutoNum type="arabicPeriod"/>
            </a:pPr>
            <a:r>
              <a:rPr lang="en-US" i="1" dirty="0"/>
              <a:t>Collections verified. </a:t>
            </a:r>
            <a:r>
              <a:rPr lang="en-US" dirty="0"/>
              <a:t>Off-chain verification is done by appropriate automatic instrumentation, with sender-organizer being informed of how many bins were collected and by whom (using worker identities). </a:t>
            </a:r>
          </a:p>
          <a:p>
            <a:pPr marL="457200" indent="-457200">
              <a:buFont typeface="+mj-lt"/>
              <a:buAutoNum type="arabicPeriod"/>
            </a:pPr>
            <a:r>
              <a:rPr lang="en-US" i="1" dirty="0"/>
              <a:t>Micropayments paid. </a:t>
            </a:r>
            <a:r>
              <a:rPr lang="en-US" dirty="0"/>
              <a:t>Organizer sends </a:t>
            </a:r>
            <a:r>
              <a:rPr lang="en-US" dirty="0">
                <a:highlight>
                  <a:srgbClr val="00A8FF"/>
                </a:highlight>
              </a:rPr>
              <a:t>off-chain signed micropayment messages </a:t>
            </a:r>
            <a:r>
              <a:rPr lang="en-US" dirty="0"/>
              <a:t>to the worker for bins verified in step 3.</a:t>
            </a:r>
          </a:p>
          <a:p>
            <a:pPr marL="457200" indent="-457200">
              <a:buFont typeface="+mj-lt"/>
              <a:buAutoNum type="arabicPeriod"/>
            </a:pPr>
            <a:r>
              <a:rPr lang="en-US" i="1" dirty="0"/>
              <a:t>Payment claimed. </a:t>
            </a:r>
            <a:r>
              <a:rPr lang="en-US" dirty="0"/>
              <a:t>Using a single on-chain transaction executed on the smart contract, the worker is paid from escrow deposited by the organizer. </a:t>
            </a:r>
          </a:p>
          <a:p>
            <a:pPr marL="457200" indent="-457200">
              <a:buFont typeface="+mj-lt"/>
              <a:buAutoNum type="arabicPeriod"/>
            </a:pPr>
            <a:r>
              <a:rPr lang="en-US" i="1" dirty="0"/>
              <a:t>Channel closed. </a:t>
            </a:r>
            <a:r>
              <a:rPr lang="en-US" dirty="0"/>
              <a:t>After the payment, the channel is closed by the destruction of the smart contract. </a:t>
            </a:r>
          </a:p>
          <a:p>
            <a:endParaRPr lang="en-US" dirty="0"/>
          </a:p>
        </p:txBody>
      </p:sp>
      <p:sp>
        <p:nvSpPr>
          <p:cNvPr id="2" name="Footer Placeholder 1">
            <a:extLst>
              <a:ext uri="{FF2B5EF4-FFF2-40B4-BE49-F238E27FC236}">
                <a16:creationId xmlns:a16="http://schemas.microsoft.com/office/drawing/2014/main" id="{1460C3DD-8166-D045-B840-474E217DC80C}"/>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67367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3202E5-40B2-DB4B-9E52-6645102DF1E0}"/>
              </a:ext>
            </a:extLst>
          </p:cNvPr>
          <p:cNvSpPr>
            <a:spLocks noGrp="1"/>
          </p:cNvSpPr>
          <p:nvPr>
            <p:ph type="ftr" sz="quarter" idx="11"/>
          </p:nvPr>
        </p:nvSpPr>
        <p:spPr/>
        <p:txBody>
          <a:bodyPr/>
          <a:lstStyle/>
          <a:p>
            <a:r>
              <a:rPr lang="en-US"/>
              <a:t>Bina Ramamurthy. Copyright 2023</a:t>
            </a:r>
          </a:p>
        </p:txBody>
      </p:sp>
      <p:pic>
        <p:nvPicPr>
          <p:cNvPr id="6" name="Picture 5">
            <a:extLst>
              <a:ext uri="{FF2B5EF4-FFF2-40B4-BE49-F238E27FC236}">
                <a16:creationId xmlns:a16="http://schemas.microsoft.com/office/drawing/2014/main" id="{E55AA373-FA88-BC41-A1B8-BCFE39204ECF}"/>
              </a:ext>
            </a:extLst>
          </p:cNvPr>
          <p:cNvPicPr>
            <a:picLocks noChangeAspect="1"/>
          </p:cNvPicPr>
          <p:nvPr/>
        </p:nvPicPr>
        <p:blipFill>
          <a:blip r:embed="rId2"/>
          <a:stretch>
            <a:fillRect/>
          </a:stretch>
        </p:blipFill>
        <p:spPr>
          <a:xfrm>
            <a:off x="3199454" y="483907"/>
            <a:ext cx="6927039" cy="5320519"/>
          </a:xfrm>
          <a:prstGeom prst="rect">
            <a:avLst/>
          </a:prstGeom>
        </p:spPr>
      </p:pic>
      <p:sp>
        <p:nvSpPr>
          <p:cNvPr id="2" name="TextBox 1">
            <a:extLst>
              <a:ext uri="{FF2B5EF4-FFF2-40B4-BE49-F238E27FC236}">
                <a16:creationId xmlns:a16="http://schemas.microsoft.com/office/drawing/2014/main" id="{B9D42B82-93D2-7C48-81CF-0DFB86185B04}"/>
              </a:ext>
            </a:extLst>
          </p:cNvPr>
          <p:cNvSpPr txBox="1"/>
          <p:nvPr/>
        </p:nvSpPr>
        <p:spPr>
          <a:xfrm>
            <a:off x="8884913" y="99467"/>
            <a:ext cx="3213252" cy="954107"/>
          </a:xfrm>
          <a:prstGeom prst="rect">
            <a:avLst/>
          </a:prstGeom>
          <a:solidFill>
            <a:schemeClr val="accent2">
              <a:lumMod val="20000"/>
              <a:lumOff val="80000"/>
            </a:schemeClr>
          </a:solidFill>
          <a:ln w="28575">
            <a:solidFill>
              <a:schemeClr val="tx1"/>
            </a:solidFill>
          </a:ln>
        </p:spPr>
        <p:txBody>
          <a:bodyPr wrap="none" rtlCol="0">
            <a:spAutoFit/>
          </a:bodyPr>
          <a:lstStyle/>
          <a:p>
            <a:r>
              <a:rPr lang="en-US" sz="1400" dirty="0"/>
              <a:t>Would like a picture of your term project</a:t>
            </a:r>
          </a:p>
          <a:p>
            <a:r>
              <a:rPr lang="en-US" sz="1400" dirty="0"/>
              <a:t>clearly articulating the</a:t>
            </a:r>
          </a:p>
          <a:p>
            <a:r>
              <a:rPr lang="en-US" sz="1400" dirty="0"/>
              <a:t>on-chain and off-chain</a:t>
            </a:r>
          </a:p>
          <a:p>
            <a:r>
              <a:rPr lang="en-US" sz="1400" dirty="0"/>
              <a:t>data as well as operations.</a:t>
            </a:r>
          </a:p>
        </p:txBody>
      </p:sp>
    </p:spTree>
    <p:extLst>
      <p:ext uri="{BB962C8B-B14F-4D97-AF65-F5344CB8AC3E}">
        <p14:creationId xmlns:p14="http://schemas.microsoft.com/office/powerpoint/2010/main" val="79069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1833FB-E1CD-6240-B220-CB24C3F04098}"/>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F207FA5C-FBFD-154A-86EB-B7FF9DFDAF7C}"/>
              </a:ext>
            </a:extLst>
          </p:cNvPr>
          <p:cNvSpPr/>
          <p:nvPr/>
        </p:nvSpPr>
        <p:spPr>
          <a:xfrm>
            <a:off x="3048000" y="2967335"/>
            <a:ext cx="6096000" cy="923330"/>
          </a:xfrm>
          <a:prstGeom prst="rect">
            <a:avLst/>
          </a:prstGeom>
        </p:spPr>
        <p:txBody>
          <a:bodyPr>
            <a:spAutoFit/>
          </a:bodyPr>
          <a:lstStyle/>
          <a:p>
            <a:r>
              <a:rPr lang="en-US" dirty="0">
                <a:latin typeface="Courier" pitchFamily="2" charset="0"/>
              </a:rPr>
              <a:t>MPC-</a:t>
            </a:r>
            <a:r>
              <a:rPr lang="en-US" dirty="0" err="1">
                <a:latin typeface="Courier" pitchFamily="2" charset="0"/>
              </a:rPr>
              <a:t>Dapp</a:t>
            </a:r>
            <a:br>
              <a:rPr lang="en-US" dirty="0">
                <a:latin typeface="Courier" pitchFamily="2" charset="0"/>
              </a:rPr>
            </a:br>
            <a:r>
              <a:rPr lang="en-US" dirty="0">
                <a:latin typeface="Courier" pitchFamily="2" charset="0"/>
              </a:rPr>
              <a:t>| |--MPC-contract | </a:t>
            </a:r>
            <a:endParaRPr lang="en-US" dirty="0"/>
          </a:p>
          <a:p>
            <a:r>
              <a:rPr lang="en-US" dirty="0">
                <a:latin typeface="Courier" pitchFamily="2" charset="0"/>
              </a:rPr>
              <a:t>|--MPC-app </a:t>
            </a:r>
            <a:endParaRPr lang="en-US" dirty="0"/>
          </a:p>
        </p:txBody>
      </p:sp>
    </p:spTree>
    <p:extLst>
      <p:ext uri="{BB962C8B-B14F-4D97-AF65-F5344CB8AC3E}">
        <p14:creationId xmlns:p14="http://schemas.microsoft.com/office/powerpoint/2010/main" val="324717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C7D9-F6D5-854A-AEE6-3467ED7939A6}"/>
              </a:ext>
            </a:extLst>
          </p:cNvPr>
          <p:cNvSpPr>
            <a:spLocks noGrp="1"/>
          </p:cNvSpPr>
          <p:nvPr>
            <p:ph type="title"/>
          </p:nvPr>
        </p:nvSpPr>
        <p:spPr/>
        <p:txBody>
          <a:bodyPr/>
          <a:lstStyle/>
          <a:p>
            <a:r>
              <a:rPr lang="en-US" dirty="0"/>
              <a:t>Web3 in our </a:t>
            </a:r>
            <a:r>
              <a:rPr lang="en-US" dirty="0" err="1"/>
              <a:t>Dapp</a:t>
            </a:r>
            <a:r>
              <a:rPr lang="en-US" dirty="0"/>
              <a:t> stack</a:t>
            </a:r>
          </a:p>
        </p:txBody>
      </p:sp>
      <p:pic>
        <p:nvPicPr>
          <p:cNvPr id="6" name="Content Placeholder 5">
            <a:extLst>
              <a:ext uri="{FF2B5EF4-FFF2-40B4-BE49-F238E27FC236}">
                <a16:creationId xmlns:a16="http://schemas.microsoft.com/office/drawing/2014/main" id="{7152FF2A-903F-874E-AFFE-E6C18E8C8E47}"/>
              </a:ext>
            </a:extLst>
          </p:cNvPr>
          <p:cNvPicPr>
            <a:picLocks noGrp="1" noChangeAspect="1"/>
          </p:cNvPicPr>
          <p:nvPr>
            <p:ph idx="1"/>
          </p:nvPr>
        </p:nvPicPr>
        <p:blipFill>
          <a:blip r:embed="rId2"/>
          <a:stretch>
            <a:fillRect/>
          </a:stretch>
        </p:blipFill>
        <p:spPr>
          <a:xfrm>
            <a:off x="2791837" y="1879567"/>
            <a:ext cx="6906067" cy="3713837"/>
          </a:xfrm>
        </p:spPr>
      </p:pic>
      <p:sp>
        <p:nvSpPr>
          <p:cNvPr id="4" name="Footer Placeholder 3">
            <a:extLst>
              <a:ext uri="{FF2B5EF4-FFF2-40B4-BE49-F238E27FC236}">
                <a16:creationId xmlns:a16="http://schemas.microsoft.com/office/drawing/2014/main" id="{C9BED31E-FD21-5F4E-96C8-E8AE8F2AFC6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55237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4DB3EF-075D-C546-9472-D4A994133776}"/>
              </a:ext>
            </a:extLst>
          </p:cNvPr>
          <p:cNvSpPr>
            <a:spLocks noGrp="1"/>
          </p:cNvSpPr>
          <p:nvPr>
            <p:ph type="ftr" sz="quarter" idx="11"/>
          </p:nvPr>
        </p:nvSpPr>
        <p:spPr/>
        <p:txBody>
          <a:bodyPr/>
          <a:lstStyle/>
          <a:p>
            <a:r>
              <a:rPr lang="en-US"/>
              <a:t>Bina Ramamurthy. Copyright 2023</a:t>
            </a:r>
          </a:p>
        </p:txBody>
      </p:sp>
      <p:pic>
        <p:nvPicPr>
          <p:cNvPr id="4" name="Picture 3">
            <a:extLst>
              <a:ext uri="{FF2B5EF4-FFF2-40B4-BE49-F238E27FC236}">
                <a16:creationId xmlns:a16="http://schemas.microsoft.com/office/drawing/2014/main" id="{119FF328-7B69-8E41-8B02-84B80C84B1A6}"/>
              </a:ext>
            </a:extLst>
          </p:cNvPr>
          <p:cNvPicPr>
            <a:picLocks noChangeAspect="1"/>
          </p:cNvPicPr>
          <p:nvPr/>
        </p:nvPicPr>
        <p:blipFill>
          <a:blip r:embed="rId2"/>
          <a:stretch>
            <a:fillRect/>
          </a:stretch>
        </p:blipFill>
        <p:spPr>
          <a:xfrm>
            <a:off x="1658295" y="1031132"/>
            <a:ext cx="9840807" cy="3371850"/>
          </a:xfrm>
          <a:prstGeom prst="rect">
            <a:avLst/>
          </a:prstGeom>
        </p:spPr>
      </p:pic>
    </p:spTree>
    <p:extLst>
      <p:ext uri="{BB962C8B-B14F-4D97-AF65-F5344CB8AC3E}">
        <p14:creationId xmlns:p14="http://schemas.microsoft.com/office/powerpoint/2010/main" val="376872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8E75F-0C8E-ED45-936F-92C9386B4DB2}"/>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4C9E034D-7CC3-6D40-9762-08EEC17AFD99}"/>
              </a:ext>
            </a:extLst>
          </p:cNvPr>
          <p:cNvSpPr/>
          <p:nvPr/>
        </p:nvSpPr>
        <p:spPr>
          <a:xfrm>
            <a:off x="807396" y="1284051"/>
            <a:ext cx="10379413" cy="2862322"/>
          </a:xfrm>
          <a:prstGeom prst="rect">
            <a:avLst/>
          </a:prstGeom>
        </p:spPr>
        <p:txBody>
          <a:bodyPr wrap="square">
            <a:spAutoFit/>
          </a:bodyPr>
          <a:lstStyle/>
          <a:p>
            <a:pPr marL="285750" indent="-285750">
              <a:buFont typeface="Arial" panose="020B0604020202020204" pitchFamily="34" charset="0"/>
              <a:buChar char="•"/>
            </a:pPr>
            <a:r>
              <a:rPr lang="en-US" dirty="0">
                <a:latin typeface="NewBaskerville"/>
              </a:rPr>
              <a:t>Organizer opens a channel. A smart contract is deployed and initialized with the accounts of the two participants: the organizer and the worker. </a:t>
            </a:r>
          </a:p>
          <a:p>
            <a:pPr marL="285750" indent="-285750">
              <a:buFont typeface="Arial" panose="020B0604020202020204" pitchFamily="34" charset="0"/>
              <a:buChar char="•"/>
            </a:pPr>
            <a:r>
              <a:rPr lang="en-US" dirty="0">
                <a:latin typeface="NewBaskerville"/>
              </a:rPr>
              <a:t>The organizer deposits an escrow for payments. </a:t>
            </a:r>
            <a:r>
              <a:rPr lang="en-US" dirty="0">
                <a:highlight>
                  <a:srgbClr val="FFDC14"/>
                </a:highlight>
                <a:latin typeface="NewBaskerville"/>
              </a:rPr>
              <a:t>A channel is created for every worker. </a:t>
            </a:r>
            <a:endParaRPr lang="en-US" dirty="0">
              <a:highlight>
                <a:srgbClr val="FFDC14"/>
              </a:highlight>
            </a:endParaRPr>
          </a:p>
          <a:p>
            <a:pPr marL="285750" indent="-285750">
              <a:buFont typeface="Arial" panose="020B0604020202020204" pitchFamily="34" charset="0"/>
              <a:buChar char="•"/>
            </a:pPr>
            <a:r>
              <a:rPr lang="en-US" dirty="0">
                <a:latin typeface="NewBaskerville"/>
              </a:rPr>
              <a:t>Micropayments replace checks. </a:t>
            </a:r>
            <a:endParaRPr lang="en-US" dirty="0"/>
          </a:p>
          <a:p>
            <a:pPr marL="285750" indent="-285750">
              <a:buFont typeface="Arial" panose="020B0604020202020204" pitchFamily="34" charset="0"/>
              <a:buChar char="•"/>
            </a:pPr>
            <a:r>
              <a:rPr lang="en-US" dirty="0">
                <a:latin typeface="NewBaskerville"/>
              </a:rPr>
              <a:t>The organizer pays for micropayments in </a:t>
            </a:r>
            <a:r>
              <a:rPr lang="en-US" dirty="0" err="1">
                <a:latin typeface="NewBaskerville"/>
              </a:rPr>
              <a:t>wei</a:t>
            </a:r>
            <a:r>
              <a:rPr lang="en-US" dirty="0">
                <a:latin typeface="NewBaskerville"/>
              </a:rPr>
              <a:t> (for example, 1,000 </a:t>
            </a:r>
            <a:r>
              <a:rPr lang="en-US" dirty="0" err="1">
                <a:latin typeface="NewBaskerville"/>
              </a:rPr>
              <a:t>wei</a:t>
            </a:r>
            <a:r>
              <a:rPr lang="en-US" dirty="0">
                <a:latin typeface="NewBaskerville"/>
              </a:rPr>
              <a:t> for one bin), sending signed messages off-chain. </a:t>
            </a:r>
            <a:endParaRPr lang="en-US" dirty="0"/>
          </a:p>
          <a:p>
            <a:pPr marL="285750" indent="-285750">
              <a:buFont typeface="Arial" panose="020B0604020202020204" pitchFamily="34" charset="0"/>
              <a:buChar char="•"/>
            </a:pPr>
            <a:r>
              <a:rPr lang="en-US" dirty="0">
                <a:latin typeface="NewBaskerville"/>
              </a:rPr>
              <a:t>The micropayments sent are monotonically increasing in value, the latest one holding the cumulative payment until that point. </a:t>
            </a:r>
            <a:endParaRPr lang="en-US" dirty="0"/>
          </a:p>
          <a:p>
            <a:pPr marL="285750" indent="-285750">
              <a:buFont typeface="Arial" panose="020B0604020202020204" pitchFamily="34" charset="0"/>
              <a:buChar char="•"/>
            </a:pPr>
            <a:r>
              <a:rPr lang="en-US" sz="1400" dirty="0">
                <a:latin typeface="Wingdings2"/>
              </a:rPr>
              <a:t> </a:t>
            </a:r>
            <a:r>
              <a:rPr lang="en-US" dirty="0">
                <a:latin typeface="NewBaskerville"/>
              </a:rPr>
              <a:t>A worker claims payment by sending the most recent message that the organizer sent to collect payment and then closes the channel by destructing (via a self-destruct function) the smart contract. </a:t>
            </a:r>
            <a:endParaRPr lang="en-US" dirty="0">
              <a:effectLst/>
            </a:endParaRPr>
          </a:p>
        </p:txBody>
      </p:sp>
      <p:sp>
        <p:nvSpPr>
          <p:cNvPr id="4" name="Rectangle 3">
            <a:extLst>
              <a:ext uri="{FF2B5EF4-FFF2-40B4-BE49-F238E27FC236}">
                <a16:creationId xmlns:a16="http://schemas.microsoft.com/office/drawing/2014/main" id="{829E774D-8E5B-8440-AD41-6E0A75144174}"/>
              </a:ext>
            </a:extLst>
          </p:cNvPr>
          <p:cNvSpPr/>
          <p:nvPr/>
        </p:nvSpPr>
        <p:spPr>
          <a:xfrm>
            <a:off x="807396" y="4791916"/>
            <a:ext cx="6096000" cy="923330"/>
          </a:xfrm>
          <a:prstGeom prst="rect">
            <a:avLst/>
          </a:prstGeom>
          <a:solidFill>
            <a:srgbClr val="EAFFB3"/>
          </a:solidFill>
        </p:spPr>
        <p:txBody>
          <a:bodyPr>
            <a:spAutoFit/>
          </a:bodyPr>
          <a:lstStyle/>
          <a:p>
            <a:r>
              <a:rPr lang="en-US" dirty="0">
                <a:latin typeface="NewBaskerville"/>
              </a:rPr>
              <a:t>If the bins collected are 3, 1, and 2, for example, the micropayments are for 3, 4 (3+1), and 6 (3+1+2)—the cumulative values.  “monotonically increasing”</a:t>
            </a:r>
            <a:endParaRPr lang="en-US" dirty="0"/>
          </a:p>
        </p:txBody>
      </p:sp>
      <p:cxnSp>
        <p:nvCxnSpPr>
          <p:cNvPr id="6" name="Curved Connector 5">
            <a:extLst>
              <a:ext uri="{FF2B5EF4-FFF2-40B4-BE49-F238E27FC236}">
                <a16:creationId xmlns:a16="http://schemas.microsoft.com/office/drawing/2014/main" id="{7A932CA5-494B-DE45-8A06-33939C9941F1}"/>
              </a:ext>
            </a:extLst>
          </p:cNvPr>
          <p:cNvCxnSpPr>
            <a:stCxn id="3" idx="1"/>
          </p:cNvCxnSpPr>
          <p:nvPr/>
        </p:nvCxnSpPr>
        <p:spPr>
          <a:xfrm rot="10800000" flipH="1" flipV="1">
            <a:off x="807396" y="2715212"/>
            <a:ext cx="1935804" cy="2076704"/>
          </a:xfrm>
          <a:prstGeom prst="curvedConnector4">
            <a:avLst>
              <a:gd name="adj1" fmla="val -11809"/>
              <a:gd name="adj2" fmla="val 8445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70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51D5D-6C07-634B-8366-7AE0FE6BE102}"/>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0D01A5FC-ED1F-9F4E-8687-565BE1C6B3A1}"/>
              </a:ext>
            </a:extLst>
          </p:cNvPr>
          <p:cNvSpPr/>
          <p:nvPr/>
        </p:nvSpPr>
        <p:spPr>
          <a:xfrm>
            <a:off x="924127" y="2274838"/>
            <a:ext cx="10145949" cy="1200329"/>
          </a:xfrm>
          <a:prstGeom prst="rect">
            <a:avLst/>
          </a:prstGeom>
        </p:spPr>
        <p:txBody>
          <a:bodyPr wrap="square">
            <a:spAutoFit/>
          </a:bodyPr>
          <a:lstStyle/>
          <a:p>
            <a:r>
              <a:rPr lang="en-US" dirty="0">
                <a:latin typeface="NewBaskerville"/>
              </a:rPr>
              <a:t>The contract has two public functions, including the constructor. These functions code the two on-chain operations (1 and 5) identified in the analysis in figure 7.7: </a:t>
            </a:r>
            <a:endParaRPr lang="en-US" dirty="0"/>
          </a:p>
          <a:p>
            <a:pPr marL="342900" indent="-342900">
              <a:buFont typeface="+mj-lt"/>
              <a:buAutoNum type="arabicPeriod"/>
            </a:pPr>
            <a:r>
              <a:rPr lang="en-US" dirty="0">
                <a:latin typeface="NewBaskerville"/>
              </a:rPr>
              <a:t>The constructor allows the organizer to deploy the smart contract.</a:t>
            </a:r>
          </a:p>
          <a:p>
            <a:pPr marL="342900" indent="-342900">
              <a:buFont typeface="+mj-lt"/>
              <a:buAutoNum type="arabicPeriod"/>
            </a:pPr>
            <a:r>
              <a:rPr lang="en-US" dirty="0">
                <a:latin typeface="NewBaskerville"/>
              </a:rPr>
              <a:t>The </a:t>
            </a:r>
            <a:r>
              <a:rPr lang="en-US" sz="1600" dirty="0" err="1">
                <a:latin typeface="Courier" pitchFamily="2" charset="0"/>
              </a:rPr>
              <a:t>claimPayment</a:t>
            </a:r>
            <a:r>
              <a:rPr lang="en-US" sz="1600" dirty="0">
                <a:latin typeface="Courier" pitchFamily="2" charset="0"/>
              </a:rPr>
              <a:t>() </a:t>
            </a:r>
            <a:r>
              <a:rPr lang="en-US" dirty="0">
                <a:latin typeface="NewBaskerville"/>
              </a:rPr>
              <a:t>function is invoked by the worker when they want to claim a micropayment. </a:t>
            </a:r>
            <a:endParaRPr lang="en-US" dirty="0"/>
          </a:p>
        </p:txBody>
      </p:sp>
    </p:spTree>
    <p:extLst>
      <p:ext uri="{BB962C8B-B14F-4D97-AF65-F5344CB8AC3E}">
        <p14:creationId xmlns:p14="http://schemas.microsoft.com/office/powerpoint/2010/main" val="88464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B8C09B-CAC8-3745-8F6C-448FBB13847F}"/>
              </a:ext>
            </a:extLst>
          </p:cNvPr>
          <p:cNvSpPr>
            <a:spLocks noGrp="1"/>
          </p:cNvSpPr>
          <p:nvPr>
            <p:ph type="ftr" sz="quarter" idx="11"/>
          </p:nvPr>
        </p:nvSpPr>
        <p:spPr/>
        <p:txBody>
          <a:bodyPr/>
          <a:lstStyle/>
          <a:p>
            <a:r>
              <a:rPr lang="en-US"/>
              <a:t>Bina Ramamurthy. Copyright 2023</a:t>
            </a:r>
            <a:endParaRPr lang="en-US" dirty="0"/>
          </a:p>
        </p:txBody>
      </p:sp>
      <p:sp>
        <p:nvSpPr>
          <p:cNvPr id="3" name="TextBox 2">
            <a:extLst>
              <a:ext uri="{FF2B5EF4-FFF2-40B4-BE49-F238E27FC236}">
                <a16:creationId xmlns:a16="http://schemas.microsoft.com/office/drawing/2014/main" id="{11CDBE9F-358B-7447-B136-38F20B5027AA}"/>
              </a:ext>
            </a:extLst>
          </p:cNvPr>
          <p:cNvSpPr txBox="1"/>
          <p:nvPr/>
        </p:nvSpPr>
        <p:spPr>
          <a:xfrm>
            <a:off x="4134256" y="1381328"/>
            <a:ext cx="3400033" cy="369332"/>
          </a:xfrm>
          <a:prstGeom prst="rect">
            <a:avLst/>
          </a:prstGeom>
          <a:noFill/>
        </p:spPr>
        <p:txBody>
          <a:bodyPr wrap="none" rtlCol="0">
            <a:spAutoFit/>
          </a:bodyPr>
          <a:lstStyle/>
          <a:p>
            <a:r>
              <a:rPr lang="en-US" dirty="0" err="1"/>
              <a:t>claimPayment</a:t>
            </a:r>
            <a:r>
              <a:rPr lang="en-US" dirty="0"/>
              <a:t>(amt, </a:t>
            </a:r>
            <a:r>
              <a:rPr lang="en-US" dirty="0" err="1"/>
              <a:t>signedMessage</a:t>
            </a:r>
            <a:r>
              <a:rPr lang="en-US" dirty="0"/>
              <a:t>)</a:t>
            </a:r>
          </a:p>
        </p:txBody>
      </p:sp>
      <p:sp>
        <p:nvSpPr>
          <p:cNvPr id="4" name="TextBox 3">
            <a:extLst>
              <a:ext uri="{FF2B5EF4-FFF2-40B4-BE49-F238E27FC236}">
                <a16:creationId xmlns:a16="http://schemas.microsoft.com/office/drawing/2014/main" id="{77947B97-CD5A-1C47-8021-A0E679AFD6EA}"/>
              </a:ext>
            </a:extLst>
          </p:cNvPr>
          <p:cNvSpPr txBox="1"/>
          <p:nvPr/>
        </p:nvSpPr>
        <p:spPr>
          <a:xfrm>
            <a:off x="4232143" y="1754816"/>
            <a:ext cx="2495170" cy="738664"/>
          </a:xfrm>
          <a:prstGeom prst="rect">
            <a:avLst/>
          </a:prstGeom>
          <a:solidFill>
            <a:schemeClr val="accent3">
              <a:lumMod val="20000"/>
              <a:lumOff val="80000"/>
            </a:schemeClr>
          </a:solidFill>
        </p:spPr>
        <p:txBody>
          <a:bodyPr wrap="none" rtlCol="0">
            <a:spAutoFit/>
          </a:bodyPr>
          <a:lstStyle/>
          <a:p>
            <a:r>
              <a:rPr lang="en-US" sz="1400" dirty="0"/>
              <a:t>There are three “</a:t>
            </a:r>
            <a:r>
              <a:rPr lang="en-US" sz="1400" dirty="0" err="1"/>
              <a:t>require”s</a:t>
            </a:r>
            <a:r>
              <a:rPr lang="en-US" sz="1400" dirty="0"/>
              <a:t>, </a:t>
            </a:r>
          </a:p>
          <a:p>
            <a:r>
              <a:rPr lang="en-US" sz="1400" dirty="0"/>
              <a:t>I would write them as modifier, </a:t>
            </a:r>
          </a:p>
          <a:p>
            <a:r>
              <a:rPr lang="en-US" sz="1400" dirty="0"/>
              <a:t>and also reorder them.</a:t>
            </a:r>
          </a:p>
        </p:txBody>
      </p:sp>
      <p:sp>
        <p:nvSpPr>
          <p:cNvPr id="7" name="TextBox 6">
            <a:extLst>
              <a:ext uri="{FF2B5EF4-FFF2-40B4-BE49-F238E27FC236}">
                <a16:creationId xmlns:a16="http://schemas.microsoft.com/office/drawing/2014/main" id="{6E255A9A-509A-5A43-97EF-E76849134296}"/>
              </a:ext>
            </a:extLst>
          </p:cNvPr>
          <p:cNvSpPr txBox="1"/>
          <p:nvPr/>
        </p:nvSpPr>
        <p:spPr>
          <a:xfrm>
            <a:off x="428018" y="1381328"/>
            <a:ext cx="2704908" cy="954107"/>
          </a:xfrm>
          <a:prstGeom prst="rect">
            <a:avLst/>
          </a:prstGeom>
          <a:solidFill>
            <a:schemeClr val="accent5">
              <a:lumMod val="40000"/>
              <a:lumOff val="60000"/>
            </a:schemeClr>
          </a:solidFill>
        </p:spPr>
        <p:txBody>
          <a:bodyPr wrap="none" rtlCol="0">
            <a:spAutoFit/>
          </a:bodyPr>
          <a:lstStyle/>
          <a:p>
            <a:r>
              <a:rPr lang="en-US" sz="1400" dirty="0"/>
              <a:t>Your goal here is to recover </a:t>
            </a:r>
          </a:p>
          <a:p>
            <a:r>
              <a:rPr lang="en-US" sz="1400" dirty="0"/>
              <a:t>the sender’s signature </a:t>
            </a:r>
          </a:p>
          <a:p>
            <a:r>
              <a:rPr lang="en-US" sz="1400" dirty="0"/>
              <a:t>from the amt and signed message </a:t>
            </a:r>
          </a:p>
          <a:p>
            <a:r>
              <a:rPr lang="en-US" sz="1400" dirty="0"/>
              <a:t>and compare.</a:t>
            </a:r>
          </a:p>
        </p:txBody>
      </p:sp>
      <p:sp>
        <p:nvSpPr>
          <p:cNvPr id="10" name="TextBox 9">
            <a:extLst>
              <a:ext uri="{FF2B5EF4-FFF2-40B4-BE49-F238E27FC236}">
                <a16:creationId xmlns:a16="http://schemas.microsoft.com/office/drawing/2014/main" id="{43CB9EDD-4189-BD4D-B069-CCAEB199E52E}"/>
              </a:ext>
            </a:extLst>
          </p:cNvPr>
          <p:cNvSpPr txBox="1"/>
          <p:nvPr/>
        </p:nvSpPr>
        <p:spPr>
          <a:xfrm>
            <a:off x="4134256" y="2811294"/>
            <a:ext cx="3201454" cy="338554"/>
          </a:xfrm>
          <a:prstGeom prst="rect">
            <a:avLst/>
          </a:prstGeom>
          <a:noFill/>
        </p:spPr>
        <p:txBody>
          <a:bodyPr wrap="none" rtlCol="0">
            <a:spAutoFit/>
          </a:bodyPr>
          <a:lstStyle/>
          <a:p>
            <a:r>
              <a:rPr lang="en-US" sz="1600" dirty="0" err="1"/>
              <a:t>isValidSignature</a:t>
            </a:r>
            <a:r>
              <a:rPr lang="en-US" sz="1600" dirty="0"/>
              <a:t>(amt, </a:t>
            </a:r>
            <a:r>
              <a:rPr lang="en-US" sz="1600" dirty="0" err="1"/>
              <a:t>signedMessage</a:t>
            </a:r>
            <a:r>
              <a:rPr lang="en-US" sz="1600" dirty="0"/>
              <a:t>)</a:t>
            </a:r>
          </a:p>
        </p:txBody>
      </p:sp>
      <p:cxnSp>
        <p:nvCxnSpPr>
          <p:cNvPr id="12" name="Curved Connector 11">
            <a:extLst>
              <a:ext uri="{FF2B5EF4-FFF2-40B4-BE49-F238E27FC236}">
                <a16:creationId xmlns:a16="http://schemas.microsoft.com/office/drawing/2014/main" id="{E1E89DFD-91D9-2241-81D3-9A4A4DD5A026}"/>
              </a:ext>
            </a:extLst>
          </p:cNvPr>
          <p:cNvCxnSpPr>
            <a:stCxn id="4" idx="1"/>
            <a:endCxn id="10" idx="1"/>
          </p:cNvCxnSpPr>
          <p:nvPr/>
        </p:nvCxnSpPr>
        <p:spPr>
          <a:xfrm rot="10800000" flipV="1">
            <a:off x="4134257" y="2124147"/>
            <a:ext cx="97887" cy="856423"/>
          </a:xfrm>
          <a:prstGeom prst="curvedConnector3">
            <a:avLst>
              <a:gd name="adj1" fmla="val 333535"/>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08C52BE-13E3-A241-80CD-312306ABEA4D}"/>
              </a:ext>
            </a:extLst>
          </p:cNvPr>
          <p:cNvSpPr/>
          <p:nvPr/>
        </p:nvSpPr>
        <p:spPr>
          <a:xfrm>
            <a:off x="4350668" y="3353731"/>
            <a:ext cx="4753289" cy="338554"/>
          </a:xfrm>
          <a:prstGeom prst="rect">
            <a:avLst/>
          </a:prstGeom>
        </p:spPr>
        <p:txBody>
          <a:bodyPr wrap="none">
            <a:spAutoFit/>
          </a:bodyPr>
          <a:lstStyle/>
          <a:p>
            <a:r>
              <a:rPr lang="en-US" sz="1600" dirty="0"/>
              <a:t>prefixed(bytes32 hash) internal pure returns (bytes32)</a:t>
            </a:r>
          </a:p>
        </p:txBody>
      </p:sp>
      <p:cxnSp>
        <p:nvCxnSpPr>
          <p:cNvPr id="16" name="Curved Connector 15">
            <a:extLst>
              <a:ext uri="{FF2B5EF4-FFF2-40B4-BE49-F238E27FC236}">
                <a16:creationId xmlns:a16="http://schemas.microsoft.com/office/drawing/2014/main" id="{61C00571-E56D-B341-BC77-020163CE792B}"/>
              </a:ext>
            </a:extLst>
          </p:cNvPr>
          <p:cNvCxnSpPr>
            <a:stCxn id="10" idx="1"/>
            <a:endCxn id="14" idx="1"/>
          </p:cNvCxnSpPr>
          <p:nvPr/>
        </p:nvCxnSpPr>
        <p:spPr>
          <a:xfrm rot="10800000" flipH="1" flipV="1">
            <a:off x="4134256" y="2980570"/>
            <a:ext cx="216412" cy="542437"/>
          </a:xfrm>
          <a:prstGeom prst="curvedConnector3">
            <a:avLst>
              <a:gd name="adj1" fmla="val -10563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1554DA4-C3B3-1F41-87AC-EF703E2E4C8B}"/>
              </a:ext>
            </a:extLst>
          </p:cNvPr>
          <p:cNvSpPr txBox="1"/>
          <p:nvPr/>
        </p:nvSpPr>
        <p:spPr>
          <a:xfrm>
            <a:off x="7852594" y="2358089"/>
            <a:ext cx="2069797" cy="523220"/>
          </a:xfrm>
          <a:prstGeom prst="rect">
            <a:avLst/>
          </a:prstGeom>
          <a:solidFill>
            <a:schemeClr val="accent5">
              <a:lumMod val="40000"/>
              <a:lumOff val="60000"/>
            </a:schemeClr>
          </a:solidFill>
        </p:spPr>
        <p:txBody>
          <a:bodyPr wrap="none" rtlCol="0">
            <a:spAutoFit/>
          </a:bodyPr>
          <a:lstStyle/>
          <a:p>
            <a:r>
              <a:rPr lang="en-US" sz="1400" dirty="0"/>
              <a:t>Regenerates the message </a:t>
            </a:r>
          </a:p>
          <a:p>
            <a:r>
              <a:rPr lang="en-US" sz="1400" dirty="0"/>
              <a:t>sent by organizer</a:t>
            </a:r>
          </a:p>
        </p:txBody>
      </p:sp>
      <p:cxnSp>
        <p:nvCxnSpPr>
          <p:cNvPr id="19" name="Curved Connector 18">
            <a:extLst>
              <a:ext uri="{FF2B5EF4-FFF2-40B4-BE49-F238E27FC236}">
                <a16:creationId xmlns:a16="http://schemas.microsoft.com/office/drawing/2014/main" id="{CB8BD12D-90B8-6045-8FBF-F7CAA6237830}"/>
              </a:ext>
            </a:extLst>
          </p:cNvPr>
          <p:cNvCxnSpPr>
            <a:cxnSpLocks/>
          </p:cNvCxnSpPr>
          <p:nvPr/>
        </p:nvCxnSpPr>
        <p:spPr>
          <a:xfrm rot="16200000" flipH="1">
            <a:off x="8045980" y="3081807"/>
            <a:ext cx="641699" cy="216464"/>
          </a:xfrm>
          <a:prstGeom prst="curvedConnector4">
            <a:avLst>
              <a:gd name="adj1" fmla="val 36810"/>
              <a:gd name="adj2" fmla="val 14329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21F7459-D0E2-A14D-B203-832275FA515E}"/>
              </a:ext>
            </a:extLst>
          </p:cNvPr>
          <p:cNvSpPr/>
          <p:nvPr/>
        </p:nvSpPr>
        <p:spPr>
          <a:xfrm>
            <a:off x="4350668" y="3871928"/>
            <a:ext cx="7705712" cy="338554"/>
          </a:xfrm>
          <a:prstGeom prst="rect">
            <a:avLst/>
          </a:prstGeom>
        </p:spPr>
        <p:txBody>
          <a:bodyPr wrap="square">
            <a:spAutoFit/>
          </a:bodyPr>
          <a:lstStyle/>
          <a:p>
            <a:r>
              <a:rPr lang="en-US" sz="1600" dirty="0"/>
              <a:t>function </a:t>
            </a:r>
            <a:r>
              <a:rPr lang="en-US" sz="1600" dirty="0" err="1"/>
              <a:t>recoverSigner</a:t>
            </a:r>
            <a:r>
              <a:rPr lang="en-US" sz="1600" dirty="0"/>
              <a:t>(bytes32 message, bytes memory sig) internal pure returns (address)</a:t>
            </a:r>
          </a:p>
        </p:txBody>
      </p:sp>
      <p:cxnSp>
        <p:nvCxnSpPr>
          <p:cNvPr id="22" name="Curved Connector 21">
            <a:extLst>
              <a:ext uri="{FF2B5EF4-FFF2-40B4-BE49-F238E27FC236}">
                <a16:creationId xmlns:a16="http://schemas.microsoft.com/office/drawing/2014/main" id="{BEC91E27-F230-1C4E-963E-6E1E82F9FF65}"/>
              </a:ext>
            </a:extLst>
          </p:cNvPr>
          <p:cNvCxnSpPr>
            <a:cxnSpLocks/>
            <a:endCxn id="20" idx="1"/>
          </p:cNvCxnSpPr>
          <p:nvPr/>
        </p:nvCxnSpPr>
        <p:spPr>
          <a:xfrm rot="16200000" flipH="1">
            <a:off x="3815452" y="3505989"/>
            <a:ext cx="951906" cy="118525"/>
          </a:xfrm>
          <a:prstGeom prst="curvedConnector2">
            <a:avLst/>
          </a:prstGeom>
          <a:ln>
            <a:headEnd type="arrow"/>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335ECA4-10CC-494A-A499-38B0B2C341B4}"/>
              </a:ext>
            </a:extLst>
          </p:cNvPr>
          <p:cNvSpPr/>
          <p:nvPr/>
        </p:nvSpPr>
        <p:spPr>
          <a:xfrm>
            <a:off x="3813244" y="4525913"/>
            <a:ext cx="8378756" cy="338554"/>
          </a:xfrm>
          <a:prstGeom prst="rect">
            <a:avLst/>
          </a:prstGeom>
        </p:spPr>
        <p:txBody>
          <a:bodyPr wrap="square">
            <a:spAutoFit/>
          </a:bodyPr>
          <a:lstStyle/>
          <a:p>
            <a:r>
              <a:rPr lang="en-US" sz="1600" dirty="0"/>
              <a:t>function </a:t>
            </a:r>
            <a:r>
              <a:rPr lang="en-US" sz="1600" dirty="0" err="1"/>
              <a:t>splitSignedMessage</a:t>
            </a:r>
            <a:r>
              <a:rPr lang="en-US" sz="1600" dirty="0"/>
              <a:t>(bytes memory sig) internal pure returns (uint8 v, bytes32 r, bytes32 s)</a:t>
            </a:r>
          </a:p>
        </p:txBody>
      </p:sp>
      <p:cxnSp>
        <p:nvCxnSpPr>
          <p:cNvPr id="26" name="Curved Connector 25">
            <a:extLst>
              <a:ext uri="{FF2B5EF4-FFF2-40B4-BE49-F238E27FC236}">
                <a16:creationId xmlns:a16="http://schemas.microsoft.com/office/drawing/2014/main" id="{91EF50CC-1A97-A94D-AF19-306711CAB3C7}"/>
              </a:ext>
            </a:extLst>
          </p:cNvPr>
          <p:cNvCxnSpPr>
            <a:cxnSpLocks/>
            <a:stCxn id="20" idx="1"/>
          </p:cNvCxnSpPr>
          <p:nvPr/>
        </p:nvCxnSpPr>
        <p:spPr>
          <a:xfrm rot="10800000" flipV="1">
            <a:off x="3813248" y="4041205"/>
            <a:ext cx="537421" cy="7236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8ED6B4A-FB41-C447-AEA4-9311211004C4}"/>
              </a:ext>
            </a:extLst>
          </p:cNvPr>
          <p:cNvSpPr txBox="1"/>
          <p:nvPr/>
        </p:nvSpPr>
        <p:spPr>
          <a:xfrm>
            <a:off x="9902618" y="3033277"/>
            <a:ext cx="2178481" cy="523220"/>
          </a:xfrm>
          <a:prstGeom prst="rect">
            <a:avLst/>
          </a:prstGeom>
          <a:solidFill>
            <a:schemeClr val="accent5">
              <a:lumMod val="40000"/>
              <a:lumOff val="60000"/>
            </a:schemeClr>
          </a:solidFill>
        </p:spPr>
        <p:txBody>
          <a:bodyPr wrap="none" rtlCol="0">
            <a:spAutoFit/>
          </a:bodyPr>
          <a:lstStyle/>
          <a:p>
            <a:r>
              <a:rPr lang="en-US" sz="1400" dirty="0"/>
              <a:t>Extracts signer of message: </a:t>
            </a:r>
          </a:p>
          <a:p>
            <a:r>
              <a:rPr lang="en-US" sz="1400" dirty="0"/>
              <a:t>address of organizer</a:t>
            </a:r>
          </a:p>
        </p:txBody>
      </p:sp>
      <p:cxnSp>
        <p:nvCxnSpPr>
          <p:cNvPr id="33" name="Curved Connector 32">
            <a:extLst>
              <a:ext uri="{FF2B5EF4-FFF2-40B4-BE49-F238E27FC236}">
                <a16:creationId xmlns:a16="http://schemas.microsoft.com/office/drawing/2014/main" id="{E94A66CA-BE05-3346-A528-5C5AC0F90580}"/>
              </a:ext>
            </a:extLst>
          </p:cNvPr>
          <p:cNvCxnSpPr>
            <a:cxnSpLocks/>
            <a:stCxn id="31" idx="2"/>
          </p:cNvCxnSpPr>
          <p:nvPr/>
        </p:nvCxnSpPr>
        <p:spPr>
          <a:xfrm rot="16200000" flipH="1">
            <a:off x="10968575" y="3579780"/>
            <a:ext cx="484708" cy="4381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FCA4D4D-DD71-D24C-BF7A-C7322C6D788F}"/>
              </a:ext>
            </a:extLst>
          </p:cNvPr>
          <p:cNvSpPr/>
          <p:nvPr/>
        </p:nvSpPr>
        <p:spPr>
          <a:xfrm>
            <a:off x="1409184" y="5381413"/>
            <a:ext cx="2592248" cy="307777"/>
          </a:xfrm>
          <a:prstGeom prst="rect">
            <a:avLst/>
          </a:prstGeom>
        </p:spPr>
        <p:txBody>
          <a:bodyPr wrap="none">
            <a:spAutoFit/>
          </a:bodyPr>
          <a:lstStyle/>
          <a:p>
            <a:r>
              <a:rPr lang="en-US" sz="1400" dirty="0"/>
              <a:t>return </a:t>
            </a:r>
            <a:r>
              <a:rPr lang="en-US" sz="1400" dirty="0" err="1"/>
              <a:t>ecrecover</a:t>
            </a:r>
            <a:r>
              <a:rPr lang="en-US" sz="1400" dirty="0"/>
              <a:t>(message, v, r, s);</a:t>
            </a:r>
          </a:p>
        </p:txBody>
      </p:sp>
      <p:cxnSp>
        <p:nvCxnSpPr>
          <p:cNvPr id="42" name="Curved Connector 41">
            <a:extLst>
              <a:ext uri="{FF2B5EF4-FFF2-40B4-BE49-F238E27FC236}">
                <a16:creationId xmlns:a16="http://schemas.microsoft.com/office/drawing/2014/main" id="{369FA633-333A-3A42-9B3D-61AC7347350C}"/>
              </a:ext>
            </a:extLst>
          </p:cNvPr>
          <p:cNvCxnSpPr>
            <a:stCxn id="20" idx="1"/>
            <a:endCxn id="40" idx="0"/>
          </p:cNvCxnSpPr>
          <p:nvPr/>
        </p:nvCxnSpPr>
        <p:spPr>
          <a:xfrm rot="10800000" flipV="1">
            <a:off x="2705308" y="4041205"/>
            <a:ext cx="1645360" cy="1340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02698A-AFD1-4F41-909A-F57BA3829A79}"/>
              </a:ext>
            </a:extLst>
          </p:cNvPr>
          <p:cNvCxnSpPr/>
          <p:nvPr/>
        </p:nvCxnSpPr>
        <p:spPr>
          <a:xfrm flipH="1">
            <a:off x="7655668" y="4210482"/>
            <a:ext cx="1448289" cy="400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12E129-E1A4-D24E-B35A-F0155745C318}"/>
              </a:ext>
            </a:extLst>
          </p:cNvPr>
          <p:cNvCxnSpPr/>
          <p:nvPr/>
        </p:nvCxnSpPr>
        <p:spPr>
          <a:xfrm flipH="1">
            <a:off x="3813244" y="4764889"/>
            <a:ext cx="6089374" cy="77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C6F1CBA-26F0-6F44-BACC-4B2A3B33CE69}"/>
              </a:ext>
            </a:extLst>
          </p:cNvPr>
          <p:cNvCxnSpPr>
            <a:cxnSpLocks/>
          </p:cNvCxnSpPr>
          <p:nvPr/>
        </p:nvCxnSpPr>
        <p:spPr>
          <a:xfrm flipH="1">
            <a:off x="3278221" y="4210482"/>
            <a:ext cx="3968885" cy="1324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64657B-C2D3-1D4C-B479-2DDD331A7615}"/>
              </a:ext>
            </a:extLst>
          </p:cNvPr>
          <p:cNvCxnSpPr/>
          <p:nvPr/>
        </p:nvCxnSpPr>
        <p:spPr>
          <a:xfrm>
            <a:off x="3106862" y="2358089"/>
            <a:ext cx="706382" cy="620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751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1C4CAB-D727-3A45-BA7A-C00A067BAAE0}"/>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3A90AEC8-DB1D-FE4A-8155-EF4B774E8CE8}"/>
              </a:ext>
            </a:extLst>
          </p:cNvPr>
          <p:cNvSpPr/>
          <p:nvPr/>
        </p:nvSpPr>
        <p:spPr>
          <a:xfrm flipH="1">
            <a:off x="4121608" y="1498060"/>
            <a:ext cx="2230554" cy="7976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E54326-576B-3442-B330-02AB219639C9}"/>
              </a:ext>
            </a:extLst>
          </p:cNvPr>
          <p:cNvSpPr txBox="1"/>
          <p:nvPr/>
        </p:nvSpPr>
        <p:spPr>
          <a:xfrm>
            <a:off x="2010942" y="1418564"/>
            <a:ext cx="537327" cy="369332"/>
          </a:xfrm>
          <a:prstGeom prst="rect">
            <a:avLst/>
          </a:prstGeom>
          <a:noFill/>
        </p:spPr>
        <p:txBody>
          <a:bodyPr wrap="none" rtlCol="0">
            <a:spAutoFit/>
          </a:bodyPr>
          <a:lstStyle/>
          <a:p>
            <a:r>
              <a:rPr lang="en-US" dirty="0"/>
              <a:t>amt</a:t>
            </a:r>
          </a:p>
        </p:txBody>
      </p:sp>
      <p:sp>
        <p:nvSpPr>
          <p:cNvPr id="5" name="TextBox 4">
            <a:extLst>
              <a:ext uri="{FF2B5EF4-FFF2-40B4-BE49-F238E27FC236}">
                <a16:creationId xmlns:a16="http://schemas.microsoft.com/office/drawing/2014/main" id="{171589E6-3637-A149-87BA-9D36185751A9}"/>
              </a:ext>
            </a:extLst>
          </p:cNvPr>
          <p:cNvSpPr txBox="1"/>
          <p:nvPr/>
        </p:nvSpPr>
        <p:spPr>
          <a:xfrm>
            <a:off x="2010942" y="1926396"/>
            <a:ext cx="1600118" cy="369332"/>
          </a:xfrm>
          <a:prstGeom prst="rect">
            <a:avLst/>
          </a:prstGeom>
          <a:noFill/>
        </p:spPr>
        <p:txBody>
          <a:bodyPr wrap="none" rtlCol="0">
            <a:spAutoFit/>
          </a:bodyPr>
          <a:lstStyle/>
          <a:p>
            <a:r>
              <a:rPr lang="en-US" dirty="0"/>
              <a:t>signed message</a:t>
            </a:r>
          </a:p>
        </p:txBody>
      </p:sp>
      <p:cxnSp>
        <p:nvCxnSpPr>
          <p:cNvPr id="7" name="Straight Arrow Connector 6">
            <a:extLst>
              <a:ext uri="{FF2B5EF4-FFF2-40B4-BE49-F238E27FC236}">
                <a16:creationId xmlns:a16="http://schemas.microsoft.com/office/drawing/2014/main" id="{F216B51A-356F-5E46-B3A9-91B2C4E29901}"/>
              </a:ext>
            </a:extLst>
          </p:cNvPr>
          <p:cNvCxnSpPr>
            <a:cxnSpLocks/>
            <a:stCxn id="4" idx="3"/>
          </p:cNvCxnSpPr>
          <p:nvPr/>
        </p:nvCxnSpPr>
        <p:spPr>
          <a:xfrm>
            <a:off x="2548269" y="1603230"/>
            <a:ext cx="1573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54C221-C765-6447-A41D-CA15D781EBFB}"/>
              </a:ext>
            </a:extLst>
          </p:cNvPr>
          <p:cNvCxnSpPr>
            <a:stCxn id="5" idx="3"/>
          </p:cNvCxnSpPr>
          <p:nvPr/>
        </p:nvCxnSpPr>
        <p:spPr>
          <a:xfrm>
            <a:off x="3611060" y="2111062"/>
            <a:ext cx="510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BC6306-0724-AE4F-9268-A8B89D0A4D6A}"/>
              </a:ext>
            </a:extLst>
          </p:cNvPr>
          <p:cNvSpPr txBox="1"/>
          <p:nvPr/>
        </p:nvSpPr>
        <p:spPr>
          <a:xfrm>
            <a:off x="4332572" y="1603230"/>
            <a:ext cx="1757212" cy="646331"/>
          </a:xfrm>
          <a:prstGeom prst="rect">
            <a:avLst/>
          </a:prstGeom>
          <a:noFill/>
        </p:spPr>
        <p:txBody>
          <a:bodyPr wrap="none" rtlCol="0">
            <a:spAutoFit/>
          </a:bodyPr>
          <a:lstStyle/>
          <a:p>
            <a:r>
              <a:rPr lang="en-US" dirty="0"/>
              <a:t>The functions in </a:t>
            </a:r>
          </a:p>
          <a:p>
            <a:r>
              <a:rPr lang="en-US" dirty="0"/>
              <a:t>the last slide</a:t>
            </a:r>
          </a:p>
        </p:txBody>
      </p:sp>
      <p:sp>
        <p:nvSpPr>
          <p:cNvPr id="11" name="TextBox 10">
            <a:extLst>
              <a:ext uri="{FF2B5EF4-FFF2-40B4-BE49-F238E27FC236}">
                <a16:creationId xmlns:a16="http://schemas.microsoft.com/office/drawing/2014/main" id="{8104D50E-F784-4F46-A82A-0206616602DC}"/>
              </a:ext>
            </a:extLst>
          </p:cNvPr>
          <p:cNvSpPr txBox="1"/>
          <p:nvPr/>
        </p:nvSpPr>
        <p:spPr>
          <a:xfrm>
            <a:off x="7064432" y="1603230"/>
            <a:ext cx="1554336" cy="584775"/>
          </a:xfrm>
          <a:prstGeom prst="rect">
            <a:avLst/>
          </a:prstGeom>
          <a:noFill/>
        </p:spPr>
        <p:txBody>
          <a:bodyPr wrap="none" rtlCol="0">
            <a:spAutoFit/>
          </a:bodyPr>
          <a:lstStyle/>
          <a:p>
            <a:r>
              <a:rPr lang="en-US" sz="1600" dirty="0"/>
              <a:t>Extracted</a:t>
            </a:r>
          </a:p>
          <a:p>
            <a:r>
              <a:rPr lang="en-US" sz="1600" dirty="0"/>
              <a:t>sender signature</a:t>
            </a:r>
          </a:p>
        </p:txBody>
      </p:sp>
      <p:cxnSp>
        <p:nvCxnSpPr>
          <p:cNvPr id="13" name="Straight Arrow Connector 12">
            <a:extLst>
              <a:ext uri="{FF2B5EF4-FFF2-40B4-BE49-F238E27FC236}">
                <a16:creationId xmlns:a16="http://schemas.microsoft.com/office/drawing/2014/main" id="{CF884111-DD09-F74A-A5FA-BF680848137B}"/>
              </a:ext>
            </a:extLst>
          </p:cNvPr>
          <p:cNvCxnSpPr>
            <a:cxnSpLocks/>
            <a:stCxn id="3" idx="1"/>
            <a:endCxn id="11" idx="1"/>
          </p:cNvCxnSpPr>
          <p:nvPr/>
        </p:nvCxnSpPr>
        <p:spPr>
          <a:xfrm flipV="1">
            <a:off x="6352162" y="1895618"/>
            <a:ext cx="712270" cy="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C47BA1-482A-C849-B7EE-636991D012C7}"/>
              </a:ext>
            </a:extLst>
          </p:cNvPr>
          <p:cNvCxnSpPr>
            <a:cxnSpLocks/>
            <a:stCxn id="11" idx="2"/>
          </p:cNvCxnSpPr>
          <p:nvPr/>
        </p:nvCxnSpPr>
        <p:spPr>
          <a:xfrm>
            <a:off x="7841600" y="2188005"/>
            <a:ext cx="0"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85193F-FB70-0346-92AE-ED7CEE9A9A2D}"/>
              </a:ext>
            </a:extLst>
          </p:cNvPr>
          <p:cNvSpPr txBox="1"/>
          <p:nvPr/>
        </p:nvSpPr>
        <p:spPr>
          <a:xfrm>
            <a:off x="6973684" y="2753084"/>
            <a:ext cx="1988750" cy="584775"/>
          </a:xfrm>
          <a:prstGeom prst="rect">
            <a:avLst/>
          </a:prstGeom>
          <a:noFill/>
        </p:spPr>
        <p:txBody>
          <a:bodyPr wrap="none" rtlCol="0">
            <a:spAutoFit/>
          </a:bodyPr>
          <a:lstStyle/>
          <a:p>
            <a:r>
              <a:rPr lang="en-US" sz="1600" dirty="0"/>
              <a:t>Compare with actual </a:t>
            </a:r>
          </a:p>
          <a:p>
            <a:r>
              <a:rPr lang="en-US" sz="1600" dirty="0"/>
              <a:t>sender’s signature</a:t>
            </a:r>
          </a:p>
        </p:txBody>
      </p:sp>
      <p:sp>
        <p:nvSpPr>
          <p:cNvPr id="27" name="TextBox 26">
            <a:extLst>
              <a:ext uri="{FF2B5EF4-FFF2-40B4-BE49-F238E27FC236}">
                <a16:creationId xmlns:a16="http://schemas.microsoft.com/office/drawing/2014/main" id="{CA54A761-3F92-0647-AF7E-39DE2E1F26A8}"/>
              </a:ext>
            </a:extLst>
          </p:cNvPr>
          <p:cNvSpPr txBox="1"/>
          <p:nvPr/>
        </p:nvSpPr>
        <p:spPr>
          <a:xfrm>
            <a:off x="2470826" y="4192621"/>
            <a:ext cx="7871386" cy="369332"/>
          </a:xfrm>
          <a:prstGeom prst="rect">
            <a:avLst/>
          </a:prstGeom>
          <a:noFill/>
        </p:spPr>
        <p:txBody>
          <a:bodyPr wrap="none" rtlCol="0">
            <a:spAutoFit/>
          </a:bodyPr>
          <a:lstStyle/>
          <a:p>
            <a:r>
              <a:rPr lang="en-US" dirty="0"/>
              <a:t> require(</a:t>
            </a:r>
            <a:r>
              <a:rPr lang="en-US" dirty="0" err="1"/>
              <a:t>isValidSignedMessage</a:t>
            </a:r>
            <a:r>
              <a:rPr lang="en-US" dirty="0"/>
              <a:t>(amount, </a:t>
            </a:r>
            <a:r>
              <a:rPr lang="en-US" dirty="0" err="1"/>
              <a:t>signedMessage</a:t>
            </a:r>
            <a:r>
              <a:rPr lang="en-US" dirty="0"/>
              <a:t>),'Signed message </a:t>
            </a:r>
            <a:r>
              <a:rPr lang="en-US" dirty="0" err="1"/>
              <a:t>Unmatch</a:t>
            </a:r>
            <a:r>
              <a:rPr lang="en-US" dirty="0"/>
              <a:t>');</a:t>
            </a:r>
          </a:p>
        </p:txBody>
      </p:sp>
      <p:sp>
        <p:nvSpPr>
          <p:cNvPr id="28" name="Rectangle 27">
            <a:extLst>
              <a:ext uri="{FF2B5EF4-FFF2-40B4-BE49-F238E27FC236}">
                <a16:creationId xmlns:a16="http://schemas.microsoft.com/office/drawing/2014/main" id="{A0697AAF-9C4C-864D-9207-1D59CBAB3F46}"/>
              </a:ext>
            </a:extLst>
          </p:cNvPr>
          <p:cNvSpPr/>
          <p:nvPr/>
        </p:nvSpPr>
        <p:spPr>
          <a:xfrm>
            <a:off x="3334938" y="5107654"/>
            <a:ext cx="5603137" cy="369332"/>
          </a:xfrm>
          <a:prstGeom prst="rect">
            <a:avLst/>
          </a:prstGeom>
        </p:spPr>
        <p:txBody>
          <a:bodyPr wrap="none">
            <a:spAutoFit/>
          </a:bodyPr>
          <a:lstStyle/>
          <a:p>
            <a:r>
              <a:rPr lang="en-US" dirty="0"/>
              <a:t>return </a:t>
            </a:r>
            <a:r>
              <a:rPr lang="en-US" dirty="0" err="1"/>
              <a:t>recoverSigner</a:t>
            </a:r>
            <a:r>
              <a:rPr lang="en-US" dirty="0"/>
              <a:t>(message, </a:t>
            </a:r>
            <a:r>
              <a:rPr lang="en-US" dirty="0" err="1"/>
              <a:t>signedMessage</a:t>
            </a:r>
            <a:r>
              <a:rPr lang="en-US" dirty="0"/>
              <a:t>) == sender;</a:t>
            </a:r>
          </a:p>
        </p:txBody>
      </p:sp>
      <p:cxnSp>
        <p:nvCxnSpPr>
          <p:cNvPr id="32" name="Straight Arrow Connector 31">
            <a:extLst>
              <a:ext uri="{FF2B5EF4-FFF2-40B4-BE49-F238E27FC236}">
                <a16:creationId xmlns:a16="http://schemas.microsoft.com/office/drawing/2014/main" id="{260EFD67-DED2-454C-B920-37415AEF0D82}"/>
              </a:ext>
            </a:extLst>
          </p:cNvPr>
          <p:cNvCxnSpPr>
            <a:cxnSpLocks/>
            <a:stCxn id="33" idx="1"/>
          </p:cNvCxnSpPr>
          <p:nvPr/>
        </p:nvCxnSpPr>
        <p:spPr>
          <a:xfrm flipH="1" flipV="1">
            <a:off x="4420998" y="4504385"/>
            <a:ext cx="2618872" cy="42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75DC71DE-2B0F-FB49-898A-81FCC206C5C7}"/>
              </a:ext>
            </a:extLst>
          </p:cNvPr>
          <p:cNvSpPr/>
          <p:nvPr/>
        </p:nvSpPr>
        <p:spPr>
          <a:xfrm rot="16200000">
            <a:off x="6888136" y="3309629"/>
            <a:ext cx="303468" cy="35467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7219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D89A14-430D-B543-9F2E-19335DC2F671}"/>
              </a:ext>
            </a:extLst>
          </p:cNvPr>
          <p:cNvSpPr>
            <a:spLocks noGrp="1"/>
          </p:cNvSpPr>
          <p:nvPr>
            <p:ph type="title"/>
          </p:nvPr>
        </p:nvSpPr>
        <p:spPr/>
        <p:txBody>
          <a:bodyPr/>
          <a:lstStyle/>
          <a:p>
            <a:r>
              <a:rPr lang="en-US" dirty="0"/>
              <a:t>V, r, s values</a:t>
            </a:r>
          </a:p>
        </p:txBody>
      </p:sp>
      <p:sp>
        <p:nvSpPr>
          <p:cNvPr id="5" name="Content Placeholder 4">
            <a:extLst>
              <a:ext uri="{FF2B5EF4-FFF2-40B4-BE49-F238E27FC236}">
                <a16:creationId xmlns:a16="http://schemas.microsoft.com/office/drawing/2014/main" id="{5E180A0E-38F7-0743-997F-20BA29FE0C8F}"/>
              </a:ext>
            </a:extLst>
          </p:cNvPr>
          <p:cNvSpPr>
            <a:spLocks noGrp="1"/>
          </p:cNvSpPr>
          <p:nvPr>
            <p:ph idx="1"/>
          </p:nvPr>
        </p:nvSpPr>
        <p:spPr/>
        <p:txBody>
          <a:bodyPr/>
          <a:lstStyle/>
          <a:p>
            <a:r>
              <a:rPr lang="en-US" dirty="0" err="1"/>
              <a:t>v,r,s</a:t>
            </a:r>
            <a:r>
              <a:rPr lang="en-US" dirty="0"/>
              <a:t> values define the Ethereum transaction’s signature. </a:t>
            </a:r>
          </a:p>
          <a:p>
            <a:r>
              <a:rPr lang="en-US" dirty="0"/>
              <a:t>r and s are output of ECDSA signature – Elliptic Curve Digital Signature Algorithm</a:t>
            </a:r>
          </a:p>
          <a:p>
            <a:r>
              <a:rPr lang="en-US" dirty="0"/>
              <a:t>v is the recovery id </a:t>
            </a:r>
          </a:p>
          <a:p>
            <a:r>
              <a:rPr lang="en-US" dirty="0">
                <a:hlinkClick r:id="rId2"/>
              </a:rPr>
              <a:t>https://medium.com/mycrypto/the-magic-of-digital-signatures-on-ethereum-98fe184dc9c7</a:t>
            </a:r>
            <a:endParaRPr lang="en-US" dirty="0"/>
          </a:p>
          <a:p>
            <a:r>
              <a:rPr lang="en-US" b="0" i="0" dirty="0">
                <a:solidFill>
                  <a:srgbClr val="292929"/>
                </a:solidFill>
                <a:effectLst/>
                <a:latin typeface="source-serif-pro"/>
              </a:rPr>
              <a:t>Ethereum (and Bitcoin) uses the Elliptic Curve Digital Signature Algorithm, or ECDSA. Note that ECDSA is </a:t>
            </a:r>
            <a:r>
              <a:rPr lang="en-US" b="0" i="1" dirty="0">
                <a:solidFill>
                  <a:srgbClr val="292929"/>
                </a:solidFill>
                <a:effectLst/>
                <a:latin typeface="source-serif-pro"/>
              </a:rPr>
              <a:t>only</a:t>
            </a:r>
            <a:r>
              <a:rPr lang="en-US" b="0" i="0" dirty="0">
                <a:solidFill>
                  <a:srgbClr val="292929"/>
                </a:solidFill>
                <a:effectLst/>
                <a:latin typeface="source-serif-pro"/>
              </a:rPr>
              <a:t> a signature algorithm. Unlike RSA and AES, it cannot be used for encryption.</a:t>
            </a:r>
            <a:endParaRPr lang="en-US" dirty="0"/>
          </a:p>
        </p:txBody>
      </p:sp>
      <p:sp>
        <p:nvSpPr>
          <p:cNvPr id="2" name="Footer Placeholder 1">
            <a:extLst>
              <a:ext uri="{FF2B5EF4-FFF2-40B4-BE49-F238E27FC236}">
                <a16:creationId xmlns:a16="http://schemas.microsoft.com/office/drawing/2014/main" id="{E63CC6B5-3A8C-6C46-9BC6-2FEEC0810462}"/>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2501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C082-C456-EE96-55BF-D9598D94B309}"/>
              </a:ext>
            </a:extLst>
          </p:cNvPr>
          <p:cNvSpPr>
            <a:spLocks noGrp="1"/>
          </p:cNvSpPr>
          <p:nvPr>
            <p:ph type="title"/>
          </p:nvPr>
        </p:nvSpPr>
        <p:spPr/>
        <p:txBody>
          <a:bodyPr/>
          <a:lstStyle/>
          <a:p>
            <a:r>
              <a:rPr lang="en-US" dirty="0"/>
              <a:t>Digital signing</a:t>
            </a:r>
          </a:p>
        </p:txBody>
      </p:sp>
      <p:sp>
        <p:nvSpPr>
          <p:cNvPr id="3" name="Content Placeholder 2">
            <a:extLst>
              <a:ext uri="{FF2B5EF4-FFF2-40B4-BE49-F238E27FC236}">
                <a16:creationId xmlns:a16="http://schemas.microsoft.com/office/drawing/2014/main" id="{DD46AE36-B3F6-8E76-113A-65A0CB8CAE23}"/>
              </a:ext>
            </a:extLst>
          </p:cNvPr>
          <p:cNvSpPr>
            <a:spLocks noGrp="1"/>
          </p:cNvSpPr>
          <p:nvPr>
            <p:ph idx="1"/>
          </p:nvPr>
        </p:nvSpPr>
        <p:spPr/>
        <p:txBody>
          <a:bodyPr>
            <a:normAutofit fontScale="85000" lnSpcReduction="10000"/>
          </a:bodyPr>
          <a:lstStyle/>
          <a:p>
            <a:pPr algn="l"/>
            <a:r>
              <a:rPr lang="en-US" b="0" i="0" dirty="0">
                <a:solidFill>
                  <a:srgbClr val="292929"/>
                </a:solidFill>
                <a:effectLst/>
                <a:latin typeface="source-serif-pro"/>
              </a:rPr>
              <a:t>To create a signature you need the message to sign and the private key (dₐ) to sign it with. The “simplified” signing process looks something like this:</a:t>
            </a:r>
          </a:p>
          <a:p>
            <a:pPr algn="l">
              <a:buFont typeface="+mj-lt"/>
              <a:buAutoNum type="arabicPeriod"/>
            </a:pPr>
            <a:r>
              <a:rPr lang="en-US" b="0" i="0" dirty="0">
                <a:solidFill>
                  <a:srgbClr val="292929"/>
                </a:solidFill>
                <a:effectLst/>
                <a:latin typeface="source-serif-pro"/>
              </a:rPr>
              <a:t>Calculate a hash (</a:t>
            </a:r>
            <a:r>
              <a:rPr lang="en-US" b="1" i="0" dirty="0">
                <a:solidFill>
                  <a:srgbClr val="292929"/>
                </a:solidFill>
                <a:effectLst/>
                <a:latin typeface="source-serif-pro"/>
              </a:rPr>
              <a:t>e</a:t>
            </a:r>
            <a:r>
              <a:rPr lang="en-US" b="0" i="0" dirty="0">
                <a:solidFill>
                  <a:srgbClr val="292929"/>
                </a:solidFill>
                <a:effectLst/>
                <a:latin typeface="source-serif-pro"/>
              </a:rPr>
              <a:t>) from the message to sign.</a:t>
            </a:r>
          </a:p>
          <a:p>
            <a:pPr algn="l">
              <a:buFont typeface="+mj-lt"/>
              <a:buAutoNum type="arabicPeriod"/>
            </a:pPr>
            <a:r>
              <a:rPr lang="en-US" b="0" i="0" dirty="0">
                <a:solidFill>
                  <a:srgbClr val="292929"/>
                </a:solidFill>
                <a:effectLst/>
                <a:latin typeface="source-serif-pro"/>
              </a:rPr>
              <a:t>Generate a secure random value for k.</a:t>
            </a:r>
          </a:p>
          <a:p>
            <a:pPr algn="l">
              <a:buFont typeface="+mj-lt"/>
              <a:buAutoNum type="arabicPeriod"/>
            </a:pPr>
            <a:r>
              <a:rPr lang="en-US" b="0" i="0" dirty="0">
                <a:solidFill>
                  <a:srgbClr val="292929"/>
                </a:solidFill>
                <a:effectLst/>
                <a:latin typeface="source-serif-pro"/>
              </a:rPr>
              <a:t>Calculate point (x₁, y₁) on the elliptic curve by multiplying k with the G constant of the elliptic curve.</a:t>
            </a:r>
          </a:p>
          <a:p>
            <a:pPr algn="l">
              <a:buFont typeface="+mj-lt"/>
              <a:buAutoNum type="arabicPeriod"/>
            </a:pPr>
            <a:r>
              <a:rPr lang="en-US" b="0" i="0" dirty="0">
                <a:solidFill>
                  <a:srgbClr val="292929"/>
                </a:solidFill>
                <a:effectLst/>
                <a:latin typeface="source-serif-pro"/>
              </a:rPr>
              <a:t>Calculate r = x₁ mod n. If r equals zero, go back to step 2.</a:t>
            </a:r>
          </a:p>
          <a:p>
            <a:pPr algn="l">
              <a:buFont typeface="+mj-lt"/>
              <a:buAutoNum type="arabicPeriod"/>
            </a:pPr>
            <a:r>
              <a:rPr lang="en-US" b="0" i="0" dirty="0">
                <a:solidFill>
                  <a:srgbClr val="292929"/>
                </a:solidFill>
                <a:effectLst/>
                <a:latin typeface="source-serif-pro"/>
              </a:rPr>
              <a:t>Calculate s = k⁻¹(e + </a:t>
            </a:r>
            <a:r>
              <a:rPr lang="en-US" b="0" i="0" dirty="0" err="1">
                <a:solidFill>
                  <a:srgbClr val="292929"/>
                </a:solidFill>
                <a:effectLst/>
                <a:latin typeface="source-serif-pro"/>
              </a:rPr>
              <a:t>r</a:t>
            </a:r>
            <a:r>
              <a:rPr lang="en-US" b="1" i="0" dirty="0" err="1">
                <a:solidFill>
                  <a:srgbClr val="292929"/>
                </a:solidFill>
                <a:effectLst/>
                <a:latin typeface="source-serif-pro"/>
              </a:rPr>
              <a:t>d</a:t>
            </a:r>
            <a:r>
              <a:rPr lang="en-US" b="0" i="0" dirty="0">
                <a:solidFill>
                  <a:srgbClr val="292929"/>
                </a:solidFill>
                <a:effectLst/>
                <a:latin typeface="source-serif-pro"/>
              </a:rPr>
              <a:t>ₐ) mod n. If s equals zero, go back to step 2.</a:t>
            </a:r>
          </a:p>
          <a:p>
            <a:pPr algn="l"/>
            <a:r>
              <a:rPr lang="en-US" b="0" i="0" dirty="0">
                <a:solidFill>
                  <a:srgbClr val="292929"/>
                </a:solidFill>
                <a:effectLst/>
                <a:latin typeface="source-serif-pro"/>
              </a:rPr>
              <a:t>In Ethereum, the hash is usually calculated with Keccak256("\x19Ethereum Signed Message:\n32" + Keccak256(message)). This ensures that the signature cannot be used for purposes outside of Ethereum.</a:t>
            </a:r>
          </a:p>
          <a:p>
            <a:endParaRPr lang="en-US" dirty="0"/>
          </a:p>
        </p:txBody>
      </p:sp>
      <p:sp>
        <p:nvSpPr>
          <p:cNvPr id="4" name="Footer Placeholder 3">
            <a:extLst>
              <a:ext uri="{FF2B5EF4-FFF2-40B4-BE49-F238E27FC236}">
                <a16:creationId xmlns:a16="http://schemas.microsoft.com/office/drawing/2014/main" id="{17E8EFB6-BC3F-5BD3-0C5D-51CE11B7D964}"/>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14088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99B0-548C-4D4C-B5FA-0B4E383D4369}"/>
              </a:ext>
            </a:extLst>
          </p:cNvPr>
          <p:cNvSpPr>
            <a:spLocks noGrp="1"/>
          </p:cNvSpPr>
          <p:nvPr>
            <p:ph type="title"/>
          </p:nvPr>
        </p:nvSpPr>
        <p:spPr/>
        <p:txBody>
          <a:bodyPr/>
          <a:lstStyle/>
          <a:p>
            <a:r>
              <a:rPr lang="en-US" dirty="0"/>
              <a:t>MPC-app</a:t>
            </a:r>
          </a:p>
        </p:txBody>
      </p:sp>
      <p:sp>
        <p:nvSpPr>
          <p:cNvPr id="3" name="Content Placeholder 2">
            <a:extLst>
              <a:ext uri="{FF2B5EF4-FFF2-40B4-BE49-F238E27FC236}">
                <a16:creationId xmlns:a16="http://schemas.microsoft.com/office/drawing/2014/main" id="{A6EAE28D-87C6-5449-B287-9F752B29B6AF}"/>
              </a:ext>
            </a:extLst>
          </p:cNvPr>
          <p:cNvSpPr>
            <a:spLocks noGrp="1"/>
          </p:cNvSpPr>
          <p:nvPr>
            <p:ph idx="1"/>
          </p:nvPr>
        </p:nvSpPr>
        <p:spPr/>
        <p:txBody>
          <a:bodyPr/>
          <a:lstStyle/>
          <a:p>
            <a:pPr marL="0" indent="0">
              <a:buNone/>
            </a:pPr>
            <a:r>
              <a:rPr lang="en-US" dirty="0"/>
              <a:t> A web application hosted on a Node.js server</a:t>
            </a:r>
            <a:br>
              <a:rPr lang="en-US" dirty="0"/>
            </a:br>
            <a:r>
              <a:rPr lang="en-US" dirty="0"/>
              <a:t> A web stack with a user interface</a:t>
            </a:r>
            <a:br>
              <a:rPr lang="en-US" dirty="0"/>
            </a:br>
            <a:r>
              <a:rPr lang="en-US" dirty="0"/>
              <a:t> </a:t>
            </a:r>
            <a:r>
              <a:rPr lang="en-US" dirty="0" err="1"/>
              <a:t>app.js</a:t>
            </a:r>
            <a:r>
              <a:rPr lang="en-US" dirty="0"/>
              <a:t> implementing the application’s glue code with web3 calls for interfacing with the blockchain services </a:t>
            </a:r>
          </a:p>
          <a:p>
            <a:endParaRPr lang="en-US" dirty="0"/>
          </a:p>
        </p:txBody>
      </p:sp>
      <p:sp>
        <p:nvSpPr>
          <p:cNvPr id="4" name="Footer Placeholder 3">
            <a:extLst>
              <a:ext uri="{FF2B5EF4-FFF2-40B4-BE49-F238E27FC236}">
                <a16:creationId xmlns:a16="http://schemas.microsoft.com/office/drawing/2014/main" id="{2EFAB59A-16EB-714D-A939-1ACC30CEF32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2106774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217360-3102-8446-A6E2-4176994C6004}"/>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00988D48-307F-8545-9BB7-A666C311BB12}"/>
              </a:ext>
            </a:extLst>
          </p:cNvPr>
          <p:cNvSpPr>
            <a:spLocks noGrp="1"/>
          </p:cNvSpPr>
          <p:nvPr>
            <p:ph type="title" idx="4294967295"/>
          </p:nvPr>
        </p:nvSpPr>
        <p:spPr>
          <a:xfrm>
            <a:off x="474662" y="342900"/>
            <a:ext cx="9604375" cy="668777"/>
          </a:xfrm>
        </p:spPr>
        <p:txBody>
          <a:bodyPr/>
          <a:lstStyle/>
          <a:p>
            <a:r>
              <a:rPr lang="en-US" dirty="0"/>
              <a:t>Digital signing</a:t>
            </a:r>
          </a:p>
        </p:txBody>
      </p:sp>
      <p:pic>
        <p:nvPicPr>
          <p:cNvPr id="6" name="Content Placeholder 5">
            <a:extLst>
              <a:ext uri="{FF2B5EF4-FFF2-40B4-BE49-F238E27FC236}">
                <a16:creationId xmlns:a16="http://schemas.microsoft.com/office/drawing/2014/main" id="{C567E7BA-7DA2-D34F-99EA-2EF9E602D827}"/>
              </a:ext>
            </a:extLst>
          </p:cNvPr>
          <p:cNvPicPr>
            <a:picLocks noGrp="1" noChangeAspect="1"/>
          </p:cNvPicPr>
          <p:nvPr>
            <p:ph idx="4294967295"/>
          </p:nvPr>
        </p:nvPicPr>
        <p:blipFill>
          <a:blip r:embed="rId2"/>
          <a:stretch>
            <a:fillRect/>
          </a:stretch>
        </p:blipFill>
        <p:spPr>
          <a:xfrm>
            <a:off x="3926246" y="187793"/>
            <a:ext cx="7179891" cy="5860971"/>
          </a:xfrm>
        </p:spPr>
      </p:pic>
    </p:spTree>
    <p:extLst>
      <p:ext uri="{BB962C8B-B14F-4D97-AF65-F5344CB8AC3E}">
        <p14:creationId xmlns:p14="http://schemas.microsoft.com/office/powerpoint/2010/main" val="375862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17F1A8-22AB-4649-AAD5-73D3C36192EB}"/>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1636703A-3B3D-8B47-A80A-179A464028F5}"/>
              </a:ext>
            </a:extLst>
          </p:cNvPr>
          <p:cNvSpPr/>
          <p:nvPr/>
        </p:nvSpPr>
        <p:spPr>
          <a:xfrm>
            <a:off x="768485" y="728402"/>
            <a:ext cx="6096000" cy="923330"/>
          </a:xfrm>
          <a:prstGeom prst="rect">
            <a:avLst/>
          </a:prstGeom>
        </p:spPr>
        <p:txBody>
          <a:bodyPr>
            <a:spAutoFit/>
          </a:bodyPr>
          <a:lstStyle/>
          <a:p>
            <a:r>
              <a:rPr lang="en-US" sz="1400" b="1" dirty="0">
                <a:latin typeface="FranklinGothic"/>
              </a:rPr>
              <a:t>DEFINITION </a:t>
            </a:r>
            <a:r>
              <a:rPr lang="en-US" i="1" dirty="0">
                <a:latin typeface="NewBaskerville"/>
              </a:rPr>
              <a:t>Digital signing </a:t>
            </a:r>
            <a:r>
              <a:rPr lang="en-US" dirty="0">
                <a:latin typeface="NewBaskerville"/>
              </a:rPr>
              <a:t>of a message involves hashing elements of the message into a fixed-size unique value and then encrypting it with the private key of the sender account. </a:t>
            </a:r>
            <a:endParaRPr lang="en-US" dirty="0"/>
          </a:p>
        </p:txBody>
      </p:sp>
      <p:sp>
        <p:nvSpPr>
          <p:cNvPr id="4" name="Rectangle 3">
            <a:extLst>
              <a:ext uri="{FF2B5EF4-FFF2-40B4-BE49-F238E27FC236}">
                <a16:creationId xmlns:a16="http://schemas.microsoft.com/office/drawing/2014/main" id="{C9CDBDB9-C0B6-2044-B9DA-593AAF3C6DD4}"/>
              </a:ext>
            </a:extLst>
          </p:cNvPr>
          <p:cNvSpPr/>
          <p:nvPr/>
        </p:nvSpPr>
        <p:spPr>
          <a:xfrm>
            <a:off x="693457" y="1949054"/>
            <a:ext cx="8878111" cy="2031325"/>
          </a:xfrm>
          <a:prstGeom prst="rect">
            <a:avLst/>
          </a:prstGeom>
        </p:spPr>
        <p:txBody>
          <a:bodyPr wrap="square">
            <a:spAutoFit/>
          </a:bodyPr>
          <a:lstStyle/>
          <a:p>
            <a:r>
              <a:rPr lang="en-US" dirty="0" err="1">
                <a:latin typeface="Courier" pitchFamily="2" charset="0"/>
              </a:rPr>
              <a:t>constructPaymentMessage:function</a:t>
            </a:r>
            <a:r>
              <a:rPr lang="en-US" dirty="0">
                <a:latin typeface="Courier" pitchFamily="2" charset="0"/>
              </a:rPr>
              <a:t>(</a:t>
            </a:r>
            <a:r>
              <a:rPr lang="en-US" dirty="0" err="1">
                <a:latin typeface="Courier" pitchFamily="2" charset="0"/>
              </a:rPr>
              <a:t>contractAddress</a:t>
            </a:r>
            <a:r>
              <a:rPr lang="en-US" dirty="0">
                <a:latin typeface="Courier" pitchFamily="2" charset="0"/>
              </a:rPr>
              <a:t>, </a:t>
            </a:r>
            <a:r>
              <a:rPr lang="en-US" dirty="0" err="1">
                <a:latin typeface="Courier" pitchFamily="2" charset="0"/>
              </a:rPr>
              <a:t>weiamount</a:t>
            </a:r>
            <a:r>
              <a:rPr lang="en-US" dirty="0">
                <a:latin typeface="Courier" pitchFamily="2" charset="0"/>
              </a:rPr>
              <a:t>) { return App.</a:t>
            </a:r>
            <a:r>
              <a:rPr lang="en-US" b="1" dirty="0">
                <a:latin typeface="Courier" pitchFamily="2" charset="0"/>
              </a:rPr>
              <a:t>web3.utils.soliditySha3</a:t>
            </a:r>
            <a:r>
              <a:rPr lang="en-US" dirty="0">
                <a:latin typeface="Courier" pitchFamily="2" charset="0"/>
              </a:rPr>
              <a:t>(</a:t>
            </a:r>
            <a:r>
              <a:rPr lang="en-US" dirty="0" err="1">
                <a:latin typeface="Courier" pitchFamily="2" charset="0"/>
              </a:rPr>
              <a:t>contractAddress</a:t>
            </a:r>
            <a:r>
              <a:rPr lang="en-US" dirty="0">
                <a:latin typeface="Courier" pitchFamily="2" charset="0"/>
              </a:rPr>
              <a:t>, </a:t>
            </a:r>
            <a:r>
              <a:rPr lang="en-US" dirty="0" err="1">
                <a:latin typeface="Courier" pitchFamily="2" charset="0"/>
              </a:rPr>
              <a:t>weiamount</a:t>
            </a:r>
            <a:r>
              <a:rPr lang="en-US" dirty="0">
                <a:latin typeface="Courier" pitchFamily="2" charset="0"/>
              </a:rPr>
              <a:t>) </a:t>
            </a:r>
            <a:endParaRPr lang="en-US" dirty="0"/>
          </a:p>
          <a:p>
            <a:r>
              <a:rPr lang="en-US" dirty="0">
                <a:latin typeface="Courier" pitchFamily="2" charset="0"/>
              </a:rPr>
              <a:t>} ... </a:t>
            </a:r>
          </a:p>
          <a:p>
            <a:endParaRPr lang="en-US" dirty="0">
              <a:latin typeface="Courier" pitchFamily="2" charset="0"/>
            </a:endParaRPr>
          </a:p>
          <a:p>
            <a:endParaRPr lang="en-US" dirty="0"/>
          </a:p>
          <a:p>
            <a:r>
              <a:rPr lang="en-US" b="1" dirty="0">
                <a:latin typeface="Courier" pitchFamily="2" charset="0"/>
              </a:rPr>
              <a:t>web3.personal</a:t>
            </a:r>
            <a:r>
              <a:rPr lang="en-US" dirty="0">
                <a:latin typeface="Courier" pitchFamily="2" charset="0"/>
              </a:rPr>
              <a:t>.</a:t>
            </a:r>
            <a:r>
              <a:rPr lang="en-US" b="1" dirty="0">
                <a:latin typeface="Courier" pitchFamily="2" charset="0"/>
              </a:rPr>
              <a:t>sign</a:t>
            </a:r>
            <a:r>
              <a:rPr lang="en-US" dirty="0">
                <a:latin typeface="Courier" pitchFamily="2" charset="0"/>
              </a:rPr>
              <a:t>(message, web3.eth.defaultAccount, function(err, </a:t>
            </a:r>
            <a:r>
              <a:rPr lang="en-US" dirty="0" err="1">
                <a:latin typeface="Courier" pitchFamily="2" charset="0"/>
              </a:rPr>
              <a:t>signedMessage</a:t>
            </a:r>
            <a:r>
              <a:rPr lang="en-US" dirty="0">
                <a:latin typeface="Courier" pitchFamily="2" charset="0"/>
              </a:rPr>
              <a:t>) </a:t>
            </a:r>
            <a:endParaRPr lang="en-US" dirty="0"/>
          </a:p>
        </p:txBody>
      </p:sp>
      <p:sp>
        <p:nvSpPr>
          <p:cNvPr id="5" name="TextBox 4">
            <a:extLst>
              <a:ext uri="{FF2B5EF4-FFF2-40B4-BE49-F238E27FC236}">
                <a16:creationId xmlns:a16="http://schemas.microsoft.com/office/drawing/2014/main" id="{382E6209-F4D4-9641-B0E2-4501E7374A68}"/>
              </a:ext>
            </a:extLst>
          </p:cNvPr>
          <p:cNvSpPr txBox="1"/>
          <p:nvPr/>
        </p:nvSpPr>
        <p:spPr>
          <a:xfrm>
            <a:off x="9034912" y="1016195"/>
            <a:ext cx="2064348" cy="369332"/>
          </a:xfrm>
          <a:prstGeom prst="rect">
            <a:avLst/>
          </a:prstGeom>
          <a:solidFill>
            <a:schemeClr val="accent2">
              <a:lumMod val="40000"/>
              <a:lumOff val="60000"/>
            </a:schemeClr>
          </a:solidFill>
        </p:spPr>
        <p:txBody>
          <a:bodyPr wrap="none" rtlCol="0">
            <a:spAutoFit/>
          </a:bodyPr>
          <a:lstStyle/>
          <a:p>
            <a:r>
              <a:rPr lang="en-US" dirty="0"/>
              <a:t>1: Hash the message</a:t>
            </a:r>
          </a:p>
        </p:txBody>
      </p:sp>
      <p:sp>
        <p:nvSpPr>
          <p:cNvPr id="6" name="TextBox 5">
            <a:extLst>
              <a:ext uri="{FF2B5EF4-FFF2-40B4-BE49-F238E27FC236}">
                <a16:creationId xmlns:a16="http://schemas.microsoft.com/office/drawing/2014/main" id="{AF070DD7-5E59-174D-A58E-D47BF1BB3C00}"/>
              </a:ext>
            </a:extLst>
          </p:cNvPr>
          <p:cNvSpPr txBox="1"/>
          <p:nvPr/>
        </p:nvSpPr>
        <p:spPr>
          <a:xfrm>
            <a:off x="8929092" y="2740824"/>
            <a:ext cx="1947328" cy="369332"/>
          </a:xfrm>
          <a:prstGeom prst="rect">
            <a:avLst/>
          </a:prstGeom>
          <a:solidFill>
            <a:schemeClr val="accent2">
              <a:lumMod val="40000"/>
              <a:lumOff val="60000"/>
            </a:schemeClr>
          </a:solidFill>
        </p:spPr>
        <p:txBody>
          <a:bodyPr wrap="none" rtlCol="0">
            <a:spAutoFit/>
          </a:bodyPr>
          <a:lstStyle/>
          <a:p>
            <a:r>
              <a:rPr lang="en-US" dirty="0"/>
              <a:t>2: sign the message</a:t>
            </a:r>
          </a:p>
        </p:txBody>
      </p:sp>
      <p:cxnSp>
        <p:nvCxnSpPr>
          <p:cNvPr id="8" name="Curved Connector 7">
            <a:extLst>
              <a:ext uri="{FF2B5EF4-FFF2-40B4-BE49-F238E27FC236}">
                <a16:creationId xmlns:a16="http://schemas.microsoft.com/office/drawing/2014/main" id="{587F76B1-E082-8A44-B40E-017FC3A8819F}"/>
              </a:ext>
            </a:extLst>
          </p:cNvPr>
          <p:cNvCxnSpPr>
            <a:stCxn id="5" idx="2"/>
          </p:cNvCxnSpPr>
          <p:nvPr/>
        </p:nvCxnSpPr>
        <p:spPr>
          <a:xfrm rot="5400000">
            <a:off x="9308326" y="1384489"/>
            <a:ext cx="757722" cy="7597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76B1E3D3-6B73-FB4D-BCF4-9A573242DD7D}"/>
              </a:ext>
            </a:extLst>
          </p:cNvPr>
          <p:cNvCxnSpPr>
            <a:stCxn id="6" idx="2"/>
          </p:cNvCxnSpPr>
          <p:nvPr/>
        </p:nvCxnSpPr>
        <p:spPr>
          <a:xfrm rot="5400000">
            <a:off x="8844053" y="2494805"/>
            <a:ext cx="443352" cy="16740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671A66A-9391-6D4C-8C4E-60CB0F4399AF}"/>
              </a:ext>
            </a:extLst>
          </p:cNvPr>
          <p:cNvSpPr/>
          <p:nvPr/>
        </p:nvSpPr>
        <p:spPr>
          <a:xfrm>
            <a:off x="545645" y="4277701"/>
            <a:ext cx="10330775" cy="2031325"/>
          </a:xfrm>
          <a:prstGeom prst="rect">
            <a:avLst/>
          </a:prstGeom>
        </p:spPr>
        <p:txBody>
          <a:bodyPr wrap="square">
            <a:spAutoFit/>
          </a:bodyPr>
          <a:lstStyle/>
          <a:p>
            <a:pPr marL="285750" indent="-285750">
              <a:buFont typeface="Arial" panose="020B0604020202020204" pitchFamily="34" charset="0"/>
              <a:buChar char="•"/>
            </a:pPr>
            <a:r>
              <a:rPr lang="en-US" dirty="0">
                <a:latin typeface="NewBaskerville"/>
              </a:rPr>
              <a:t>You can observe the use of web3 to access the blockchain functions in the web3 API. </a:t>
            </a:r>
          </a:p>
          <a:p>
            <a:pPr marL="285750" indent="-285750">
              <a:buFont typeface="Arial" panose="020B0604020202020204" pitchFamily="34" charset="0"/>
              <a:buChar char="•"/>
            </a:pPr>
            <a:r>
              <a:rPr lang="en-US" dirty="0">
                <a:latin typeface="NewBaskerville"/>
              </a:rPr>
              <a:t>The </a:t>
            </a:r>
            <a:r>
              <a:rPr lang="en-US" sz="1600" dirty="0">
                <a:latin typeface="Courier" pitchFamily="2" charset="0"/>
              </a:rPr>
              <a:t>web3.utils </a:t>
            </a:r>
            <a:r>
              <a:rPr lang="en-US" dirty="0">
                <a:latin typeface="NewBaskerville"/>
              </a:rPr>
              <a:t>package is used to call the hash function </a:t>
            </a:r>
            <a:r>
              <a:rPr lang="en-US" sz="1600" dirty="0">
                <a:latin typeface="Courier" pitchFamily="2" charset="0"/>
              </a:rPr>
              <a:t>SoliditySha3 </a:t>
            </a:r>
            <a:r>
              <a:rPr lang="en-US" dirty="0">
                <a:latin typeface="NewBaskerville"/>
              </a:rPr>
              <a:t>(</a:t>
            </a:r>
            <a:r>
              <a:rPr lang="en-US" i="1" dirty="0">
                <a:latin typeface="NewBaskerville"/>
              </a:rPr>
              <a:t>Sha </a:t>
            </a:r>
            <a:r>
              <a:rPr lang="en-US" dirty="0">
                <a:latin typeface="NewBaskerville"/>
              </a:rPr>
              <a:t>means </a:t>
            </a:r>
            <a:r>
              <a:rPr lang="en-US" i="1" dirty="0">
                <a:latin typeface="NewBaskerville"/>
              </a:rPr>
              <a:t>secure hash</a:t>
            </a:r>
            <a:r>
              <a:rPr lang="en-US" dirty="0">
                <a:latin typeface="NewBaskerville"/>
              </a:rPr>
              <a:t>), and the </a:t>
            </a:r>
            <a:r>
              <a:rPr lang="en-US" sz="1600" dirty="0">
                <a:latin typeface="Courier" pitchFamily="2" charset="0"/>
              </a:rPr>
              <a:t>web3.personal </a:t>
            </a:r>
            <a:r>
              <a:rPr lang="en-US" dirty="0">
                <a:latin typeface="NewBaskerville"/>
              </a:rPr>
              <a:t>package is used to call the function sign that encrypts the hash computed with the private key of the account. </a:t>
            </a:r>
          </a:p>
          <a:p>
            <a:pPr marL="285750" indent="-285750">
              <a:buFont typeface="Arial" panose="020B0604020202020204" pitchFamily="34" charset="0"/>
              <a:buChar char="•"/>
            </a:pPr>
            <a:r>
              <a:rPr lang="en-US" dirty="0">
                <a:latin typeface="NewBaskerville"/>
              </a:rPr>
              <a:t>Review the parameters of the sign function. </a:t>
            </a:r>
          </a:p>
          <a:p>
            <a:pPr marL="285750" indent="-285750">
              <a:buFont typeface="Arial" panose="020B0604020202020204" pitchFamily="34" charset="0"/>
              <a:buChar char="•"/>
            </a:pPr>
            <a:r>
              <a:rPr lang="en-US" dirty="0"/>
              <a:t>Review section 7.4 for coding the </a:t>
            </a:r>
            <a:r>
              <a:rPr lang="en-US" dirty="0" err="1"/>
              <a:t>app.js</a:t>
            </a:r>
            <a:r>
              <a:rPr lang="en-US" dirty="0"/>
              <a:t> for accessing web3 API. (</a:t>
            </a:r>
            <a:r>
              <a:rPr lang="en-US" dirty="0" err="1"/>
              <a:t>Naglis</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414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00F7-2D47-AA42-99C7-D9C39104B9F1}"/>
              </a:ext>
            </a:extLst>
          </p:cNvPr>
          <p:cNvSpPr>
            <a:spLocks noGrp="1"/>
          </p:cNvSpPr>
          <p:nvPr>
            <p:ph type="title"/>
          </p:nvPr>
        </p:nvSpPr>
        <p:spPr/>
        <p:txBody>
          <a:bodyPr/>
          <a:lstStyle/>
          <a:p>
            <a:r>
              <a:rPr lang="en-US" dirty="0"/>
              <a:t>Dapp-Web3 stack : how to study it?</a:t>
            </a:r>
          </a:p>
        </p:txBody>
      </p:sp>
      <p:sp>
        <p:nvSpPr>
          <p:cNvPr id="3" name="Content Placeholder 2">
            <a:extLst>
              <a:ext uri="{FF2B5EF4-FFF2-40B4-BE49-F238E27FC236}">
                <a16:creationId xmlns:a16="http://schemas.microsoft.com/office/drawing/2014/main" id="{4C66A5B4-0B26-A648-BF42-B8DFB75C9FFE}"/>
              </a:ext>
            </a:extLst>
          </p:cNvPr>
          <p:cNvSpPr>
            <a:spLocks noGrp="1"/>
          </p:cNvSpPr>
          <p:nvPr>
            <p:ph idx="1"/>
          </p:nvPr>
        </p:nvSpPr>
        <p:spPr/>
        <p:txBody>
          <a:bodyPr/>
          <a:lstStyle/>
          <a:p>
            <a:pPr marL="0" indent="0">
              <a:buNone/>
            </a:pPr>
            <a:r>
              <a:rPr lang="en-US" dirty="0"/>
              <a:t>The top layer of the stack is a web client, but it could be any client—mobile or enterprise—that requires the services of the blockchain. </a:t>
            </a:r>
          </a:p>
          <a:p>
            <a:pPr marL="0" indent="0">
              <a:buNone/>
            </a:pPr>
            <a:r>
              <a:rPr lang="en-US" dirty="0"/>
              <a:t>  In the next layer, the web application’s </a:t>
            </a:r>
            <a:r>
              <a:rPr lang="en-US" dirty="0" err="1"/>
              <a:t>app.js</a:t>
            </a:r>
            <a:r>
              <a:rPr lang="en-US" dirty="0"/>
              <a:t> uses the web3.js library to access the blockchain services. </a:t>
            </a:r>
          </a:p>
          <a:p>
            <a:pPr marL="0" indent="0">
              <a:buNone/>
            </a:pPr>
            <a:r>
              <a:rPr lang="en-US" dirty="0"/>
              <a:t>  The layer below is a traditional web server, listening to a port for client requests, and in this case implemented by the Node.js server. </a:t>
            </a:r>
          </a:p>
          <a:p>
            <a:pPr marL="0" indent="0">
              <a:buNone/>
            </a:pPr>
            <a:r>
              <a:rPr lang="en-US" dirty="0"/>
              <a:t>  Web3.js enables </a:t>
            </a:r>
            <a:r>
              <a:rPr lang="en-US" dirty="0" err="1"/>
              <a:t>app.js</a:t>
            </a:r>
            <a:r>
              <a:rPr lang="en-US" dirty="0"/>
              <a:t> application logic to connect to the underlying web3 provider in the blockchain node. </a:t>
            </a:r>
          </a:p>
          <a:p>
            <a:endParaRPr lang="en-US" dirty="0"/>
          </a:p>
        </p:txBody>
      </p:sp>
      <p:sp>
        <p:nvSpPr>
          <p:cNvPr id="4" name="Footer Placeholder 3">
            <a:extLst>
              <a:ext uri="{FF2B5EF4-FFF2-40B4-BE49-F238E27FC236}">
                <a16:creationId xmlns:a16="http://schemas.microsoft.com/office/drawing/2014/main" id="{3D9B2181-E7DA-BC4B-AEFC-8931DC567A37}"/>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295060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A6C3-7D74-1831-5EE9-0C1E4CE93F0F}"/>
              </a:ext>
            </a:extLst>
          </p:cNvPr>
          <p:cNvSpPr>
            <a:spLocks noGrp="1"/>
          </p:cNvSpPr>
          <p:nvPr>
            <p:ph type="title"/>
          </p:nvPr>
        </p:nvSpPr>
        <p:spPr/>
        <p:txBody>
          <a:bodyPr/>
          <a:lstStyle/>
          <a:p>
            <a:r>
              <a:rPr lang="en-US" dirty="0"/>
              <a:t>How did MPC ensure there is no double spending?</a:t>
            </a:r>
          </a:p>
        </p:txBody>
      </p:sp>
      <p:sp>
        <p:nvSpPr>
          <p:cNvPr id="3" name="Content Placeholder 2">
            <a:extLst>
              <a:ext uri="{FF2B5EF4-FFF2-40B4-BE49-F238E27FC236}">
                <a16:creationId xmlns:a16="http://schemas.microsoft.com/office/drawing/2014/main" id="{94DCFF6D-3EED-7012-8CC6-0E2F9F9565F4}"/>
              </a:ext>
            </a:extLst>
          </p:cNvPr>
          <p:cNvSpPr>
            <a:spLocks noGrp="1"/>
          </p:cNvSpPr>
          <p:nvPr>
            <p:ph idx="1"/>
          </p:nvPr>
        </p:nvSpPr>
        <p:spPr/>
        <p:txBody>
          <a:bodyPr/>
          <a:lstStyle/>
          <a:p>
            <a:r>
              <a:rPr lang="en-US" dirty="0"/>
              <a:t>Temporary channel – be ready to explain this</a:t>
            </a:r>
          </a:p>
          <a:p>
            <a:r>
              <a:rPr lang="en-US" dirty="0"/>
              <a:t>Monotonically increasing values payment</a:t>
            </a:r>
          </a:p>
        </p:txBody>
      </p:sp>
      <p:sp>
        <p:nvSpPr>
          <p:cNvPr id="4" name="Footer Placeholder 3">
            <a:extLst>
              <a:ext uri="{FF2B5EF4-FFF2-40B4-BE49-F238E27FC236}">
                <a16:creationId xmlns:a16="http://schemas.microsoft.com/office/drawing/2014/main" id="{4614572D-C1DD-50BC-6189-71232702844F}"/>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386443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1ABEC2-C69E-0271-7E30-56681C69E150}"/>
              </a:ext>
            </a:extLst>
          </p:cNvPr>
          <p:cNvSpPr>
            <a:spLocks noGrp="1"/>
          </p:cNvSpPr>
          <p:nvPr>
            <p:ph type="title"/>
          </p:nvPr>
        </p:nvSpPr>
        <p:spPr/>
        <p:txBody>
          <a:bodyPr/>
          <a:lstStyle/>
          <a:p>
            <a:r>
              <a:rPr lang="en-US" dirty="0"/>
              <a:t>Extension of MPC-Dapp</a:t>
            </a:r>
          </a:p>
        </p:txBody>
      </p:sp>
      <p:sp>
        <p:nvSpPr>
          <p:cNvPr id="4" name="Content Placeholder 3">
            <a:extLst>
              <a:ext uri="{FF2B5EF4-FFF2-40B4-BE49-F238E27FC236}">
                <a16:creationId xmlns:a16="http://schemas.microsoft.com/office/drawing/2014/main" id="{591B9D94-4A84-8BFF-4034-E018075CD3F7}"/>
              </a:ext>
            </a:extLst>
          </p:cNvPr>
          <p:cNvSpPr>
            <a:spLocks noGrp="1"/>
          </p:cNvSpPr>
          <p:nvPr>
            <p:ph idx="1"/>
          </p:nvPr>
        </p:nvSpPr>
        <p:spPr/>
        <p:txBody>
          <a:bodyPr>
            <a:normAutofit fontScale="92500" lnSpcReduction="20000"/>
          </a:bodyPr>
          <a:lstStyle/>
          <a:p>
            <a:r>
              <a:rPr lang="en-US" dirty="0">
                <a:solidFill>
                  <a:srgbClr val="262626"/>
                </a:solidFill>
                <a:effectLst/>
                <a:latin typeface="Times" pitchFamily="2" charset="0"/>
              </a:rPr>
              <a:t>Time duration-based channels</a:t>
            </a:r>
          </a:p>
          <a:p>
            <a:r>
              <a:rPr lang="en-US" dirty="0">
                <a:solidFill>
                  <a:srgbClr val="262626"/>
                </a:solidFill>
                <a:effectLst/>
                <a:latin typeface="Times" pitchFamily="2" charset="0"/>
              </a:rPr>
              <a:t>Worker not claiming the payment within a certain time</a:t>
            </a:r>
          </a:p>
          <a:p>
            <a:r>
              <a:rPr lang="en-US" dirty="0">
                <a:solidFill>
                  <a:srgbClr val="262626"/>
                </a:solidFill>
                <a:effectLst/>
                <a:latin typeface="Times" pitchFamily="2" charset="0"/>
              </a:rPr>
              <a:t>Extending the channel instead of closing it</a:t>
            </a:r>
          </a:p>
          <a:p>
            <a:r>
              <a:rPr lang="en-US" dirty="0">
                <a:solidFill>
                  <a:srgbClr val="262626"/>
                </a:solidFill>
                <a:effectLst/>
                <a:latin typeface="Times" pitchFamily="2" charset="0"/>
              </a:rPr>
              <a:t>Premature closure of the channel by the organizer</a:t>
            </a:r>
          </a:p>
          <a:p>
            <a:r>
              <a:rPr lang="en-US" dirty="0">
                <a:solidFill>
                  <a:srgbClr val="262626"/>
                </a:solidFill>
                <a:effectLst/>
                <a:latin typeface="Times" pitchFamily="2" charset="0"/>
              </a:rPr>
              <a:t>Inclusion of other items, such as nonce, in the message of the micropayment</a:t>
            </a:r>
          </a:p>
          <a:p>
            <a:r>
              <a:rPr lang="en-US" dirty="0">
                <a:solidFill>
                  <a:srgbClr val="262626"/>
                </a:solidFill>
                <a:effectLst/>
                <a:latin typeface="Times" pitchFamily="2" charset="0"/>
              </a:rPr>
              <a:t>Bidirectional payments</a:t>
            </a:r>
          </a:p>
          <a:p>
            <a:r>
              <a:rPr lang="en-US" dirty="0">
                <a:solidFill>
                  <a:srgbClr val="262626"/>
                </a:solidFill>
                <a:effectLst/>
                <a:latin typeface="Times" pitchFamily="2" charset="0"/>
              </a:rPr>
              <a:t>One-to-many channels</a:t>
            </a:r>
          </a:p>
          <a:p>
            <a:r>
              <a:rPr lang="en-US" dirty="0">
                <a:solidFill>
                  <a:srgbClr val="262626"/>
                </a:solidFill>
                <a:effectLst/>
                <a:latin typeface="Times" pitchFamily="2" charset="0"/>
              </a:rPr>
              <a:t>Other application-dependent criteria</a:t>
            </a:r>
          </a:p>
          <a:p>
            <a:endParaRPr lang="en-US" dirty="0"/>
          </a:p>
        </p:txBody>
      </p:sp>
      <p:sp>
        <p:nvSpPr>
          <p:cNvPr id="2" name="Footer Placeholder 1">
            <a:extLst>
              <a:ext uri="{FF2B5EF4-FFF2-40B4-BE49-F238E27FC236}">
                <a16:creationId xmlns:a16="http://schemas.microsoft.com/office/drawing/2014/main" id="{917CA92A-E72C-9F5A-9158-FB840A61CA56}"/>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675380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A32E-04D2-85B3-8D43-6DB4F4C3234C}"/>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6B4EA7B6-FCC1-71D5-625C-C91D3D12E4AC}"/>
              </a:ext>
            </a:extLst>
          </p:cNvPr>
          <p:cNvSpPr>
            <a:spLocks noGrp="1"/>
          </p:cNvSpPr>
          <p:nvPr>
            <p:ph idx="1"/>
          </p:nvPr>
        </p:nvSpPr>
        <p:spPr/>
        <p:txBody>
          <a:bodyPr>
            <a:normAutofit lnSpcReduction="10000"/>
          </a:bodyPr>
          <a:lstStyle/>
          <a:p>
            <a:r>
              <a:rPr lang="en-US" dirty="0">
                <a:solidFill>
                  <a:srgbClr val="262626"/>
                </a:solidFill>
                <a:effectLst/>
                <a:latin typeface="Times" pitchFamily="2" charset="0"/>
              </a:rPr>
              <a:t>Examine traditional solutions before resorting to blockchain solutions. The conventional banking system may work fine for many of your daily needs, such as bill-paying for your credit card expenses. Where a traditional solution exists, use it instead of overfitting a blockchain solution.</a:t>
            </a:r>
          </a:p>
          <a:p>
            <a:r>
              <a:rPr lang="en-US" dirty="0">
                <a:solidFill>
                  <a:srgbClr val="262626"/>
                </a:solidFill>
                <a:effectLst/>
                <a:latin typeface="Times" pitchFamily="2" charset="0"/>
              </a:rPr>
              <a:t>Analyze a problem and the feasibility of a blockchain solution with real-world scenarios before you start designing a Dapp.</a:t>
            </a:r>
          </a:p>
          <a:p>
            <a:r>
              <a:rPr lang="en-US" dirty="0">
                <a:solidFill>
                  <a:srgbClr val="262626"/>
                </a:solidFill>
                <a:effectLst/>
                <a:latin typeface="Times" pitchFamily="2" charset="0"/>
              </a:rPr>
              <a:t>There are off-chain and on-chain operations in the blockchain ecosystem. Keep the off-chain operations where they are, and link them to on-chain operations, using appropriate methods.</a:t>
            </a:r>
          </a:p>
          <a:p>
            <a:endParaRPr lang="en-US" dirty="0"/>
          </a:p>
        </p:txBody>
      </p:sp>
      <p:sp>
        <p:nvSpPr>
          <p:cNvPr id="4" name="Footer Placeholder 3">
            <a:extLst>
              <a:ext uri="{FF2B5EF4-FFF2-40B4-BE49-F238E27FC236}">
                <a16:creationId xmlns:a16="http://schemas.microsoft.com/office/drawing/2014/main" id="{3A45C9D0-0F32-3E60-FFC4-F76C1CC9FD92}"/>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32414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2FDD-5DC3-36C8-1E70-C5F6B4A6E036}"/>
              </a:ext>
            </a:extLst>
          </p:cNvPr>
          <p:cNvSpPr>
            <a:spLocks noGrp="1"/>
          </p:cNvSpPr>
          <p:nvPr>
            <p:ph type="title"/>
          </p:nvPr>
        </p:nvSpPr>
        <p:spPr/>
        <p:txBody>
          <a:bodyPr/>
          <a:lstStyle/>
          <a:p>
            <a:r>
              <a:rPr lang="en-US" dirty="0"/>
              <a:t>Best practices (</a:t>
            </a:r>
            <a:r>
              <a:rPr lang="en-US" dirty="0" err="1"/>
              <a:t>contd</a:t>
            </a:r>
            <a:r>
              <a:rPr lang="en-US" dirty="0"/>
              <a:t>)</a:t>
            </a:r>
          </a:p>
        </p:txBody>
      </p:sp>
      <p:sp>
        <p:nvSpPr>
          <p:cNvPr id="3" name="Content Placeholder 2">
            <a:extLst>
              <a:ext uri="{FF2B5EF4-FFF2-40B4-BE49-F238E27FC236}">
                <a16:creationId xmlns:a16="http://schemas.microsoft.com/office/drawing/2014/main" id="{99E1E7AA-690B-2065-5B53-36302DBA580E}"/>
              </a:ext>
            </a:extLst>
          </p:cNvPr>
          <p:cNvSpPr>
            <a:spLocks noGrp="1"/>
          </p:cNvSpPr>
          <p:nvPr>
            <p:ph idx="1"/>
          </p:nvPr>
        </p:nvSpPr>
        <p:spPr/>
        <p:txBody>
          <a:bodyPr>
            <a:normAutofit fontScale="85000" lnSpcReduction="20000"/>
          </a:bodyPr>
          <a:lstStyle/>
          <a:p>
            <a:r>
              <a:rPr lang="en-US" dirty="0">
                <a:solidFill>
                  <a:srgbClr val="CDA759"/>
                </a:solidFill>
                <a:effectLst/>
                <a:latin typeface="Helvetica" pitchFamily="2" charset="0"/>
              </a:rPr>
              <a:t> </a:t>
            </a:r>
            <a:r>
              <a:rPr lang="en-US" dirty="0">
                <a:solidFill>
                  <a:srgbClr val="262626"/>
                </a:solidFill>
                <a:effectLst/>
                <a:latin typeface="Times" pitchFamily="2" charset="0"/>
              </a:rPr>
              <a:t>Use web3 library functions for any computations that are performed on the blockchain node: the web3 provider. Be aware that the computations performed on a blockchain node are in 256 bits, and your regular web application may be running on a standard 64-bit server. A conversion may be needed. Use the functions in the </a:t>
            </a:r>
            <a:r>
              <a:rPr lang="en-US" dirty="0">
                <a:solidFill>
                  <a:srgbClr val="262626"/>
                </a:solidFill>
                <a:effectLst/>
                <a:latin typeface="Courier" pitchFamily="2" charset="0"/>
              </a:rPr>
              <a:t>web3.utils </a:t>
            </a:r>
            <a:r>
              <a:rPr lang="en-US" dirty="0">
                <a:solidFill>
                  <a:srgbClr val="262626"/>
                </a:solidFill>
                <a:effectLst/>
                <a:latin typeface="Times" pitchFamily="2" charset="0"/>
              </a:rPr>
              <a:t>package for that purpose, not your converters.</a:t>
            </a:r>
          </a:p>
          <a:p>
            <a:r>
              <a:rPr lang="en-US" dirty="0">
                <a:solidFill>
                  <a:srgbClr val="262626"/>
                </a:solidFill>
                <a:effectLst/>
                <a:latin typeface="Times" pitchFamily="2" charset="0"/>
              </a:rPr>
              <a:t>The side channel concept is useful for addressing the scalability issue and for lowering Tx times on the main channel. </a:t>
            </a:r>
          </a:p>
          <a:p>
            <a:r>
              <a:rPr lang="en-US" dirty="0">
                <a:solidFill>
                  <a:srgbClr val="262626"/>
                </a:solidFill>
                <a:effectLst/>
                <a:latin typeface="Times" pitchFamily="2" charset="0"/>
              </a:rPr>
              <a:t>In general, you can remove the unwanted smart contracts deployed if you call the </a:t>
            </a:r>
            <a:r>
              <a:rPr lang="en-US" dirty="0" err="1">
                <a:solidFill>
                  <a:srgbClr val="262626"/>
                </a:solidFill>
                <a:effectLst/>
                <a:latin typeface="Courier" pitchFamily="2" charset="0"/>
              </a:rPr>
              <a:t>selfdestruct</a:t>
            </a:r>
            <a:r>
              <a:rPr lang="en-US" dirty="0">
                <a:solidFill>
                  <a:srgbClr val="262626"/>
                </a:solidFill>
                <a:effectLst/>
                <a:latin typeface="Courier" pitchFamily="2" charset="0"/>
              </a:rPr>
              <a:t>() </a:t>
            </a:r>
            <a:r>
              <a:rPr lang="en-US" dirty="0">
                <a:solidFill>
                  <a:srgbClr val="262626"/>
                </a:solidFill>
                <a:effectLst/>
                <a:latin typeface="Times" pitchFamily="2" charset="0"/>
              </a:rPr>
              <a:t>command inside a function. This feature is used in the micropayment channel in the MPC example for closing the channel. Cleanup is needed not only for plastics but also for smart contracts when their use is over.</a:t>
            </a:r>
          </a:p>
          <a:p>
            <a:r>
              <a:rPr lang="en-US" dirty="0">
                <a:solidFill>
                  <a:srgbClr val="262626"/>
                </a:solidFill>
                <a:effectLst/>
                <a:latin typeface="Times" pitchFamily="2" charset="0"/>
              </a:rPr>
              <a:t>Cleanup is necessary to prevent overloading the blockchain network.</a:t>
            </a:r>
          </a:p>
          <a:p>
            <a:endParaRPr lang="en-US" dirty="0"/>
          </a:p>
        </p:txBody>
      </p:sp>
      <p:sp>
        <p:nvSpPr>
          <p:cNvPr id="4" name="Footer Placeholder 3">
            <a:extLst>
              <a:ext uri="{FF2B5EF4-FFF2-40B4-BE49-F238E27FC236}">
                <a16:creationId xmlns:a16="http://schemas.microsoft.com/office/drawing/2014/main" id="{79BC8CFE-C351-0D4B-977E-70821D2C536A}"/>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893363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4A4B67-836C-2244-910A-F4C675C23065}"/>
              </a:ext>
            </a:extLst>
          </p:cNvPr>
          <p:cNvSpPr>
            <a:spLocks noGrp="1"/>
          </p:cNvSpPr>
          <p:nvPr>
            <p:ph type="title"/>
          </p:nvPr>
        </p:nvSpPr>
        <p:spPr/>
        <p:txBody>
          <a:bodyPr/>
          <a:lstStyle/>
          <a:p>
            <a:r>
              <a:rPr lang="en-US" dirty="0"/>
              <a:t>Let’s do the demo</a:t>
            </a:r>
          </a:p>
        </p:txBody>
      </p:sp>
      <p:sp>
        <p:nvSpPr>
          <p:cNvPr id="4" name="Content Placeholder 3">
            <a:extLst>
              <a:ext uri="{FF2B5EF4-FFF2-40B4-BE49-F238E27FC236}">
                <a16:creationId xmlns:a16="http://schemas.microsoft.com/office/drawing/2014/main" id="{2E13909C-65B6-384D-B154-D9F7B9106FB1}"/>
              </a:ext>
            </a:extLst>
          </p:cNvPr>
          <p:cNvSpPr>
            <a:spLocks noGrp="1"/>
          </p:cNvSpPr>
          <p:nvPr>
            <p:ph idx="1"/>
          </p:nvPr>
        </p:nvSpPr>
        <p:spPr/>
        <p:txBody>
          <a:bodyPr/>
          <a:lstStyle/>
          <a:p>
            <a:r>
              <a:rPr lang="en-US" dirty="0"/>
              <a:t>To understand MPC, it is best to run the demo.</a:t>
            </a:r>
          </a:p>
          <a:p>
            <a:r>
              <a:rPr lang="en-US" dirty="0"/>
              <a:t>Please understand all the details of the demo are explained in the book.. Elaborate descriptions.</a:t>
            </a:r>
          </a:p>
          <a:p>
            <a:r>
              <a:rPr lang="en-US" dirty="0"/>
              <a:t>Please download the code from ublearns and follow along.</a:t>
            </a:r>
          </a:p>
          <a:p>
            <a:r>
              <a:rPr lang="en-US" dirty="0"/>
              <a:t>Read sections 7.5, 7.6, and 7.7</a:t>
            </a:r>
          </a:p>
        </p:txBody>
      </p:sp>
      <p:sp>
        <p:nvSpPr>
          <p:cNvPr id="2" name="Footer Placeholder 1">
            <a:extLst>
              <a:ext uri="{FF2B5EF4-FFF2-40B4-BE49-F238E27FC236}">
                <a16:creationId xmlns:a16="http://schemas.microsoft.com/office/drawing/2014/main" id="{159329D2-C2B1-A04C-ADC9-33E6C5D602E6}"/>
              </a:ext>
            </a:extLst>
          </p:cNvPr>
          <p:cNvSpPr>
            <a:spLocks noGrp="1"/>
          </p:cNvSpPr>
          <p:nvPr>
            <p:ph type="ftr" sz="quarter" idx="11"/>
          </p:nvPr>
        </p:nvSpPr>
        <p:spPr/>
        <p:txBody>
          <a:bodyPr/>
          <a:lstStyle/>
          <a:p>
            <a:r>
              <a:rPr lang="en-US"/>
              <a:t>Bina Ramamurthy. Copyright 2023</a:t>
            </a:r>
          </a:p>
        </p:txBody>
      </p:sp>
    </p:spTree>
    <p:extLst>
      <p:ext uri="{BB962C8B-B14F-4D97-AF65-F5344CB8AC3E}">
        <p14:creationId xmlns:p14="http://schemas.microsoft.com/office/powerpoint/2010/main" val="1179856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C73CBB-1D17-C9C3-9F48-924960B4D6E9}"/>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3707CBF4-8160-21FC-116F-BB23AF6CBFBA}"/>
              </a:ext>
            </a:extLst>
          </p:cNvPr>
          <p:cNvSpPr>
            <a:spLocks noGrp="1"/>
          </p:cNvSpPr>
          <p:nvPr>
            <p:ph type="title" idx="4294967295"/>
          </p:nvPr>
        </p:nvSpPr>
        <p:spPr>
          <a:xfrm>
            <a:off x="2587625" y="804863"/>
            <a:ext cx="9604375" cy="1049337"/>
          </a:xfrm>
        </p:spPr>
        <p:txBody>
          <a:bodyPr/>
          <a:lstStyle/>
          <a:p>
            <a:r>
              <a:rPr lang="en-US" dirty="0"/>
              <a:t>Summary</a:t>
            </a:r>
          </a:p>
        </p:txBody>
      </p:sp>
      <p:sp>
        <p:nvSpPr>
          <p:cNvPr id="3" name="Content Placeholder 2">
            <a:extLst>
              <a:ext uri="{FF2B5EF4-FFF2-40B4-BE49-F238E27FC236}">
                <a16:creationId xmlns:a16="http://schemas.microsoft.com/office/drawing/2014/main" id="{B27CBB23-8317-0881-9FC4-D6D1DA306209}"/>
              </a:ext>
            </a:extLst>
          </p:cNvPr>
          <p:cNvSpPr>
            <a:spLocks noGrp="1"/>
          </p:cNvSpPr>
          <p:nvPr>
            <p:ph idx="4294967295"/>
          </p:nvPr>
        </p:nvSpPr>
        <p:spPr>
          <a:xfrm>
            <a:off x="0" y="1595438"/>
            <a:ext cx="12192000" cy="4457700"/>
          </a:xfrm>
        </p:spPr>
        <p:txBody>
          <a:bodyPr>
            <a:normAutofit fontScale="32500" lnSpcReduction="20000"/>
          </a:bodyPr>
          <a:lstStyle/>
          <a:p>
            <a:r>
              <a:rPr lang="en-US" sz="6000" dirty="0">
                <a:solidFill>
                  <a:srgbClr val="262626"/>
                </a:solidFill>
                <a:effectLst/>
                <a:latin typeface="Times" pitchFamily="2" charset="0"/>
              </a:rPr>
              <a:t>The micropayment channel concept is uniquely suited to services offered by a blockchain. </a:t>
            </a:r>
          </a:p>
          <a:p>
            <a:r>
              <a:rPr lang="en-US" sz="6000" dirty="0">
                <a:solidFill>
                  <a:srgbClr val="262626"/>
                </a:solidFill>
                <a:effectLst/>
                <a:latin typeface="Times" pitchFamily="2" charset="0"/>
              </a:rPr>
              <a:t>Digital signing of a message involves packing it to a standard size, hashing it, and encrypting it with the private key of the sender.</a:t>
            </a:r>
          </a:p>
          <a:p>
            <a:r>
              <a:rPr lang="en-US" sz="6000" dirty="0">
                <a:solidFill>
                  <a:srgbClr val="CDA759"/>
                </a:solidFill>
                <a:effectLst/>
                <a:latin typeface="Helvetica" pitchFamily="2" charset="0"/>
              </a:rPr>
              <a:t> </a:t>
            </a:r>
            <a:r>
              <a:rPr lang="en-US" sz="6000" dirty="0">
                <a:solidFill>
                  <a:srgbClr val="262626"/>
                </a:solidFill>
                <a:effectLst/>
                <a:latin typeface="Times" pitchFamily="2" charset="0"/>
              </a:rPr>
              <a:t>A smart contract, though immutable when it’s deployed, can be removed with the </a:t>
            </a:r>
            <a:r>
              <a:rPr lang="en-US" sz="6000" dirty="0" err="1">
                <a:solidFill>
                  <a:srgbClr val="262626"/>
                </a:solidFill>
                <a:effectLst/>
                <a:latin typeface="Courier" pitchFamily="2" charset="0"/>
              </a:rPr>
              <a:t>selfdestruct</a:t>
            </a:r>
            <a:r>
              <a:rPr lang="en-US" sz="6000" dirty="0">
                <a:solidFill>
                  <a:srgbClr val="262626"/>
                </a:solidFill>
                <a:effectLst/>
                <a:latin typeface="Courier" pitchFamily="2" charset="0"/>
              </a:rPr>
              <a:t>() </a:t>
            </a:r>
            <a:r>
              <a:rPr lang="en-US" sz="6000" dirty="0">
                <a:solidFill>
                  <a:srgbClr val="262626"/>
                </a:solidFill>
                <a:effectLst/>
                <a:latin typeface="Times" pitchFamily="2" charset="0"/>
              </a:rPr>
              <a:t>command.</a:t>
            </a:r>
            <a:endParaRPr lang="en-US" sz="6000" dirty="0">
              <a:solidFill>
                <a:srgbClr val="262626"/>
              </a:solidFill>
              <a:effectLst/>
              <a:latin typeface="Courier" pitchFamily="2" charset="0"/>
            </a:endParaRPr>
          </a:p>
          <a:p>
            <a:r>
              <a:rPr lang="en-US" sz="6000" dirty="0">
                <a:solidFill>
                  <a:srgbClr val="262626"/>
                </a:solidFill>
                <a:effectLst/>
                <a:latin typeface="Times" pitchFamily="2" charset="0"/>
              </a:rPr>
              <a:t>Web3 API exposes the services of the blockchain to the application layer.</a:t>
            </a:r>
          </a:p>
          <a:p>
            <a:r>
              <a:rPr lang="en-US" sz="6000" dirty="0">
                <a:solidFill>
                  <a:srgbClr val="262626"/>
                </a:solidFill>
                <a:effectLst/>
                <a:latin typeface="Times" pitchFamily="2" charset="0"/>
              </a:rPr>
              <a:t>The concept of on-chain and off-chain operations complement the on-chain and off-chain data covered in chapter 6.</a:t>
            </a:r>
          </a:p>
          <a:p>
            <a:r>
              <a:rPr lang="en-US" sz="6000" dirty="0">
                <a:solidFill>
                  <a:srgbClr val="262626"/>
                </a:solidFill>
                <a:effectLst/>
                <a:latin typeface="Times" pitchFamily="2" charset="0"/>
              </a:rPr>
              <a:t>A smart contract can be a long-running permanent program as well as a fixed-life</a:t>
            </a:r>
            <a:r>
              <a:rPr lang="en-US" sz="6000" dirty="0">
                <a:solidFill>
                  <a:srgbClr val="262626"/>
                </a:solidFill>
                <a:latin typeface="Times" pitchFamily="2" charset="0"/>
              </a:rPr>
              <a:t> </a:t>
            </a:r>
            <a:r>
              <a:rPr lang="en-US" sz="6000" dirty="0">
                <a:solidFill>
                  <a:srgbClr val="262626"/>
                </a:solidFill>
                <a:effectLst/>
                <a:latin typeface="Times" pitchFamily="2" charset="0"/>
              </a:rPr>
              <a:t>program destroyed after a short-time use.</a:t>
            </a:r>
          </a:p>
          <a:p>
            <a:r>
              <a:rPr lang="en-US" sz="6000" dirty="0">
                <a:solidFill>
                  <a:srgbClr val="CDA759"/>
                </a:solidFill>
                <a:effectLst/>
                <a:latin typeface="Helvetica" pitchFamily="2" charset="0"/>
              </a:rPr>
              <a:t> </a:t>
            </a:r>
            <a:r>
              <a:rPr lang="en-US" sz="6000" dirty="0">
                <a:solidFill>
                  <a:srgbClr val="262626"/>
                </a:solidFill>
                <a:effectLst/>
                <a:latin typeface="Times" pitchFamily="2" charset="0"/>
              </a:rPr>
              <a:t>The channel and side channel combination is a versatile instrument for solving planetary-level decentralized applications involving unknown peers.</a:t>
            </a:r>
          </a:p>
          <a:p>
            <a:pPr marL="0" indent="0">
              <a:buNone/>
            </a:pPr>
            <a:endParaRPr lang="en-US" sz="3800" dirty="0">
              <a:effectLst/>
              <a:latin typeface="Helvetica" pitchFamily="2" charset="0"/>
            </a:endParaRPr>
          </a:p>
          <a:p>
            <a:endParaRPr lang="en-US" dirty="0"/>
          </a:p>
        </p:txBody>
      </p:sp>
    </p:spTree>
    <p:extLst>
      <p:ext uri="{BB962C8B-B14F-4D97-AF65-F5344CB8AC3E}">
        <p14:creationId xmlns:p14="http://schemas.microsoft.com/office/powerpoint/2010/main" val="1809063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C53A56-C262-0C41-A090-7E0DD33CB05D}"/>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C5AFF68C-3D9F-8D43-BED6-7FD744162BEB}"/>
              </a:ext>
            </a:extLst>
          </p:cNvPr>
          <p:cNvSpPr/>
          <p:nvPr/>
        </p:nvSpPr>
        <p:spPr>
          <a:xfrm>
            <a:off x="4380017" y="3244334"/>
            <a:ext cx="5391091" cy="369332"/>
          </a:xfrm>
          <a:prstGeom prst="rect">
            <a:avLst/>
          </a:prstGeom>
        </p:spPr>
        <p:txBody>
          <a:bodyPr wrap="none">
            <a:spAutoFit/>
          </a:bodyPr>
          <a:lstStyle/>
          <a:p>
            <a:r>
              <a:rPr lang="en-US" dirty="0"/>
              <a:t>https://</a:t>
            </a:r>
            <a:r>
              <a:rPr lang="en-US" dirty="0" err="1"/>
              <a:t>ethereum.org</a:t>
            </a:r>
            <a:r>
              <a:rPr lang="en-US" dirty="0"/>
              <a:t>/</a:t>
            </a:r>
            <a:r>
              <a:rPr lang="en-US" dirty="0" err="1"/>
              <a:t>en</a:t>
            </a:r>
            <a:r>
              <a:rPr lang="en-US" dirty="0"/>
              <a:t>/developers/docs/layer-2-scaling/</a:t>
            </a:r>
          </a:p>
        </p:txBody>
      </p:sp>
      <p:sp>
        <p:nvSpPr>
          <p:cNvPr id="4" name="TextBox 3">
            <a:extLst>
              <a:ext uri="{FF2B5EF4-FFF2-40B4-BE49-F238E27FC236}">
                <a16:creationId xmlns:a16="http://schemas.microsoft.com/office/drawing/2014/main" id="{BB0E2B20-8A93-0E4D-B0D0-AB4AEFD64033}"/>
              </a:ext>
            </a:extLst>
          </p:cNvPr>
          <p:cNvSpPr txBox="1"/>
          <p:nvPr/>
        </p:nvSpPr>
        <p:spPr>
          <a:xfrm>
            <a:off x="2485748" y="4358936"/>
            <a:ext cx="8899616" cy="369332"/>
          </a:xfrm>
          <a:prstGeom prst="rect">
            <a:avLst/>
          </a:prstGeom>
          <a:noFill/>
        </p:spPr>
        <p:txBody>
          <a:bodyPr wrap="none" rtlCol="0">
            <a:spAutoFit/>
          </a:bodyPr>
          <a:lstStyle/>
          <a:p>
            <a:r>
              <a:rPr lang="en-US" dirty="0"/>
              <a:t>I would like people exploring layer 2 protocol: what is the current status? How can we use it?</a:t>
            </a:r>
          </a:p>
        </p:txBody>
      </p:sp>
    </p:spTree>
    <p:extLst>
      <p:ext uri="{BB962C8B-B14F-4D97-AF65-F5344CB8AC3E}">
        <p14:creationId xmlns:p14="http://schemas.microsoft.com/office/powerpoint/2010/main" val="336394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2568C0-8B04-CC42-9F6C-39F942B5FAFB}"/>
              </a:ext>
            </a:extLst>
          </p:cNvPr>
          <p:cNvSpPr>
            <a:spLocks noGrp="1"/>
          </p:cNvSpPr>
          <p:nvPr>
            <p:ph type="ftr" sz="quarter" idx="11"/>
          </p:nvPr>
        </p:nvSpPr>
        <p:spPr/>
        <p:txBody>
          <a:bodyPr/>
          <a:lstStyle/>
          <a:p>
            <a:r>
              <a:rPr lang="en-US"/>
              <a:t>Bina Ramamurthy. Copyright 2023</a:t>
            </a:r>
          </a:p>
        </p:txBody>
      </p:sp>
      <p:sp>
        <p:nvSpPr>
          <p:cNvPr id="2" name="Title 1">
            <a:extLst>
              <a:ext uri="{FF2B5EF4-FFF2-40B4-BE49-F238E27FC236}">
                <a16:creationId xmlns:a16="http://schemas.microsoft.com/office/drawing/2014/main" id="{4EBC2F36-1133-0347-AE02-53963E2B234B}"/>
              </a:ext>
            </a:extLst>
          </p:cNvPr>
          <p:cNvSpPr>
            <a:spLocks noGrp="1"/>
          </p:cNvSpPr>
          <p:nvPr>
            <p:ph type="title" idx="4294967295"/>
          </p:nvPr>
        </p:nvSpPr>
        <p:spPr>
          <a:xfrm>
            <a:off x="553975" y="227281"/>
            <a:ext cx="7782630" cy="625475"/>
          </a:xfrm>
        </p:spPr>
        <p:txBody>
          <a:bodyPr/>
          <a:lstStyle/>
          <a:p>
            <a:r>
              <a:rPr lang="en-US" dirty="0"/>
              <a:t>Components of web3 API</a:t>
            </a:r>
          </a:p>
        </p:txBody>
      </p:sp>
      <p:pic>
        <p:nvPicPr>
          <p:cNvPr id="6" name="Content Placeholder 5">
            <a:extLst>
              <a:ext uri="{FF2B5EF4-FFF2-40B4-BE49-F238E27FC236}">
                <a16:creationId xmlns:a16="http://schemas.microsoft.com/office/drawing/2014/main" id="{31D585C9-260C-E244-B638-12C49678B9F9}"/>
              </a:ext>
            </a:extLst>
          </p:cNvPr>
          <p:cNvPicPr>
            <a:picLocks noGrp="1" noChangeAspect="1"/>
          </p:cNvPicPr>
          <p:nvPr>
            <p:ph idx="4294967295"/>
          </p:nvPr>
        </p:nvPicPr>
        <p:blipFill>
          <a:blip r:embed="rId2"/>
          <a:stretch>
            <a:fillRect/>
          </a:stretch>
        </p:blipFill>
        <p:spPr>
          <a:xfrm>
            <a:off x="1177047" y="1354663"/>
            <a:ext cx="9319098" cy="4148674"/>
          </a:xfrm>
        </p:spPr>
      </p:pic>
      <p:sp>
        <p:nvSpPr>
          <p:cNvPr id="7" name="TextBox 6">
            <a:extLst>
              <a:ext uri="{FF2B5EF4-FFF2-40B4-BE49-F238E27FC236}">
                <a16:creationId xmlns:a16="http://schemas.microsoft.com/office/drawing/2014/main" id="{4EF81B3F-7AAB-E044-B063-A25FA70735B0}"/>
              </a:ext>
            </a:extLst>
          </p:cNvPr>
          <p:cNvSpPr txBox="1"/>
          <p:nvPr/>
        </p:nvSpPr>
        <p:spPr>
          <a:xfrm>
            <a:off x="9114815" y="329307"/>
            <a:ext cx="2967992" cy="923330"/>
          </a:xfrm>
          <a:prstGeom prst="rect">
            <a:avLst/>
          </a:prstGeom>
          <a:solidFill>
            <a:srgbClr val="FF8200"/>
          </a:solidFill>
        </p:spPr>
        <p:txBody>
          <a:bodyPr wrap="none" rtlCol="0">
            <a:spAutoFit/>
          </a:bodyPr>
          <a:lstStyle/>
          <a:p>
            <a:r>
              <a:rPr lang="en-US" dirty="0"/>
              <a:t>Take time to fully understand </a:t>
            </a:r>
          </a:p>
          <a:p>
            <a:r>
              <a:rPr lang="en-US" dirty="0"/>
              <a:t>the use of these objects in </a:t>
            </a:r>
          </a:p>
          <a:p>
            <a:r>
              <a:rPr lang="en-US" dirty="0"/>
              <a:t>your term project</a:t>
            </a:r>
          </a:p>
        </p:txBody>
      </p:sp>
    </p:spTree>
    <p:extLst>
      <p:ext uri="{BB962C8B-B14F-4D97-AF65-F5344CB8AC3E}">
        <p14:creationId xmlns:p14="http://schemas.microsoft.com/office/powerpoint/2010/main" val="22380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9350BC-05A6-094D-8885-B7280608ECDC}"/>
              </a:ext>
            </a:extLst>
          </p:cNvPr>
          <p:cNvSpPr>
            <a:spLocks noGrp="1"/>
          </p:cNvSpPr>
          <p:nvPr>
            <p:ph type="ftr" sz="quarter" idx="11"/>
          </p:nvPr>
        </p:nvSpPr>
        <p:spPr/>
        <p:txBody>
          <a:bodyPr/>
          <a:lstStyle/>
          <a:p>
            <a:r>
              <a:rPr lang="en-US"/>
              <a:t>Bina Ramamurthy. Copyright 2023</a:t>
            </a:r>
          </a:p>
        </p:txBody>
      </p:sp>
      <p:sp>
        <p:nvSpPr>
          <p:cNvPr id="5" name="Rectangle 4">
            <a:extLst>
              <a:ext uri="{FF2B5EF4-FFF2-40B4-BE49-F238E27FC236}">
                <a16:creationId xmlns:a16="http://schemas.microsoft.com/office/drawing/2014/main" id="{19AC0AC8-3613-6042-A4A8-B0D6E2097AE4}"/>
              </a:ext>
            </a:extLst>
          </p:cNvPr>
          <p:cNvSpPr/>
          <p:nvPr/>
        </p:nvSpPr>
        <p:spPr>
          <a:xfrm>
            <a:off x="554477" y="638508"/>
            <a:ext cx="10846340" cy="4524315"/>
          </a:xfrm>
          <a:prstGeom prst="rect">
            <a:avLst/>
          </a:prstGeom>
        </p:spPr>
        <p:txBody>
          <a:bodyPr wrap="square">
            <a:spAutoFit/>
          </a:bodyPr>
          <a:lstStyle/>
          <a:p>
            <a:r>
              <a:rPr lang="en-US" sz="2400" dirty="0">
                <a:latin typeface="Garamond" panose="02020404030301010803" pitchFamily="18" charset="0"/>
              </a:rPr>
              <a:t>It consists of six packages: core, eth, net, providers, shh, and utils (figure 7.2). You’ll use web3.eth, web3.providers, and web3.utils commonly in your </a:t>
            </a:r>
            <a:r>
              <a:rPr lang="en-US" sz="2400" dirty="0" err="1">
                <a:latin typeface="Garamond" panose="02020404030301010803" pitchFamily="18" charset="0"/>
              </a:rPr>
              <a:t>app.js</a:t>
            </a:r>
            <a:r>
              <a:rPr lang="en-US" sz="2400" dirty="0">
                <a:latin typeface="Garamond" panose="02020404030301010803" pitchFamily="18" charset="0"/>
              </a:rPr>
              <a:t>: </a:t>
            </a:r>
          </a:p>
          <a:p>
            <a:endParaRPr lang="en-US" sz="2400" dirty="0">
              <a:latin typeface="Garamond" panose="02020404030301010803" pitchFamily="18" charset="0"/>
            </a:endParaRPr>
          </a:p>
          <a:p>
            <a:pPr marL="285750" indent="-285750">
              <a:buFont typeface="Arial" panose="020B0604020202020204" pitchFamily="34" charset="0"/>
              <a:buChar char="•"/>
            </a:pPr>
            <a:r>
              <a:rPr lang="en-US" sz="2400" dirty="0">
                <a:latin typeface="Garamond" panose="02020404030301010803" pitchFamily="18" charset="0"/>
              </a:rPr>
              <a:t>The eth package and its sub-packages enable an application to interact with accounts and smart contracts. </a:t>
            </a:r>
          </a:p>
          <a:p>
            <a:pPr marL="285750" indent="-285750">
              <a:buFont typeface="Arial" panose="020B0604020202020204" pitchFamily="34" charset="0"/>
              <a:buChar char="•"/>
            </a:pPr>
            <a:r>
              <a:rPr lang="en-US" sz="2400" dirty="0">
                <a:latin typeface="Garamond" panose="02020404030301010803" pitchFamily="18" charset="0"/>
              </a:rPr>
              <a:t>The providers package lets you set a specific web3 provider, such as Ganache. </a:t>
            </a:r>
          </a:p>
          <a:p>
            <a:pPr marL="285750" indent="-285750">
              <a:buFont typeface="Arial" panose="020B0604020202020204" pitchFamily="34" charset="0"/>
              <a:buChar char="•"/>
            </a:pPr>
            <a:r>
              <a:rPr lang="en-US" sz="2400" dirty="0">
                <a:latin typeface="Garamond" panose="02020404030301010803" pitchFamily="18" charset="0"/>
              </a:rPr>
              <a:t>The utils package provides a standard implementation of common utility functions for their uniform use by the </a:t>
            </a:r>
            <a:r>
              <a:rPr lang="en-US" sz="2400" dirty="0" err="1">
                <a:latin typeface="Garamond" panose="02020404030301010803" pitchFamily="18" charset="0"/>
              </a:rPr>
              <a:t>Dapps</a:t>
            </a:r>
            <a:r>
              <a:rPr lang="en-US" sz="2400" dirty="0">
                <a:latin typeface="Garamond" panose="02020404030301010803" pitchFamily="18" charset="0"/>
              </a:rPr>
              <a:t>. </a:t>
            </a:r>
          </a:p>
          <a:p>
            <a:pPr marL="285750" indent="-285750">
              <a:buFont typeface="Arial" panose="020B0604020202020204" pitchFamily="34" charset="0"/>
              <a:buChar char="•"/>
            </a:pPr>
            <a:r>
              <a:rPr lang="en-US" sz="2400" dirty="0">
                <a:latin typeface="Garamond" panose="02020404030301010803" pitchFamily="18" charset="0"/>
              </a:rPr>
              <a:t>web3.core implements the core protocol for the operation of the blockchain,</a:t>
            </a:r>
          </a:p>
          <a:p>
            <a:pPr marL="285750" indent="-285750">
              <a:buFont typeface="Arial" panose="020B0604020202020204" pitchFamily="34" charset="0"/>
              <a:buChar char="•"/>
            </a:pPr>
            <a:r>
              <a:rPr lang="en-US" sz="2400" dirty="0">
                <a:latin typeface="Garamond" panose="02020404030301010803" pitchFamily="18" charset="0"/>
              </a:rPr>
              <a:t>web3.net implements the networking aspects of transaction broadcasting and receiving,  </a:t>
            </a:r>
          </a:p>
          <a:p>
            <a:pPr marL="285750" indent="-285750">
              <a:buFont typeface="Arial" panose="020B0604020202020204" pitchFamily="34" charset="0"/>
              <a:buChar char="•"/>
            </a:pPr>
            <a:r>
              <a:rPr lang="en-US" sz="2400" dirty="0">
                <a:latin typeface="Garamond" panose="02020404030301010803" pitchFamily="18" charset="0"/>
              </a:rPr>
              <a:t>web3.shh is for an advanced concept called </a:t>
            </a:r>
            <a:r>
              <a:rPr lang="en-US" sz="2400" i="1" dirty="0">
                <a:latin typeface="Garamond" panose="02020404030301010803" pitchFamily="18" charset="0"/>
              </a:rPr>
              <a:t>whisper protocol </a:t>
            </a:r>
            <a:r>
              <a:rPr lang="en-US" sz="2400" dirty="0">
                <a:latin typeface="Garamond" panose="02020404030301010803" pitchFamily="18" charset="0"/>
              </a:rPr>
              <a:t>that allows </a:t>
            </a:r>
            <a:r>
              <a:rPr lang="en-US" sz="2400" dirty="0" err="1">
                <a:latin typeface="Garamond" panose="02020404030301010803" pitchFamily="18" charset="0"/>
              </a:rPr>
              <a:t>Dapps</a:t>
            </a:r>
            <a:r>
              <a:rPr lang="en-US" sz="2400" dirty="0">
                <a:latin typeface="Garamond" panose="02020404030301010803" pitchFamily="18" charset="0"/>
              </a:rPr>
              <a:t> to communicate with one another. </a:t>
            </a:r>
            <a:endParaRPr lang="en-US" sz="2400" dirty="0">
              <a:effectLst/>
              <a:latin typeface="Garamond" panose="02020404030301010803" pitchFamily="18" charset="0"/>
            </a:endParaRPr>
          </a:p>
        </p:txBody>
      </p:sp>
      <p:sp>
        <p:nvSpPr>
          <p:cNvPr id="6" name="TextBox 5">
            <a:extLst>
              <a:ext uri="{FF2B5EF4-FFF2-40B4-BE49-F238E27FC236}">
                <a16:creationId xmlns:a16="http://schemas.microsoft.com/office/drawing/2014/main" id="{58590AD3-7F7A-264C-8E76-C129140D0990}"/>
              </a:ext>
            </a:extLst>
          </p:cNvPr>
          <p:cNvSpPr txBox="1"/>
          <p:nvPr/>
        </p:nvSpPr>
        <p:spPr>
          <a:xfrm>
            <a:off x="214009" y="184826"/>
            <a:ext cx="1115498" cy="369332"/>
          </a:xfrm>
          <a:prstGeom prst="rect">
            <a:avLst/>
          </a:prstGeom>
          <a:noFill/>
        </p:spPr>
        <p:txBody>
          <a:bodyPr wrap="none" rtlCol="0">
            <a:spAutoFit/>
          </a:bodyPr>
          <a:lstStyle/>
          <a:p>
            <a:r>
              <a:rPr lang="en-US" dirty="0"/>
              <a:t>Web3 API</a:t>
            </a:r>
          </a:p>
        </p:txBody>
      </p:sp>
    </p:spTree>
    <p:extLst>
      <p:ext uri="{BB962C8B-B14F-4D97-AF65-F5344CB8AC3E}">
        <p14:creationId xmlns:p14="http://schemas.microsoft.com/office/powerpoint/2010/main" val="25974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F77C6A-8ED5-C24E-AD87-2191BA0F46FE}"/>
              </a:ext>
            </a:extLst>
          </p:cNvPr>
          <p:cNvSpPr>
            <a:spLocks noGrp="1"/>
          </p:cNvSpPr>
          <p:nvPr>
            <p:ph type="ftr" sz="quarter" idx="11"/>
          </p:nvPr>
        </p:nvSpPr>
        <p:spPr/>
        <p:txBody>
          <a:bodyPr/>
          <a:lstStyle/>
          <a:p>
            <a:r>
              <a:rPr lang="en-US"/>
              <a:t>Bina Ramamurthy. Copyright 2023</a:t>
            </a:r>
          </a:p>
        </p:txBody>
      </p:sp>
      <p:sp>
        <p:nvSpPr>
          <p:cNvPr id="3" name="TextBox 2">
            <a:extLst>
              <a:ext uri="{FF2B5EF4-FFF2-40B4-BE49-F238E27FC236}">
                <a16:creationId xmlns:a16="http://schemas.microsoft.com/office/drawing/2014/main" id="{975AD737-B4CE-C746-9F51-A4FE54CCDE3A}"/>
              </a:ext>
            </a:extLst>
          </p:cNvPr>
          <p:cNvSpPr txBox="1"/>
          <p:nvPr/>
        </p:nvSpPr>
        <p:spPr>
          <a:xfrm>
            <a:off x="4837754" y="-40025"/>
            <a:ext cx="3081421" cy="461665"/>
          </a:xfrm>
          <a:prstGeom prst="rect">
            <a:avLst/>
          </a:prstGeom>
          <a:noFill/>
        </p:spPr>
        <p:txBody>
          <a:bodyPr wrap="none" rtlCol="0">
            <a:spAutoFit/>
          </a:bodyPr>
          <a:lstStyle/>
          <a:p>
            <a:r>
              <a:rPr lang="en-US" sz="2400" dirty="0"/>
              <a:t>How is web3 API used?</a:t>
            </a:r>
          </a:p>
        </p:txBody>
      </p:sp>
      <p:pic>
        <p:nvPicPr>
          <p:cNvPr id="5" name="Picture 4">
            <a:extLst>
              <a:ext uri="{FF2B5EF4-FFF2-40B4-BE49-F238E27FC236}">
                <a16:creationId xmlns:a16="http://schemas.microsoft.com/office/drawing/2014/main" id="{39387C58-1827-5F40-85F9-D87BCE555CA5}"/>
              </a:ext>
            </a:extLst>
          </p:cNvPr>
          <p:cNvPicPr>
            <a:picLocks noChangeAspect="1"/>
          </p:cNvPicPr>
          <p:nvPr/>
        </p:nvPicPr>
        <p:blipFill>
          <a:blip r:embed="rId2"/>
          <a:stretch>
            <a:fillRect/>
          </a:stretch>
        </p:blipFill>
        <p:spPr>
          <a:xfrm>
            <a:off x="6016378" y="2137398"/>
            <a:ext cx="6107436" cy="3577495"/>
          </a:xfrm>
          <a:prstGeom prst="rect">
            <a:avLst/>
          </a:prstGeom>
          <a:ln w="28575">
            <a:solidFill>
              <a:schemeClr val="accent1"/>
            </a:solidFill>
          </a:ln>
        </p:spPr>
      </p:pic>
      <p:pic>
        <p:nvPicPr>
          <p:cNvPr id="6" name="Content Placeholder 5">
            <a:extLst>
              <a:ext uri="{FF2B5EF4-FFF2-40B4-BE49-F238E27FC236}">
                <a16:creationId xmlns:a16="http://schemas.microsoft.com/office/drawing/2014/main" id="{F4B9AF73-6977-1641-94E3-85915A37B5FB}"/>
              </a:ext>
            </a:extLst>
          </p:cNvPr>
          <p:cNvPicPr>
            <a:picLocks noChangeAspect="1"/>
          </p:cNvPicPr>
          <p:nvPr/>
        </p:nvPicPr>
        <p:blipFill>
          <a:blip r:embed="rId3"/>
          <a:stretch>
            <a:fillRect/>
          </a:stretch>
        </p:blipFill>
        <p:spPr>
          <a:xfrm>
            <a:off x="68186" y="638508"/>
            <a:ext cx="5520129" cy="2968529"/>
          </a:xfrm>
          <a:prstGeom prst="rect">
            <a:avLst/>
          </a:prstGeom>
          <a:ln w="28575">
            <a:solidFill>
              <a:schemeClr val="accent1"/>
            </a:solidFill>
          </a:ln>
        </p:spPr>
      </p:pic>
      <p:cxnSp>
        <p:nvCxnSpPr>
          <p:cNvPr id="8" name="Curved Connector 7">
            <a:extLst>
              <a:ext uri="{FF2B5EF4-FFF2-40B4-BE49-F238E27FC236}">
                <a16:creationId xmlns:a16="http://schemas.microsoft.com/office/drawing/2014/main" id="{56F70FCF-8E9D-BD41-A194-4B837719DB5A}"/>
              </a:ext>
            </a:extLst>
          </p:cNvPr>
          <p:cNvCxnSpPr>
            <a:cxnSpLocks/>
          </p:cNvCxnSpPr>
          <p:nvPr/>
        </p:nvCxnSpPr>
        <p:spPr>
          <a:xfrm rot="16200000" flipH="1">
            <a:off x="5752678" y="1249802"/>
            <a:ext cx="3099693" cy="1258701"/>
          </a:xfrm>
          <a:prstGeom prst="curvedConnector3">
            <a:avLst>
              <a:gd name="adj1" fmla="val 50000"/>
            </a:avLst>
          </a:prstGeom>
          <a:ln w="19050">
            <a:solidFill>
              <a:srgbClr val="00A8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49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E48F18-FF4A-8148-8CB3-2B11FDF4C294}"/>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2CC404D8-DB10-4749-871B-168A8FC36553}"/>
              </a:ext>
            </a:extLst>
          </p:cNvPr>
          <p:cNvSpPr/>
          <p:nvPr/>
        </p:nvSpPr>
        <p:spPr>
          <a:xfrm>
            <a:off x="304801" y="172391"/>
            <a:ext cx="11887199" cy="2308324"/>
          </a:xfrm>
          <a:prstGeom prst="rect">
            <a:avLst/>
          </a:prstGeom>
        </p:spPr>
        <p:txBody>
          <a:bodyPr wrap="square">
            <a:spAutoFit/>
          </a:bodyPr>
          <a:lstStyle/>
          <a:p>
            <a:pPr marL="285750" indent="-285750">
              <a:buFont typeface="Arial" panose="020B0604020202020204" pitchFamily="34" charset="0"/>
              <a:buChar char="•"/>
            </a:pPr>
            <a:r>
              <a:rPr lang="en-US" dirty="0">
                <a:latin typeface="NewBaskerville"/>
              </a:rPr>
              <a:t>The channel concept is ubiquitous in many domains, from geology to business. </a:t>
            </a:r>
          </a:p>
          <a:p>
            <a:pPr marL="285750" indent="-285750">
              <a:buFont typeface="Arial" panose="020B0604020202020204" pitchFamily="34" charset="0"/>
              <a:buChar char="•"/>
            </a:pPr>
            <a:r>
              <a:rPr lang="en-US" i="1" dirty="0">
                <a:latin typeface="NewBaskerville"/>
              </a:rPr>
              <a:t>A channel </a:t>
            </a:r>
            <a:r>
              <a:rPr lang="en-US" dirty="0">
                <a:latin typeface="NewBaskerville"/>
              </a:rPr>
              <a:t>is a path along which information passes from one point to another. </a:t>
            </a:r>
          </a:p>
          <a:p>
            <a:pPr marL="285750" indent="-285750">
              <a:buFont typeface="Arial" panose="020B0604020202020204" pitchFamily="34" charset="0"/>
              <a:buChar char="•"/>
            </a:pPr>
            <a:r>
              <a:rPr lang="en-US" dirty="0">
                <a:latin typeface="NewBaskerville"/>
              </a:rPr>
              <a:t>We’ll use it for a payment mechanism. </a:t>
            </a:r>
          </a:p>
          <a:p>
            <a:pPr marL="285750" indent="-285750">
              <a:buFont typeface="Arial" panose="020B0604020202020204" pitchFamily="34" charset="0"/>
              <a:buChar char="•"/>
            </a:pPr>
            <a:r>
              <a:rPr lang="en-US" dirty="0">
                <a:latin typeface="NewBaskerville"/>
              </a:rPr>
              <a:t>This concept is popularly known as the </a:t>
            </a:r>
            <a:r>
              <a:rPr lang="en-US" i="1" dirty="0">
                <a:latin typeface="NewBaskerville"/>
              </a:rPr>
              <a:t>payment channel</a:t>
            </a:r>
            <a:r>
              <a:rPr lang="en-US" dirty="0">
                <a:latin typeface="NewBaskerville"/>
              </a:rPr>
              <a:t>. </a:t>
            </a:r>
          </a:p>
          <a:p>
            <a:pPr marL="285750" indent="-285750">
              <a:buFont typeface="Arial" panose="020B0604020202020204" pitchFamily="34" charset="0"/>
              <a:buChar char="•"/>
            </a:pPr>
            <a:r>
              <a:rPr lang="en-US" dirty="0">
                <a:latin typeface="NewBaskerville"/>
              </a:rPr>
              <a:t>Many cryptocurrency blockchains (including Bitcoin, Ethereum, and </a:t>
            </a:r>
            <a:r>
              <a:rPr lang="en-US" dirty="0" err="1">
                <a:latin typeface="NewBaskerville"/>
              </a:rPr>
              <a:t>HyperLedger</a:t>
            </a:r>
            <a:r>
              <a:rPr lang="en-US" dirty="0">
                <a:latin typeface="NewBaskerville"/>
              </a:rPr>
              <a:t>) have implemented the channel concept. </a:t>
            </a:r>
          </a:p>
          <a:p>
            <a:pPr marL="285750" indent="-285750">
              <a:buFont typeface="Arial" panose="020B0604020202020204" pitchFamily="34" charset="0"/>
              <a:buChar char="•"/>
            </a:pPr>
            <a:r>
              <a:rPr lang="en-US" dirty="0">
                <a:latin typeface="NewBaskerville"/>
              </a:rPr>
              <a:t>The side channel concept is used in Bitcoin as a model for a lightning channel and in Ethereum as a state </a:t>
            </a:r>
            <a:r>
              <a:rPr lang="en-US" dirty="0"/>
              <a:t>channel for off-chain transactions among trusted parties. </a:t>
            </a:r>
          </a:p>
          <a:p>
            <a:r>
              <a:rPr lang="en-US" dirty="0">
                <a:latin typeface="NewBaskerville"/>
              </a:rPr>
              <a:t> </a:t>
            </a:r>
            <a:endParaRPr lang="en-US" dirty="0"/>
          </a:p>
        </p:txBody>
      </p:sp>
      <p:pic>
        <p:nvPicPr>
          <p:cNvPr id="5" name="Picture 4">
            <a:extLst>
              <a:ext uri="{FF2B5EF4-FFF2-40B4-BE49-F238E27FC236}">
                <a16:creationId xmlns:a16="http://schemas.microsoft.com/office/drawing/2014/main" id="{20DC4ED8-1733-7A4E-AECE-1CB53633BF2C}"/>
              </a:ext>
            </a:extLst>
          </p:cNvPr>
          <p:cNvPicPr>
            <a:picLocks noChangeAspect="1"/>
          </p:cNvPicPr>
          <p:nvPr/>
        </p:nvPicPr>
        <p:blipFill>
          <a:blip r:embed="rId2"/>
          <a:stretch>
            <a:fillRect/>
          </a:stretch>
        </p:blipFill>
        <p:spPr>
          <a:xfrm>
            <a:off x="1677648" y="2269486"/>
            <a:ext cx="7378668" cy="3411436"/>
          </a:xfrm>
          <a:prstGeom prst="rect">
            <a:avLst/>
          </a:prstGeom>
        </p:spPr>
      </p:pic>
      <p:sp>
        <p:nvSpPr>
          <p:cNvPr id="6" name="TextBox 5">
            <a:extLst>
              <a:ext uri="{FF2B5EF4-FFF2-40B4-BE49-F238E27FC236}">
                <a16:creationId xmlns:a16="http://schemas.microsoft.com/office/drawing/2014/main" id="{32838B6E-7F92-674D-ADD1-1F6948A1B337}"/>
              </a:ext>
            </a:extLst>
          </p:cNvPr>
          <p:cNvSpPr txBox="1"/>
          <p:nvPr/>
        </p:nvSpPr>
        <p:spPr>
          <a:xfrm>
            <a:off x="9951396" y="144641"/>
            <a:ext cx="1765227" cy="369332"/>
          </a:xfrm>
          <a:prstGeom prst="rect">
            <a:avLst/>
          </a:prstGeom>
          <a:solidFill>
            <a:srgbClr val="00B0F0"/>
          </a:solidFill>
        </p:spPr>
        <p:txBody>
          <a:bodyPr wrap="none" rtlCol="0">
            <a:spAutoFit/>
          </a:bodyPr>
          <a:lstStyle/>
          <a:p>
            <a:r>
              <a:rPr lang="en-US" dirty="0"/>
              <a:t>Channel concept</a:t>
            </a:r>
          </a:p>
        </p:txBody>
      </p:sp>
    </p:spTree>
    <p:extLst>
      <p:ext uri="{BB962C8B-B14F-4D97-AF65-F5344CB8AC3E}">
        <p14:creationId xmlns:p14="http://schemas.microsoft.com/office/powerpoint/2010/main" val="291885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802C6-EC02-9249-B4FF-5E1ABD60ED67}"/>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D87E7163-F55C-6A49-A808-6AE4E770F37D}"/>
              </a:ext>
            </a:extLst>
          </p:cNvPr>
          <p:cNvSpPr/>
          <p:nvPr/>
        </p:nvSpPr>
        <p:spPr>
          <a:xfrm>
            <a:off x="1300264" y="982492"/>
            <a:ext cx="9591472" cy="1015663"/>
          </a:xfrm>
          <a:prstGeom prst="rect">
            <a:avLst/>
          </a:prstGeom>
        </p:spPr>
        <p:txBody>
          <a:bodyPr wrap="square">
            <a:spAutoFit/>
          </a:bodyPr>
          <a:lstStyle/>
          <a:p>
            <a:r>
              <a:rPr lang="en-US" sz="2000" dirty="0">
                <a:latin typeface="Garamond" panose="02020404030301010803" pitchFamily="18" charset="0"/>
              </a:rPr>
              <a:t>A </a:t>
            </a:r>
            <a:r>
              <a:rPr lang="en-US" sz="2000" i="1" dirty="0">
                <a:latin typeface="Garamond" panose="02020404030301010803" pitchFamily="18" charset="0"/>
              </a:rPr>
              <a:t>payment channel </a:t>
            </a:r>
            <a:r>
              <a:rPr lang="en-US" sz="2000" dirty="0">
                <a:latin typeface="Garamond" panose="02020404030301010803" pitchFamily="18" charset="0"/>
              </a:rPr>
              <a:t>is a means by which payments are transferred from one account to another. A </a:t>
            </a:r>
            <a:r>
              <a:rPr lang="en-US" sz="2000" i="1" dirty="0">
                <a:latin typeface="Garamond" panose="02020404030301010803" pitchFamily="18" charset="0"/>
              </a:rPr>
              <a:t>side channel </a:t>
            </a:r>
            <a:r>
              <a:rPr lang="en-US" sz="2000" dirty="0">
                <a:latin typeface="Garamond" panose="02020404030301010803" pitchFamily="18" charset="0"/>
              </a:rPr>
              <a:t>is an off-chain instrument enabled by the on-chain blockchain capabilities of smart contracts, hashing functions, cryptographic signatures, and identity management. </a:t>
            </a:r>
          </a:p>
        </p:txBody>
      </p:sp>
      <p:sp>
        <p:nvSpPr>
          <p:cNvPr id="4" name="Rectangle 3">
            <a:extLst>
              <a:ext uri="{FF2B5EF4-FFF2-40B4-BE49-F238E27FC236}">
                <a16:creationId xmlns:a16="http://schemas.microsoft.com/office/drawing/2014/main" id="{C27FD3E8-672C-6749-8EC8-318284F564C2}"/>
              </a:ext>
            </a:extLst>
          </p:cNvPr>
          <p:cNvSpPr/>
          <p:nvPr/>
        </p:nvSpPr>
        <p:spPr>
          <a:xfrm>
            <a:off x="1300263" y="2551837"/>
            <a:ext cx="9591471" cy="2554545"/>
          </a:xfrm>
          <a:prstGeom prst="rect">
            <a:avLst/>
          </a:prstGeom>
        </p:spPr>
        <p:txBody>
          <a:bodyPr wrap="square">
            <a:spAutoFit/>
          </a:bodyPr>
          <a:lstStyle/>
          <a:p>
            <a:pPr marL="342900" indent="-342900">
              <a:buFont typeface="Arial" panose="020B0604020202020204" pitchFamily="34" charset="0"/>
              <a:buChar char="•"/>
            </a:pPr>
            <a:r>
              <a:rPr lang="en-US" sz="2000" i="1" dirty="0">
                <a:latin typeface="Garamond" panose="02020404030301010803" pitchFamily="18" charset="0"/>
              </a:rPr>
              <a:t>Micropayments</a:t>
            </a:r>
            <a:r>
              <a:rPr lang="en-US" sz="2000" dirty="0">
                <a:latin typeface="Garamond" panose="02020404030301010803" pitchFamily="18" charset="0"/>
              </a:rPr>
              <a:t> are an age-old practice all over the world. </a:t>
            </a:r>
          </a:p>
          <a:p>
            <a:pPr marL="342900" indent="-342900">
              <a:buFont typeface="Arial" panose="020B0604020202020204" pitchFamily="34" charset="0"/>
              <a:buChar char="•"/>
            </a:pPr>
            <a:r>
              <a:rPr lang="en-US" sz="2000" dirty="0">
                <a:latin typeface="Garamond" panose="02020404030301010803" pitchFamily="18" charset="0"/>
              </a:rPr>
              <a:t>Many local mom-and-pop economies depend on micropayments for daily living as well as for sustaining the local economy. </a:t>
            </a:r>
          </a:p>
          <a:p>
            <a:pPr marL="342900" indent="-342900">
              <a:buFont typeface="Arial" panose="020B0604020202020204" pitchFamily="34" charset="0"/>
              <a:buChar char="•"/>
            </a:pPr>
            <a:r>
              <a:rPr lang="en-US" sz="2000" dirty="0">
                <a:latin typeface="Garamond" panose="02020404030301010803" pitchFamily="18" charset="0"/>
              </a:rPr>
              <a:t>These payments typically do not involve conventional financial institutions such as banks. </a:t>
            </a:r>
          </a:p>
          <a:p>
            <a:pPr marL="342900" indent="-342900">
              <a:buFont typeface="Arial" panose="020B0604020202020204" pitchFamily="34" charset="0"/>
              <a:buChar char="•"/>
            </a:pPr>
            <a:r>
              <a:rPr lang="en-US" sz="2000" dirty="0">
                <a:latin typeface="Garamond" panose="02020404030301010803" pitchFamily="18" charset="0"/>
              </a:rPr>
              <a:t>With the advent of the digital age, efforts were focused on digitizing these micropayment methods, but they met with limited success. </a:t>
            </a:r>
          </a:p>
          <a:p>
            <a:pPr marL="342900" indent="-342900">
              <a:buFont typeface="Arial" panose="020B0604020202020204" pitchFamily="34" charset="0"/>
              <a:buChar char="•"/>
            </a:pPr>
            <a:r>
              <a:rPr lang="en-US" sz="2000" dirty="0">
                <a:latin typeface="Garamond" panose="02020404030301010803" pitchFamily="18" charset="0"/>
              </a:rPr>
              <a:t>The Bitcoin blockchain changed all that by proving the feasibility of online payments among unknown peers. </a:t>
            </a:r>
          </a:p>
        </p:txBody>
      </p:sp>
      <p:sp>
        <p:nvSpPr>
          <p:cNvPr id="5" name="TextBox 4">
            <a:extLst>
              <a:ext uri="{FF2B5EF4-FFF2-40B4-BE49-F238E27FC236}">
                <a16:creationId xmlns:a16="http://schemas.microsoft.com/office/drawing/2014/main" id="{C122D496-A29E-B447-9EB8-5FF20E5AB9BD}"/>
              </a:ext>
            </a:extLst>
          </p:cNvPr>
          <p:cNvSpPr txBox="1"/>
          <p:nvPr/>
        </p:nvSpPr>
        <p:spPr>
          <a:xfrm>
            <a:off x="8754894" y="336319"/>
            <a:ext cx="2794163" cy="369332"/>
          </a:xfrm>
          <a:prstGeom prst="rect">
            <a:avLst/>
          </a:prstGeom>
          <a:solidFill>
            <a:srgbClr val="00B0F0"/>
          </a:solidFill>
          <a:ln>
            <a:solidFill>
              <a:srgbClr val="00A8FF"/>
            </a:solidFill>
          </a:ln>
        </p:spPr>
        <p:txBody>
          <a:bodyPr wrap="none" rtlCol="0">
            <a:spAutoFit/>
          </a:bodyPr>
          <a:lstStyle/>
          <a:p>
            <a:r>
              <a:rPr lang="en-US" dirty="0"/>
              <a:t>Payments vs micropayments</a:t>
            </a:r>
          </a:p>
        </p:txBody>
      </p:sp>
    </p:spTree>
    <p:extLst>
      <p:ext uri="{BB962C8B-B14F-4D97-AF65-F5344CB8AC3E}">
        <p14:creationId xmlns:p14="http://schemas.microsoft.com/office/powerpoint/2010/main" val="189871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8265B0-C02B-6042-85BD-45844ACE2232}"/>
              </a:ext>
            </a:extLst>
          </p:cNvPr>
          <p:cNvSpPr>
            <a:spLocks noGrp="1"/>
          </p:cNvSpPr>
          <p:nvPr>
            <p:ph type="ftr" sz="quarter" idx="11"/>
          </p:nvPr>
        </p:nvSpPr>
        <p:spPr/>
        <p:txBody>
          <a:bodyPr/>
          <a:lstStyle/>
          <a:p>
            <a:r>
              <a:rPr lang="en-US"/>
              <a:t>Bina Ramamurthy. Copyright 2023</a:t>
            </a:r>
          </a:p>
        </p:txBody>
      </p:sp>
      <p:sp>
        <p:nvSpPr>
          <p:cNvPr id="3" name="Rectangle 2">
            <a:extLst>
              <a:ext uri="{FF2B5EF4-FFF2-40B4-BE49-F238E27FC236}">
                <a16:creationId xmlns:a16="http://schemas.microsoft.com/office/drawing/2014/main" id="{D5576972-2D94-C544-A45A-8425B6F4F813}"/>
              </a:ext>
            </a:extLst>
          </p:cNvPr>
          <p:cNvSpPr/>
          <p:nvPr/>
        </p:nvSpPr>
        <p:spPr>
          <a:xfrm>
            <a:off x="1089498" y="1429967"/>
            <a:ext cx="10992255" cy="2246769"/>
          </a:xfrm>
          <a:prstGeom prst="rect">
            <a:avLst/>
          </a:prstGeom>
        </p:spPr>
        <p:txBody>
          <a:bodyPr wrap="square">
            <a:spAutoFit/>
          </a:bodyPr>
          <a:lstStyle/>
          <a:p>
            <a:r>
              <a:rPr lang="en-US" sz="2000" dirty="0">
                <a:latin typeface="Garamond" panose="02020404030301010803" pitchFamily="18" charset="0"/>
              </a:rPr>
              <a:t>Here are some basic facts about a micropayment channel: </a:t>
            </a:r>
          </a:p>
          <a:p>
            <a:pPr marL="285750" indent="-285750">
              <a:buFont typeface="Arial" panose="020B0604020202020204" pitchFamily="34" charset="0"/>
              <a:buChar char="•"/>
            </a:pPr>
            <a:r>
              <a:rPr lang="en-US" sz="2000" dirty="0">
                <a:latin typeface="Garamond" panose="02020404030301010803" pitchFamily="18" charset="0"/>
              </a:rPr>
              <a:t>It is defined by endpoints identified by the sender and receiver account addresses. </a:t>
            </a:r>
          </a:p>
          <a:p>
            <a:pPr marL="285750" indent="-285750">
              <a:buFont typeface="Arial" panose="020B0604020202020204" pitchFamily="34" charset="0"/>
              <a:buChar char="•"/>
            </a:pPr>
            <a:r>
              <a:rPr lang="en-US" sz="2000" dirty="0">
                <a:latin typeface="Garamond" panose="02020404030301010803" pitchFamily="18" charset="0"/>
              </a:rPr>
              <a:t>It facilitates small (micro) and frequent payments between sender(s) and receiver(s). </a:t>
            </a:r>
          </a:p>
          <a:p>
            <a:pPr marL="285750" indent="-285750">
              <a:buFont typeface="Arial" panose="020B0604020202020204" pitchFamily="34" charset="0"/>
              <a:buChar char="•"/>
            </a:pPr>
            <a:r>
              <a:rPr lang="en-US" sz="2000" dirty="0">
                <a:latin typeface="Garamond" panose="02020404030301010803" pitchFamily="18" charset="0"/>
              </a:rPr>
              <a:t>Payment values are less than the transaction fees charged on transactions on the main channel. (This characteristic is understandable.) </a:t>
            </a:r>
          </a:p>
          <a:p>
            <a:pPr marL="285750" indent="-285750">
              <a:buFont typeface="Arial" panose="020B0604020202020204" pitchFamily="34" charset="0"/>
              <a:buChar char="•"/>
            </a:pPr>
            <a:r>
              <a:rPr lang="en-US" sz="2000" dirty="0">
                <a:latin typeface="Garamond" panose="02020404030301010803" pitchFamily="18" charset="0"/>
              </a:rPr>
              <a:t>The relationship between sender and receiver is temporary, typically terminated after payment is settled and synchronized with the main channel. </a:t>
            </a:r>
            <a:endParaRPr lang="en-US" sz="2000" dirty="0">
              <a:effectLst/>
              <a:latin typeface="Garamond" panose="02020404030301010803" pitchFamily="18" charset="0"/>
            </a:endParaRPr>
          </a:p>
        </p:txBody>
      </p:sp>
      <p:sp>
        <p:nvSpPr>
          <p:cNvPr id="4" name="TextBox 3">
            <a:extLst>
              <a:ext uri="{FF2B5EF4-FFF2-40B4-BE49-F238E27FC236}">
                <a16:creationId xmlns:a16="http://schemas.microsoft.com/office/drawing/2014/main" id="{B5F69D0C-E035-8646-B830-B53DB7E44C9B}"/>
              </a:ext>
            </a:extLst>
          </p:cNvPr>
          <p:cNvSpPr txBox="1"/>
          <p:nvPr/>
        </p:nvSpPr>
        <p:spPr>
          <a:xfrm>
            <a:off x="9221821" y="311285"/>
            <a:ext cx="2285626" cy="369332"/>
          </a:xfrm>
          <a:prstGeom prst="rect">
            <a:avLst/>
          </a:prstGeom>
          <a:solidFill>
            <a:srgbClr val="00B0F0"/>
          </a:solidFill>
          <a:ln>
            <a:solidFill>
              <a:srgbClr val="00A8FF"/>
            </a:solidFill>
          </a:ln>
        </p:spPr>
        <p:txBody>
          <a:bodyPr wrap="none" rtlCol="0">
            <a:spAutoFit/>
          </a:bodyPr>
          <a:lstStyle/>
          <a:p>
            <a:r>
              <a:rPr lang="en-US" dirty="0"/>
              <a:t>Micropayment channel</a:t>
            </a:r>
          </a:p>
        </p:txBody>
      </p:sp>
    </p:spTree>
    <p:extLst>
      <p:ext uri="{BB962C8B-B14F-4D97-AF65-F5344CB8AC3E}">
        <p14:creationId xmlns:p14="http://schemas.microsoft.com/office/powerpoint/2010/main" val="24104406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{343F8363-92D5-0A4D-9679-27F9B9EDA5AD}tf10001119</Template>
  <TotalTime>8194</TotalTime>
  <Words>2637</Words>
  <Application>Microsoft Macintosh PowerPoint</Application>
  <PresentationFormat>Widescreen</PresentationFormat>
  <Paragraphs>217</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Courier</vt:lpstr>
      <vt:lpstr>FranklinGothic</vt:lpstr>
      <vt:lpstr>Garamond</vt:lpstr>
      <vt:lpstr>Gill Sans MT</vt:lpstr>
      <vt:lpstr>Helvetica</vt:lpstr>
      <vt:lpstr>NewBaskerville</vt:lpstr>
      <vt:lpstr>source-serif-pro</vt:lpstr>
      <vt:lpstr>Times</vt:lpstr>
      <vt:lpstr>Wingdings2</vt:lpstr>
      <vt:lpstr>Gallery</vt:lpstr>
      <vt:lpstr>Web3 API and Channel Dapp</vt:lpstr>
      <vt:lpstr>Web3 in our Dapp stack</vt:lpstr>
      <vt:lpstr>Dapp-Web3 stack : how to study it?</vt:lpstr>
      <vt:lpstr>Components of web3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On-chain and off-chain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r, s values</vt:lpstr>
      <vt:lpstr>Digital signing</vt:lpstr>
      <vt:lpstr>MPC-app</vt:lpstr>
      <vt:lpstr>Digital signing</vt:lpstr>
      <vt:lpstr>PowerPoint Presentation</vt:lpstr>
      <vt:lpstr>How did MPC ensure there is no double spending?</vt:lpstr>
      <vt:lpstr>Extension of MPC-Dapp</vt:lpstr>
      <vt:lpstr>Best Practices</vt:lpstr>
      <vt:lpstr>Best practices (contd)</vt:lpstr>
      <vt:lpstr>Let’s do the demo</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 Ramamurthy</dc:creator>
  <cp:lastModifiedBy>Bina Ramamurthy</cp:lastModifiedBy>
  <cp:revision>164</cp:revision>
  <dcterms:created xsi:type="dcterms:W3CDTF">2020-10-19T17:22:49Z</dcterms:created>
  <dcterms:modified xsi:type="dcterms:W3CDTF">2023-04-14T14:33:52Z</dcterms:modified>
</cp:coreProperties>
</file>