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32"/>
  </p:notes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60" r:id="rId10"/>
    <p:sldId id="561" r:id="rId11"/>
    <p:sldId id="562" r:id="rId12"/>
    <p:sldId id="563" r:id="rId13"/>
    <p:sldId id="564" r:id="rId14"/>
    <p:sldId id="585" r:id="rId15"/>
    <p:sldId id="565" r:id="rId16"/>
    <p:sldId id="558" r:id="rId17"/>
    <p:sldId id="543" r:id="rId18"/>
    <p:sldId id="544" r:id="rId19"/>
    <p:sldId id="568" r:id="rId20"/>
    <p:sldId id="569" r:id="rId21"/>
    <p:sldId id="542" r:id="rId22"/>
    <p:sldId id="551" r:id="rId23"/>
    <p:sldId id="553" r:id="rId24"/>
    <p:sldId id="554" r:id="rId25"/>
    <p:sldId id="552" r:id="rId26"/>
    <p:sldId id="555" r:id="rId27"/>
    <p:sldId id="556" r:id="rId28"/>
    <p:sldId id="557" r:id="rId29"/>
    <p:sldId id="559" r:id="rId30"/>
    <p:sldId id="5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FF"/>
    <a:srgbClr val="FFDC14"/>
    <a:srgbClr val="EAFFB3"/>
    <a:srgbClr val="FDD200"/>
    <a:srgbClr val="EBB118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3C7D-0D02-3441-8B66-A4230E82989A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B1E42-0231-6F4A-9B60-54704F7C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565D-A202-544C-9466-CA79BEA4D97D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90A9-A29E-0645-84E3-77B5FF3B0347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388A-8F69-A14C-AA32-448FDB436ED1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CAFD-4D59-834C-9D73-0E19DF2AFF89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6FA1-06C9-8245-AA97-855B205AD286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3165-9371-304F-99D9-18A8405978C7}" type="datetime1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0A4C-FB29-EB46-8CC1-CB55B8F4A7E9}" type="datetime1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5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0A3-68AF-6B4E-ADC1-FBD4047CFF35}" type="datetime1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5CE5-314A-FD48-AA7D-A0050DDB9459}" type="datetime1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6CA6-1837-6645-865C-F2B61D4C6585}" type="datetime1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0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59E106-353B-3D4E-906C-11F3C81C92AB}" type="datetime1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Bina Ramamurthy. Copyright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80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3ACA-6213-B44F-B072-A5191920A97E}" type="datetime1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Bina Ramamurthy. Copyright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D41FAF-B006-2F47-907B-4F9F725C8A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5DBC-ADE9-7648-AE2A-18C56C93E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Web3 API and Channel </a:t>
            </a:r>
            <a:r>
              <a:rPr lang="en-US" sz="3200" dirty="0" err="1"/>
              <a:t>Dapp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D278C-010B-CF42-B940-2AFC3573B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AE7C-6FBF-B349-9EE7-FD20CB0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61762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1A752-AEED-DB4C-85E4-3E2BB55D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B7E58-6265-174A-A19D-6E0D2EFE4804}"/>
              </a:ext>
            </a:extLst>
          </p:cNvPr>
          <p:cNvSpPr txBox="1"/>
          <p:nvPr/>
        </p:nvSpPr>
        <p:spPr>
          <a:xfrm>
            <a:off x="8394970" y="564204"/>
            <a:ext cx="309674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Micropayment channel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C05B9-81D1-A34B-BE02-E485A123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9" y="1212017"/>
            <a:ext cx="7743217" cy="44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1977C-BED7-C245-B69B-1DBD238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A2C6F-02AF-A145-998B-36100FEC7B23}"/>
              </a:ext>
            </a:extLst>
          </p:cNvPr>
          <p:cNvSpPr/>
          <p:nvPr/>
        </p:nvSpPr>
        <p:spPr>
          <a:xfrm>
            <a:off x="1248288" y="1520103"/>
            <a:ext cx="100486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PROBLEM STATEMENT </a:t>
            </a:r>
            <a:r>
              <a:rPr lang="en-US" sz="2000" dirty="0">
                <a:latin typeface="Garamond" panose="02020404030301010803" pitchFamily="18" charset="0"/>
              </a:rPr>
              <a:t>Assume that a United Nations-like nongovernmental organization wants to pay individuals certain incentive payments (micropayments) for every bin of recyclable plastics collected from the environment and deposited at a designated location for recycling and proper disposal. You are required to design and develop a decentralized solution to facilitate this process.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0890D-CCE4-9946-8BE3-26909E000459}"/>
              </a:ext>
            </a:extLst>
          </p:cNvPr>
          <p:cNvSpPr txBox="1"/>
          <p:nvPr/>
        </p:nvSpPr>
        <p:spPr>
          <a:xfrm>
            <a:off x="7393021" y="856034"/>
            <a:ext cx="4610365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Micropayment use case: Micropayment Channel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342F7-2444-6A40-A8BD-229CB6A4A2CE}"/>
              </a:ext>
            </a:extLst>
          </p:cNvPr>
          <p:cNvSpPr/>
          <p:nvPr/>
        </p:nvSpPr>
        <p:spPr>
          <a:xfrm>
            <a:off x="7241218" y="4494578"/>
            <a:ext cx="3510866" cy="923330"/>
          </a:xfrm>
          <a:prstGeom prst="rect">
            <a:avLst/>
          </a:prstGeom>
          <a:solidFill>
            <a:srgbClr val="FF8200"/>
          </a:solidFill>
        </p:spPr>
        <p:txBody>
          <a:bodyPr wrap="square">
            <a:spAutoFit/>
          </a:bodyPr>
          <a:lstStyle/>
          <a:p>
            <a:r>
              <a:rPr lang="en-US" dirty="0"/>
              <a:t>Micropayment channel. (MPC)</a:t>
            </a:r>
          </a:p>
          <a:p>
            <a:r>
              <a:rPr lang="en-US" dirty="0"/>
              <a:t>Massive Planetary Cleaning (MPC)</a:t>
            </a:r>
          </a:p>
          <a:p>
            <a:r>
              <a:rPr lang="en-US" dirty="0"/>
              <a:t>Massive Plastics Cleaning (MPC)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8299D-B641-C540-88B3-A7FA6232CB77}"/>
              </a:ext>
            </a:extLst>
          </p:cNvPr>
          <p:cNvSpPr/>
          <p:nvPr/>
        </p:nvSpPr>
        <p:spPr>
          <a:xfrm>
            <a:off x="1588852" y="4224675"/>
            <a:ext cx="1475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MPC-</a:t>
            </a:r>
            <a:r>
              <a:rPr lang="en-US" dirty="0" err="1"/>
              <a:t>Dapp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11E0B-8385-2B48-A6C6-D9C1A76EB324}"/>
              </a:ext>
            </a:extLst>
          </p:cNvPr>
          <p:cNvSpPr/>
          <p:nvPr/>
        </p:nvSpPr>
        <p:spPr>
          <a:xfrm>
            <a:off x="494716" y="4956243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MPC-contract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EB0A5-B800-A442-828B-83ED308247B8}"/>
              </a:ext>
            </a:extLst>
          </p:cNvPr>
          <p:cNvSpPr txBox="1"/>
          <p:nvPr/>
        </p:nvSpPr>
        <p:spPr>
          <a:xfrm>
            <a:off x="2580596" y="4956243"/>
            <a:ext cx="104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MPC-app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F8C15-2EFD-084C-B4DA-D64930758F74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248288" y="4594007"/>
            <a:ext cx="1078245" cy="3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EDE1D5-9594-9846-87E5-8F4FA20B42C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326533" y="4594007"/>
            <a:ext cx="777283" cy="36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91DAA8-5799-4941-8812-718DD91BF7F4}"/>
              </a:ext>
            </a:extLst>
          </p:cNvPr>
          <p:cNvSpPr txBox="1"/>
          <p:nvPr/>
        </p:nvSpPr>
        <p:spPr>
          <a:xfrm>
            <a:off x="328261" y="3706682"/>
            <a:ext cx="6198685" cy="369332"/>
          </a:xfrm>
          <a:prstGeom prst="rect">
            <a:avLst/>
          </a:prstGeom>
          <a:solidFill>
            <a:srgbClr val="FF82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you now see the pattern and processing details of the </a:t>
            </a:r>
            <a:r>
              <a:rPr lang="en-US" dirty="0" err="1"/>
              <a:t>Dapp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5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377CB-8CBE-1341-8475-40DEAED9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0155-6C75-7B4E-B433-03FF6CD1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35" y="329307"/>
            <a:ext cx="8286860" cy="5240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FC137-ECC9-BC4D-A4E8-F36CEA9FFCB9}"/>
              </a:ext>
            </a:extLst>
          </p:cNvPr>
          <p:cNvSpPr txBox="1"/>
          <p:nvPr/>
        </p:nvSpPr>
        <p:spPr>
          <a:xfrm>
            <a:off x="291831" y="1780162"/>
            <a:ext cx="3033138" cy="646331"/>
          </a:xfrm>
          <a:prstGeom prst="rect">
            <a:avLst/>
          </a:prstGeom>
          <a:solidFill>
            <a:srgbClr val="EAFFB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Traditional approach of </a:t>
            </a:r>
          </a:p>
          <a:p>
            <a:r>
              <a:rPr lang="en-US" dirty="0"/>
              <a:t>bank check payment for work </a:t>
            </a:r>
          </a:p>
        </p:txBody>
      </p:sp>
    </p:spTree>
    <p:extLst>
      <p:ext uri="{BB962C8B-B14F-4D97-AF65-F5344CB8AC3E}">
        <p14:creationId xmlns:p14="http://schemas.microsoft.com/office/powerpoint/2010/main" val="166364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2A32C0-E9E1-3D45-BA26-526C82EA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2C8FA-8653-0F44-B209-4DB2DE48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82" y="84031"/>
            <a:ext cx="7346375" cy="5855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DD9F33-5F6D-AD46-916F-5AA561A3EE3B}"/>
              </a:ext>
            </a:extLst>
          </p:cNvPr>
          <p:cNvSpPr txBox="1"/>
          <p:nvPr/>
        </p:nvSpPr>
        <p:spPr>
          <a:xfrm>
            <a:off x="399883" y="2319276"/>
            <a:ext cx="3271473" cy="646331"/>
          </a:xfrm>
          <a:prstGeom prst="rect">
            <a:avLst/>
          </a:prstGeom>
          <a:solidFill>
            <a:srgbClr val="FFDC1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Blockchain SC &amp; micropayments </a:t>
            </a:r>
          </a:p>
          <a:p>
            <a:r>
              <a:rPr lang="en-US" dirty="0"/>
              <a:t>replacing the traditional system</a:t>
            </a:r>
          </a:p>
        </p:txBody>
      </p:sp>
    </p:spTree>
    <p:extLst>
      <p:ext uri="{BB962C8B-B14F-4D97-AF65-F5344CB8AC3E}">
        <p14:creationId xmlns:p14="http://schemas.microsoft.com/office/powerpoint/2010/main" val="393664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E1949-7C52-084E-AA64-5E0EB6564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0" y="1271751"/>
            <a:ext cx="5219503" cy="3300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9B8D93-48D7-AA4B-BE67-472C6DAF98E1}"/>
              </a:ext>
            </a:extLst>
          </p:cNvPr>
          <p:cNvSpPr txBox="1"/>
          <p:nvPr/>
        </p:nvSpPr>
        <p:spPr>
          <a:xfrm>
            <a:off x="4256690" y="199697"/>
            <a:ext cx="243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compare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F6806-30AC-F343-ADB1-C9B945E2A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14" y="1740560"/>
            <a:ext cx="5219502" cy="4159904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4A61DAA-4137-B34C-B529-CE154E1BB1AF}"/>
              </a:ext>
            </a:extLst>
          </p:cNvPr>
          <p:cNvCxnSpPr>
            <a:cxnSpLocks/>
          </p:cNvCxnSpPr>
          <p:nvPr/>
        </p:nvCxnSpPr>
        <p:spPr>
          <a:xfrm>
            <a:off x="2377440" y="1271751"/>
            <a:ext cx="5556738" cy="1316704"/>
          </a:xfrm>
          <a:prstGeom prst="curvedConnector3">
            <a:avLst>
              <a:gd name="adj1" fmla="val 75823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8651-1965-315A-4A80-EE5CDB1C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409747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F8E75F-0C8E-ED45-936F-92C9386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E034D-7CC3-6D40-9762-08EEC17AFD99}"/>
              </a:ext>
            </a:extLst>
          </p:cNvPr>
          <p:cNvSpPr/>
          <p:nvPr/>
        </p:nvSpPr>
        <p:spPr>
          <a:xfrm>
            <a:off x="807396" y="1284051"/>
            <a:ext cx="103794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Organizer opens a channel. A smart contract is deployed and initialized with the accounts of the two participants: the organizer and the worker.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organizer deposits an escrow for payments. </a:t>
            </a:r>
            <a:r>
              <a:rPr lang="en-US" dirty="0">
                <a:highlight>
                  <a:srgbClr val="FF00FF"/>
                </a:highlight>
                <a:latin typeface="NewBaskerville"/>
              </a:rPr>
              <a:t>A channel is created for every worker. </a:t>
            </a:r>
            <a:endParaRPr lang="en-US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Micropayments replace checks.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organizer pays for micropayments in </a:t>
            </a:r>
            <a:r>
              <a:rPr lang="en-US" dirty="0" err="1">
                <a:latin typeface="NewBaskerville"/>
              </a:rPr>
              <a:t>wei</a:t>
            </a:r>
            <a:r>
              <a:rPr lang="en-US" dirty="0">
                <a:latin typeface="NewBaskerville"/>
              </a:rPr>
              <a:t> (for example, 1,000 </a:t>
            </a:r>
            <a:r>
              <a:rPr lang="en-US" dirty="0" err="1">
                <a:latin typeface="NewBaskerville"/>
              </a:rPr>
              <a:t>wei</a:t>
            </a:r>
            <a:r>
              <a:rPr lang="en-US" dirty="0">
                <a:latin typeface="NewBaskerville"/>
              </a:rPr>
              <a:t> for one bin), sending signed messages off-chain.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micropayments sent are monotonically increasing in value, the latest one holding the cumulative payment until that point.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ingdings2"/>
              </a:rPr>
              <a:t> </a:t>
            </a:r>
            <a:r>
              <a:rPr lang="en-US" dirty="0">
                <a:latin typeface="NewBaskerville"/>
              </a:rPr>
              <a:t>A worker claims payment by sending the most recent message that the organizer sent to collect payment and then closes the channel by destructing (via a self-destruct function) the smart contract. </a:t>
            </a:r>
            <a:endParaRPr lang="en-US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774D-8E5B-8440-AD41-6E0A75144174}"/>
              </a:ext>
            </a:extLst>
          </p:cNvPr>
          <p:cNvSpPr/>
          <p:nvPr/>
        </p:nvSpPr>
        <p:spPr>
          <a:xfrm>
            <a:off x="807396" y="4791916"/>
            <a:ext cx="6096000" cy="923330"/>
          </a:xfrm>
          <a:prstGeom prst="rect">
            <a:avLst/>
          </a:prstGeom>
          <a:solidFill>
            <a:srgbClr val="EAFFB3"/>
          </a:solidFill>
        </p:spPr>
        <p:txBody>
          <a:bodyPr>
            <a:spAutoFit/>
          </a:bodyPr>
          <a:lstStyle/>
          <a:p>
            <a:r>
              <a:rPr lang="en-US" dirty="0">
                <a:latin typeface="NewBaskerville"/>
              </a:rPr>
              <a:t>If the bins collected are 3, 1, and 2, for example, the micropayments are for 3, 4 (3+1), and 6 (3+1+2)—the cumulative values. </a:t>
            </a:r>
            <a:endParaRPr lang="en-US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A932CA5-494B-DE45-8A06-33939C9941F1}"/>
              </a:ext>
            </a:extLst>
          </p:cNvPr>
          <p:cNvCxnSpPr>
            <a:stCxn id="3" idx="1"/>
          </p:cNvCxnSpPr>
          <p:nvPr/>
        </p:nvCxnSpPr>
        <p:spPr>
          <a:xfrm rot="10800000" flipH="1" flipV="1">
            <a:off x="807396" y="2715212"/>
            <a:ext cx="1935804" cy="2076704"/>
          </a:xfrm>
          <a:prstGeom prst="curvedConnector4">
            <a:avLst>
              <a:gd name="adj1" fmla="val -11809"/>
              <a:gd name="adj2" fmla="val 8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DC1718-5A55-FC45-A620-688FA214F3FD}"/>
              </a:ext>
            </a:extLst>
          </p:cNvPr>
          <p:cNvSpPr txBox="1"/>
          <p:nvPr/>
        </p:nvSpPr>
        <p:spPr>
          <a:xfrm>
            <a:off x="10418323" y="4552545"/>
            <a:ext cx="37542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20823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CBC4E0-40FB-C44E-914A-8BC3F04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1F177-8356-4349-AF41-CB2C5E49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28" y="329307"/>
            <a:ext cx="7719987" cy="50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39D97-3372-214C-A0B6-C82FCEC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On-chain and off-chain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1E37-48DB-B642-B771-5AFF169E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 Micropayment channel opened</a:t>
            </a:r>
            <a:r>
              <a:rPr lang="en-US" dirty="0"/>
              <a:t>.  A single-use micropayment channel between sender (organizer) and receiver (worker) is created by deploying a </a:t>
            </a:r>
            <a:r>
              <a:rPr lang="en-US" dirty="0">
                <a:highlight>
                  <a:srgbClr val="008080"/>
                </a:highlight>
              </a:rPr>
              <a:t>smart contract.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Plastics collected. </a:t>
            </a:r>
            <a:r>
              <a:rPr lang="en-US" dirty="0"/>
              <a:t>In off-line (and off-chain) operations, people or robots (workers) collect plastics garbage in bins.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Collections verified. </a:t>
            </a:r>
            <a:r>
              <a:rPr lang="en-US" dirty="0"/>
              <a:t>Off-chain verification is done by appropriate automatic instrumentation, with sender-organizer being informed of how many bins were collected and by whom (using worker identities).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Micropayments paid. </a:t>
            </a:r>
            <a:r>
              <a:rPr lang="en-US" dirty="0"/>
              <a:t>Organizer sends </a:t>
            </a:r>
            <a:r>
              <a:rPr lang="en-US" dirty="0">
                <a:highlight>
                  <a:srgbClr val="00A8FF"/>
                </a:highlight>
              </a:rPr>
              <a:t>off-chain signed micropayment messages </a:t>
            </a:r>
            <a:r>
              <a:rPr lang="en-US" dirty="0"/>
              <a:t>to the worker for bins verified in step 3.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Payment claimed. </a:t>
            </a:r>
            <a:r>
              <a:rPr lang="en-US" dirty="0"/>
              <a:t>Using a single on-chain transaction executed on the smart contract, the worker is paid from escrow deposited by the organizer.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Channel closed. </a:t>
            </a:r>
            <a:r>
              <a:rPr lang="en-US" dirty="0"/>
              <a:t>After the payment, the channel is closed by the destruction of the smart contract.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0C3DD-8166-D045-B840-474E217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267367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202E5-40B2-DB4B-9E52-6645102D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AA373-FA88-BC41-A1B8-BCFE3920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54" y="483907"/>
            <a:ext cx="6927039" cy="53205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42B82-93D2-7C48-81CF-0DFB86185B04}"/>
              </a:ext>
            </a:extLst>
          </p:cNvPr>
          <p:cNvSpPr txBox="1"/>
          <p:nvPr/>
        </p:nvSpPr>
        <p:spPr>
          <a:xfrm>
            <a:off x="8884913" y="99467"/>
            <a:ext cx="321325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Would like a picture of your term project</a:t>
            </a:r>
          </a:p>
          <a:p>
            <a:r>
              <a:rPr lang="en-US" sz="1400" dirty="0"/>
              <a:t>clearly articulating the</a:t>
            </a:r>
          </a:p>
          <a:p>
            <a:r>
              <a:rPr lang="en-US" sz="1400" dirty="0"/>
              <a:t>on-chain and off-chain</a:t>
            </a:r>
          </a:p>
          <a:p>
            <a:r>
              <a:rPr lang="en-US" sz="1400" dirty="0"/>
              <a:t>data as well as operations.</a:t>
            </a:r>
          </a:p>
        </p:txBody>
      </p:sp>
    </p:spTree>
    <p:extLst>
      <p:ext uri="{BB962C8B-B14F-4D97-AF65-F5344CB8AC3E}">
        <p14:creationId xmlns:p14="http://schemas.microsoft.com/office/powerpoint/2010/main" val="79069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1833FB-E1CD-6240-B220-CB24C3F0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7FA5C-FBFD-154A-86EB-B7FF9DFDAF7C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MPC-</a:t>
            </a:r>
            <a:r>
              <a:rPr lang="en-US" dirty="0" err="1">
                <a:latin typeface="Courier" pitchFamily="2" charset="0"/>
              </a:rPr>
              <a:t>Dapp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| |--MPC-contract | </a:t>
            </a:r>
            <a:endParaRPr lang="en-US" dirty="0"/>
          </a:p>
          <a:p>
            <a:r>
              <a:rPr lang="en-US" dirty="0">
                <a:latin typeface="Courier" pitchFamily="2" charset="0"/>
              </a:rPr>
              <a:t>|--MPC-app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C7D9-F6D5-854A-AEE6-3467ED7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 in our </a:t>
            </a:r>
            <a:r>
              <a:rPr lang="en-US" dirty="0" err="1"/>
              <a:t>Dapp</a:t>
            </a:r>
            <a:r>
              <a:rPr lang="en-US" dirty="0"/>
              <a:t>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2FF2A-903F-874E-AFFE-E6C18E8C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837" y="1879567"/>
            <a:ext cx="6906067" cy="37138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D31E-FD21-5F4E-96C8-E8AE8F2A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355237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4DB3EF-075D-C546-9472-D4A99413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FF328-7B69-8E41-8B02-84B80C84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5" y="1031132"/>
            <a:ext cx="9840807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F8E75F-0C8E-ED45-936F-92C9386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E034D-7CC3-6D40-9762-08EEC17AFD99}"/>
              </a:ext>
            </a:extLst>
          </p:cNvPr>
          <p:cNvSpPr/>
          <p:nvPr/>
        </p:nvSpPr>
        <p:spPr>
          <a:xfrm>
            <a:off x="807396" y="1284051"/>
            <a:ext cx="103794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Organizer opens a channel. A smart contract is deployed and initialized with the accounts of the two participants: the organizer and the worker.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organizer deposits an escrow for payments. </a:t>
            </a:r>
            <a:r>
              <a:rPr lang="en-US" dirty="0">
                <a:highlight>
                  <a:srgbClr val="FFDC14"/>
                </a:highlight>
                <a:latin typeface="NewBaskerville"/>
              </a:rPr>
              <a:t>A channel is created for every worker. </a:t>
            </a:r>
            <a:endParaRPr lang="en-US" dirty="0">
              <a:highlight>
                <a:srgbClr val="FFDC14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Micropayments replace checks.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organizer pays for micropayments in </a:t>
            </a:r>
            <a:r>
              <a:rPr lang="en-US" dirty="0" err="1">
                <a:latin typeface="NewBaskerville"/>
              </a:rPr>
              <a:t>wei</a:t>
            </a:r>
            <a:r>
              <a:rPr lang="en-US" dirty="0">
                <a:latin typeface="NewBaskerville"/>
              </a:rPr>
              <a:t> (for example, 1,000 </a:t>
            </a:r>
            <a:r>
              <a:rPr lang="en-US" dirty="0" err="1">
                <a:latin typeface="NewBaskerville"/>
              </a:rPr>
              <a:t>wei</a:t>
            </a:r>
            <a:r>
              <a:rPr lang="en-US" dirty="0">
                <a:latin typeface="NewBaskerville"/>
              </a:rPr>
              <a:t> for one bin), sending signed messages off-chain.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micropayments sent are monotonically increasing in value, the latest one holding the cumulative payment until that point.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Wingdings2"/>
              </a:rPr>
              <a:t> </a:t>
            </a:r>
            <a:r>
              <a:rPr lang="en-US" dirty="0">
                <a:latin typeface="NewBaskerville"/>
              </a:rPr>
              <a:t>A worker claims payment by sending the most recent message that the organizer sent to collect payment and then closes the channel by destructing (via a self-destruct function) the smart contract. </a:t>
            </a:r>
            <a:endParaRPr lang="en-US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774D-8E5B-8440-AD41-6E0A75144174}"/>
              </a:ext>
            </a:extLst>
          </p:cNvPr>
          <p:cNvSpPr/>
          <p:nvPr/>
        </p:nvSpPr>
        <p:spPr>
          <a:xfrm>
            <a:off x="807396" y="4791916"/>
            <a:ext cx="6096000" cy="923330"/>
          </a:xfrm>
          <a:prstGeom prst="rect">
            <a:avLst/>
          </a:prstGeom>
          <a:solidFill>
            <a:srgbClr val="EAFFB3"/>
          </a:solidFill>
        </p:spPr>
        <p:txBody>
          <a:bodyPr>
            <a:spAutoFit/>
          </a:bodyPr>
          <a:lstStyle/>
          <a:p>
            <a:r>
              <a:rPr lang="en-US" dirty="0">
                <a:latin typeface="NewBaskerville"/>
              </a:rPr>
              <a:t>If the bins collected are 3, 1, and 2, for example, the micropayments are for 3, 4 (3+1), and 6 (3+1+2)—the cumulative values.  “monotonically increasing”</a:t>
            </a:r>
            <a:endParaRPr lang="en-US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7A932CA5-494B-DE45-8A06-33939C9941F1}"/>
              </a:ext>
            </a:extLst>
          </p:cNvPr>
          <p:cNvCxnSpPr>
            <a:stCxn id="3" idx="1"/>
          </p:cNvCxnSpPr>
          <p:nvPr/>
        </p:nvCxnSpPr>
        <p:spPr>
          <a:xfrm rot="10800000" flipH="1" flipV="1">
            <a:off x="807396" y="2715212"/>
            <a:ext cx="1935804" cy="2076704"/>
          </a:xfrm>
          <a:prstGeom prst="curvedConnector4">
            <a:avLst>
              <a:gd name="adj1" fmla="val -11809"/>
              <a:gd name="adj2" fmla="val 84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0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C51D5D-6C07-634B-8366-7AE0FE6B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1A5FC-ED1F-9F4E-8687-565BE1C6B3A1}"/>
              </a:ext>
            </a:extLst>
          </p:cNvPr>
          <p:cNvSpPr/>
          <p:nvPr/>
        </p:nvSpPr>
        <p:spPr>
          <a:xfrm>
            <a:off x="924127" y="2274838"/>
            <a:ext cx="10145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ewBaskerville"/>
              </a:rPr>
              <a:t>The contract has two public functions, including the constructor. These functions code the two on-chain operations (1 and 5) identified in the analysis in figure 7.7: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NewBaskerville"/>
              </a:rPr>
              <a:t>The constructor allows the organizer to deploy the smart contract.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NewBaskerville"/>
              </a:rPr>
              <a:t>The </a:t>
            </a:r>
            <a:r>
              <a:rPr lang="en-US" sz="1600" dirty="0" err="1">
                <a:latin typeface="Courier" pitchFamily="2" charset="0"/>
              </a:rPr>
              <a:t>claimPayment</a:t>
            </a:r>
            <a:r>
              <a:rPr lang="en-US" sz="1600" dirty="0">
                <a:latin typeface="Courier" pitchFamily="2" charset="0"/>
              </a:rPr>
              <a:t>() </a:t>
            </a:r>
            <a:r>
              <a:rPr lang="en-US" dirty="0">
                <a:latin typeface="NewBaskerville"/>
              </a:rPr>
              <a:t>function is invoked by the worker when they want to claim a micropayment.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B8C09B-CAC8-3745-8F6C-448FBB13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DBE9F-358B-7447-B136-38F20B5027AA}"/>
              </a:ext>
            </a:extLst>
          </p:cNvPr>
          <p:cNvSpPr txBox="1"/>
          <p:nvPr/>
        </p:nvSpPr>
        <p:spPr>
          <a:xfrm>
            <a:off x="4134256" y="1381328"/>
            <a:ext cx="340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claimPayment</a:t>
            </a:r>
            <a:r>
              <a:rPr lang="en-US" dirty="0"/>
              <a:t>(amt, </a:t>
            </a:r>
            <a:r>
              <a:rPr lang="en-US" dirty="0" err="1"/>
              <a:t>signedMessage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47B97-CD5A-1C47-8021-A0E679AFD6EA}"/>
              </a:ext>
            </a:extLst>
          </p:cNvPr>
          <p:cNvSpPr txBox="1"/>
          <p:nvPr/>
        </p:nvSpPr>
        <p:spPr>
          <a:xfrm>
            <a:off x="4232143" y="1754816"/>
            <a:ext cx="249517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There are three “</a:t>
            </a:r>
            <a:r>
              <a:rPr lang="en-US" sz="1400" dirty="0" err="1"/>
              <a:t>require”s</a:t>
            </a:r>
            <a:r>
              <a:rPr lang="en-US" sz="1400" dirty="0"/>
              <a:t>, </a:t>
            </a:r>
          </a:p>
          <a:p>
            <a:r>
              <a:rPr lang="en-US" sz="1400" dirty="0"/>
              <a:t>I would write them as modifier, </a:t>
            </a:r>
          </a:p>
          <a:p>
            <a:r>
              <a:rPr lang="en-US" sz="1400" dirty="0"/>
              <a:t>and also reorder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55A9A-509A-5A43-97EF-E76849134296}"/>
              </a:ext>
            </a:extLst>
          </p:cNvPr>
          <p:cNvSpPr txBox="1"/>
          <p:nvPr/>
        </p:nvSpPr>
        <p:spPr>
          <a:xfrm>
            <a:off x="428018" y="1381328"/>
            <a:ext cx="2704908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Your goal here is to recover </a:t>
            </a:r>
          </a:p>
          <a:p>
            <a:r>
              <a:rPr lang="en-US" sz="1400" dirty="0"/>
              <a:t>the sender’s signature </a:t>
            </a:r>
          </a:p>
          <a:p>
            <a:r>
              <a:rPr lang="en-US" sz="1400" dirty="0"/>
              <a:t>from the amt and signed message </a:t>
            </a:r>
          </a:p>
          <a:p>
            <a:r>
              <a:rPr lang="en-US" sz="1400" dirty="0"/>
              <a:t>and compare.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B9EDD-4189-BD4D-B069-CCAEB199E52E}"/>
              </a:ext>
            </a:extLst>
          </p:cNvPr>
          <p:cNvSpPr txBox="1"/>
          <p:nvPr/>
        </p:nvSpPr>
        <p:spPr>
          <a:xfrm>
            <a:off x="4134256" y="2811294"/>
            <a:ext cx="320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isValidSignature</a:t>
            </a:r>
            <a:r>
              <a:rPr lang="en-US" sz="1600" dirty="0"/>
              <a:t>(amt, </a:t>
            </a:r>
            <a:r>
              <a:rPr lang="en-US" sz="1600" dirty="0" err="1"/>
              <a:t>signedMessage</a:t>
            </a:r>
            <a:r>
              <a:rPr lang="en-US" sz="1600" dirty="0"/>
              <a:t>)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1E89DFD-91D9-2241-81D3-9A4A4DD5A026}"/>
              </a:ext>
            </a:extLst>
          </p:cNvPr>
          <p:cNvCxnSpPr>
            <a:stCxn id="4" idx="1"/>
            <a:endCxn id="10" idx="1"/>
          </p:cNvCxnSpPr>
          <p:nvPr/>
        </p:nvCxnSpPr>
        <p:spPr>
          <a:xfrm rot="10800000" flipV="1">
            <a:off x="4134257" y="2124147"/>
            <a:ext cx="97887" cy="856423"/>
          </a:xfrm>
          <a:prstGeom prst="curvedConnector3">
            <a:avLst>
              <a:gd name="adj1" fmla="val 333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8C52BE-13E3-A241-80CD-312306ABEA4D}"/>
              </a:ext>
            </a:extLst>
          </p:cNvPr>
          <p:cNvSpPr/>
          <p:nvPr/>
        </p:nvSpPr>
        <p:spPr>
          <a:xfrm>
            <a:off x="4350668" y="3353731"/>
            <a:ext cx="4753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prefixed(bytes32 hash) internal pure returns (bytes32)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1C00571-E56D-B341-BC77-020163CE792B}"/>
              </a:ext>
            </a:extLst>
          </p:cNvPr>
          <p:cNvCxnSpPr>
            <a:stCxn id="10" idx="1"/>
            <a:endCxn id="14" idx="1"/>
          </p:cNvCxnSpPr>
          <p:nvPr/>
        </p:nvCxnSpPr>
        <p:spPr>
          <a:xfrm rot="10800000" flipH="1" flipV="1">
            <a:off x="4134256" y="2980570"/>
            <a:ext cx="216412" cy="542437"/>
          </a:xfrm>
          <a:prstGeom prst="curvedConnector3">
            <a:avLst>
              <a:gd name="adj1" fmla="val -105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554DA4-C3B3-1F41-87AC-EF703E2E4C8B}"/>
              </a:ext>
            </a:extLst>
          </p:cNvPr>
          <p:cNvSpPr txBox="1"/>
          <p:nvPr/>
        </p:nvSpPr>
        <p:spPr>
          <a:xfrm>
            <a:off x="7852594" y="2358089"/>
            <a:ext cx="2069797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Regenerates the message </a:t>
            </a:r>
          </a:p>
          <a:p>
            <a:r>
              <a:rPr lang="en-US" sz="1400" dirty="0"/>
              <a:t>sent by organizer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B8BD12D-90B8-6045-8FBF-F7CAA62378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45980" y="3081807"/>
            <a:ext cx="641699" cy="216464"/>
          </a:xfrm>
          <a:prstGeom prst="curvedConnector4">
            <a:avLst>
              <a:gd name="adj1" fmla="val 36810"/>
              <a:gd name="adj2" fmla="val 143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F7459-D0E2-A14D-B203-832275FA515E}"/>
              </a:ext>
            </a:extLst>
          </p:cNvPr>
          <p:cNvSpPr/>
          <p:nvPr/>
        </p:nvSpPr>
        <p:spPr>
          <a:xfrm>
            <a:off x="4350668" y="3871928"/>
            <a:ext cx="7705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err="1"/>
              <a:t>recoverSigner</a:t>
            </a:r>
            <a:r>
              <a:rPr lang="en-US" sz="1600" dirty="0"/>
              <a:t>(bytes32 message, bytes memory sig) internal pure returns (address)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EC91E27-F230-1C4E-963E-6E1E82F9FF65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815452" y="3505989"/>
            <a:ext cx="951906" cy="118525"/>
          </a:xfrm>
          <a:prstGeom prst="curvedConnector2">
            <a:avLst/>
          </a:prstGeom>
          <a:ln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5ECA4-10CC-494A-A499-38B0B2C341B4}"/>
              </a:ext>
            </a:extLst>
          </p:cNvPr>
          <p:cNvSpPr/>
          <p:nvPr/>
        </p:nvSpPr>
        <p:spPr>
          <a:xfrm>
            <a:off x="3813244" y="4525913"/>
            <a:ext cx="8378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err="1"/>
              <a:t>splitSignedMessage</a:t>
            </a:r>
            <a:r>
              <a:rPr lang="en-US" sz="1600" dirty="0"/>
              <a:t>(bytes memory sig) internal pure returns (uint8 v, bytes32 r, bytes32 s)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1EF50CC-1A97-A94D-AF19-306711CAB3C7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3813248" y="4041205"/>
            <a:ext cx="537421" cy="7236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ED6B4A-FB41-C447-AEA4-9311211004C4}"/>
              </a:ext>
            </a:extLst>
          </p:cNvPr>
          <p:cNvSpPr txBox="1"/>
          <p:nvPr/>
        </p:nvSpPr>
        <p:spPr>
          <a:xfrm>
            <a:off x="9902618" y="3033277"/>
            <a:ext cx="2178481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Extracts signer of message: </a:t>
            </a:r>
          </a:p>
          <a:p>
            <a:r>
              <a:rPr lang="en-US" sz="1400" dirty="0"/>
              <a:t>address of organizer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94A66CA-BE05-3346-A528-5C5AC0F90580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10968575" y="3579780"/>
            <a:ext cx="484708" cy="4381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FCA4D4D-DD71-D24C-BF7A-C7322C6D788F}"/>
              </a:ext>
            </a:extLst>
          </p:cNvPr>
          <p:cNvSpPr/>
          <p:nvPr/>
        </p:nvSpPr>
        <p:spPr>
          <a:xfrm>
            <a:off x="1409184" y="5381413"/>
            <a:ext cx="2592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return </a:t>
            </a:r>
            <a:r>
              <a:rPr lang="en-US" sz="1400" dirty="0" err="1"/>
              <a:t>ecrecover</a:t>
            </a:r>
            <a:r>
              <a:rPr lang="en-US" sz="1400" dirty="0"/>
              <a:t>(message, v, r, s);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69FA633-333A-3A42-9B3D-61AC7347350C}"/>
              </a:ext>
            </a:extLst>
          </p:cNvPr>
          <p:cNvCxnSpPr>
            <a:stCxn id="20" idx="1"/>
            <a:endCxn id="40" idx="0"/>
          </p:cNvCxnSpPr>
          <p:nvPr/>
        </p:nvCxnSpPr>
        <p:spPr>
          <a:xfrm rot="10800000" flipV="1">
            <a:off x="2705308" y="4041205"/>
            <a:ext cx="1645360" cy="13402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02698A-AFD1-4F41-909A-F57BA3829A79}"/>
              </a:ext>
            </a:extLst>
          </p:cNvPr>
          <p:cNvCxnSpPr/>
          <p:nvPr/>
        </p:nvCxnSpPr>
        <p:spPr>
          <a:xfrm flipH="1">
            <a:off x="7655668" y="4210482"/>
            <a:ext cx="1448289" cy="40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12E129-E1A4-D24E-B35A-F0155745C318}"/>
              </a:ext>
            </a:extLst>
          </p:cNvPr>
          <p:cNvCxnSpPr/>
          <p:nvPr/>
        </p:nvCxnSpPr>
        <p:spPr>
          <a:xfrm flipH="1">
            <a:off x="3813244" y="4764889"/>
            <a:ext cx="6089374" cy="77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6F1CBA-26F0-6F44-BACC-4B2A3B33CE69}"/>
              </a:ext>
            </a:extLst>
          </p:cNvPr>
          <p:cNvCxnSpPr>
            <a:cxnSpLocks/>
          </p:cNvCxnSpPr>
          <p:nvPr/>
        </p:nvCxnSpPr>
        <p:spPr>
          <a:xfrm flipH="1">
            <a:off x="3278221" y="4210482"/>
            <a:ext cx="3968885" cy="132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64657B-C2D3-1D4C-B479-2DDD331A7615}"/>
              </a:ext>
            </a:extLst>
          </p:cNvPr>
          <p:cNvCxnSpPr/>
          <p:nvPr/>
        </p:nvCxnSpPr>
        <p:spPr>
          <a:xfrm>
            <a:off x="3106862" y="2358089"/>
            <a:ext cx="706382" cy="62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5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1C4CAB-D727-3A45-BA7A-C00A067B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0AEC8-DB1D-FE4A-8155-EF4B774E8CE8}"/>
              </a:ext>
            </a:extLst>
          </p:cNvPr>
          <p:cNvSpPr/>
          <p:nvPr/>
        </p:nvSpPr>
        <p:spPr>
          <a:xfrm flipH="1">
            <a:off x="4121608" y="1498060"/>
            <a:ext cx="2230554" cy="797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54326-576B-3442-B330-02AB219639C9}"/>
              </a:ext>
            </a:extLst>
          </p:cNvPr>
          <p:cNvSpPr txBox="1"/>
          <p:nvPr/>
        </p:nvSpPr>
        <p:spPr>
          <a:xfrm>
            <a:off x="2010942" y="141856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589E6-3637-A149-87BA-9D36185751A9}"/>
              </a:ext>
            </a:extLst>
          </p:cNvPr>
          <p:cNvSpPr txBox="1"/>
          <p:nvPr/>
        </p:nvSpPr>
        <p:spPr>
          <a:xfrm>
            <a:off x="2010942" y="192639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16B51A-356F-5E46-B3A9-91B2C4E2990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48269" y="1603230"/>
            <a:ext cx="157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54C221-C765-6447-A41D-CA15D781EBFB}"/>
              </a:ext>
            </a:extLst>
          </p:cNvPr>
          <p:cNvCxnSpPr>
            <a:stCxn id="5" idx="3"/>
          </p:cNvCxnSpPr>
          <p:nvPr/>
        </p:nvCxnSpPr>
        <p:spPr>
          <a:xfrm>
            <a:off x="3611060" y="2111062"/>
            <a:ext cx="510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BC6306-0724-AE4F-9268-A8B89D0A4D6A}"/>
              </a:ext>
            </a:extLst>
          </p:cNvPr>
          <p:cNvSpPr txBox="1"/>
          <p:nvPr/>
        </p:nvSpPr>
        <p:spPr>
          <a:xfrm>
            <a:off x="4332572" y="1603230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in </a:t>
            </a:r>
          </a:p>
          <a:p>
            <a:r>
              <a:rPr lang="en-US" dirty="0"/>
              <a:t>the last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4D50E-F784-4F46-A82A-0206616602DC}"/>
              </a:ext>
            </a:extLst>
          </p:cNvPr>
          <p:cNvSpPr txBox="1"/>
          <p:nvPr/>
        </p:nvSpPr>
        <p:spPr>
          <a:xfrm>
            <a:off x="7064432" y="1603230"/>
            <a:ext cx="1554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Extracted</a:t>
            </a:r>
          </a:p>
          <a:p>
            <a:r>
              <a:rPr lang="en-US" sz="1600" dirty="0"/>
              <a:t>sender signature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884111-DD09-F74A-A5FA-BF680848137B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flipV="1">
            <a:off x="6352162" y="1895618"/>
            <a:ext cx="712270" cy="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47BA1-482A-C849-B7EE-636991D012C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41600" y="2188005"/>
            <a:ext cx="0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85193F-FB70-0346-92AE-ED7CEE9A9A2D}"/>
              </a:ext>
            </a:extLst>
          </p:cNvPr>
          <p:cNvSpPr txBox="1"/>
          <p:nvPr/>
        </p:nvSpPr>
        <p:spPr>
          <a:xfrm>
            <a:off x="6973684" y="2753084"/>
            <a:ext cx="1988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Compare with actual </a:t>
            </a:r>
          </a:p>
          <a:p>
            <a:r>
              <a:rPr lang="en-US" sz="1600" dirty="0"/>
              <a:t>sender’s signature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54A761-3F92-0647-AF7E-39DE2E1F26A8}"/>
              </a:ext>
            </a:extLst>
          </p:cNvPr>
          <p:cNvSpPr txBox="1"/>
          <p:nvPr/>
        </p:nvSpPr>
        <p:spPr>
          <a:xfrm>
            <a:off x="2470826" y="4192621"/>
            <a:ext cx="787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require(</a:t>
            </a:r>
            <a:r>
              <a:rPr lang="en-US" dirty="0" err="1"/>
              <a:t>isValidSignedMessage</a:t>
            </a:r>
            <a:r>
              <a:rPr lang="en-US" dirty="0"/>
              <a:t>(amount, </a:t>
            </a:r>
            <a:r>
              <a:rPr lang="en-US" dirty="0" err="1"/>
              <a:t>signedMessage</a:t>
            </a:r>
            <a:r>
              <a:rPr lang="en-US" dirty="0"/>
              <a:t>),'Signed message </a:t>
            </a:r>
            <a:r>
              <a:rPr lang="en-US" dirty="0" err="1"/>
              <a:t>Unmatch</a:t>
            </a:r>
            <a:r>
              <a:rPr lang="en-US" dirty="0"/>
              <a:t>');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697AAF-9C4C-864D-9207-1D59CBAB3F46}"/>
              </a:ext>
            </a:extLst>
          </p:cNvPr>
          <p:cNvSpPr/>
          <p:nvPr/>
        </p:nvSpPr>
        <p:spPr>
          <a:xfrm>
            <a:off x="3334938" y="5107654"/>
            <a:ext cx="560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recoverSigner</a:t>
            </a:r>
            <a:r>
              <a:rPr lang="en-US" dirty="0"/>
              <a:t>(message, </a:t>
            </a:r>
            <a:r>
              <a:rPr lang="en-US" dirty="0" err="1"/>
              <a:t>signedMessage</a:t>
            </a:r>
            <a:r>
              <a:rPr lang="en-US" dirty="0"/>
              <a:t>) == sender;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0EFD67-DED2-454C-B920-37415AEF0D8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420998" y="4504385"/>
            <a:ext cx="2618872" cy="42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5DC71DE-2B0F-FB49-898A-81FCC206C5C7}"/>
              </a:ext>
            </a:extLst>
          </p:cNvPr>
          <p:cNvSpPr/>
          <p:nvPr/>
        </p:nvSpPr>
        <p:spPr>
          <a:xfrm rot="16200000">
            <a:off x="6888136" y="3309629"/>
            <a:ext cx="303468" cy="35467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1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89A14-430D-B543-9F2E-19335DC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V, r, s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180A0E-38F7-0743-997F-20BA29FE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v,r,s</a:t>
            </a:r>
            <a:r>
              <a:rPr lang="en-US" dirty="0"/>
              <a:t> values define the Ethereum transaction’s signature. </a:t>
            </a:r>
          </a:p>
          <a:p>
            <a:r>
              <a:rPr lang="en-US" dirty="0"/>
              <a:t>r and s are output of ECDSA signature – Elliptic Curve Digital Signature Algorithm</a:t>
            </a:r>
          </a:p>
          <a:p>
            <a:r>
              <a:rPr lang="en-US" dirty="0"/>
              <a:t>v is the recovery id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CC6B5-3A8C-6C46-9BC6-2FEEC08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12501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99B0-548C-4D4C-B5FA-0B4E383D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E28D-87C6-5449-B287-9F752B29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 A web application hosted on a Node.js server</a:t>
            </a:r>
            <a:br>
              <a:rPr lang="en-US" dirty="0"/>
            </a:br>
            <a:r>
              <a:rPr lang="en-US" dirty="0"/>
              <a:t> A web stack with a user interface</a:t>
            </a:r>
            <a:br>
              <a:rPr lang="en-US" dirty="0"/>
            </a:br>
            <a:r>
              <a:rPr lang="en-US" dirty="0"/>
              <a:t> </a:t>
            </a:r>
            <a:r>
              <a:rPr lang="en-US" dirty="0" err="1"/>
              <a:t>app.js</a:t>
            </a:r>
            <a:r>
              <a:rPr lang="en-US" dirty="0"/>
              <a:t> implementing the application’s glue code with web3 calls for interfacing with the blockchain services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AB59A-16EB-714D-A939-1ACC30CE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2106774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17360-3102-8446-A6E2-4176994C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88D48-307F-8545-9BB7-A666C311BB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4662" y="342900"/>
            <a:ext cx="9604375" cy="668777"/>
          </a:xfrm>
        </p:spPr>
        <p:txBody>
          <a:bodyPr/>
          <a:lstStyle/>
          <a:p>
            <a:r>
              <a:rPr lang="en-US" dirty="0"/>
              <a:t>Digital signing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7E7BA-7DA2-D34F-99EA-2EF9E602D8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926246" y="187793"/>
            <a:ext cx="7179891" cy="5860971"/>
          </a:xfrm>
        </p:spPr>
      </p:pic>
    </p:spTree>
    <p:extLst>
      <p:ext uri="{BB962C8B-B14F-4D97-AF65-F5344CB8AC3E}">
        <p14:creationId xmlns:p14="http://schemas.microsoft.com/office/powerpoint/2010/main" val="375862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7F1A8-22AB-4649-AAD5-73D3C361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6703A-3B3D-8B47-A80A-179A464028F5}"/>
              </a:ext>
            </a:extLst>
          </p:cNvPr>
          <p:cNvSpPr/>
          <p:nvPr/>
        </p:nvSpPr>
        <p:spPr>
          <a:xfrm>
            <a:off x="768485" y="7284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latin typeface="FranklinGothic"/>
              </a:rPr>
              <a:t>DEFINITION </a:t>
            </a:r>
            <a:r>
              <a:rPr lang="en-US" i="1" dirty="0">
                <a:latin typeface="NewBaskerville"/>
              </a:rPr>
              <a:t>Digital signing </a:t>
            </a:r>
            <a:r>
              <a:rPr lang="en-US" dirty="0">
                <a:latin typeface="NewBaskerville"/>
              </a:rPr>
              <a:t>of a message involves hashing elements of the message into a fixed-size unique value and then encrypting it with the private key of the sender account.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DBDB9-C0B6-2044-B9DA-593AAF3C6DD4}"/>
              </a:ext>
            </a:extLst>
          </p:cNvPr>
          <p:cNvSpPr/>
          <p:nvPr/>
        </p:nvSpPr>
        <p:spPr>
          <a:xfrm>
            <a:off x="693457" y="1949054"/>
            <a:ext cx="8878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constructPaymentMessage:function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contractAddress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weiamount</a:t>
            </a:r>
            <a:r>
              <a:rPr lang="en-US" dirty="0">
                <a:latin typeface="Courier" pitchFamily="2" charset="0"/>
              </a:rPr>
              <a:t>) { return App.</a:t>
            </a:r>
            <a:r>
              <a:rPr lang="en-US" b="1" dirty="0">
                <a:latin typeface="Courier" pitchFamily="2" charset="0"/>
              </a:rPr>
              <a:t>web3.utils.soliditySha3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contractAddress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weiamount</a:t>
            </a:r>
            <a:r>
              <a:rPr lang="en-US" dirty="0">
                <a:latin typeface="Courier" pitchFamily="2" charset="0"/>
              </a:rPr>
              <a:t>) </a:t>
            </a:r>
            <a:endParaRPr lang="en-US" dirty="0"/>
          </a:p>
          <a:p>
            <a:r>
              <a:rPr lang="en-US" dirty="0">
                <a:latin typeface="Courier" pitchFamily="2" charset="0"/>
              </a:rPr>
              <a:t>} ... 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r>
              <a:rPr lang="en-US" b="1" dirty="0">
                <a:latin typeface="Courier" pitchFamily="2" charset="0"/>
              </a:rPr>
              <a:t>web3.personal</a:t>
            </a:r>
            <a:r>
              <a:rPr lang="en-US" dirty="0">
                <a:latin typeface="Courier" pitchFamily="2" charset="0"/>
              </a:rPr>
              <a:t>.</a:t>
            </a:r>
            <a:r>
              <a:rPr lang="en-US" b="1" dirty="0">
                <a:latin typeface="Courier" pitchFamily="2" charset="0"/>
              </a:rPr>
              <a:t>sign</a:t>
            </a:r>
            <a:r>
              <a:rPr lang="en-US" dirty="0">
                <a:latin typeface="Courier" pitchFamily="2" charset="0"/>
              </a:rPr>
              <a:t>(message, web3.eth.defaultAccount, function(err, </a:t>
            </a:r>
            <a:r>
              <a:rPr lang="en-US" dirty="0" err="1">
                <a:latin typeface="Courier" pitchFamily="2" charset="0"/>
              </a:rPr>
              <a:t>signedMessage</a:t>
            </a:r>
            <a:r>
              <a:rPr lang="en-US" dirty="0">
                <a:latin typeface="Courier" pitchFamily="2" charset="0"/>
              </a:rPr>
              <a:t>)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E6209-F4D4-9641-B0E2-4501E7374A68}"/>
              </a:ext>
            </a:extLst>
          </p:cNvPr>
          <p:cNvSpPr txBox="1"/>
          <p:nvPr/>
        </p:nvSpPr>
        <p:spPr>
          <a:xfrm>
            <a:off x="9034912" y="1016195"/>
            <a:ext cx="206434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1: Hash the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70DD7-5E59-174D-A58E-D47BF1BB3C00}"/>
              </a:ext>
            </a:extLst>
          </p:cNvPr>
          <p:cNvSpPr txBox="1"/>
          <p:nvPr/>
        </p:nvSpPr>
        <p:spPr>
          <a:xfrm>
            <a:off x="8929092" y="2740824"/>
            <a:ext cx="1947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2: sign the message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87F76B1-E082-8A44-B40E-017FC3A8819F}"/>
              </a:ext>
            </a:extLst>
          </p:cNvPr>
          <p:cNvCxnSpPr>
            <a:stCxn id="5" idx="2"/>
          </p:cNvCxnSpPr>
          <p:nvPr/>
        </p:nvCxnSpPr>
        <p:spPr>
          <a:xfrm rot="5400000">
            <a:off x="9308326" y="1384489"/>
            <a:ext cx="757722" cy="759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6B1E3D3-6B73-FB4D-BCF4-9A573242DD7D}"/>
              </a:ext>
            </a:extLst>
          </p:cNvPr>
          <p:cNvCxnSpPr>
            <a:stCxn id="6" idx="2"/>
          </p:cNvCxnSpPr>
          <p:nvPr/>
        </p:nvCxnSpPr>
        <p:spPr>
          <a:xfrm rot="5400000">
            <a:off x="8844053" y="2494805"/>
            <a:ext cx="443352" cy="1674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1A66A-9391-6D4C-8C4E-60CB0F4399AF}"/>
              </a:ext>
            </a:extLst>
          </p:cNvPr>
          <p:cNvSpPr/>
          <p:nvPr/>
        </p:nvSpPr>
        <p:spPr>
          <a:xfrm>
            <a:off x="545645" y="4277701"/>
            <a:ext cx="103307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You can observe the use of web3 to access the blockchain functions in the web3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</a:t>
            </a:r>
            <a:r>
              <a:rPr lang="en-US" sz="1600" dirty="0">
                <a:latin typeface="Courier" pitchFamily="2" charset="0"/>
              </a:rPr>
              <a:t>web3.utils </a:t>
            </a:r>
            <a:r>
              <a:rPr lang="en-US" dirty="0">
                <a:latin typeface="NewBaskerville"/>
              </a:rPr>
              <a:t>package is used to call the hash function </a:t>
            </a:r>
            <a:r>
              <a:rPr lang="en-US" sz="1600" dirty="0">
                <a:latin typeface="Courier" pitchFamily="2" charset="0"/>
              </a:rPr>
              <a:t>SoliditySha3 </a:t>
            </a:r>
            <a:r>
              <a:rPr lang="en-US" dirty="0">
                <a:latin typeface="NewBaskerville"/>
              </a:rPr>
              <a:t>(</a:t>
            </a:r>
            <a:r>
              <a:rPr lang="en-US" i="1" dirty="0">
                <a:latin typeface="NewBaskerville"/>
              </a:rPr>
              <a:t>Sha </a:t>
            </a:r>
            <a:r>
              <a:rPr lang="en-US" dirty="0">
                <a:latin typeface="NewBaskerville"/>
              </a:rPr>
              <a:t>means </a:t>
            </a:r>
            <a:r>
              <a:rPr lang="en-US" i="1" dirty="0">
                <a:latin typeface="NewBaskerville"/>
              </a:rPr>
              <a:t>secure hash</a:t>
            </a:r>
            <a:r>
              <a:rPr lang="en-US" dirty="0">
                <a:latin typeface="NewBaskerville"/>
              </a:rPr>
              <a:t>), and the </a:t>
            </a:r>
            <a:r>
              <a:rPr lang="en-US" sz="1600" dirty="0">
                <a:latin typeface="Courier" pitchFamily="2" charset="0"/>
              </a:rPr>
              <a:t>web3.personal </a:t>
            </a:r>
            <a:r>
              <a:rPr lang="en-US" dirty="0">
                <a:latin typeface="NewBaskerville"/>
              </a:rPr>
              <a:t>package is used to call the function sign that encrypts the hash computed with the private key of the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Review the parameters of the sign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4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4A4B67-836C-2244-910A-F4C675C2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3909C-65B6-384D-B154-D9F7B910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MPC, it is best to run the demo.</a:t>
            </a:r>
          </a:p>
          <a:p>
            <a:r>
              <a:rPr lang="en-US" dirty="0"/>
              <a:t>Please understand all the details of the demo are explained in the book.. </a:t>
            </a:r>
            <a:r>
              <a:rPr lang="en-US"/>
              <a:t>Elaborate descriptions.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329D2-C2B1-A04C-ADC9-33E6C5D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11798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00F7-2D47-AA42-99C7-D9C39104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Dapp-Web3 stack : how to study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A5B4-0B26-A648-BF42-B8DFB75C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top layer of the stack is a web client, but it could be any client—mobile or enterprise—that requires the services of the blockchain. </a:t>
            </a:r>
          </a:p>
          <a:p>
            <a:pPr marL="0" indent="0">
              <a:buNone/>
            </a:pPr>
            <a:r>
              <a:rPr lang="en-US" dirty="0"/>
              <a:t>  In the next layer, the web application’s </a:t>
            </a:r>
            <a:r>
              <a:rPr lang="en-US" dirty="0" err="1"/>
              <a:t>app.js</a:t>
            </a:r>
            <a:r>
              <a:rPr lang="en-US" dirty="0"/>
              <a:t> uses the web3.js library to access the blockchain services. </a:t>
            </a:r>
          </a:p>
          <a:p>
            <a:pPr marL="0" indent="0">
              <a:buNone/>
            </a:pPr>
            <a:r>
              <a:rPr lang="en-US" dirty="0"/>
              <a:t>  The layer below is a traditional web server, listening to a port for client requests, and in this case implemented by the Node.js server. </a:t>
            </a:r>
          </a:p>
          <a:p>
            <a:pPr marL="0" indent="0">
              <a:buNone/>
            </a:pPr>
            <a:r>
              <a:rPr lang="en-US" dirty="0"/>
              <a:t>  Web3.js enables </a:t>
            </a:r>
            <a:r>
              <a:rPr lang="en-US" dirty="0" err="1"/>
              <a:t>app.js</a:t>
            </a:r>
            <a:r>
              <a:rPr lang="en-US" dirty="0"/>
              <a:t> application logic to connect to the underlying web3 provider in the blockchain node.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B2181-E7DA-BC4B-AEFC-8931DC56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</p:spTree>
    <p:extLst>
      <p:ext uri="{BB962C8B-B14F-4D97-AF65-F5344CB8AC3E}">
        <p14:creationId xmlns:p14="http://schemas.microsoft.com/office/powerpoint/2010/main" val="1295060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C53A56-C262-0C41-A090-7E0DD33C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FF68C-3D9F-8D43-BED6-7FD744162BEB}"/>
              </a:ext>
            </a:extLst>
          </p:cNvPr>
          <p:cNvSpPr/>
          <p:nvPr/>
        </p:nvSpPr>
        <p:spPr>
          <a:xfrm>
            <a:off x="4380017" y="3244334"/>
            <a:ext cx="5391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ethereum.org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/developers/docs/layer-2-scaling/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E2B20-8A93-0E4D-B0D0-AB4AEFD64033}"/>
              </a:ext>
            </a:extLst>
          </p:cNvPr>
          <p:cNvSpPr txBox="1"/>
          <p:nvPr/>
        </p:nvSpPr>
        <p:spPr>
          <a:xfrm>
            <a:off x="2485748" y="4358936"/>
            <a:ext cx="889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would like people exploring layer 2 protocol: what is the current status? How can we use it?</a:t>
            </a:r>
          </a:p>
        </p:txBody>
      </p:sp>
    </p:spTree>
    <p:extLst>
      <p:ext uri="{BB962C8B-B14F-4D97-AF65-F5344CB8AC3E}">
        <p14:creationId xmlns:p14="http://schemas.microsoft.com/office/powerpoint/2010/main" val="33639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568C0-8B04-CC42-9F6C-39F942B5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C2F36-1133-0347-AE02-53963E2B23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3975" y="227281"/>
            <a:ext cx="7782630" cy="625475"/>
          </a:xfrm>
        </p:spPr>
        <p:txBody>
          <a:bodyPr/>
          <a:lstStyle/>
          <a:p>
            <a:r>
              <a:rPr lang="en-US" dirty="0"/>
              <a:t>Components of web3 API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585C9-260C-E244-B638-12C49678B9F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7047" y="1354663"/>
            <a:ext cx="9319098" cy="41486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81B3F-7AAB-E044-B063-A25FA70735B0}"/>
              </a:ext>
            </a:extLst>
          </p:cNvPr>
          <p:cNvSpPr txBox="1"/>
          <p:nvPr/>
        </p:nvSpPr>
        <p:spPr>
          <a:xfrm>
            <a:off x="9114815" y="329307"/>
            <a:ext cx="2967992" cy="923330"/>
          </a:xfrm>
          <a:prstGeom prst="rect">
            <a:avLst/>
          </a:prstGeom>
          <a:solidFill>
            <a:srgbClr val="FF82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Take time to fully understand </a:t>
            </a:r>
          </a:p>
          <a:p>
            <a:r>
              <a:rPr lang="en-US" dirty="0"/>
              <a:t>the use of these objects in </a:t>
            </a:r>
          </a:p>
          <a:p>
            <a:r>
              <a:rPr lang="en-US" dirty="0"/>
              <a:t>your term project</a:t>
            </a:r>
          </a:p>
        </p:txBody>
      </p:sp>
    </p:spTree>
    <p:extLst>
      <p:ext uri="{BB962C8B-B14F-4D97-AF65-F5344CB8AC3E}">
        <p14:creationId xmlns:p14="http://schemas.microsoft.com/office/powerpoint/2010/main" val="2238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9350BC-05A6-094D-8885-B7280608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C0AC8-3613-6042-A4A8-B0D6E2097AE4}"/>
              </a:ext>
            </a:extLst>
          </p:cNvPr>
          <p:cNvSpPr/>
          <p:nvPr/>
        </p:nvSpPr>
        <p:spPr>
          <a:xfrm>
            <a:off x="554477" y="638508"/>
            <a:ext cx="108463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It consists of six packages: core, eth, net, providers, shh, and utils (figure 7.2). You’ll use web3.eth, web3.providers, and web3.utils commonly in your </a:t>
            </a:r>
            <a:r>
              <a:rPr lang="en-US" sz="2400" dirty="0" err="1">
                <a:latin typeface="Garamond" panose="02020404030301010803" pitchFamily="18" charset="0"/>
              </a:rPr>
              <a:t>app.js</a:t>
            </a:r>
            <a:r>
              <a:rPr lang="en-US" sz="2400" dirty="0">
                <a:latin typeface="Garamond" panose="02020404030301010803" pitchFamily="18" charset="0"/>
              </a:rPr>
              <a:t>: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The eth package and its sub-packages enable an application to interact with accounts and smart contracts.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The providers package lets you set a specific web3 provider, such as Ganache.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The utils package provides a standard implementation of common utility functions for their uniform use by the </a:t>
            </a:r>
            <a:r>
              <a:rPr lang="en-US" sz="2400" dirty="0" err="1">
                <a:latin typeface="Garamond" panose="02020404030301010803" pitchFamily="18" charset="0"/>
              </a:rPr>
              <a:t>Dapps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web3.core implements the core protocol for the operation of the blockchain,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web3.net implements the networking aspects of transaction broadcasting and receiving,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web3.shh is for an advanced concept called </a:t>
            </a:r>
            <a:r>
              <a:rPr lang="en-US" sz="2400" i="1" dirty="0">
                <a:latin typeface="Garamond" panose="02020404030301010803" pitchFamily="18" charset="0"/>
              </a:rPr>
              <a:t>whisper protocol </a:t>
            </a:r>
            <a:r>
              <a:rPr lang="en-US" sz="2400" dirty="0">
                <a:latin typeface="Garamond" panose="02020404030301010803" pitchFamily="18" charset="0"/>
              </a:rPr>
              <a:t>that allows </a:t>
            </a:r>
            <a:r>
              <a:rPr lang="en-US" sz="2400" dirty="0" err="1">
                <a:latin typeface="Garamond" panose="02020404030301010803" pitchFamily="18" charset="0"/>
              </a:rPr>
              <a:t>Dapps</a:t>
            </a:r>
            <a:r>
              <a:rPr lang="en-US" sz="2400" dirty="0">
                <a:latin typeface="Garamond" panose="02020404030301010803" pitchFamily="18" charset="0"/>
              </a:rPr>
              <a:t> to communicate with one another. </a:t>
            </a:r>
            <a:endParaRPr lang="en-US" sz="240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0AD3-7F7A-264C-8E76-C129140D0990}"/>
              </a:ext>
            </a:extLst>
          </p:cNvPr>
          <p:cNvSpPr txBox="1"/>
          <p:nvPr/>
        </p:nvSpPr>
        <p:spPr>
          <a:xfrm>
            <a:off x="214009" y="184826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Web3 API</a:t>
            </a:r>
          </a:p>
        </p:txBody>
      </p:sp>
    </p:spTree>
    <p:extLst>
      <p:ext uri="{BB962C8B-B14F-4D97-AF65-F5344CB8AC3E}">
        <p14:creationId xmlns:p14="http://schemas.microsoft.com/office/powerpoint/2010/main" val="25974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F77C6A-8ED5-C24E-AD87-2191BA0F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AD737-B4CE-C746-9F51-A4FE54CCDE3A}"/>
              </a:ext>
            </a:extLst>
          </p:cNvPr>
          <p:cNvSpPr txBox="1"/>
          <p:nvPr/>
        </p:nvSpPr>
        <p:spPr>
          <a:xfrm>
            <a:off x="4837754" y="-40025"/>
            <a:ext cx="308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is web3 API used?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87C58-1827-5F40-85F9-D87BCE55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78" y="2137398"/>
            <a:ext cx="6107436" cy="35774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B9AF73-6977-1641-94E3-85915A37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" y="638508"/>
            <a:ext cx="5520129" cy="29685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6F70FCF-8E9D-BD41-A194-4B837719DB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2678" y="1249802"/>
            <a:ext cx="3099693" cy="1258701"/>
          </a:xfrm>
          <a:prstGeom prst="curvedConnector3">
            <a:avLst>
              <a:gd name="adj1" fmla="val 50000"/>
            </a:avLst>
          </a:prstGeom>
          <a:ln w="19050">
            <a:solidFill>
              <a:srgbClr val="00A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9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48F18-FF4A-8148-8CB3-2B11FDF4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404D8-DB10-4749-871B-168A8FC36553}"/>
              </a:ext>
            </a:extLst>
          </p:cNvPr>
          <p:cNvSpPr/>
          <p:nvPr/>
        </p:nvSpPr>
        <p:spPr>
          <a:xfrm>
            <a:off x="304801" y="172391"/>
            <a:ext cx="11887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channel concept is ubiquitous in many domains, from geology to business.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NewBaskerville"/>
              </a:rPr>
              <a:t>A channel </a:t>
            </a:r>
            <a:r>
              <a:rPr lang="en-US" dirty="0">
                <a:latin typeface="NewBaskerville"/>
              </a:rPr>
              <a:t>is a path along which information passes from one point to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We’ll use it for a payment mechanism.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This concept is popularly known as the </a:t>
            </a:r>
            <a:r>
              <a:rPr lang="en-US" i="1" dirty="0">
                <a:latin typeface="NewBaskerville"/>
              </a:rPr>
              <a:t>payment channel</a:t>
            </a:r>
            <a:r>
              <a:rPr lang="en-US" dirty="0">
                <a:latin typeface="NewBaskervill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Many cryptocurrency blockchains (including Bitcoin, Ethereum, and </a:t>
            </a:r>
            <a:r>
              <a:rPr lang="en-US" dirty="0" err="1">
                <a:latin typeface="NewBaskerville"/>
              </a:rPr>
              <a:t>HyperLedger</a:t>
            </a:r>
            <a:r>
              <a:rPr lang="en-US" dirty="0">
                <a:latin typeface="NewBaskerville"/>
              </a:rPr>
              <a:t>) have implemented the channel concept.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ewBaskerville"/>
              </a:rPr>
              <a:t>The side channel concept is used in Bitcoin as a model for a lightning channel and in Ethereum as a state </a:t>
            </a:r>
            <a:r>
              <a:rPr lang="en-US" dirty="0"/>
              <a:t>channel for off-chain transactions among trusted parties. </a:t>
            </a:r>
          </a:p>
          <a:p>
            <a:r>
              <a:rPr lang="en-US" dirty="0">
                <a:latin typeface="NewBaskerville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C4ED8-1733-7A4E-AECE-1CB53633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48" y="2269486"/>
            <a:ext cx="7378668" cy="3411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38B6E-7F92-674D-ADD1-1F6948A1B337}"/>
              </a:ext>
            </a:extLst>
          </p:cNvPr>
          <p:cNvSpPr txBox="1"/>
          <p:nvPr/>
        </p:nvSpPr>
        <p:spPr>
          <a:xfrm>
            <a:off x="9951396" y="144641"/>
            <a:ext cx="176522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Channel concept</a:t>
            </a:r>
          </a:p>
        </p:txBody>
      </p:sp>
    </p:spTree>
    <p:extLst>
      <p:ext uri="{BB962C8B-B14F-4D97-AF65-F5344CB8AC3E}">
        <p14:creationId xmlns:p14="http://schemas.microsoft.com/office/powerpoint/2010/main" val="291885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C802C6-EC02-9249-B4FF-5E1ABD60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E7163-F55C-6A49-A808-6AE4E770F37D}"/>
              </a:ext>
            </a:extLst>
          </p:cNvPr>
          <p:cNvSpPr/>
          <p:nvPr/>
        </p:nvSpPr>
        <p:spPr>
          <a:xfrm>
            <a:off x="1300264" y="982492"/>
            <a:ext cx="959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A </a:t>
            </a:r>
            <a:r>
              <a:rPr lang="en-US" sz="2000" i="1" dirty="0">
                <a:latin typeface="Garamond" panose="02020404030301010803" pitchFamily="18" charset="0"/>
              </a:rPr>
              <a:t>payment channel </a:t>
            </a:r>
            <a:r>
              <a:rPr lang="en-US" sz="2000" dirty="0">
                <a:latin typeface="Garamond" panose="02020404030301010803" pitchFamily="18" charset="0"/>
              </a:rPr>
              <a:t>is a means by which payments are transferred from one account to another. A </a:t>
            </a:r>
            <a:r>
              <a:rPr lang="en-US" sz="2000" i="1" dirty="0">
                <a:latin typeface="Garamond" panose="02020404030301010803" pitchFamily="18" charset="0"/>
              </a:rPr>
              <a:t>side channel </a:t>
            </a:r>
            <a:r>
              <a:rPr lang="en-US" sz="2000" dirty="0">
                <a:latin typeface="Garamond" panose="02020404030301010803" pitchFamily="18" charset="0"/>
              </a:rPr>
              <a:t>is an off-chain instrument enabled by the on-chain blockchain capabilities of smart contracts, hashing functions, cryptographic signatures, and identity management.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FD3E8-672C-6749-8EC8-318284F564C2}"/>
              </a:ext>
            </a:extLst>
          </p:cNvPr>
          <p:cNvSpPr/>
          <p:nvPr/>
        </p:nvSpPr>
        <p:spPr>
          <a:xfrm>
            <a:off x="1300263" y="2551837"/>
            <a:ext cx="95914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Garamond" panose="02020404030301010803" pitchFamily="18" charset="0"/>
              </a:rPr>
              <a:t>Micropayments</a:t>
            </a:r>
            <a:r>
              <a:rPr lang="en-US" sz="2000" dirty="0">
                <a:latin typeface="Garamond" panose="02020404030301010803" pitchFamily="18" charset="0"/>
              </a:rPr>
              <a:t> are an age-old practice all over the world.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Many local mom-and-pop economies depend on micropayments for daily living as well as for sustaining the local economy.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These payments typically do not involve conventional financial institutions such as banks.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With the advent of the digital age, efforts were focused on digitizing these micropayment methods, but they met with limited success.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Bitcoin blockchain changed all that by proving the feasibility of online payments among unknown peers.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2D496-A29E-B447-9EB8-5FF20E5AB9BD}"/>
              </a:ext>
            </a:extLst>
          </p:cNvPr>
          <p:cNvSpPr txBox="1"/>
          <p:nvPr/>
        </p:nvSpPr>
        <p:spPr>
          <a:xfrm>
            <a:off x="8754894" y="336319"/>
            <a:ext cx="2794163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A8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Payments vs micropayments</a:t>
            </a:r>
          </a:p>
        </p:txBody>
      </p:sp>
    </p:spTree>
    <p:extLst>
      <p:ext uri="{BB962C8B-B14F-4D97-AF65-F5344CB8AC3E}">
        <p14:creationId xmlns:p14="http://schemas.microsoft.com/office/powerpoint/2010/main" val="189871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8265B0-C02B-6042-85BD-45844ACE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 Ramamurthy. Copyright 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76972-2D94-C544-A45A-8425B6F4F813}"/>
              </a:ext>
            </a:extLst>
          </p:cNvPr>
          <p:cNvSpPr/>
          <p:nvPr/>
        </p:nvSpPr>
        <p:spPr>
          <a:xfrm>
            <a:off x="1089498" y="1429967"/>
            <a:ext cx="109922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Here are some basic facts about a micropayment channel: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It is defined by endpoints identified by the sender and receiver account addresses.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It facilitates small (micro) and frequent payments between sender(s) and receiver(s).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Payment values are less than the transaction fees charged on transactions on the main channel. (This characteristic is understandable.)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relationship between sender and receiver is temporary, typically terminated after payment is settled and synchronized with the main channel. </a:t>
            </a:r>
            <a:endParaRPr lang="en-US" sz="200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69D0C-E035-8646-B830-B53DB7E44C9B}"/>
              </a:ext>
            </a:extLst>
          </p:cNvPr>
          <p:cNvSpPr txBox="1"/>
          <p:nvPr/>
        </p:nvSpPr>
        <p:spPr>
          <a:xfrm>
            <a:off x="9221821" y="311285"/>
            <a:ext cx="2285626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A8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Micropayment channel</a:t>
            </a:r>
          </a:p>
        </p:txBody>
      </p:sp>
    </p:spTree>
    <p:extLst>
      <p:ext uri="{BB962C8B-B14F-4D97-AF65-F5344CB8AC3E}">
        <p14:creationId xmlns:p14="http://schemas.microsoft.com/office/powerpoint/2010/main" val="24104406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{343F8363-92D5-0A4D-9679-27F9B9EDA5AD}tf10001119</Template>
  <TotalTime>8157</TotalTime>
  <Words>1892</Words>
  <Application>Microsoft Macintosh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</vt:lpstr>
      <vt:lpstr>FranklinGothic</vt:lpstr>
      <vt:lpstr>Garamond</vt:lpstr>
      <vt:lpstr>Gill Sans MT</vt:lpstr>
      <vt:lpstr>NewBaskerville</vt:lpstr>
      <vt:lpstr>Wingdings2</vt:lpstr>
      <vt:lpstr>Gallery</vt:lpstr>
      <vt:lpstr>Web3 API and Channel Dapp</vt:lpstr>
      <vt:lpstr>Web3 in our Dapp stack</vt:lpstr>
      <vt:lpstr>Dapp-Web3 stack : how to study it?</vt:lpstr>
      <vt:lpstr>Components of web3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On-chain and off-chain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V, r, s values</vt:lpstr>
      <vt:lpstr>MPC-app</vt:lpstr>
      <vt:lpstr>Digital signing</vt:lpstr>
      <vt:lpstr>PowerPoint Presentation</vt:lpstr>
      <vt:lpstr>Let’s do the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 Ramamurthy</dc:creator>
  <cp:lastModifiedBy>Bina Ramamurthy</cp:lastModifiedBy>
  <cp:revision>159</cp:revision>
  <dcterms:created xsi:type="dcterms:W3CDTF">2020-10-19T17:22:49Z</dcterms:created>
  <dcterms:modified xsi:type="dcterms:W3CDTF">2023-04-06T02:57:38Z</dcterms:modified>
</cp:coreProperties>
</file>