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31"/>
  </p:notesMasterIdLst>
  <p:sldIdLst>
    <p:sldId id="256" r:id="rId2"/>
    <p:sldId id="560" r:id="rId3"/>
    <p:sldId id="598" r:id="rId4"/>
    <p:sldId id="599" r:id="rId5"/>
    <p:sldId id="593" r:id="rId6"/>
    <p:sldId id="526" r:id="rId7"/>
    <p:sldId id="576" r:id="rId8"/>
    <p:sldId id="578" r:id="rId9"/>
    <p:sldId id="597" r:id="rId10"/>
    <p:sldId id="579" r:id="rId11"/>
    <p:sldId id="580" r:id="rId12"/>
    <p:sldId id="581" r:id="rId13"/>
    <p:sldId id="600" r:id="rId14"/>
    <p:sldId id="582" r:id="rId15"/>
    <p:sldId id="583" r:id="rId16"/>
    <p:sldId id="601" r:id="rId17"/>
    <p:sldId id="584" r:id="rId18"/>
    <p:sldId id="585" r:id="rId19"/>
    <p:sldId id="586" r:id="rId20"/>
    <p:sldId id="602" r:id="rId21"/>
    <p:sldId id="587" r:id="rId22"/>
    <p:sldId id="589" r:id="rId23"/>
    <p:sldId id="590" r:id="rId24"/>
    <p:sldId id="592" r:id="rId25"/>
    <p:sldId id="594" r:id="rId26"/>
    <p:sldId id="595" r:id="rId27"/>
    <p:sldId id="596" r:id="rId28"/>
    <p:sldId id="591" r:id="rId29"/>
    <p:sldId id="60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200"/>
    <a:srgbClr val="00A8FF"/>
    <a:srgbClr val="FFDC14"/>
    <a:srgbClr val="EAFFB3"/>
    <a:srgbClr val="FDD200"/>
    <a:srgbClr val="EBB1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p:restoredTop sz="96405"/>
  </p:normalViewPr>
  <p:slideViewPr>
    <p:cSldViewPr snapToGrid="0" snapToObjects="1">
      <p:cViewPr varScale="1">
        <p:scale>
          <a:sx n="131" d="100"/>
          <a:sy n="131" d="100"/>
        </p:scale>
        <p:origin x="1032"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3C7D-0D02-3441-8B66-A4230E82989A}" type="datetimeFigureOut">
              <a:rPr lang="en-US" smtClean="0"/>
              <a:t>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B1E42-0231-6F4A-9B60-54704F7C73E0}" type="slidenum">
              <a:rPr lang="en-US" smtClean="0"/>
              <a:t>‹#›</a:t>
            </a:fld>
            <a:endParaRPr lang="en-US"/>
          </a:p>
        </p:txBody>
      </p:sp>
    </p:spTree>
    <p:extLst>
      <p:ext uri="{BB962C8B-B14F-4D97-AF65-F5344CB8AC3E}">
        <p14:creationId xmlns:p14="http://schemas.microsoft.com/office/powerpoint/2010/main" val="30460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5988D-F816-9B4B-9459-31D20D5875F7}" type="datetime1">
              <a:rPr lang="en-US" smtClean="0"/>
              <a:t>4/20/23</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Bina Ramamurthy. Copyright 2023</a:t>
            </a:r>
          </a:p>
        </p:txBody>
      </p:sp>
      <p:sp>
        <p:nvSpPr>
          <p:cNvPr id="6" name="Slide Number Placeholder 5"/>
          <p:cNvSpPr>
            <a:spLocks noGrp="1"/>
          </p:cNvSpPr>
          <p:nvPr>
            <p:ph type="sldNum" sz="quarter" idx="12"/>
          </p:nvPr>
        </p:nvSpPr>
        <p:spPr>
          <a:xfrm>
            <a:off x="1437664" y="798973"/>
            <a:ext cx="811019" cy="503578"/>
          </a:xfrm>
        </p:spPr>
        <p:txBody>
          <a:bodyPr/>
          <a:lstStyle/>
          <a:p>
            <a:fld id="{8ED41FAF-B006-2F47-907B-4F9F725C8AF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14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4ABB3-789F-FF43-8F23-EAA8DB108DFE}" type="datetime1">
              <a:rPr lang="en-US" smtClean="0"/>
              <a:t>4/20/23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61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8B48F-9DC3-1F4E-9B7D-C3B49FB3BB86}" type="datetime1">
              <a:rPr lang="en-US" smtClean="0"/>
              <a:t>4/20/23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68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092C-883D-6F4C-A772-CD39A003BCEE}" type="datetime1">
              <a:rPr lang="en-US" smtClean="0"/>
              <a:t>4/20/23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8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CDE22-30CA-FD4F-9485-309094544944}" type="datetime1">
              <a:rPr lang="en-US" smtClean="0"/>
              <a:t>4/20/23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825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6B9DA-B1C7-1348-858A-A8039AAAB6C9}" type="datetime1">
              <a:rPr lang="en-US" smtClean="0"/>
              <a:t>4/20/23</a:t>
            </a:fld>
            <a:endParaRPr lang="en-US"/>
          </a:p>
        </p:txBody>
      </p:sp>
      <p:sp>
        <p:nvSpPr>
          <p:cNvPr id="6" name="Footer Placeholder 5"/>
          <p:cNvSpPr>
            <a:spLocks noGrp="1"/>
          </p:cNvSpPr>
          <p:nvPr>
            <p:ph type="ftr" sz="quarter" idx="11"/>
          </p:nvPr>
        </p:nvSpPr>
        <p:spPr/>
        <p:txBody>
          <a:bodyPr/>
          <a:lstStyle/>
          <a:p>
            <a:r>
              <a:rPr lang="en-US"/>
              <a:t>Bina Ramamurthy. Copyright 2023</a:t>
            </a:r>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44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AB24C-D652-594E-916A-1A0B93472BDA}" type="datetime1">
              <a:rPr lang="en-US" smtClean="0"/>
              <a:t>4/20/23</a:t>
            </a:fld>
            <a:endParaRPr lang="en-US"/>
          </a:p>
        </p:txBody>
      </p:sp>
      <p:sp>
        <p:nvSpPr>
          <p:cNvPr id="8" name="Footer Placeholder 7"/>
          <p:cNvSpPr>
            <a:spLocks noGrp="1"/>
          </p:cNvSpPr>
          <p:nvPr>
            <p:ph type="ftr" sz="quarter" idx="11"/>
          </p:nvPr>
        </p:nvSpPr>
        <p:spPr/>
        <p:txBody>
          <a:bodyPr/>
          <a:lstStyle/>
          <a:p>
            <a:r>
              <a:rPr lang="en-US"/>
              <a:t>Bina Ramamurthy. Copyright 2023</a:t>
            </a:r>
          </a:p>
        </p:txBody>
      </p:sp>
      <p:sp>
        <p:nvSpPr>
          <p:cNvPr id="9" name="Slide Number Placeholder 8"/>
          <p:cNvSpPr>
            <a:spLocks noGrp="1"/>
          </p:cNvSpPr>
          <p:nvPr>
            <p:ph type="sldNum" sz="quarter" idx="12"/>
          </p:nvPr>
        </p:nvSpPr>
        <p:spPr/>
        <p:txBody>
          <a:bodyPr/>
          <a:lstStyle/>
          <a:p>
            <a:fld id="{8ED41FAF-B006-2F47-907B-4F9F725C8AF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95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DDD3B-C41E-B140-95CB-A52BD7198684}" type="datetime1">
              <a:rPr lang="en-US" smtClean="0"/>
              <a:t>4/20/23</a:t>
            </a:fld>
            <a:endParaRPr lang="en-US"/>
          </a:p>
        </p:txBody>
      </p:sp>
      <p:sp>
        <p:nvSpPr>
          <p:cNvPr id="4" name="Footer Placeholder 3"/>
          <p:cNvSpPr>
            <a:spLocks noGrp="1"/>
          </p:cNvSpPr>
          <p:nvPr>
            <p:ph type="ftr" sz="quarter" idx="11"/>
          </p:nvPr>
        </p:nvSpPr>
        <p:spPr/>
        <p:txBody>
          <a:bodyPr/>
          <a:lstStyle/>
          <a:p>
            <a:r>
              <a:rPr lang="en-US"/>
              <a:t>Bina Ramamurthy. Copyright 2023</a:t>
            </a:r>
          </a:p>
        </p:txBody>
      </p:sp>
      <p:sp>
        <p:nvSpPr>
          <p:cNvPr id="5" name="Slide Number Placeholder 4"/>
          <p:cNvSpPr>
            <a:spLocks noGrp="1"/>
          </p:cNvSpPr>
          <p:nvPr>
            <p:ph type="sldNum" sz="quarter" idx="12"/>
          </p:nvPr>
        </p:nvSpPr>
        <p:spPr/>
        <p:txBody>
          <a:bodyPr/>
          <a:lstStyle/>
          <a:p>
            <a:fld id="{8ED41FAF-B006-2F47-907B-4F9F725C8AF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47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90E9D-787D-C64C-AB89-F7E7EF22F34D}" type="datetime1">
              <a:rPr lang="en-US" smtClean="0"/>
              <a:t>4/20/23</a:t>
            </a:fld>
            <a:endParaRPr lang="en-US"/>
          </a:p>
        </p:txBody>
      </p:sp>
      <p:sp>
        <p:nvSpPr>
          <p:cNvPr id="3" name="Footer Placeholder 2"/>
          <p:cNvSpPr>
            <a:spLocks noGrp="1"/>
          </p:cNvSpPr>
          <p:nvPr>
            <p:ph type="ftr" sz="quarter" idx="11"/>
          </p:nvPr>
        </p:nvSpPr>
        <p:spPr/>
        <p:txBody>
          <a:bodyPr/>
          <a:lstStyle/>
          <a:p>
            <a:r>
              <a:rPr lang="en-US"/>
              <a:t>Bina Ramamurthy. Copyright 2023</a:t>
            </a:r>
          </a:p>
        </p:txBody>
      </p:sp>
      <p:sp>
        <p:nvSpPr>
          <p:cNvPr id="4" name="Slide Number Placeholder 3"/>
          <p:cNvSpPr>
            <a:spLocks noGrp="1"/>
          </p:cNvSpPr>
          <p:nvPr>
            <p:ph type="sldNum" sz="quarter" idx="12"/>
          </p:nvPr>
        </p:nvSpPr>
        <p:spPr/>
        <p:txBody>
          <a:bodyPr/>
          <a:lstStyle/>
          <a:p>
            <a:fld id="{8ED41FAF-B006-2F47-907B-4F9F725C8AFE}" type="slidenum">
              <a:rPr lang="en-US" smtClean="0"/>
              <a:t>‹#›</a:t>
            </a:fld>
            <a:endParaRPr lang="en-US"/>
          </a:p>
        </p:txBody>
      </p:sp>
    </p:spTree>
    <p:extLst>
      <p:ext uri="{BB962C8B-B14F-4D97-AF65-F5344CB8AC3E}">
        <p14:creationId xmlns:p14="http://schemas.microsoft.com/office/powerpoint/2010/main" val="39869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CBF40-C90A-E947-972B-C57DF127723D}" type="datetime1">
              <a:rPr lang="en-US" smtClean="0"/>
              <a:t>4/20/23</a:t>
            </a:fld>
            <a:endParaRPr lang="en-US"/>
          </a:p>
        </p:txBody>
      </p:sp>
      <p:sp>
        <p:nvSpPr>
          <p:cNvPr id="6" name="Footer Placeholder 5"/>
          <p:cNvSpPr>
            <a:spLocks noGrp="1"/>
          </p:cNvSpPr>
          <p:nvPr>
            <p:ph type="ftr" sz="quarter" idx="11"/>
          </p:nvPr>
        </p:nvSpPr>
        <p:spPr/>
        <p:txBody>
          <a:bodyPr/>
          <a:lstStyle/>
          <a:p>
            <a:r>
              <a:rPr lang="en-US"/>
              <a:t>Bina Ramamurthy. Copyright 2023</a:t>
            </a:r>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8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CFF3CD-4FEE-9440-BF3C-020C5EBDEBCF}" type="datetime1">
              <a:rPr lang="en-US" smtClean="0"/>
              <a:t>4/20/23</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Bina Ramamurthy. Copyright 2023</a:t>
            </a:r>
            <a:endParaRPr lang="en-US" dirty="0"/>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280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BC71FC-8E6A-CF4D-B2BE-7C79E6F91C3C}" type="datetime1">
              <a:rPr lang="en-US" smtClean="0"/>
              <a:t>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Bina Ramamurthy. Copyright 2023</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D41FAF-B006-2F47-907B-4F9F725C8AF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58693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ropsten.infura.io/v3/6fafe598402c41c5a3c351680f6cdadc"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5DBC-ADE9-7648-AE2A-18C56C93E9E9}"/>
              </a:ext>
            </a:extLst>
          </p:cNvPr>
          <p:cNvSpPr>
            <a:spLocks noGrp="1"/>
          </p:cNvSpPr>
          <p:nvPr>
            <p:ph type="ctrTitle"/>
          </p:nvPr>
        </p:nvSpPr>
        <p:spPr/>
        <p:txBody>
          <a:bodyPr>
            <a:normAutofit/>
          </a:bodyPr>
          <a:lstStyle/>
          <a:p>
            <a:r>
              <a:rPr lang="en-US" sz="3200" dirty="0"/>
              <a:t>Going public with </a:t>
            </a:r>
            <a:r>
              <a:rPr lang="en-US" sz="3200" dirty="0" err="1"/>
              <a:t>Infura</a:t>
            </a:r>
            <a:endParaRPr lang="en-US" sz="3200" dirty="0"/>
          </a:p>
        </p:txBody>
      </p:sp>
      <p:sp>
        <p:nvSpPr>
          <p:cNvPr id="3" name="Subtitle 2">
            <a:extLst>
              <a:ext uri="{FF2B5EF4-FFF2-40B4-BE49-F238E27FC236}">
                <a16:creationId xmlns:a16="http://schemas.microsoft.com/office/drawing/2014/main" id="{77ED278C-010B-CF42-B940-2AFC3573BF47}"/>
              </a:ext>
            </a:extLst>
          </p:cNvPr>
          <p:cNvSpPr>
            <a:spLocks noGrp="1"/>
          </p:cNvSpPr>
          <p:nvPr>
            <p:ph type="subTitle" idx="1"/>
          </p:nvPr>
        </p:nvSpPr>
        <p:spPr/>
        <p:txBody>
          <a:bodyPr/>
          <a:lstStyle/>
          <a:p>
            <a:r>
              <a:rPr lang="en-US" dirty="0"/>
              <a:t>Chapter 8</a:t>
            </a:r>
          </a:p>
        </p:txBody>
      </p:sp>
      <p:sp>
        <p:nvSpPr>
          <p:cNvPr id="4" name="Footer Placeholder 3">
            <a:extLst>
              <a:ext uri="{FF2B5EF4-FFF2-40B4-BE49-F238E27FC236}">
                <a16:creationId xmlns:a16="http://schemas.microsoft.com/office/drawing/2014/main" id="{AF20AE7C-6FBF-B349-9EE7-FD20CB0E098B}"/>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61762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693A76-AEFE-F14E-B7BA-C64E2A3F4AA1}"/>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81217DE6-393F-7240-AC1F-395A418DC9C1}"/>
              </a:ext>
            </a:extLst>
          </p:cNvPr>
          <p:cNvSpPr txBox="1"/>
          <p:nvPr/>
        </p:nvSpPr>
        <p:spPr>
          <a:xfrm>
            <a:off x="544749" y="329307"/>
            <a:ext cx="3174209" cy="461665"/>
          </a:xfrm>
          <a:prstGeom prst="rect">
            <a:avLst/>
          </a:prstGeom>
          <a:noFill/>
        </p:spPr>
        <p:txBody>
          <a:bodyPr wrap="square" rtlCol="0">
            <a:spAutoFit/>
          </a:bodyPr>
          <a:lstStyle/>
          <a:p>
            <a:r>
              <a:rPr lang="en-US" sz="2400" dirty="0"/>
              <a:t>Nodes and Network</a:t>
            </a:r>
          </a:p>
        </p:txBody>
      </p:sp>
      <p:pic>
        <p:nvPicPr>
          <p:cNvPr id="5" name="Picture 4">
            <a:extLst>
              <a:ext uri="{FF2B5EF4-FFF2-40B4-BE49-F238E27FC236}">
                <a16:creationId xmlns:a16="http://schemas.microsoft.com/office/drawing/2014/main" id="{8C63E59B-0AC2-DD43-ACD3-92498C4C89E1}"/>
              </a:ext>
            </a:extLst>
          </p:cNvPr>
          <p:cNvPicPr>
            <a:picLocks noChangeAspect="1"/>
          </p:cNvPicPr>
          <p:nvPr/>
        </p:nvPicPr>
        <p:blipFill>
          <a:blip r:embed="rId2"/>
          <a:stretch>
            <a:fillRect/>
          </a:stretch>
        </p:blipFill>
        <p:spPr>
          <a:xfrm>
            <a:off x="3982527" y="0"/>
            <a:ext cx="6040606" cy="6040606"/>
          </a:xfrm>
          <a:prstGeom prst="rect">
            <a:avLst/>
          </a:prstGeom>
        </p:spPr>
      </p:pic>
      <p:sp>
        <p:nvSpPr>
          <p:cNvPr id="6" name="Rectangle 5">
            <a:extLst>
              <a:ext uri="{FF2B5EF4-FFF2-40B4-BE49-F238E27FC236}">
                <a16:creationId xmlns:a16="http://schemas.microsoft.com/office/drawing/2014/main" id="{30DF44FD-0A28-9B47-99E0-07110B7783FB}"/>
              </a:ext>
            </a:extLst>
          </p:cNvPr>
          <p:cNvSpPr/>
          <p:nvPr/>
        </p:nvSpPr>
        <p:spPr>
          <a:xfrm>
            <a:off x="0" y="2551837"/>
            <a:ext cx="6096000" cy="1754326"/>
          </a:xfrm>
          <a:prstGeom prst="rect">
            <a:avLst/>
          </a:prstGeom>
        </p:spPr>
        <p:txBody>
          <a:bodyPr>
            <a:spAutoFit/>
          </a:bodyPr>
          <a:lstStyle/>
          <a:p>
            <a:r>
              <a:rPr lang="en-US" dirty="0" err="1">
                <a:latin typeface="NewBaskerville"/>
              </a:rPr>
              <a:t>Infura</a:t>
            </a:r>
            <a:r>
              <a:rPr lang="en-US" dirty="0">
                <a:latin typeface="NewBaskerville"/>
              </a:rPr>
              <a:t>: </a:t>
            </a:r>
            <a:r>
              <a:rPr lang="en-US" i="1" dirty="0">
                <a:latin typeface="NewBaskerville"/>
              </a:rPr>
              <a:t>it is a secure, production-ready, scalable infrastructure to support your blockchain nodes </a:t>
            </a:r>
            <a:r>
              <a:rPr lang="en-US" dirty="0">
                <a:latin typeface="NewBaskerville"/>
              </a:rPr>
              <a:t>in place of your prototype local environment (such as Remix and Ganache). </a:t>
            </a:r>
          </a:p>
          <a:p>
            <a:endParaRPr lang="en-US" dirty="0">
              <a:latin typeface="NewBaskerville"/>
            </a:endParaRPr>
          </a:p>
          <a:p>
            <a:r>
              <a:rPr lang="en-US" dirty="0">
                <a:latin typeface="NewBaskerville"/>
              </a:rPr>
              <a:t>It provides the nodes and API to access Ethereum networks. Let’s learn to use the nodes and networks offered by </a:t>
            </a:r>
            <a:r>
              <a:rPr lang="en-US" dirty="0" err="1">
                <a:latin typeface="NewBaskerville"/>
              </a:rPr>
              <a:t>Infura</a:t>
            </a:r>
            <a:r>
              <a:rPr lang="en-US" dirty="0">
                <a:latin typeface="NewBaskerville"/>
              </a:rPr>
              <a:t>. </a:t>
            </a:r>
            <a:endParaRPr lang="en-US" dirty="0"/>
          </a:p>
        </p:txBody>
      </p:sp>
      <p:sp>
        <p:nvSpPr>
          <p:cNvPr id="4" name="Left Brace 3">
            <a:extLst>
              <a:ext uri="{FF2B5EF4-FFF2-40B4-BE49-F238E27FC236}">
                <a16:creationId xmlns:a16="http://schemas.microsoft.com/office/drawing/2014/main" id="{82EBC3DC-5173-0A44-BB21-6EDAFBC324D6}"/>
              </a:ext>
            </a:extLst>
          </p:cNvPr>
          <p:cNvSpPr/>
          <p:nvPr/>
        </p:nvSpPr>
        <p:spPr>
          <a:xfrm>
            <a:off x="6167336" y="4007796"/>
            <a:ext cx="262647" cy="12062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AB225D61-9146-BB29-91D4-CF53B7F5D6C7}"/>
              </a:ext>
            </a:extLst>
          </p:cNvPr>
          <p:cNvSpPr txBox="1"/>
          <p:nvPr/>
        </p:nvSpPr>
        <p:spPr>
          <a:xfrm>
            <a:off x="10496144" y="3998069"/>
            <a:ext cx="1467518" cy="307777"/>
          </a:xfrm>
          <a:prstGeom prst="rect">
            <a:avLst/>
          </a:prstGeom>
          <a:noFill/>
        </p:spPr>
        <p:txBody>
          <a:bodyPr wrap="none" rtlCol="0">
            <a:spAutoFit/>
          </a:bodyPr>
          <a:lstStyle/>
          <a:p>
            <a:r>
              <a:rPr lang="en-US" sz="1400" b="1" dirty="0"/>
              <a:t>Execution layer</a:t>
            </a:r>
          </a:p>
        </p:txBody>
      </p:sp>
      <p:cxnSp>
        <p:nvCxnSpPr>
          <p:cNvPr id="9" name="Curved Connector 8">
            <a:extLst>
              <a:ext uri="{FF2B5EF4-FFF2-40B4-BE49-F238E27FC236}">
                <a16:creationId xmlns:a16="http://schemas.microsoft.com/office/drawing/2014/main" id="{693C1765-5F65-B2D2-5083-072BC769653F}"/>
              </a:ext>
            </a:extLst>
          </p:cNvPr>
          <p:cNvCxnSpPr>
            <a:stCxn id="7" idx="2"/>
          </p:cNvCxnSpPr>
          <p:nvPr/>
        </p:nvCxnSpPr>
        <p:spPr>
          <a:xfrm rot="5400000">
            <a:off x="10473986" y="3854993"/>
            <a:ext cx="305065" cy="12067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275C757-C884-63CD-39CF-69AF7ECCD95A}"/>
              </a:ext>
            </a:extLst>
          </p:cNvPr>
          <p:cNvSpPr txBox="1"/>
          <p:nvPr/>
        </p:nvSpPr>
        <p:spPr>
          <a:xfrm>
            <a:off x="10626518" y="4610911"/>
            <a:ext cx="1359346" cy="307777"/>
          </a:xfrm>
          <a:prstGeom prst="rect">
            <a:avLst/>
          </a:prstGeom>
          <a:noFill/>
        </p:spPr>
        <p:txBody>
          <a:bodyPr wrap="none" rtlCol="0">
            <a:spAutoFit/>
          </a:bodyPr>
          <a:lstStyle/>
          <a:p>
            <a:r>
              <a:rPr lang="en-US" sz="1400" b="1" dirty="0"/>
              <a:t>Protocol layer</a:t>
            </a:r>
          </a:p>
        </p:txBody>
      </p:sp>
      <p:cxnSp>
        <p:nvCxnSpPr>
          <p:cNvPr id="12" name="Curved Connector 11">
            <a:extLst>
              <a:ext uri="{FF2B5EF4-FFF2-40B4-BE49-F238E27FC236}">
                <a16:creationId xmlns:a16="http://schemas.microsoft.com/office/drawing/2014/main" id="{ADB45C90-3CB8-9C24-CDE5-43C38C30C91A}"/>
              </a:ext>
            </a:extLst>
          </p:cNvPr>
          <p:cNvCxnSpPr>
            <a:stCxn id="10" idx="2"/>
          </p:cNvCxnSpPr>
          <p:nvPr/>
        </p:nvCxnSpPr>
        <p:spPr>
          <a:xfrm rot="5400000">
            <a:off x="10589951" y="4351870"/>
            <a:ext cx="149423" cy="128305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34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109F7D-9AB2-7843-870E-0B854EDE2D80}"/>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79586D4A-10A7-8143-A3C3-C393370B999F}"/>
              </a:ext>
            </a:extLst>
          </p:cNvPr>
          <p:cNvSpPr txBox="1"/>
          <p:nvPr/>
        </p:nvSpPr>
        <p:spPr>
          <a:xfrm>
            <a:off x="145914" y="299241"/>
            <a:ext cx="4741234" cy="523220"/>
          </a:xfrm>
          <a:prstGeom prst="rect">
            <a:avLst/>
          </a:prstGeom>
          <a:noFill/>
        </p:spPr>
        <p:txBody>
          <a:bodyPr wrap="none" rtlCol="0">
            <a:spAutoFit/>
          </a:bodyPr>
          <a:lstStyle/>
          <a:p>
            <a:r>
              <a:rPr lang="en-US" sz="2800" dirty="0" err="1"/>
              <a:t>Infura</a:t>
            </a:r>
            <a:r>
              <a:rPr lang="en-US" sz="2800" dirty="0"/>
              <a:t> blockchain infrastructure</a:t>
            </a:r>
          </a:p>
        </p:txBody>
      </p:sp>
      <p:pic>
        <p:nvPicPr>
          <p:cNvPr id="5" name="Picture 4">
            <a:extLst>
              <a:ext uri="{FF2B5EF4-FFF2-40B4-BE49-F238E27FC236}">
                <a16:creationId xmlns:a16="http://schemas.microsoft.com/office/drawing/2014/main" id="{5B9C173D-0043-C24F-BA29-8BB4C7BE7E09}"/>
              </a:ext>
            </a:extLst>
          </p:cNvPr>
          <p:cNvPicPr>
            <a:picLocks noChangeAspect="1"/>
          </p:cNvPicPr>
          <p:nvPr/>
        </p:nvPicPr>
        <p:blipFill>
          <a:blip r:embed="rId2"/>
          <a:stretch>
            <a:fillRect/>
          </a:stretch>
        </p:blipFill>
        <p:spPr>
          <a:xfrm>
            <a:off x="3535685" y="220002"/>
            <a:ext cx="7136184" cy="5572089"/>
          </a:xfrm>
          <a:prstGeom prst="rect">
            <a:avLst/>
          </a:prstGeom>
        </p:spPr>
      </p:pic>
      <p:sp>
        <p:nvSpPr>
          <p:cNvPr id="6" name="TextBox 5">
            <a:extLst>
              <a:ext uri="{FF2B5EF4-FFF2-40B4-BE49-F238E27FC236}">
                <a16:creationId xmlns:a16="http://schemas.microsoft.com/office/drawing/2014/main" id="{4AB026CE-758E-7E47-BA87-BE83F48CAEDD}"/>
              </a:ext>
            </a:extLst>
          </p:cNvPr>
          <p:cNvSpPr txBox="1"/>
          <p:nvPr/>
        </p:nvSpPr>
        <p:spPr>
          <a:xfrm>
            <a:off x="282102" y="2544382"/>
            <a:ext cx="3253583" cy="923330"/>
          </a:xfrm>
          <a:prstGeom prst="rect">
            <a:avLst/>
          </a:prstGeom>
          <a:noFill/>
        </p:spPr>
        <p:txBody>
          <a:bodyPr wrap="none" rtlCol="0">
            <a:spAutoFit/>
          </a:bodyPr>
          <a:lstStyle/>
          <a:p>
            <a:r>
              <a:rPr lang="en-US" dirty="0"/>
              <a:t>Let’s all get an account on </a:t>
            </a:r>
            <a:r>
              <a:rPr lang="en-US" dirty="0" err="1"/>
              <a:t>Infura</a:t>
            </a:r>
            <a:r>
              <a:rPr lang="en-US" dirty="0"/>
              <a:t>:</a:t>
            </a:r>
          </a:p>
          <a:p>
            <a:r>
              <a:rPr lang="en-US" dirty="0"/>
              <a:t>It is free for three projects, </a:t>
            </a:r>
          </a:p>
          <a:p>
            <a:r>
              <a:rPr lang="en-US" dirty="0"/>
              <a:t>and limited requests/day</a:t>
            </a:r>
          </a:p>
        </p:txBody>
      </p:sp>
    </p:spTree>
    <p:extLst>
      <p:ext uri="{BB962C8B-B14F-4D97-AF65-F5344CB8AC3E}">
        <p14:creationId xmlns:p14="http://schemas.microsoft.com/office/powerpoint/2010/main" val="85399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A657A7-F890-8340-B37A-9027072F2159}"/>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68BD6B1D-3952-4A44-9413-BA01270E8F14}"/>
              </a:ext>
            </a:extLst>
          </p:cNvPr>
          <p:cNvPicPr>
            <a:picLocks noChangeAspect="1"/>
          </p:cNvPicPr>
          <p:nvPr/>
        </p:nvPicPr>
        <p:blipFill>
          <a:blip r:embed="rId2"/>
          <a:stretch>
            <a:fillRect/>
          </a:stretch>
        </p:blipFill>
        <p:spPr>
          <a:xfrm>
            <a:off x="896566" y="1238065"/>
            <a:ext cx="7838872" cy="3741280"/>
          </a:xfrm>
          <a:prstGeom prst="rect">
            <a:avLst/>
          </a:prstGeom>
        </p:spPr>
      </p:pic>
      <p:sp>
        <p:nvSpPr>
          <p:cNvPr id="5" name="Rectangle 4">
            <a:extLst>
              <a:ext uri="{FF2B5EF4-FFF2-40B4-BE49-F238E27FC236}">
                <a16:creationId xmlns:a16="http://schemas.microsoft.com/office/drawing/2014/main" id="{F80A38FF-040B-AB47-8B22-6D2DCB8482DF}"/>
              </a:ext>
            </a:extLst>
          </p:cNvPr>
          <p:cNvSpPr/>
          <p:nvPr/>
        </p:nvSpPr>
        <p:spPr>
          <a:xfrm>
            <a:off x="9925834" y="2125653"/>
            <a:ext cx="1659429" cy="369332"/>
          </a:xfrm>
          <a:prstGeom prst="rect">
            <a:avLst/>
          </a:prstGeom>
        </p:spPr>
        <p:txBody>
          <a:bodyPr wrap="none">
            <a:spAutoFit/>
          </a:bodyPr>
          <a:lstStyle/>
          <a:p>
            <a:r>
              <a:rPr lang="en-US" dirty="0"/>
              <a:t>https://</a:t>
            </a:r>
            <a:r>
              <a:rPr lang="en-US" dirty="0" err="1"/>
              <a:t>infura.io</a:t>
            </a:r>
            <a:r>
              <a:rPr lang="en-US" dirty="0"/>
              <a:t>/</a:t>
            </a:r>
          </a:p>
        </p:txBody>
      </p:sp>
      <p:sp>
        <p:nvSpPr>
          <p:cNvPr id="3" name="TextBox 2">
            <a:extLst>
              <a:ext uri="{FF2B5EF4-FFF2-40B4-BE49-F238E27FC236}">
                <a16:creationId xmlns:a16="http://schemas.microsoft.com/office/drawing/2014/main" id="{F2DCE10D-F4D5-C841-B57A-A704E8CA4655}"/>
              </a:ext>
            </a:extLst>
          </p:cNvPr>
          <p:cNvSpPr txBox="1"/>
          <p:nvPr/>
        </p:nvSpPr>
        <p:spPr>
          <a:xfrm>
            <a:off x="8618706" y="568955"/>
            <a:ext cx="3299045" cy="369332"/>
          </a:xfrm>
          <a:prstGeom prst="rect">
            <a:avLst/>
          </a:prstGeom>
          <a:noFill/>
        </p:spPr>
        <p:txBody>
          <a:bodyPr wrap="none" rtlCol="0">
            <a:spAutoFit/>
          </a:bodyPr>
          <a:lstStyle/>
          <a:p>
            <a:r>
              <a:rPr lang="en-US" dirty="0"/>
              <a:t>Create a “free” account on </a:t>
            </a:r>
            <a:r>
              <a:rPr lang="en-US" dirty="0" err="1"/>
              <a:t>Infura</a:t>
            </a:r>
            <a:endParaRPr lang="en-US" dirty="0"/>
          </a:p>
        </p:txBody>
      </p:sp>
      <p:sp>
        <p:nvSpPr>
          <p:cNvPr id="6" name="TextBox 5">
            <a:extLst>
              <a:ext uri="{FF2B5EF4-FFF2-40B4-BE49-F238E27FC236}">
                <a16:creationId xmlns:a16="http://schemas.microsoft.com/office/drawing/2014/main" id="{DC2D9060-1CD8-66F6-A58D-21CB2E9A207F}"/>
              </a:ext>
            </a:extLst>
          </p:cNvPr>
          <p:cNvSpPr txBox="1"/>
          <p:nvPr/>
        </p:nvSpPr>
        <p:spPr>
          <a:xfrm>
            <a:off x="9105090" y="3910518"/>
            <a:ext cx="2936060" cy="646331"/>
          </a:xfrm>
          <a:prstGeom prst="rect">
            <a:avLst/>
          </a:prstGeom>
          <a:noFill/>
        </p:spPr>
        <p:txBody>
          <a:bodyPr wrap="none" rtlCol="0">
            <a:spAutoFit/>
          </a:bodyPr>
          <a:lstStyle/>
          <a:p>
            <a:r>
              <a:rPr lang="en-US" dirty="0"/>
              <a:t>This was the older front page</a:t>
            </a:r>
          </a:p>
          <a:p>
            <a:r>
              <a:rPr lang="en-US" dirty="0"/>
              <a:t>For Infura.</a:t>
            </a:r>
          </a:p>
        </p:txBody>
      </p:sp>
    </p:spTree>
    <p:extLst>
      <p:ext uri="{BB962C8B-B14F-4D97-AF65-F5344CB8AC3E}">
        <p14:creationId xmlns:p14="http://schemas.microsoft.com/office/powerpoint/2010/main" val="7332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DBDA99-76E8-5AC0-31ED-6F3232A1A546}"/>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0B6AA7D2-7425-857C-7048-2BA7D509CFE8}"/>
              </a:ext>
            </a:extLst>
          </p:cNvPr>
          <p:cNvSpPr txBox="1"/>
          <p:nvPr/>
        </p:nvSpPr>
        <p:spPr>
          <a:xfrm>
            <a:off x="2490281" y="992221"/>
            <a:ext cx="4853829" cy="369332"/>
          </a:xfrm>
          <a:prstGeom prst="rect">
            <a:avLst/>
          </a:prstGeom>
          <a:noFill/>
        </p:spPr>
        <p:txBody>
          <a:bodyPr wrap="none" rtlCol="0">
            <a:spAutoFit/>
          </a:bodyPr>
          <a:lstStyle/>
          <a:p>
            <a:r>
              <a:rPr lang="en-US" dirty="0"/>
              <a:t>Here is the new Infura front-end from </a:t>
            </a:r>
            <a:r>
              <a:rPr lang="en-US" dirty="0" err="1"/>
              <a:t>Consensys</a:t>
            </a:r>
            <a:r>
              <a:rPr lang="en-US" dirty="0"/>
              <a:t>.</a:t>
            </a:r>
          </a:p>
        </p:txBody>
      </p:sp>
      <p:pic>
        <p:nvPicPr>
          <p:cNvPr id="5" name="Picture 4">
            <a:extLst>
              <a:ext uri="{FF2B5EF4-FFF2-40B4-BE49-F238E27FC236}">
                <a16:creationId xmlns:a16="http://schemas.microsoft.com/office/drawing/2014/main" id="{0B498D40-802D-177B-FB0D-29B403B7FCDD}"/>
              </a:ext>
            </a:extLst>
          </p:cNvPr>
          <p:cNvPicPr>
            <a:picLocks noChangeAspect="1"/>
          </p:cNvPicPr>
          <p:nvPr/>
        </p:nvPicPr>
        <p:blipFill>
          <a:blip r:embed="rId2"/>
          <a:stretch>
            <a:fillRect/>
          </a:stretch>
        </p:blipFill>
        <p:spPr>
          <a:xfrm>
            <a:off x="1929319" y="1825756"/>
            <a:ext cx="7772400" cy="3693703"/>
          </a:xfrm>
          <a:prstGeom prst="rect">
            <a:avLst/>
          </a:prstGeom>
        </p:spPr>
      </p:pic>
      <p:sp>
        <p:nvSpPr>
          <p:cNvPr id="6" name="TextBox 5">
            <a:extLst>
              <a:ext uri="{FF2B5EF4-FFF2-40B4-BE49-F238E27FC236}">
                <a16:creationId xmlns:a16="http://schemas.microsoft.com/office/drawing/2014/main" id="{81009650-3BDF-B327-EE0B-4FBC5D820A4B}"/>
              </a:ext>
            </a:extLst>
          </p:cNvPr>
          <p:cNvSpPr txBox="1"/>
          <p:nvPr/>
        </p:nvSpPr>
        <p:spPr>
          <a:xfrm>
            <a:off x="7704306" y="1245140"/>
            <a:ext cx="3566361" cy="369332"/>
          </a:xfrm>
          <a:prstGeom prst="rect">
            <a:avLst/>
          </a:prstGeom>
          <a:noFill/>
        </p:spPr>
        <p:txBody>
          <a:bodyPr wrap="none" rtlCol="0">
            <a:spAutoFit/>
          </a:bodyPr>
          <a:lstStyle/>
          <a:p>
            <a:r>
              <a:rPr lang="en-US" dirty="0"/>
              <a:t>Let’s see if we can identify the tools.</a:t>
            </a:r>
          </a:p>
        </p:txBody>
      </p:sp>
    </p:spTree>
    <p:extLst>
      <p:ext uri="{BB962C8B-B14F-4D97-AF65-F5344CB8AC3E}">
        <p14:creationId xmlns:p14="http://schemas.microsoft.com/office/powerpoint/2010/main" val="32926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99C7A7-BE3A-0F48-9E7F-2FFFD12DFC28}"/>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6752D159-2F0D-AE4A-9C65-061A259640EE}"/>
              </a:ext>
            </a:extLst>
          </p:cNvPr>
          <p:cNvSpPr txBox="1"/>
          <p:nvPr/>
        </p:nvSpPr>
        <p:spPr>
          <a:xfrm>
            <a:off x="661481" y="269176"/>
            <a:ext cx="3749296" cy="461665"/>
          </a:xfrm>
          <a:prstGeom prst="rect">
            <a:avLst/>
          </a:prstGeom>
          <a:noFill/>
        </p:spPr>
        <p:txBody>
          <a:bodyPr wrap="none" rtlCol="0">
            <a:spAutoFit/>
          </a:bodyPr>
          <a:lstStyle/>
          <a:p>
            <a:r>
              <a:rPr lang="en-US" sz="2400" dirty="0"/>
              <a:t>Blockchain node as a service</a:t>
            </a:r>
          </a:p>
        </p:txBody>
      </p:sp>
      <p:sp>
        <p:nvSpPr>
          <p:cNvPr id="4" name="Rectangle 3">
            <a:extLst>
              <a:ext uri="{FF2B5EF4-FFF2-40B4-BE49-F238E27FC236}">
                <a16:creationId xmlns:a16="http://schemas.microsoft.com/office/drawing/2014/main" id="{50C0154E-BB34-604F-A585-32D190D44671}"/>
              </a:ext>
            </a:extLst>
          </p:cNvPr>
          <p:cNvSpPr/>
          <p:nvPr/>
        </p:nvSpPr>
        <p:spPr>
          <a:xfrm>
            <a:off x="661481" y="1438259"/>
            <a:ext cx="8929991" cy="3139321"/>
          </a:xfrm>
          <a:prstGeom prst="rect">
            <a:avLst/>
          </a:prstGeom>
        </p:spPr>
        <p:txBody>
          <a:bodyPr wrap="square">
            <a:spAutoFit/>
          </a:bodyPr>
          <a:lstStyle/>
          <a:p>
            <a:r>
              <a:rPr lang="en-US" dirty="0" err="1">
                <a:latin typeface="NewBaskerville"/>
              </a:rPr>
              <a:t>Infura</a:t>
            </a:r>
            <a:r>
              <a:rPr lang="en-US" dirty="0">
                <a:latin typeface="NewBaskerville"/>
              </a:rPr>
              <a:t> is a cloudlike infrastructure that enables the Ethereum node as a service. </a:t>
            </a:r>
          </a:p>
          <a:p>
            <a:endParaRPr lang="en-US" dirty="0">
              <a:latin typeface="NewBaskerville"/>
            </a:endParaRPr>
          </a:p>
          <a:p>
            <a:r>
              <a:rPr lang="en-US" dirty="0">
                <a:latin typeface="NewBaskerville"/>
              </a:rPr>
              <a:t>It also facilitates linking with many public networks, such as the mainnet (using real ether), </a:t>
            </a:r>
            <a:r>
              <a:rPr lang="en-US" dirty="0" err="1">
                <a:latin typeface="NewBaskerville"/>
              </a:rPr>
              <a:t>Goerli</a:t>
            </a:r>
            <a:r>
              <a:rPr lang="en-US" dirty="0">
                <a:latin typeface="NewBaskerville"/>
              </a:rPr>
              <a:t>, and </a:t>
            </a:r>
            <a:r>
              <a:rPr lang="en-US" dirty="0" err="1">
                <a:latin typeface="NewBaskerville"/>
              </a:rPr>
              <a:t>Rinkeby</a:t>
            </a:r>
            <a:r>
              <a:rPr lang="en-US" dirty="0">
                <a:latin typeface="NewBaskerville"/>
              </a:rPr>
              <a:t> (using test ether); </a:t>
            </a:r>
          </a:p>
          <a:p>
            <a:r>
              <a:rPr lang="en-US" dirty="0">
                <a:latin typeface="NewBaskerville"/>
              </a:rPr>
              <a:t>and provides a gateway for IPFS, a decentralized file system. </a:t>
            </a:r>
          </a:p>
          <a:p>
            <a:endParaRPr lang="en-US" dirty="0">
              <a:latin typeface="NewBaskerville"/>
            </a:endParaRPr>
          </a:p>
          <a:p>
            <a:r>
              <a:rPr lang="en-US" dirty="0">
                <a:latin typeface="NewBaskerville"/>
              </a:rPr>
              <a:t>It offers an easy-to-use dashboard for creating Ethereum projects for deploying smart contracts, configuring security settings for projects, and selecting the public network to connect to. </a:t>
            </a:r>
          </a:p>
          <a:p>
            <a:endParaRPr lang="en-US" dirty="0">
              <a:latin typeface="NewBaskerville"/>
            </a:endParaRPr>
          </a:p>
          <a:p>
            <a:r>
              <a:rPr lang="en-US" dirty="0">
                <a:latin typeface="NewBaskerville"/>
              </a:rPr>
              <a:t>It can be the web3 provider in the Remix dropdown…</a:t>
            </a:r>
            <a:endParaRPr lang="en-US" dirty="0"/>
          </a:p>
        </p:txBody>
      </p:sp>
      <p:pic>
        <p:nvPicPr>
          <p:cNvPr id="6" name="Picture 5">
            <a:extLst>
              <a:ext uri="{FF2B5EF4-FFF2-40B4-BE49-F238E27FC236}">
                <a16:creationId xmlns:a16="http://schemas.microsoft.com/office/drawing/2014/main" id="{AFBE04ED-BAE3-F042-8A6E-3B8945C68607}"/>
              </a:ext>
            </a:extLst>
          </p:cNvPr>
          <p:cNvPicPr>
            <a:picLocks noChangeAspect="1"/>
          </p:cNvPicPr>
          <p:nvPr/>
        </p:nvPicPr>
        <p:blipFill>
          <a:blip r:embed="rId2"/>
          <a:stretch>
            <a:fillRect/>
          </a:stretch>
        </p:blipFill>
        <p:spPr>
          <a:xfrm>
            <a:off x="6882319" y="3740150"/>
            <a:ext cx="4648200" cy="2120900"/>
          </a:xfrm>
          <a:prstGeom prst="rect">
            <a:avLst/>
          </a:prstGeom>
        </p:spPr>
      </p:pic>
      <p:cxnSp>
        <p:nvCxnSpPr>
          <p:cNvPr id="8" name="Curved Connector 7">
            <a:extLst>
              <a:ext uri="{FF2B5EF4-FFF2-40B4-BE49-F238E27FC236}">
                <a16:creationId xmlns:a16="http://schemas.microsoft.com/office/drawing/2014/main" id="{1EF0EC3F-F541-3849-B6D1-089D3E800384}"/>
              </a:ext>
            </a:extLst>
          </p:cNvPr>
          <p:cNvCxnSpPr>
            <a:cxnSpLocks/>
            <a:stCxn id="4" idx="2"/>
          </p:cNvCxnSpPr>
          <p:nvPr/>
        </p:nvCxnSpPr>
        <p:spPr>
          <a:xfrm rot="16200000" flipH="1">
            <a:off x="6063122" y="3640934"/>
            <a:ext cx="947730" cy="28210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D710960-C914-8B87-C85E-F7A521A4D77E}"/>
              </a:ext>
            </a:extLst>
          </p:cNvPr>
          <p:cNvSpPr txBox="1"/>
          <p:nvPr/>
        </p:nvSpPr>
        <p:spPr>
          <a:xfrm>
            <a:off x="680936" y="5428034"/>
            <a:ext cx="4866140" cy="369332"/>
          </a:xfrm>
          <a:prstGeom prst="rect">
            <a:avLst/>
          </a:prstGeom>
          <a:noFill/>
        </p:spPr>
        <p:txBody>
          <a:bodyPr wrap="none" rtlCol="0">
            <a:spAutoFit/>
          </a:bodyPr>
          <a:lstStyle/>
          <a:p>
            <a:r>
              <a:rPr lang="en-US" dirty="0"/>
              <a:t>So you can have Remix connect to Infura! Try this.</a:t>
            </a:r>
          </a:p>
        </p:txBody>
      </p:sp>
      <p:cxnSp>
        <p:nvCxnSpPr>
          <p:cNvPr id="9" name="Curved Connector 8">
            <a:extLst>
              <a:ext uri="{FF2B5EF4-FFF2-40B4-BE49-F238E27FC236}">
                <a16:creationId xmlns:a16="http://schemas.microsoft.com/office/drawing/2014/main" id="{045C6758-7C52-2A14-4762-8C357319799D}"/>
              </a:ext>
            </a:extLst>
          </p:cNvPr>
          <p:cNvCxnSpPr>
            <a:stCxn id="6" idx="1"/>
            <a:endCxn id="5" idx="3"/>
          </p:cNvCxnSpPr>
          <p:nvPr/>
        </p:nvCxnSpPr>
        <p:spPr>
          <a:xfrm rot="10800000" flipV="1">
            <a:off x="5547077" y="4800600"/>
            <a:ext cx="1335243" cy="8121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112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C69605-D214-CC47-AC3A-36B1D99D3126}"/>
              </a:ext>
            </a:extLst>
          </p:cNvPr>
          <p:cNvSpPr>
            <a:spLocks noGrp="1"/>
          </p:cNvSpPr>
          <p:nvPr>
            <p:ph type="ftr" sz="quarter" idx="11"/>
          </p:nvPr>
        </p:nvSpPr>
        <p:spPr/>
        <p:txBody>
          <a:bodyPr/>
          <a:lstStyle/>
          <a:p>
            <a:r>
              <a:rPr lang="en-US" dirty="0"/>
              <a:t>Bina Ramamurthy. Copyright 2023</a:t>
            </a:r>
          </a:p>
        </p:txBody>
      </p:sp>
      <p:pic>
        <p:nvPicPr>
          <p:cNvPr id="4" name="Picture 3">
            <a:extLst>
              <a:ext uri="{FF2B5EF4-FFF2-40B4-BE49-F238E27FC236}">
                <a16:creationId xmlns:a16="http://schemas.microsoft.com/office/drawing/2014/main" id="{2AA971F3-CF6B-D342-906C-C84E36A813F1}"/>
              </a:ext>
            </a:extLst>
          </p:cNvPr>
          <p:cNvPicPr>
            <a:picLocks noChangeAspect="1"/>
          </p:cNvPicPr>
          <p:nvPr/>
        </p:nvPicPr>
        <p:blipFill>
          <a:blip r:embed="rId2"/>
          <a:stretch>
            <a:fillRect/>
          </a:stretch>
        </p:blipFill>
        <p:spPr>
          <a:xfrm>
            <a:off x="0" y="638508"/>
            <a:ext cx="12192000" cy="4880907"/>
          </a:xfrm>
          <a:prstGeom prst="rect">
            <a:avLst/>
          </a:prstGeom>
        </p:spPr>
      </p:pic>
      <p:sp>
        <p:nvSpPr>
          <p:cNvPr id="5" name="TextBox 4">
            <a:extLst>
              <a:ext uri="{FF2B5EF4-FFF2-40B4-BE49-F238E27FC236}">
                <a16:creationId xmlns:a16="http://schemas.microsoft.com/office/drawing/2014/main" id="{B6A9CBC7-79FB-C341-832F-E141130E675C}"/>
              </a:ext>
            </a:extLst>
          </p:cNvPr>
          <p:cNvSpPr txBox="1"/>
          <p:nvPr/>
        </p:nvSpPr>
        <p:spPr>
          <a:xfrm>
            <a:off x="8090212" y="0"/>
            <a:ext cx="2514022" cy="646331"/>
          </a:xfrm>
          <a:prstGeom prst="rect">
            <a:avLst/>
          </a:prstGeom>
          <a:noFill/>
        </p:spPr>
        <p:txBody>
          <a:bodyPr wrap="none" rtlCol="0">
            <a:spAutoFit/>
          </a:bodyPr>
          <a:lstStyle/>
          <a:p>
            <a:r>
              <a:rPr lang="en-US" dirty="0"/>
              <a:t>Explore! It is a cool stuff.</a:t>
            </a:r>
          </a:p>
          <a:p>
            <a:r>
              <a:rPr lang="en-US" dirty="0"/>
              <a:t>My old interface.</a:t>
            </a:r>
          </a:p>
        </p:txBody>
      </p:sp>
    </p:spTree>
    <p:extLst>
      <p:ext uri="{BB962C8B-B14F-4D97-AF65-F5344CB8AC3E}">
        <p14:creationId xmlns:p14="http://schemas.microsoft.com/office/powerpoint/2010/main" val="226135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986EE0-9306-6EA2-8EEC-554ECBAD13E0}"/>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BAA7F01A-B67B-6B46-7E58-E161831AD3C3}"/>
              </a:ext>
            </a:extLst>
          </p:cNvPr>
          <p:cNvPicPr>
            <a:picLocks noChangeAspect="1"/>
          </p:cNvPicPr>
          <p:nvPr/>
        </p:nvPicPr>
        <p:blipFill>
          <a:blip r:embed="rId2"/>
          <a:stretch>
            <a:fillRect/>
          </a:stretch>
        </p:blipFill>
        <p:spPr>
          <a:xfrm>
            <a:off x="1352144" y="1378273"/>
            <a:ext cx="9844391" cy="2213685"/>
          </a:xfrm>
          <a:prstGeom prst="rect">
            <a:avLst/>
          </a:prstGeom>
        </p:spPr>
      </p:pic>
    </p:spTree>
    <p:extLst>
      <p:ext uri="{BB962C8B-B14F-4D97-AF65-F5344CB8AC3E}">
        <p14:creationId xmlns:p14="http://schemas.microsoft.com/office/powerpoint/2010/main" val="208363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DB1766-71D0-4C45-ADD4-D07861F20355}"/>
              </a:ext>
            </a:extLst>
          </p:cNvPr>
          <p:cNvSpPr>
            <a:spLocks noGrp="1"/>
          </p:cNvSpPr>
          <p:nvPr>
            <p:ph type="ftr" sz="quarter" idx="11"/>
          </p:nvPr>
        </p:nvSpPr>
        <p:spPr/>
        <p:txBody>
          <a:bodyPr/>
          <a:lstStyle/>
          <a:p>
            <a:r>
              <a:rPr lang="en-US" dirty="0"/>
              <a:t>Bina Ramamurthy. Copyright 2023</a:t>
            </a:r>
          </a:p>
        </p:txBody>
      </p:sp>
      <p:sp>
        <p:nvSpPr>
          <p:cNvPr id="3" name="Rectangle 2">
            <a:extLst>
              <a:ext uri="{FF2B5EF4-FFF2-40B4-BE49-F238E27FC236}">
                <a16:creationId xmlns:a16="http://schemas.microsoft.com/office/drawing/2014/main" id="{62CBF00B-160F-2049-8D8F-8E77B17DFCDA}"/>
              </a:ext>
            </a:extLst>
          </p:cNvPr>
          <p:cNvSpPr/>
          <p:nvPr/>
        </p:nvSpPr>
        <p:spPr>
          <a:xfrm>
            <a:off x="846306" y="1031132"/>
            <a:ext cx="8297694" cy="4524315"/>
          </a:xfrm>
          <a:prstGeom prst="rect">
            <a:avLst/>
          </a:prstGeom>
        </p:spPr>
        <p:txBody>
          <a:bodyPr wrap="square">
            <a:spAutoFit/>
          </a:bodyPr>
          <a:lstStyle/>
          <a:p>
            <a:endParaRPr lang="en-US" dirty="0">
              <a:latin typeface="NewBaskerville"/>
            </a:endParaRPr>
          </a:p>
          <a:p>
            <a:r>
              <a:rPr lang="en-US" dirty="0">
                <a:latin typeface="NewBaskerville"/>
              </a:rPr>
              <a:t>Even though I named the projects Role1, quizDec8, etc. to be agnostic of any particular application, each project can host multiple smart contracts. </a:t>
            </a:r>
          </a:p>
          <a:p>
            <a:endParaRPr lang="en-US" dirty="0">
              <a:latin typeface="NewBaskerville"/>
            </a:endParaRPr>
          </a:p>
          <a:p>
            <a:endParaRPr lang="en-US" dirty="0">
              <a:latin typeface="NewBaskerville"/>
            </a:endParaRPr>
          </a:p>
          <a:p>
            <a:r>
              <a:rPr lang="en-US" dirty="0">
                <a:latin typeface="NewBaskerville"/>
              </a:rPr>
              <a:t>You can deploy many smart contracts, especially related ones,  in a single project of Infura, depending on the expected load. </a:t>
            </a:r>
          </a:p>
          <a:p>
            <a:endParaRPr lang="en-US" dirty="0">
              <a:latin typeface="NewBaskerville"/>
            </a:endParaRPr>
          </a:p>
          <a:p>
            <a:endParaRPr lang="en-US" dirty="0">
              <a:latin typeface="NewBaskerville"/>
            </a:endParaRPr>
          </a:p>
          <a:p>
            <a:endParaRPr lang="en-US" dirty="0">
              <a:latin typeface="NewBaskerville"/>
            </a:endParaRPr>
          </a:p>
          <a:p>
            <a:r>
              <a:rPr lang="en-US" dirty="0">
                <a:latin typeface="NewBaskerville"/>
              </a:rPr>
              <a:t>But this assignment of role names in different projects is for convenience of interaction and testing, load balancing, and avoiding co-tenancy and separation of concerns of Dapps. </a:t>
            </a:r>
          </a:p>
          <a:p>
            <a:endParaRPr lang="en-US" dirty="0">
              <a:latin typeface="NewBaskerville"/>
            </a:endParaRPr>
          </a:p>
          <a:p>
            <a:r>
              <a:rPr lang="en-US" dirty="0">
                <a:latin typeface="NewBaskerville"/>
              </a:rPr>
              <a:t>The one I used for today’s interaction is CSE426Spring2023. This can house all my smart contracts for the semester.</a:t>
            </a:r>
            <a:endParaRPr lang="en-US" dirty="0"/>
          </a:p>
        </p:txBody>
      </p:sp>
      <p:sp>
        <p:nvSpPr>
          <p:cNvPr id="4" name="Rectangle 3">
            <a:extLst>
              <a:ext uri="{FF2B5EF4-FFF2-40B4-BE49-F238E27FC236}">
                <a16:creationId xmlns:a16="http://schemas.microsoft.com/office/drawing/2014/main" id="{A4F5A527-C392-6142-9650-13CBA4E47147}"/>
              </a:ext>
            </a:extLst>
          </p:cNvPr>
          <p:cNvSpPr/>
          <p:nvPr/>
        </p:nvSpPr>
        <p:spPr>
          <a:xfrm>
            <a:off x="4442172" y="591232"/>
            <a:ext cx="2948243" cy="523220"/>
          </a:xfrm>
          <a:prstGeom prst="rect">
            <a:avLst/>
          </a:prstGeom>
        </p:spPr>
        <p:txBody>
          <a:bodyPr wrap="none">
            <a:spAutoFit/>
          </a:bodyPr>
          <a:lstStyle/>
          <a:p>
            <a:r>
              <a:rPr lang="en-US" sz="2800" dirty="0">
                <a:latin typeface="NewBaskerville"/>
              </a:rPr>
              <a:t>Naming the nodes</a:t>
            </a:r>
          </a:p>
        </p:txBody>
      </p:sp>
    </p:spTree>
    <p:extLst>
      <p:ext uri="{BB962C8B-B14F-4D97-AF65-F5344CB8AC3E}">
        <p14:creationId xmlns:p14="http://schemas.microsoft.com/office/powerpoint/2010/main" val="349903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211D7E-5E71-444E-8CC7-084F8019FAD5}"/>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50594B3E-68AC-2640-947B-0D17AA3F9A98}"/>
              </a:ext>
            </a:extLst>
          </p:cNvPr>
          <p:cNvPicPr>
            <a:picLocks noChangeAspect="1"/>
          </p:cNvPicPr>
          <p:nvPr/>
        </p:nvPicPr>
        <p:blipFill>
          <a:blip r:embed="rId2"/>
          <a:stretch>
            <a:fillRect/>
          </a:stretch>
        </p:blipFill>
        <p:spPr>
          <a:xfrm>
            <a:off x="2305455" y="243191"/>
            <a:ext cx="7725700" cy="5518357"/>
          </a:xfrm>
          <a:prstGeom prst="rect">
            <a:avLst/>
          </a:prstGeom>
        </p:spPr>
      </p:pic>
      <p:sp>
        <p:nvSpPr>
          <p:cNvPr id="5" name="TextBox 4">
            <a:extLst>
              <a:ext uri="{FF2B5EF4-FFF2-40B4-BE49-F238E27FC236}">
                <a16:creationId xmlns:a16="http://schemas.microsoft.com/office/drawing/2014/main" id="{E89921CC-0226-E74C-8C97-E8B3F2C87F92}"/>
              </a:ext>
            </a:extLst>
          </p:cNvPr>
          <p:cNvSpPr txBox="1"/>
          <p:nvPr/>
        </p:nvSpPr>
        <p:spPr>
          <a:xfrm>
            <a:off x="0" y="3570050"/>
            <a:ext cx="2435475" cy="646331"/>
          </a:xfrm>
          <a:prstGeom prst="rect">
            <a:avLst/>
          </a:prstGeom>
          <a:solidFill>
            <a:srgbClr val="FF8200"/>
          </a:solidFill>
        </p:spPr>
        <p:txBody>
          <a:bodyPr wrap="none" rtlCol="0">
            <a:spAutoFit/>
          </a:bodyPr>
          <a:lstStyle/>
          <a:p>
            <a:r>
              <a:rPr lang="en-US" dirty="0"/>
              <a:t>This is what you’ll </a:t>
            </a:r>
          </a:p>
          <a:p>
            <a:r>
              <a:rPr lang="en-US" dirty="0"/>
              <a:t>do in public deployment</a:t>
            </a:r>
          </a:p>
        </p:txBody>
      </p:sp>
      <p:sp>
        <p:nvSpPr>
          <p:cNvPr id="6" name="Right Arrow 5">
            <a:extLst>
              <a:ext uri="{FF2B5EF4-FFF2-40B4-BE49-F238E27FC236}">
                <a16:creationId xmlns:a16="http://schemas.microsoft.com/office/drawing/2014/main" id="{CE03D8E2-E4B3-E44A-AF2F-D864E27AAAF8}"/>
              </a:ext>
            </a:extLst>
          </p:cNvPr>
          <p:cNvSpPr/>
          <p:nvPr/>
        </p:nvSpPr>
        <p:spPr>
          <a:xfrm>
            <a:off x="1896893" y="3800802"/>
            <a:ext cx="408562" cy="184826"/>
          </a:xfrm>
          <a:prstGeom prst="rightArrow">
            <a:avLst/>
          </a:prstGeom>
          <a:solidFill>
            <a:srgbClr val="FF82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569272-726B-C748-89B6-AC677584A5FA}"/>
              </a:ext>
            </a:extLst>
          </p:cNvPr>
          <p:cNvSpPr txBox="1"/>
          <p:nvPr/>
        </p:nvSpPr>
        <p:spPr>
          <a:xfrm>
            <a:off x="486383" y="1439694"/>
            <a:ext cx="375424" cy="369332"/>
          </a:xfrm>
          <a:prstGeom prst="rect">
            <a:avLst/>
          </a:prstGeom>
          <a:solidFill>
            <a:schemeClr val="accent2"/>
          </a:solidFill>
        </p:spPr>
        <p:txBody>
          <a:bodyPr wrap="none" rtlCol="0">
            <a:spAutoFit/>
          </a:bodyPr>
          <a:lstStyle/>
          <a:p>
            <a:r>
              <a:rPr lang="en-US" dirty="0"/>
              <a:t>Q</a:t>
            </a:r>
          </a:p>
        </p:txBody>
      </p:sp>
      <p:sp>
        <p:nvSpPr>
          <p:cNvPr id="7" name="TextBox 6">
            <a:extLst>
              <a:ext uri="{FF2B5EF4-FFF2-40B4-BE49-F238E27FC236}">
                <a16:creationId xmlns:a16="http://schemas.microsoft.com/office/drawing/2014/main" id="{6DACACED-0BBA-C3DC-4D80-90B38A54DC02}"/>
              </a:ext>
            </a:extLst>
          </p:cNvPr>
          <p:cNvSpPr txBox="1"/>
          <p:nvPr/>
        </p:nvSpPr>
        <p:spPr>
          <a:xfrm>
            <a:off x="9119964" y="269176"/>
            <a:ext cx="2639505" cy="369332"/>
          </a:xfrm>
          <a:prstGeom prst="rect">
            <a:avLst/>
          </a:prstGeom>
          <a:noFill/>
        </p:spPr>
        <p:txBody>
          <a:bodyPr wrap="none" rtlCol="0">
            <a:spAutoFit/>
          </a:bodyPr>
          <a:lstStyle/>
          <a:p>
            <a:r>
              <a:rPr lang="en-US" dirty="0">
                <a:highlight>
                  <a:srgbClr val="FF8200"/>
                </a:highlight>
              </a:rPr>
              <a:t>Project and Exam Material</a:t>
            </a:r>
          </a:p>
        </p:txBody>
      </p:sp>
      <p:sp>
        <p:nvSpPr>
          <p:cNvPr id="8" name="TextBox 7">
            <a:extLst>
              <a:ext uri="{FF2B5EF4-FFF2-40B4-BE49-F238E27FC236}">
                <a16:creationId xmlns:a16="http://schemas.microsoft.com/office/drawing/2014/main" id="{DF12984D-29DC-E26E-C958-73A1B828B655}"/>
              </a:ext>
            </a:extLst>
          </p:cNvPr>
          <p:cNvSpPr txBox="1"/>
          <p:nvPr/>
        </p:nvSpPr>
        <p:spPr>
          <a:xfrm>
            <a:off x="9783469" y="1410352"/>
            <a:ext cx="2223686" cy="646331"/>
          </a:xfrm>
          <a:prstGeom prst="rect">
            <a:avLst/>
          </a:prstGeom>
          <a:noFill/>
        </p:spPr>
        <p:txBody>
          <a:bodyPr wrap="none" rtlCol="0">
            <a:spAutoFit/>
          </a:bodyPr>
          <a:lstStyle/>
          <a:p>
            <a:r>
              <a:rPr lang="en-US" dirty="0">
                <a:highlight>
                  <a:srgbClr val="FFFF00"/>
                </a:highlight>
              </a:rPr>
              <a:t>Replace Ropsten in </a:t>
            </a:r>
          </a:p>
          <a:p>
            <a:r>
              <a:rPr lang="en-US" dirty="0">
                <a:highlight>
                  <a:srgbClr val="FFFF00"/>
                </a:highlight>
              </a:rPr>
              <a:t>the book with </a:t>
            </a:r>
            <a:r>
              <a:rPr lang="en-US" dirty="0" err="1">
                <a:highlight>
                  <a:srgbClr val="FFFF00"/>
                </a:highlight>
              </a:rPr>
              <a:t>Goerli</a:t>
            </a:r>
            <a:r>
              <a:rPr lang="en-US" dirty="0">
                <a:highlight>
                  <a:srgbClr val="FFFF00"/>
                </a:highlight>
              </a:rPr>
              <a:t>.</a:t>
            </a:r>
          </a:p>
        </p:txBody>
      </p:sp>
      <p:sp>
        <p:nvSpPr>
          <p:cNvPr id="9" name="TextBox 8">
            <a:extLst>
              <a:ext uri="{FF2B5EF4-FFF2-40B4-BE49-F238E27FC236}">
                <a16:creationId xmlns:a16="http://schemas.microsoft.com/office/drawing/2014/main" id="{43BD38F4-C19F-7917-BAC7-50D29246A845}"/>
              </a:ext>
            </a:extLst>
          </p:cNvPr>
          <p:cNvSpPr txBox="1"/>
          <p:nvPr/>
        </p:nvSpPr>
        <p:spPr>
          <a:xfrm>
            <a:off x="9818863" y="5224140"/>
            <a:ext cx="2152897" cy="923330"/>
          </a:xfrm>
          <a:prstGeom prst="rect">
            <a:avLst/>
          </a:prstGeom>
          <a:noFill/>
        </p:spPr>
        <p:txBody>
          <a:bodyPr wrap="none" rtlCol="0">
            <a:spAutoFit/>
          </a:bodyPr>
          <a:lstStyle/>
          <a:p>
            <a:r>
              <a:rPr lang="en-US" dirty="0">
                <a:highlight>
                  <a:srgbClr val="FFFF00"/>
                </a:highlight>
              </a:rPr>
              <a:t>Today for class </a:t>
            </a:r>
          </a:p>
          <a:p>
            <a:r>
              <a:rPr lang="en-US" dirty="0">
                <a:highlight>
                  <a:srgbClr val="FFFF00"/>
                </a:highlight>
              </a:rPr>
              <a:t>activity we are going </a:t>
            </a:r>
          </a:p>
          <a:p>
            <a:r>
              <a:rPr lang="en-US" dirty="0">
                <a:highlight>
                  <a:srgbClr val="FFFF00"/>
                </a:highlight>
              </a:rPr>
              <a:t>to do step 8</a:t>
            </a:r>
          </a:p>
        </p:txBody>
      </p:sp>
    </p:spTree>
    <p:extLst>
      <p:ext uri="{BB962C8B-B14F-4D97-AF65-F5344CB8AC3E}">
        <p14:creationId xmlns:p14="http://schemas.microsoft.com/office/powerpoint/2010/main" val="68892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B1F542-68A7-E449-9D62-1EE71CE2E7EC}"/>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B3642FAB-F723-4642-8410-8DEC32211372}"/>
              </a:ext>
            </a:extLst>
          </p:cNvPr>
          <p:cNvSpPr txBox="1"/>
          <p:nvPr/>
        </p:nvSpPr>
        <p:spPr>
          <a:xfrm>
            <a:off x="447472" y="253074"/>
            <a:ext cx="3680816" cy="461665"/>
          </a:xfrm>
          <a:prstGeom prst="rect">
            <a:avLst/>
          </a:prstGeom>
          <a:noFill/>
        </p:spPr>
        <p:txBody>
          <a:bodyPr wrap="none" rtlCol="0">
            <a:spAutoFit/>
          </a:bodyPr>
          <a:lstStyle/>
          <a:p>
            <a:r>
              <a:rPr lang="en-US" sz="2400" dirty="0" err="1"/>
              <a:t>Infura</a:t>
            </a:r>
            <a:r>
              <a:rPr lang="en-US" sz="2400" dirty="0"/>
              <a:t> node endpoint details</a:t>
            </a:r>
          </a:p>
        </p:txBody>
      </p:sp>
      <p:pic>
        <p:nvPicPr>
          <p:cNvPr id="5" name="Picture 4">
            <a:extLst>
              <a:ext uri="{FF2B5EF4-FFF2-40B4-BE49-F238E27FC236}">
                <a16:creationId xmlns:a16="http://schemas.microsoft.com/office/drawing/2014/main" id="{9E6E5547-4C17-554C-B4C0-07586AEF9A8C}"/>
              </a:ext>
            </a:extLst>
          </p:cNvPr>
          <p:cNvPicPr>
            <a:picLocks noChangeAspect="1"/>
          </p:cNvPicPr>
          <p:nvPr/>
        </p:nvPicPr>
        <p:blipFill>
          <a:blip r:embed="rId2"/>
          <a:stretch>
            <a:fillRect/>
          </a:stretch>
        </p:blipFill>
        <p:spPr>
          <a:xfrm>
            <a:off x="328134" y="1208281"/>
            <a:ext cx="7062281" cy="4714708"/>
          </a:xfrm>
          <a:prstGeom prst="rect">
            <a:avLst/>
          </a:prstGeom>
        </p:spPr>
      </p:pic>
      <p:sp>
        <p:nvSpPr>
          <p:cNvPr id="6" name="TextBox 5">
            <a:extLst>
              <a:ext uri="{FF2B5EF4-FFF2-40B4-BE49-F238E27FC236}">
                <a16:creationId xmlns:a16="http://schemas.microsoft.com/office/drawing/2014/main" id="{5D8628D5-EADE-EA4F-BF56-B674F4821056}"/>
              </a:ext>
            </a:extLst>
          </p:cNvPr>
          <p:cNvSpPr txBox="1"/>
          <p:nvPr/>
        </p:nvSpPr>
        <p:spPr>
          <a:xfrm>
            <a:off x="7578852" y="714739"/>
            <a:ext cx="4479368" cy="2862322"/>
          </a:xfrm>
          <a:prstGeom prst="rect">
            <a:avLst/>
          </a:prstGeom>
          <a:noFill/>
        </p:spPr>
        <p:txBody>
          <a:bodyPr wrap="none" rtlCol="0">
            <a:spAutoFit/>
          </a:bodyPr>
          <a:lstStyle/>
          <a:p>
            <a:r>
              <a:rPr lang="en-US" dirty="0"/>
              <a:t>You can reach this point by clicking “Settings” </a:t>
            </a:r>
          </a:p>
          <a:p>
            <a:r>
              <a:rPr lang="en-US" dirty="0"/>
              <a:t>and one of the node names</a:t>
            </a:r>
          </a:p>
          <a:p>
            <a:endParaRPr lang="en-US" dirty="0"/>
          </a:p>
          <a:p>
            <a:r>
              <a:rPr lang="en-US" dirty="0"/>
              <a:t>Keep the details secure: Do not reveal the </a:t>
            </a:r>
          </a:p>
          <a:p>
            <a:r>
              <a:rPr lang="en-US" dirty="0"/>
              <a:t>details.</a:t>
            </a:r>
          </a:p>
          <a:p>
            <a:endParaRPr lang="en-US" dirty="0"/>
          </a:p>
          <a:p>
            <a:r>
              <a:rPr lang="en-US" dirty="0"/>
              <a:t>When you click on the Project name you will </a:t>
            </a:r>
          </a:p>
          <a:p>
            <a:r>
              <a:rPr lang="en-US" dirty="0"/>
              <a:t>see the details of the API key and </a:t>
            </a:r>
          </a:p>
          <a:p>
            <a:r>
              <a:rPr lang="en-US" dirty="0"/>
              <a:t>other secure details. SO I have blacked it out.</a:t>
            </a:r>
          </a:p>
          <a:p>
            <a:endParaRPr lang="en-US" dirty="0"/>
          </a:p>
        </p:txBody>
      </p:sp>
      <p:cxnSp>
        <p:nvCxnSpPr>
          <p:cNvPr id="11" name="Curved Connector 10">
            <a:extLst>
              <a:ext uri="{FF2B5EF4-FFF2-40B4-BE49-F238E27FC236}">
                <a16:creationId xmlns:a16="http://schemas.microsoft.com/office/drawing/2014/main" id="{C824D9DB-0892-6A2B-A8AE-FF793592F71B}"/>
              </a:ext>
            </a:extLst>
          </p:cNvPr>
          <p:cNvCxnSpPr>
            <a:stCxn id="6" idx="2"/>
          </p:cNvCxnSpPr>
          <p:nvPr/>
        </p:nvCxnSpPr>
        <p:spPr>
          <a:xfrm rot="5400000">
            <a:off x="7801888" y="2351071"/>
            <a:ext cx="790658" cy="32426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C8CA3B8-9415-E88C-D568-5ACDFE2079DC}"/>
              </a:ext>
            </a:extLst>
          </p:cNvPr>
          <p:cNvSpPr txBox="1"/>
          <p:nvPr/>
        </p:nvSpPr>
        <p:spPr>
          <a:xfrm>
            <a:off x="8190689" y="4776281"/>
            <a:ext cx="4016741" cy="646331"/>
          </a:xfrm>
          <a:prstGeom prst="rect">
            <a:avLst/>
          </a:prstGeom>
          <a:noFill/>
        </p:spPr>
        <p:txBody>
          <a:bodyPr wrap="none" rtlCol="0">
            <a:spAutoFit/>
          </a:bodyPr>
          <a:lstStyle/>
          <a:p>
            <a:r>
              <a:rPr lang="en-US" dirty="0"/>
              <a:t>Replace Ropsten with any of the </a:t>
            </a:r>
          </a:p>
          <a:p>
            <a:r>
              <a:rPr lang="en-US" dirty="0"/>
              <a:t>networks you like. What are the options?</a:t>
            </a:r>
          </a:p>
        </p:txBody>
      </p:sp>
    </p:spTree>
    <p:extLst>
      <p:ext uri="{BB962C8B-B14F-4D97-AF65-F5344CB8AC3E}">
        <p14:creationId xmlns:p14="http://schemas.microsoft.com/office/powerpoint/2010/main" val="319198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853-6655-B049-86CF-119F26B5184E}"/>
              </a:ext>
            </a:extLst>
          </p:cNvPr>
          <p:cNvSpPr>
            <a:spLocks noGrp="1"/>
          </p:cNvSpPr>
          <p:nvPr>
            <p:ph type="title"/>
          </p:nvPr>
        </p:nvSpPr>
        <p:spPr/>
        <p:txBody>
          <a:bodyPr/>
          <a:lstStyle/>
          <a:p>
            <a:r>
              <a:rPr lang="en-US" dirty="0"/>
              <a:t>Plan for the rest of the semester</a:t>
            </a:r>
          </a:p>
        </p:txBody>
      </p:sp>
      <p:sp>
        <p:nvSpPr>
          <p:cNvPr id="3" name="Content Placeholder 2">
            <a:extLst>
              <a:ext uri="{FF2B5EF4-FFF2-40B4-BE49-F238E27FC236}">
                <a16:creationId xmlns:a16="http://schemas.microsoft.com/office/drawing/2014/main" id="{C993C7B3-ED60-EC4F-8672-BFCE749A8C01}"/>
              </a:ext>
            </a:extLst>
          </p:cNvPr>
          <p:cNvSpPr>
            <a:spLocks noGrp="1"/>
          </p:cNvSpPr>
          <p:nvPr>
            <p:ph idx="1"/>
          </p:nvPr>
        </p:nvSpPr>
        <p:spPr/>
        <p:txBody>
          <a:bodyPr>
            <a:normAutofit/>
          </a:bodyPr>
          <a:lstStyle/>
          <a:p>
            <a:r>
              <a:rPr lang="en-US" dirty="0"/>
              <a:t>Finish chapter 8 to learn working on public deployment: Part of Phase 3 of your project.</a:t>
            </a:r>
          </a:p>
          <a:p>
            <a:r>
              <a:rPr lang="en-US" dirty="0"/>
              <a:t>I would like to work on Chapter 9 and 10 in the next weeks, possible Ch 11 too!</a:t>
            </a:r>
          </a:p>
          <a:p>
            <a:r>
              <a:rPr lang="en-US" dirty="0"/>
              <a:t>Final exam review on 5/19 (Just a reminder).</a:t>
            </a:r>
          </a:p>
        </p:txBody>
      </p:sp>
      <p:sp>
        <p:nvSpPr>
          <p:cNvPr id="4" name="Footer Placeholder 3">
            <a:extLst>
              <a:ext uri="{FF2B5EF4-FFF2-40B4-BE49-F238E27FC236}">
                <a16:creationId xmlns:a16="http://schemas.microsoft.com/office/drawing/2014/main" id="{A4494A87-7C19-014B-9EDE-A73A6178BEA3}"/>
              </a:ext>
            </a:extLst>
          </p:cNvPr>
          <p:cNvSpPr>
            <a:spLocks noGrp="1"/>
          </p:cNvSpPr>
          <p:nvPr>
            <p:ph type="ftr" sz="quarter" idx="11"/>
          </p:nvPr>
        </p:nvSpPr>
        <p:spPr/>
        <p:txBody>
          <a:bodyPr/>
          <a:lstStyle/>
          <a:p>
            <a:r>
              <a:rPr lang="en-US"/>
              <a:t>Bina Ramamurthy. Copyright 2023</a:t>
            </a:r>
          </a:p>
        </p:txBody>
      </p:sp>
      <p:sp>
        <p:nvSpPr>
          <p:cNvPr id="5" name="5-Point Star 4">
            <a:extLst>
              <a:ext uri="{FF2B5EF4-FFF2-40B4-BE49-F238E27FC236}">
                <a16:creationId xmlns:a16="http://schemas.microsoft.com/office/drawing/2014/main" id="{17A4D3B3-69CC-7345-9A4A-2014562B8624}"/>
              </a:ext>
            </a:extLst>
          </p:cNvPr>
          <p:cNvSpPr/>
          <p:nvPr/>
        </p:nvSpPr>
        <p:spPr>
          <a:xfrm>
            <a:off x="9066179" y="638508"/>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72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FAB123-6698-6305-2B78-1909F169C5ED}"/>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9F4D9927-4826-C84E-BA6C-3A044D0CEF9D}"/>
              </a:ext>
            </a:extLst>
          </p:cNvPr>
          <p:cNvPicPr>
            <a:picLocks noChangeAspect="1"/>
          </p:cNvPicPr>
          <p:nvPr/>
        </p:nvPicPr>
        <p:blipFill>
          <a:blip r:embed="rId2"/>
          <a:stretch>
            <a:fillRect/>
          </a:stretch>
        </p:blipFill>
        <p:spPr>
          <a:xfrm>
            <a:off x="5001475" y="0"/>
            <a:ext cx="2189049" cy="6118698"/>
          </a:xfrm>
          <a:prstGeom prst="rect">
            <a:avLst/>
          </a:prstGeom>
        </p:spPr>
      </p:pic>
      <p:sp>
        <p:nvSpPr>
          <p:cNvPr id="6" name="Oval 5">
            <a:extLst>
              <a:ext uri="{FF2B5EF4-FFF2-40B4-BE49-F238E27FC236}">
                <a16:creationId xmlns:a16="http://schemas.microsoft.com/office/drawing/2014/main" id="{FAAE6762-49DA-A9A8-76C0-32FAF48B7D61}"/>
              </a:ext>
            </a:extLst>
          </p:cNvPr>
          <p:cNvSpPr/>
          <p:nvPr/>
        </p:nvSpPr>
        <p:spPr>
          <a:xfrm>
            <a:off x="4114800" y="-184826"/>
            <a:ext cx="4173166" cy="25180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2DE7C8-C6C2-B3FE-ADFC-0D506764663D}"/>
              </a:ext>
            </a:extLst>
          </p:cNvPr>
          <p:cNvSpPr txBox="1"/>
          <p:nvPr/>
        </p:nvSpPr>
        <p:spPr>
          <a:xfrm>
            <a:off x="8365787" y="1284051"/>
            <a:ext cx="3878369" cy="646331"/>
          </a:xfrm>
          <a:prstGeom prst="rect">
            <a:avLst/>
          </a:prstGeom>
          <a:noFill/>
        </p:spPr>
        <p:txBody>
          <a:bodyPr wrap="none" rtlCol="0">
            <a:spAutoFit/>
          </a:bodyPr>
          <a:lstStyle/>
          <a:p>
            <a:r>
              <a:rPr lang="en-US" dirty="0"/>
              <a:t>There are ones along with the test nets</a:t>
            </a:r>
          </a:p>
          <a:p>
            <a:r>
              <a:rPr lang="en-US" dirty="0"/>
              <a:t>that you will use.</a:t>
            </a:r>
          </a:p>
        </p:txBody>
      </p:sp>
    </p:spTree>
    <p:extLst>
      <p:ext uri="{BB962C8B-B14F-4D97-AF65-F5344CB8AC3E}">
        <p14:creationId xmlns:p14="http://schemas.microsoft.com/office/powerpoint/2010/main" val="187156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3CCE2A-F72D-ED46-A11A-3995045B0EA5}"/>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BE4FAF33-5FD1-8C4C-B5E4-308C6540DDD5}"/>
              </a:ext>
            </a:extLst>
          </p:cNvPr>
          <p:cNvSpPr txBox="1"/>
          <p:nvPr/>
        </p:nvSpPr>
        <p:spPr>
          <a:xfrm>
            <a:off x="603115" y="496111"/>
            <a:ext cx="4652299" cy="461665"/>
          </a:xfrm>
          <a:prstGeom prst="rect">
            <a:avLst/>
          </a:prstGeom>
          <a:noFill/>
        </p:spPr>
        <p:txBody>
          <a:bodyPr wrap="none" rtlCol="0">
            <a:spAutoFit/>
          </a:bodyPr>
          <a:lstStyle/>
          <a:p>
            <a:r>
              <a:rPr lang="en-US" sz="2400" dirty="0"/>
              <a:t>Step 1: Installing </a:t>
            </a:r>
            <a:r>
              <a:rPr lang="en-US" sz="2400" dirty="0" err="1"/>
              <a:t>HDWallet</a:t>
            </a:r>
            <a:r>
              <a:rPr lang="en-US" sz="2400" dirty="0"/>
              <a:t> provider</a:t>
            </a:r>
          </a:p>
        </p:txBody>
      </p:sp>
      <p:sp>
        <p:nvSpPr>
          <p:cNvPr id="4" name="Rectangle 3">
            <a:extLst>
              <a:ext uri="{FF2B5EF4-FFF2-40B4-BE49-F238E27FC236}">
                <a16:creationId xmlns:a16="http://schemas.microsoft.com/office/drawing/2014/main" id="{F4977566-F3EE-5C47-BD03-3F65B1A71A90}"/>
              </a:ext>
            </a:extLst>
          </p:cNvPr>
          <p:cNvSpPr/>
          <p:nvPr/>
        </p:nvSpPr>
        <p:spPr>
          <a:xfrm>
            <a:off x="5742562" y="329307"/>
            <a:ext cx="6096000" cy="1477328"/>
          </a:xfrm>
          <a:prstGeom prst="rect">
            <a:avLst/>
          </a:prstGeom>
        </p:spPr>
        <p:txBody>
          <a:bodyPr>
            <a:spAutoFit/>
          </a:bodyPr>
          <a:lstStyle/>
          <a:p>
            <a:r>
              <a:rPr lang="en-US" dirty="0">
                <a:latin typeface="NewBaskerville"/>
              </a:rPr>
              <a:t>An </a:t>
            </a:r>
            <a:r>
              <a:rPr lang="en-US" dirty="0" err="1">
                <a:latin typeface="NewBaskerville"/>
              </a:rPr>
              <a:t>Infura</a:t>
            </a:r>
            <a:r>
              <a:rPr lang="en-US" dirty="0">
                <a:latin typeface="NewBaskerville"/>
              </a:rPr>
              <a:t> node manages the blockchain gateway and infrastructure services. </a:t>
            </a:r>
          </a:p>
          <a:p>
            <a:r>
              <a:rPr lang="en-US" dirty="0">
                <a:latin typeface="NewBaskerville"/>
              </a:rPr>
              <a:t>But for security and privacy reasons, it does not support functions such as transaction signing and managing accounts, so you need a software module for a wallet manager. </a:t>
            </a:r>
            <a:endParaRPr lang="en-US" dirty="0"/>
          </a:p>
        </p:txBody>
      </p:sp>
      <p:sp>
        <p:nvSpPr>
          <p:cNvPr id="5" name="Rectangle 4">
            <a:extLst>
              <a:ext uri="{FF2B5EF4-FFF2-40B4-BE49-F238E27FC236}">
                <a16:creationId xmlns:a16="http://schemas.microsoft.com/office/drawing/2014/main" id="{D67354BC-0BE8-E643-A846-34123BC2CC90}"/>
              </a:ext>
            </a:extLst>
          </p:cNvPr>
          <p:cNvSpPr/>
          <p:nvPr/>
        </p:nvSpPr>
        <p:spPr>
          <a:xfrm>
            <a:off x="603115" y="2767280"/>
            <a:ext cx="7937770" cy="1969770"/>
          </a:xfrm>
          <a:prstGeom prst="rect">
            <a:avLst/>
          </a:prstGeom>
        </p:spPr>
        <p:txBody>
          <a:bodyPr wrap="square">
            <a:spAutoFit/>
          </a:bodyPr>
          <a:lstStyle/>
          <a:p>
            <a:r>
              <a:rPr lang="en-US" dirty="0">
                <a:latin typeface="NewBaskerville"/>
              </a:rPr>
              <a:t>To install the </a:t>
            </a:r>
            <a:r>
              <a:rPr lang="en-US" dirty="0" err="1">
                <a:latin typeface="NewBaskerville"/>
              </a:rPr>
              <a:t>HDWalletProvider</a:t>
            </a:r>
            <a:r>
              <a:rPr lang="en-US" dirty="0">
                <a:latin typeface="NewBaskerville"/>
              </a:rPr>
              <a:t> module, you’ll use the </a:t>
            </a:r>
            <a:r>
              <a:rPr lang="en-US" dirty="0" err="1">
                <a:latin typeface="NewBaskerville"/>
              </a:rPr>
              <a:t>npm</a:t>
            </a:r>
            <a:r>
              <a:rPr lang="en-US" dirty="0">
                <a:latin typeface="NewBaskerville"/>
              </a:rPr>
              <a:t> installer. </a:t>
            </a:r>
          </a:p>
          <a:p>
            <a:endParaRPr lang="en-US" dirty="0">
              <a:latin typeface="NewBaskerville"/>
            </a:endParaRPr>
          </a:p>
          <a:p>
            <a:r>
              <a:rPr lang="en-US" dirty="0">
                <a:latin typeface="NewBaskerville"/>
              </a:rPr>
              <a:t>Add a line of code to truffle-</a:t>
            </a:r>
            <a:r>
              <a:rPr lang="en-US" dirty="0" err="1">
                <a:latin typeface="NewBaskerville"/>
              </a:rPr>
              <a:t>config.js</a:t>
            </a:r>
            <a:r>
              <a:rPr lang="en-US" dirty="0">
                <a:latin typeface="NewBaskerville"/>
              </a:rPr>
              <a:t> in the contract directory to install this module. This file is already included in the code we’ve provided: </a:t>
            </a:r>
          </a:p>
          <a:p>
            <a:endParaRPr lang="en-US" dirty="0">
              <a:latin typeface="NewBaskerville"/>
            </a:endParaRPr>
          </a:p>
          <a:p>
            <a:endParaRPr lang="en-US" dirty="0"/>
          </a:p>
          <a:p>
            <a:r>
              <a:rPr lang="en-US" sz="1400" dirty="0">
                <a:latin typeface="Courier" pitchFamily="2" charset="0"/>
              </a:rPr>
              <a:t>const </a:t>
            </a:r>
            <a:r>
              <a:rPr lang="en-US" sz="1400" dirty="0" err="1">
                <a:latin typeface="Courier" pitchFamily="2" charset="0"/>
              </a:rPr>
              <a:t>HDWalletProvider</a:t>
            </a:r>
            <a:r>
              <a:rPr lang="en-US" sz="1400" dirty="0">
                <a:latin typeface="Courier" pitchFamily="2" charset="0"/>
              </a:rPr>
              <a:t> = require('truffle-</a:t>
            </a:r>
            <a:r>
              <a:rPr lang="en-US" sz="1400" dirty="0" err="1">
                <a:latin typeface="Courier" pitchFamily="2" charset="0"/>
              </a:rPr>
              <a:t>hdwallet</a:t>
            </a:r>
            <a:r>
              <a:rPr lang="en-US" sz="1400" dirty="0">
                <a:latin typeface="Courier" pitchFamily="2" charset="0"/>
              </a:rPr>
              <a:t>-provider'); </a:t>
            </a:r>
            <a:endParaRPr lang="en-US" dirty="0"/>
          </a:p>
        </p:txBody>
      </p:sp>
      <p:sp>
        <p:nvSpPr>
          <p:cNvPr id="6" name="TextBox 5">
            <a:extLst>
              <a:ext uri="{FF2B5EF4-FFF2-40B4-BE49-F238E27FC236}">
                <a16:creationId xmlns:a16="http://schemas.microsoft.com/office/drawing/2014/main" id="{ED72A29C-2B21-C849-9888-D72718547AC7}"/>
              </a:ext>
            </a:extLst>
          </p:cNvPr>
          <p:cNvSpPr txBox="1"/>
          <p:nvPr/>
        </p:nvSpPr>
        <p:spPr>
          <a:xfrm>
            <a:off x="8810617" y="2767280"/>
            <a:ext cx="3461845" cy="369332"/>
          </a:xfrm>
          <a:prstGeom prst="rect">
            <a:avLst/>
          </a:prstGeom>
          <a:noFill/>
        </p:spPr>
        <p:txBody>
          <a:bodyPr wrap="none" rtlCol="0">
            <a:spAutoFit/>
          </a:bodyPr>
          <a:lstStyle/>
          <a:p>
            <a:r>
              <a:rPr lang="en-US" b="1" dirty="0"/>
              <a:t>You’ll also need a </a:t>
            </a:r>
            <a:r>
              <a:rPr lang="en-US" b="1" dirty="0" err="1"/>
              <a:t>package.json</a:t>
            </a:r>
            <a:endParaRPr lang="en-US" b="1" dirty="0"/>
          </a:p>
        </p:txBody>
      </p:sp>
      <p:sp>
        <p:nvSpPr>
          <p:cNvPr id="7" name="TextBox 6">
            <a:extLst>
              <a:ext uri="{FF2B5EF4-FFF2-40B4-BE49-F238E27FC236}">
                <a16:creationId xmlns:a16="http://schemas.microsoft.com/office/drawing/2014/main" id="{3300A04A-FB8F-6841-C315-07B975E8C0AA}"/>
              </a:ext>
            </a:extLst>
          </p:cNvPr>
          <p:cNvSpPr txBox="1"/>
          <p:nvPr/>
        </p:nvSpPr>
        <p:spPr>
          <a:xfrm>
            <a:off x="2749817" y="5223753"/>
            <a:ext cx="9337108" cy="646331"/>
          </a:xfrm>
          <a:prstGeom prst="rect">
            <a:avLst/>
          </a:prstGeom>
          <a:noFill/>
        </p:spPr>
        <p:txBody>
          <a:bodyPr wrap="none" rtlCol="0">
            <a:spAutoFit/>
          </a:bodyPr>
          <a:lstStyle/>
          <a:p>
            <a:r>
              <a:rPr lang="en-US" dirty="0">
                <a:highlight>
                  <a:srgbClr val="FFFF00"/>
                </a:highlight>
              </a:rPr>
              <a:t>You can all these already created for you in the counter code we have provided with today’s code.</a:t>
            </a:r>
          </a:p>
          <a:p>
            <a:r>
              <a:rPr lang="en-US" dirty="0">
                <a:highlight>
                  <a:srgbClr val="FFFF00"/>
                </a:highlight>
              </a:rPr>
              <a:t>It has a README that you can use for Phase 3.</a:t>
            </a:r>
          </a:p>
        </p:txBody>
      </p:sp>
    </p:spTree>
    <p:extLst>
      <p:ext uri="{BB962C8B-B14F-4D97-AF65-F5344CB8AC3E}">
        <p14:creationId xmlns:p14="http://schemas.microsoft.com/office/powerpoint/2010/main" val="289621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B9966-B3A7-7B4C-91A1-99A65B941C15}"/>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28C89BFA-A886-774B-AFE9-6E51A4304A17}"/>
              </a:ext>
            </a:extLst>
          </p:cNvPr>
          <p:cNvSpPr/>
          <p:nvPr/>
        </p:nvSpPr>
        <p:spPr>
          <a:xfrm>
            <a:off x="836579" y="1702341"/>
            <a:ext cx="10389140" cy="2862322"/>
          </a:xfrm>
          <a:prstGeom prst="rect">
            <a:avLst/>
          </a:prstGeom>
        </p:spPr>
        <p:txBody>
          <a:bodyPr wrap="square">
            <a:spAutoFit/>
          </a:bodyPr>
          <a:lstStyle/>
          <a:p>
            <a:r>
              <a:rPr lang="en-US" dirty="0">
                <a:latin typeface="NewBaskerville"/>
              </a:rPr>
              <a:t>Smart contracts require a node, network, account addresses, and ether balance for successful deployment. </a:t>
            </a:r>
          </a:p>
          <a:p>
            <a:endParaRPr lang="en-US" dirty="0">
              <a:latin typeface="NewBaskerville"/>
            </a:endParaRPr>
          </a:p>
          <a:p>
            <a:r>
              <a:rPr lang="en-US" dirty="0">
                <a:latin typeface="NewBaskerville"/>
              </a:rPr>
              <a:t>You configure these elements by adding to the truffle-</a:t>
            </a:r>
            <a:r>
              <a:rPr lang="en-US" dirty="0" err="1">
                <a:latin typeface="NewBaskerville"/>
              </a:rPr>
              <a:t>config.js</a:t>
            </a:r>
            <a:r>
              <a:rPr lang="en-US" dirty="0">
                <a:latin typeface="NewBaskerville"/>
              </a:rPr>
              <a:t>  (Listing 8.3)that you used for the configuration to the Ganache local chain. You need to configure these items for the smart contract deployment: </a:t>
            </a:r>
          </a:p>
          <a:p>
            <a:endParaRPr lang="en-US" dirty="0">
              <a:latin typeface="NewBaskerville"/>
            </a:endParaRPr>
          </a:p>
          <a:p>
            <a:endParaRPr lang="en-US" dirty="0"/>
          </a:p>
          <a:p>
            <a:pPr marL="342900" indent="-342900">
              <a:buFont typeface="+mj-lt"/>
              <a:buAutoNum type="arabicPeriod"/>
            </a:pPr>
            <a:r>
              <a:rPr lang="en-US" dirty="0">
                <a:latin typeface="NewBaskerville"/>
              </a:rPr>
              <a:t>The </a:t>
            </a:r>
            <a:r>
              <a:rPr lang="en-US" dirty="0" err="1">
                <a:latin typeface="NewBaskerville"/>
              </a:rPr>
              <a:t>HDWalletProvider</a:t>
            </a:r>
            <a:r>
              <a:rPr lang="en-US" dirty="0">
                <a:latin typeface="NewBaskerville"/>
              </a:rPr>
              <a:t> installation specified by </a:t>
            </a:r>
            <a:r>
              <a:rPr lang="en-US" sz="1400" dirty="0">
                <a:latin typeface="Courier" pitchFamily="2" charset="0"/>
              </a:rPr>
              <a:t>require('truffle-</a:t>
            </a:r>
            <a:r>
              <a:rPr lang="en-US" sz="1400" dirty="0" err="1">
                <a:latin typeface="Courier" pitchFamily="2" charset="0"/>
              </a:rPr>
              <a:t>hdwallet</a:t>
            </a:r>
            <a:r>
              <a:rPr lang="en-US" sz="1400" dirty="0">
                <a:latin typeface="Courier" pitchFamily="2" charset="0"/>
              </a:rPr>
              <a:t>-provider') </a:t>
            </a:r>
            <a:endParaRPr lang="en-US" dirty="0"/>
          </a:p>
          <a:p>
            <a:pPr marL="342900" indent="-342900">
              <a:buFont typeface="+mj-lt"/>
              <a:buAutoNum type="arabicPeriod"/>
            </a:pPr>
            <a:r>
              <a:rPr lang="en-US" dirty="0">
                <a:latin typeface="NewBaskerville"/>
              </a:rPr>
              <a:t>The mnemonic representing the deployer’s account addresses for deployment and withdrawing transaction fees </a:t>
            </a:r>
            <a:endParaRPr lang="en-US" dirty="0"/>
          </a:p>
          <a:p>
            <a:pPr marL="342900" indent="-342900">
              <a:buFont typeface="+mj-lt"/>
              <a:buAutoNum type="arabicPeriod"/>
            </a:pPr>
            <a:r>
              <a:rPr lang="en-US" dirty="0">
                <a:latin typeface="NewBaskerville"/>
              </a:rPr>
              <a:t>The </a:t>
            </a:r>
            <a:r>
              <a:rPr lang="en-US" dirty="0" err="1">
                <a:latin typeface="NewBaskerville"/>
              </a:rPr>
              <a:t>Goerli</a:t>
            </a:r>
            <a:r>
              <a:rPr lang="en-US" dirty="0">
                <a:latin typeface="NewBaskerville"/>
              </a:rPr>
              <a:t>-Infura Ethereum node endpoint address </a:t>
            </a:r>
            <a:endParaRPr lang="en-US" dirty="0"/>
          </a:p>
        </p:txBody>
      </p:sp>
      <p:sp>
        <p:nvSpPr>
          <p:cNvPr id="4" name="TextBox 3">
            <a:extLst>
              <a:ext uri="{FF2B5EF4-FFF2-40B4-BE49-F238E27FC236}">
                <a16:creationId xmlns:a16="http://schemas.microsoft.com/office/drawing/2014/main" id="{60DE5BA7-F83F-AB41-8B76-D76E418D55C9}"/>
              </a:ext>
            </a:extLst>
          </p:cNvPr>
          <p:cNvSpPr txBox="1"/>
          <p:nvPr/>
        </p:nvSpPr>
        <p:spPr>
          <a:xfrm>
            <a:off x="797668" y="525294"/>
            <a:ext cx="6676508" cy="523220"/>
          </a:xfrm>
          <a:prstGeom prst="rect">
            <a:avLst/>
          </a:prstGeom>
          <a:noFill/>
        </p:spPr>
        <p:txBody>
          <a:bodyPr wrap="none" rtlCol="0">
            <a:spAutoFit/>
          </a:bodyPr>
          <a:lstStyle/>
          <a:p>
            <a:r>
              <a:rPr lang="en-US" sz="2800" dirty="0"/>
              <a:t>Configuring for smart contract deployment  </a:t>
            </a:r>
          </a:p>
        </p:txBody>
      </p:sp>
    </p:spTree>
    <p:extLst>
      <p:ext uri="{BB962C8B-B14F-4D97-AF65-F5344CB8AC3E}">
        <p14:creationId xmlns:p14="http://schemas.microsoft.com/office/powerpoint/2010/main" val="330315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66B914-986B-FD4F-99C8-BD86452E8FC2}"/>
              </a:ext>
            </a:extLst>
          </p:cNvPr>
          <p:cNvSpPr>
            <a:spLocks noGrp="1"/>
          </p:cNvSpPr>
          <p:nvPr>
            <p:ph type="ftr" sz="quarter" idx="11"/>
          </p:nvPr>
        </p:nvSpPr>
        <p:spPr/>
        <p:txBody>
          <a:bodyPr/>
          <a:lstStyle/>
          <a:p>
            <a:r>
              <a:rPr lang="en-US"/>
              <a:t>Bina Ramamurthy. Copyright 2023</a:t>
            </a:r>
            <a:endParaRPr lang="en-US" dirty="0"/>
          </a:p>
        </p:txBody>
      </p:sp>
      <p:sp>
        <p:nvSpPr>
          <p:cNvPr id="3" name="TextBox 2">
            <a:extLst>
              <a:ext uri="{FF2B5EF4-FFF2-40B4-BE49-F238E27FC236}">
                <a16:creationId xmlns:a16="http://schemas.microsoft.com/office/drawing/2014/main" id="{1A3F4364-4624-5749-BB7B-C77561D96425}"/>
              </a:ext>
            </a:extLst>
          </p:cNvPr>
          <p:cNvSpPr txBox="1"/>
          <p:nvPr/>
        </p:nvSpPr>
        <p:spPr>
          <a:xfrm>
            <a:off x="505838" y="483907"/>
            <a:ext cx="2324675" cy="523220"/>
          </a:xfrm>
          <a:prstGeom prst="rect">
            <a:avLst/>
          </a:prstGeom>
          <a:noFill/>
        </p:spPr>
        <p:txBody>
          <a:bodyPr wrap="none" rtlCol="0">
            <a:spAutoFit/>
          </a:bodyPr>
          <a:lstStyle/>
          <a:p>
            <a:r>
              <a:rPr lang="en-US" sz="2800" dirty="0"/>
              <a:t>truffle-</a:t>
            </a:r>
            <a:r>
              <a:rPr lang="en-US" sz="2800" dirty="0" err="1"/>
              <a:t>config.js</a:t>
            </a:r>
            <a:endParaRPr lang="en-US" sz="2800" dirty="0"/>
          </a:p>
        </p:txBody>
      </p:sp>
      <p:pic>
        <p:nvPicPr>
          <p:cNvPr id="5" name="Picture 4">
            <a:extLst>
              <a:ext uri="{FF2B5EF4-FFF2-40B4-BE49-F238E27FC236}">
                <a16:creationId xmlns:a16="http://schemas.microsoft.com/office/drawing/2014/main" id="{CE35E5A0-489D-C545-A32E-2C82D273D60E}"/>
              </a:ext>
            </a:extLst>
          </p:cNvPr>
          <p:cNvPicPr>
            <a:picLocks noChangeAspect="1"/>
          </p:cNvPicPr>
          <p:nvPr/>
        </p:nvPicPr>
        <p:blipFill>
          <a:blip r:embed="rId2"/>
          <a:stretch>
            <a:fillRect/>
          </a:stretch>
        </p:blipFill>
        <p:spPr>
          <a:xfrm>
            <a:off x="654050" y="1161727"/>
            <a:ext cx="10883900" cy="4229100"/>
          </a:xfrm>
          <a:prstGeom prst="rect">
            <a:avLst/>
          </a:prstGeom>
        </p:spPr>
      </p:pic>
      <p:sp>
        <p:nvSpPr>
          <p:cNvPr id="6" name="TextBox 5">
            <a:extLst>
              <a:ext uri="{FF2B5EF4-FFF2-40B4-BE49-F238E27FC236}">
                <a16:creationId xmlns:a16="http://schemas.microsoft.com/office/drawing/2014/main" id="{65BC64A3-CC47-4D48-BC36-4745AE561026}"/>
              </a:ext>
            </a:extLst>
          </p:cNvPr>
          <p:cNvSpPr txBox="1"/>
          <p:nvPr/>
        </p:nvSpPr>
        <p:spPr>
          <a:xfrm>
            <a:off x="4194348" y="5390827"/>
            <a:ext cx="6392134" cy="923330"/>
          </a:xfrm>
          <a:prstGeom prst="rect">
            <a:avLst/>
          </a:prstGeom>
          <a:noFill/>
        </p:spPr>
        <p:txBody>
          <a:bodyPr wrap="none" rtlCol="0">
            <a:spAutoFit/>
          </a:bodyPr>
          <a:lstStyle/>
          <a:p>
            <a:r>
              <a:rPr lang="en-US" b="1" dirty="0"/>
              <a:t>You’ll also need a </a:t>
            </a:r>
            <a:r>
              <a:rPr lang="en-US" b="1" dirty="0" err="1"/>
              <a:t>package.json</a:t>
            </a:r>
            <a:r>
              <a:rPr lang="en-US" b="1" dirty="0"/>
              <a:t> in your </a:t>
            </a:r>
            <a:r>
              <a:rPr lang="en-US" b="1" dirty="0" err="1"/>
              <a:t>xyz</a:t>
            </a:r>
            <a:r>
              <a:rPr lang="en-US" b="1" dirty="0"/>
              <a:t>-contract folder</a:t>
            </a:r>
          </a:p>
          <a:p>
            <a:r>
              <a:rPr lang="en-US" b="1" dirty="0"/>
              <a:t>Instead of Ropsten use </a:t>
            </a:r>
            <a:r>
              <a:rPr lang="en-US" b="1" dirty="0" err="1"/>
              <a:t>Goerli</a:t>
            </a:r>
            <a:r>
              <a:rPr lang="en-US" b="1" dirty="0"/>
              <a:t>.</a:t>
            </a:r>
          </a:p>
          <a:p>
            <a:endParaRPr lang="en-US" dirty="0"/>
          </a:p>
        </p:txBody>
      </p:sp>
    </p:spTree>
    <p:extLst>
      <p:ext uri="{BB962C8B-B14F-4D97-AF65-F5344CB8AC3E}">
        <p14:creationId xmlns:p14="http://schemas.microsoft.com/office/powerpoint/2010/main" val="2596013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43254A-B50B-3B47-AF7B-46FE9BDAA558}"/>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0F618AF5-8E40-3D40-B8EF-3AD68F6D9024}"/>
              </a:ext>
            </a:extLst>
          </p:cNvPr>
          <p:cNvSpPr/>
          <p:nvPr/>
        </p:nvSpPr>
        <p:spPr>
          <a:xfrm>
            <a:off x="2464340" y="0"/>
            <a:ext cx="6096000" cy="5755422"/>
          </a:xfrm>
          <a:prstGeom prst="rect">
            <a:avLst/>
          </a:prstGeom>
        </p:spPr>
        <p:txBody>
          <a:bodyPr>
            <a:spAutoFit/>
          </a:bodyPr>
          <a:lstStyle/>
          <a:p>
            <a:r>
              <a:rPr lang="en-US" sz="1600" dirty="0"/>
              <a:t>const </a:t>
            </a:r>
            <a:r>
              <a:rPr lang="en-US" sz="1600" dirty="0" err="1"/>
              <a:t>HDWalletProvider</a:t>
            </a:r>
            <a:r>
              <a:rPr lang="en-US" sz="1600" dirty="0"/>
              <a:t> = require('truffle-</a:t>
            </a:r>
            <a:r>
              <a:rPr lang="en-US" sz="1600" dirty="0" err="1"/>
              <a:t>hdwallet</a:t>
            </a:r>
            <a:r>
              <a:rPr lang="en-US" sz="1600" dirty="0"/>
              <a:t>-provider');</a:t>
            </a:r>
          </a:p>
          <a:p>
            <a:r>
              <a:rPr lang="en-US" sz="1600" dirty="0"/>
              <a:t>beneficiary='';</a:t>
            </a:r>
          </a:p>
          <a:p>
            <a:r>
              <a:rPr lang="en-US" sz="1600" dirty="0" err="1"/>
              <a:t>module.exports</a:t>
            </a:r>
            <a:r>
              <a:rPr lang="en-US" sz="1600" dirty="0"/>
              <a:t> = {</a:t>
            </a:r>
          </a:p>
          <a:p>
            <a:r>
              <a:rPr lang="en-US" sz="1600" dirty="0"/>
              <a:t>  networks: {</a:t>
            </a:r>
          </a:p>
          <a:p>
            <a:r>
              <a:rPr lang="en-US" sz="1600" dirty="0"/>
              <a:t>    </a:t>
            </a:r>
            <a:r>
              <a:rPr lang="en-US" sz="1600" dirty="0" err="1"/>
              <a:t>ropsten</a:t>
            </a:r>
            <a:r>
              <a:rPr lang="en-US" sz="1600" dirty="0"/>
              <a:t>: {</a:t>
            </a:r>
          </a:p>
          <a:p>
            <a:r>
              <a:rPr lang="en-US" sz="1600" dirty="0"/>
              <a:t>      provider: () =&gt; new </a:t>
            </a:r>
            <a:r>
              <a:rPr lang="en-US" sz="1600" dirty="0" err="1"/>
              <a:t>HDWalletProvider</a:t>
            </a:r>
            <a:r>
              <a:rPr lang="en-US" sz="1600" dirty="0"/>
              <a:t>(beneficiary, ‘ '),</a:t>
            </a:r>
          </a:p>
          <a:p>
            <a:r>
              <a:rPr lang="en-US" sz="1600" dirty="0"/>
              <a:t>      </a:t>
            </a:r>
            <a:r>
              <a:rPr lang="en-US" sz="1600" dirty="0" err="1"/>
              <a:t>network_id</a:t>
            </a:r>
            <a:r>
              <a:rPr lang="en-US" sz="1600" dirty="0"/>
              <a:t>: 3,       </a:t>
            </a:r>
          </a:p>
          <a:p>
            <a:r>
              <a:rPr lang="en-US" sz="1600" dirty="0"/>
              <a:t>      gas: 5000000,       </a:t>
            </a:r>
          </a:p>
          <a:p>
            <a:r>
              <a:rPr lang="en-US" sz="1600" dirty="0"/>
              <a:t>      </a:t>
            </a:r>
            <a:r>
              <a:rPr lang="en-US" sz="1600" dirty="0" err="1"/>
              <a:t>skipDryRun</a:t>
            </a:r>
            <a:r>
              <a:rPr lang="en-US" sz="1600" dirty="0"/>
              <a:t>: false</a:t>
            </a:r>
          </a:p>
          <a:p>
            <a:r>
              <a:rPr lang="en-US" sz="1600" dirty="0"/>
              <a:t>    },</a:t>
            </a:r>
          </a:p>
          <a:p>
            <a:r>
              <a:rPr lang="en-US" sz="1600" dirty="0"/>
              <a:t>    development: {</a:t>
            </a:r>
          </a:p>
          <a:p>
            <a:r>
              <a:rPr lang="en-US" sz="1600" dirty="0"/>
              <a:t>      host: "localhost",</a:t>
            </a:r>
          </a:p>
          <a:p>
            <a:r>
              <a:rPr lang="en-US" sz="1600" dirty="0"/>
              <a:t>      port: 7545,</a:t>
            </a:r>
          </a:p>
          <a:p>
            <a:r>
              <a:rPr lang="en-US" sz="1600" dirty="0"/>
              <a:t>      </a:t>
            </a:r>
            <a:r>
              <a:rPr lang="en-US" sz="1600" dirty="0" err="1"/>
              <a:t>network_id</a:t>
            </a:r>
            <a:r>
              <a:rPr lang="en-US" sz="1600" dirty="0"/>
              <a:t>: "*" // Match any network id</a:t>
            </a:r>
          </a:p>
          <a:p>
            <a:r>
              <a:rPr lang="en-US" sz="1600" dirty="0"/>
              <a:t>    }</a:t>
            </a:r>
          </a:p>
          <a:p>
            <a:r>
              <a:rPr lang="en-US" sz="1600" dirty="0"/>
              <a:t>  },</a:t>
            </a:r>
          </a:p>
          <a:p>
            <a:endParaRPr lang="en-US" sz="1600" dirty="0"/>
          </a:p>
          <a:p>
            <a:r>
              <a:rPr lang="en-US" sz="1600" dirty="0"/>
              <a:t>  compilers: {</a:t>
            </a:r>
          </a:p>
          <a:p>
            <a:r>
              <a:rPr lang="en-US" sz="1600" dirty="0"/>
              <a:t>    </a:t>
            </a:r>
            <a:r>
              <a:rPr lang="en-US" sz="1600" dirty="0" err="1"/>
              <a:t>solc</a:t>
            </a:r>
            <a:r>
              <a:rPr lang="en-US" sz="1600" dirty="0"/>
              <a:t>: {</a:t>
            </a:r>
          </a:p>
          <a:p>
            <a:r>
              <a:rPr lang="en-US" sz="1600" dirty="0"/>
              <a:t>       version: "0.5.8"</a:t>
            </a:r>
          </a:p>
          <a:p>
            <a:r>
              <a:rPr lang="en-US" sz="1600" dirty="0"/>
              <a:t>    }</a:t>
            </a:r>
          </a:p>
          <a:p>
            <a:r>
              <a:rPr lang="en-US" sz="1600" dirty="0"/>
              <a:t>  }</a:t>
            </a:r>
          </a:p>
          <a:p>
            <a:r>
              <a:rPr lang="en-US" sz="1600" dirty="0"/>
              <a:t>};</a:t>
            </a:r>
          </a:p>
        </p:txBody>
      </p:sp>
      <p:sp>
        <p:nvSpPr>
          <p:cNvPr id="4" name="TextBox 3">
            <a:extLst>
              <a:ext uri="{FF2B5EF4-FFF2-40B4-BE49-F238E27FC236}">
                <a16:creationId xmlns:a16="http://schemas.microsoft.com/office/drawing/2014/main" id="{17709829-0B87-6B43-8E25-9EA32907C793}"/>
              </a:ext>
            </a:extLst>
          </p:cNvPr>
          <p:cNvSpPr txBox="1"/>
          <p:nvPr/>
        </p:nvSpPr>
        <p:spPr>
          <a:xfrm>
            <a:off x="9260732" y="329307"/>
            <a:ext cx="2222083" cy="369332"/>
          </a:xfrm>
          <a:prstGeom prst="rect">
            <a:avLst/>
          </a:prstGeom>
          <a:solidFill>
            <a:srgbClr val="FF8200"/>
          </a:solidFill>
        </p:spPr>
        <p:txBody>
          <a:bodyPr wrap="none" rtlCol="0">
            <a:spAutoFit/>
          </a:bodyPr>
          <a:lstStyle/>
          <a:p>
            <a:r>
              <a:rPr lang="en-US" dirty="0"/>
              <a:t>Actual truffle-</a:t>
            </a:r>
            <a:r>
              <a:rPr lang="en-US" dirty="0" err="1"/>
              <a:t>config.js</a:t>
            </a:r>
            <a:endParaRPr lang="en-US" dirty="0"/>
          </a:p>
        </p:txBody>
      </p:sp>
      <p:sp>
        <p:nvSpPr>
          <p:cNvPr id="5" name="TextBox 4">
            <a:extLst>
              <a:ext uri="{FF2B5EF4-FFF2-40B4-BE49-F238E27FC236}">
                <a16:creationId xmlns:a16="http://schemas.microsoft.com/office/drawing/2014/main" id="{C3A63D7A-4F18-9E46-9F63-B6B0F2C47795}"/>
              </a:ext>
            </a:extLst>
          </p:cNvPr>
          <p:cNvSpPr txBox="1"/>
          <p:nvPr/>
        </p:nvSpPr>
        <p:spPr>
          <a:xfrm>
            <a:off x="6873948" y="3531141"/>
            <a:ext cx="5064271" cy="369332"/>
          </a:xfrm>
          <a:prstGeom prst="rect">
            <a:avLst/>
          </a:prstGeom>
          <a:solidFill>
            <a:srgbClr val="FF8200"/>
          </a:solidFill>
        </p:spPr>
        <p:txBody>
          <a:bodyPr wrap="none" rtlCol="0">
            <a:spAutoFit/>
          </a:bodyPr>
          <a:lstStyle/>
          <a:p>
            <a:r>
              <a:rPr lang="en-US" dirty="0"/>
              <a:t>For Ganache or other </a:t>
            </a:r>
            <a:r>
              <a:rPr lang="en-US" dirty="0" err="1"/>
              <a:t>geth</a:t>
            </a:r>
            <a:r>
              <a:rPr lang="en-US" dirty="0"/>
              <a:t> clients: 5777 for ganache</a:t>
            </a:r>
          </a:p>
        </p:txBody>
      </p:sp>
      <p:sp>
        <p:nvSpPr>
          <p:cNvPr id="6" name="TextBox 5">
            <a:extLst>
              <a:ext uri="{FF2B5EF4-FFF2-40B4-BE49-F238E27FC236}">
                <a16:creationId xmlns:a16="http://schemas.microsoft.com/office/drawing/2014/main" id="{20ED962D-CDF5-C34D-8916-E11082F3C2B5}"/>
              </a:ext>
            </a:extLst>
          </p:cNvPr>
          <p:cNvSpPr txBox="1"/>
          <p:nvPr/>
        </p:nvSpPr>
        <p:spPr>
          <a:xfrm>
            <a:off x="8044774" y="1439694"/>
            <a:ext cx="4112536" cy="646331"/>
          </a:xfrm>
          <a:prstGeom prst="rect">
            <a:avLst/>
          </a:prstGeom>
          <a:solidFill>
            <a:srgbClr val="FF8200"/>
          </a:solidFill>
        </p:spPr>
        <p:txBody>
          <a:bodyPr wrap="none" rtlCol="0">
            <a:spAutoFit/>
          </a:bodyPr>
          <a:lstStyle/>
          <a:p>
            <a:r>
              <a:rPr lang="en-US" dirty="0"/>
              <a:t>For </a:t>
            </a:r>
            <a:r>
              <a:rPr lang="en-US" dirty="0" err="1"/>
              <a:t>infura’s</a:t>
            </a:r>
            <a:r>
              <a:rPr lang="en-US" dirty="0"/>
              <a:t> node or </a:t>
            </a:r>
            <a:r>
              <a:rPr lang="en-US" dirty="0" err="1"/>
              <a:t>geth</a:t>
            </a:r>
            <a:r>
              <a:rPr lang="en-US" dirty="0"/>
              <a:t> clients provided </a:t>
            </a:r>
          </a:p>
          <a:p>
            <a:r>
              <a:rPr lang="en-US" dirty="0"/>
              <a:t>by </a:t>
            </a:r>
            <a:r>
              <a:rPr lang="en-US" dirty="0" err="1"/>
              <a:t>Infura</a:t>
            </a:r>
            <a:endParaRPr lang="en-US" dirty="0"/>
          </a:p>
        </p:txBody>
      </p:sp>
      <p:sp>
        <p:nvSpPr>
          <p:cNvPr id="7" name="TextBox 6">
            <a:extLst>
              <a:ext uri="{FF2B5EF4-FFF2-40B4-BE49-F238E27FC236}">
                <a16:creationId xmlns:a16="http://schemas.microsoft.com/office/drawing/2014/main" id="{A691CD39-4836-0547-9FEF-03312B0C1C43}"/>
              </a:ext>
            </a:extLst>
          </p:cNvPr>
          <p:cNvSpPr txBox="1"/>
          <p:nvPr/>
        </p:nvSpPr>
        <p:spPr>
          <a:xfrm>
            <a:off x="8900809" y="5311302"/>
            <a:ext cx="2149499" cy="369332"/>
          </a:xfrm>
          <a:prstGeom prst="rect">
            <a:avLst/>
          </a:prstGeom>
          <a:solidFill>
            <a:schemeClr val="accent1">
              <a:lumMod val="60000"/>
              <a:lumOff val="40000"/>
            </a:schemeClr>
          </a:solidFill>
        </p:spPr>
        <p:txBody>
          <a:bodyPr wrap="none" rtlCol="0">
            <a:spAutoFit/>
          </a:bodyPr>
          <a:lstStyle/>
          <a:p>
            <a:r>
              <a:rPr lang="en-US" dirty="0"/>
              <a:t>Can we do this now?</a:t>
            </a:r>
          </a:p>
        </p:txBody>
      </p:sp>
    </p:spTree>
    <p:extLst>
      <p:ext uri="{BB962C8B-B14F-4D97-AF65-F5344CB8AC3E}">
        <p14:creationId xmlns:p14="http://schemas.microsoft.com/office/powerpoint/2010/main" val="1805518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07505-8DAC-3745-9BD3-E38B7B23C380}"/>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C1E20294-159E-234D-8EB0-AC24A76F545B}"/>
              </a:ext>
            </a:extLst>
          </p:cNvPr>
          <p:cNvSpPr/>
          <p:nvPr/>
        </p:nvSpPr>
        <p:spPr>
          <a:xfrm>
            <a:off x="1254868" y="-97278"/>
            <a:ext cx="5817142" cy="6801862"/>
          </a:xfrm>
          <a:prstGeom prst="rect">
            <a:avLst/>
          </a:prstGeom>
        </p:spPr>
        <p:txBody>
          <a:bodyPr wrap="square">
            <a:spAutoFit/>
          </a:bodyPr>
          <a:lstStyle/>
          <a:p>
            <a:r>
              <a:rPr lang="en-US" sz="1600" dirty="0"/>
              <a:t>Beneficiary details:</a:t>
            </a:r>
          </a:p>
          <a:p>
            <a:r>
              <a:rPr lang="en-US" sz="1600" dirty="0"/>
              <a:t>	1. Mnemonic or seed phrase from BIP39 tool:</a:t>
            </a:r>
          </a:p>
          <a:p>
            <a:endParaRPr lang="en-US" sz="1600" dirty="0"/>
          </a:p>
          <a:p>
            <a:r>
              <a:rPr lang="en-US" sz="1600" dirty="0"/>
              <a:t>	2. Account address Account1 on </a:t>
            </a:r>
            <a:r>
              <a:rPr lang="en-US" sz="1600" dirty="0" err="1"/>
              <a:t>Metamask</a:t>
            </a:r>
            <a:r>
              <a:rPr lang="en-US" sz="1600" dirty="0"/>
              <a:t>: </a:t>
            </a:r>
          </a:p>
          <a:p>
            <a:endParaRPr lang="en-US" sz="1600" dirty="0"/>
          </a:p>
          <a:p>
            <a:r>
              <a:rPr lang="en-US" sz="1600" dirty="0"/>
              <a:t>	3. </a:t>
            </a:r>
            <a:r>
              <a:rPr lang="en-US" sz="1600" dirty="0" err="1"/>
              <a:t>Infura</a:t>
            </a:r>
            <a:r>
              <a:rPr lang="en-US" sz="1600" dirty="0"/>
              <a:t> project name: Role1</a:t>
            </a:r>
          </a:p>
          <a:p>
            <a:endParaRPr lang="en-US" sz="1600" dirty="0"/>
          </a:p>
          <a:p>
            <a:r>
              <a:rPr lang="en-US" sz="1600" dirty="0"/>
              <a:t>	4. Infura end point address for </a:t>
            </a:r>
            <a:r>
              <a:rPr lang="en-US" sz="1600" dirty="0" err="1"/>
              <a:t>Goerli</a:t>
            </a:r>
            <a:r>
              <a:rPr lang="en-US" sz="1600" dirty="0"/>
              <a:t>:</a:t>
            </a:r>
          </a:p>
          <a:p>
            <a:r>
              <a:rPr lang="en-US" sz="1600" dirty="0"/>
              <a:t>	</a:t>
            </a:r>
            <a:r>
              <a:rPr lang="en-US" sz="1400" dirty="0">
                <a:hlinkClick r:id="rId2"/>
              </a:rPr>
              <a:t>https://goerli.infura.io/v3/6fafe598402c41c5a3c351680f6cdadc</a:t>
            </a:r>
            <a:endParaRPr lang="en-US" sz="1400" dirty="0"/>
          </a:p>
          <a:p>
            <a:r>
              <a:rPr lang="en-US" sz="1600" dirty="0"/>
              <a:t>Bidder1 Details:</a:t>
            </a:r>
          </a:p>
          <a:p>
            <a:r>
              <a:rPr lang="en-US" sz="1600" dirty="0"/>
              <a:t>	1. Mnemonic or seed phrase from BIP39 tool:</a:t>
            </a:r>
          </a:p>
          <a:p>
            <a:endParaRPr lang="en-US" sz="1600" dirty="0"/>
          </a:p>
          <a:p>
            <a:r>
              <a:rPr lang="en-US" sz="1600" dirty="0"/>
              <a:t>	2. Account address Account1 on </a:t>
            </a:r>
            <a:r>
              <a:rPr lang="en-US" sz="1600" dirty="0" err="1"/>
              <a:t>MetaMask</a:t>
            </a:r>
            <a:r>
              <a:rPr lang="en-US" sz="1600" dirty="0"/>
              <a:t>: </a:t>
            </a:r>
          </a:p>
          <a:p>
            <a:endParaRPr lang="en-US" sz="1600" dirty="0"/>
          </a:p>
          <a:p>
            <a:endParaRPr lang="en-US" sz="1600" dirty="0"/>
          </a:p>
          <a:p>
            <a:r>
              <a:rPr lang="en-US" sz="1600" dirty="0"/>
              <a:t>Bidder2 details:</a:t>
            </a:r>
          </a:p>
          <a:p>
            <a:r>
              <a:rPr lang="en-US" sz="1600" dirty="0"/>
              <a:t>	1. Mnemonic or seed phrase from BIP39 tool:</a:t>
            </a:r>
          </a:p>
          <a:p>
            <a:endParaRPr lang="en-US" sz="1600" dirty="0"/>
          </a:p>
          <a:p>
            <a:r>
              <a:rPr lang="en-US" sz="1600" dirty="0"/>
              <a:t>	2. Account address Account1 on </a:t>
            </a:r>
            <a:r>
              <a:rPr lang="en-US" sz="1600" dirty="0" err="1"/>
              <a:t>MetaMask</a:t>
            </a:r>
            <a:r>
              <a:rPr lang="en-US" sz="1600" dirty="0"/>
              <a:t>: </a:t>
            </a:r>
          </a:p>
          <a:p>
            <a:endParaRPr lang="en-US" sz="1600" dirty="0"/>
          </a:p>
          <a:p>
            <a:r>
              <a:rPr lang="en-US" sz="1600" dirty="0" err="1"/>
              <a:t>BlindAuction</a:t>
            </a:r>
            <a:r>
              <a:rPr lang="en-US" sz="1600" dirty="0"/>
              <a:t> contract address after successful deploy of smart contract from Beneficiary:</a:t>
            </a:r>
          </a:p>
          <a:p>
            <a:r>
              <a:rPr lang="en-US" sz="1600" dirty="0"/>
              <a:t>	</a:t>
            </a:r>
            <a:r>
              <a:rPr lang="en-US" dirty="0"/>
              <a:t>0x55a84Fe65f882C609723df9fb243942F9060332C</a:t>
            </a:r>
          </a:p>
          <a:p>
            <a:endParaRPr lang="en-US" sz="1600" dirty="0"/>
          </a:p>
          <a:p>
            <a:endParaRPr lang="en-US" sz="1600" dirty="0"/>
          </a:p>
          <a:p>
            <a:endParaRPr lang="en-US" sz="1600" dirty="0"/>
          </a:p>
          <a:p>
            <a:endParaRPr lang="en-US" dirty="0"/>
          </a:p>
        </p:txBody>
      </p:sp>
      <p:sp>
        <p:nvSpPr>
          <p:cNvPr id="4" name="Rectangle 3">
            <a:extLst>
              <a:ext uri="{FF2B5EF4-FFF2-40B4-BE49-F238E27FC236}">
                <a16:creationId xmlns:a16="http://schemas.microsoft.com/office/drawing/2014/main" id="{7D2C056F-F0B7-C446-8B9C-08B39931AD9B}"/>
              </a:ext>
            </a:extLst>
          </p:cNvPr>
          <p:cNvSpPr/>
          <p:nvPr/>
        </p:nvSpPr>
        <p:spPr>
          <a:xfrm>
            <a:off x="6096000" y="2455039"/>
            <a:ext cx="6096000" cy="1600438"/>
          </a:xfrm>
          <a:prstGeom prst="rect">
            <a:avLst/>
          </a:prstGeom>
        </p:spPr>
        <p:txBody>
          <a:bodyPr>
            <a:spAutoFit/>
          </a:bodyPr>
          <a:lstStyle/>
          <a:p>
            <a:r>
              <a:rPr lang="en-US" sz="1400" dirty="0"/>
              <a:t>Keccak hash values for 1, 2 and 3: for bids</a:t>
            </a:r>
          </a:p>
          <a:p>
            <a:r>
              <a:rPr lang="en-US" sz="1400" dirty="0"/>
              <a:t>1</a:t>
            </a:r>
          </a:p>
          <a:p>
            <a:r>
              <a:rPr lang="en-US" sz="1400" dirty="0"/>
              <a:t>0xeef3620c18bdc1beca6224de9c623311d384a20fc9e6e958d393e16b74214ebe</a:t>
            </a:r>
          </a:p>
          <a:p>
            <a:r>
              <a:rPr lang="en-US" sz="1400" dirty="0"/>
              <a:t>2</a:t>
            </a:r>
          </a:p>
          <a:p>
            <a:r>
              <a:rPr lang="en-US" sz="1400" dirty="0"/>
              <a:t>0x54e5698906dca642811eb2f3a357ebfdc587856bb3208f7bca6a502cadd7157a</a:t>
            </a:r>
          </a:p>
          <a:p>
            <a:r>
              <a:rPr lang="en-US" sz="1400" dirty="0"/>
              <a:t>3</a:t>
            </a:r>
          </a:p>
          <a:p>
            <a:r>
              <a:rPr lang="en-US" sz="1400" dirty="0"/>
              <a:t>0x74bbb8fdcb48d6f82df6e9067fd9633fff4cab1103f0d5cb8b4de7214cbdcea1</a:t>
            </a:r>
          </a:p>
        </p:txBody>
      </p:sp>
      <p:sp>
        <p:nvSpPr>
          <p:cNvPr id="5" name="TextBox 4">
            <a:extLst>
              <a:ext uri="{FF2B5EF4-FFF2-40B4-BE49-F238E27FC236}">
                <a16:creationId xmlns:a16="http://schemas.microsoft.com/office/drawing/2014/main" id="{338BA4FB-74A0-0390-AF96-C03E57F3DFDE}"/>
              </a:ext>
            </a:extLst>
          </p:cNvPr>
          <p:cNvSpPr txBox="1"/>
          <p:nvPr/>
        </p:nvSpPr>
        <p:spPr>
          <a:xfrm>
            <a:off x="7045655" y="153416"/>
            <a:ext cx="5146345" cy="1754326"/>
          </a:xfrm>
          <a:prstGeom prst="rect">
            <a:avLst/>
          </a:prstGeom>
          <a:noFill/>
        </p:spPr>
        <p:txBody>
          <a:bodyPr wrap="none" rtlCol="0">
            <a:spAutoFit/>
          </a:bodyPr>
          <a:lstStyle/>
          <a:p>
            <a:r>
              <a:rPr lang="en-US" dirty="0">
                <a:highlight>
                  <a:srgbClr val="FF8200"/>
                </a:highlight>
              </a:rPr>
              <a:t>Here are some details you may need </a:t>
            </a:r>
          </a:p>
          <a:p>
            <a:r>
              <a:rPr lang="en-US" dirty="0">
                <a:highlight>
                  <a:srgbClr val="FF8200"/>
                </a:highlight>
              </a:rPr>
              <a:t>to run and interact with </a:t>
            </a:r>
            <a:r>
              <a:rPr lang="en-US" dirty="0" err="1">
                <a:highlight>
                  <a:srgbClr val="FF8200"/>
                </a:highlight>
              </a:rPr>
              <a:t>BlindAuction</a:t>
            </a:r>
            <a:r>
              <a:rPr lang="en-US" dirty="0">
                <a:highlight>
                  <a:srgbClr val="FF8200"/>
                </a:highlight>
              </a:rPr>
              <a:t> </a:t>
            </a:r>
          </a:p>
          <a:p>
            <a:r>
              <a:rPr lang="en-US" dirty="0">
                <a:highlight>
                  <a:srgbClr val="FF8200"/>
                </a:highlight>
              </a:rPr>
              <a:t>On Infura.  You may want to create a list for your </a:t>
            </a:r>
          </a:p>
          <a:p>
            <a:r>
              <a:rPr lang="en-US" dirty="0">
                <a:highlight>
                  <a:srgbClr val="FF8200"/>
                </a:highlight>
              </a:rPr>
              <a:t>project to show that your project is much more than</a:t>
            </a:r>
          </a:p>
          <a:p>
            <a:r>
              <a:rPr lang="en-US" dirty="0">
                <a:highlight>
                  <a:srgbClr val="FF8200"/>
                </a:highlight>
              </a:rPr>
              <a:t>a mere ERC721! We need some legitimate purpose </a:t>
            </a:r>
          </a:p>
          <a:p>
            <a:r>
              <a:rPr lang="en-US" dirty="0">
                <a:highlight>
                  <a:srgbClr val="FF8200"/>
                </a:highlight>
              </a:rPr>
              <a:t>And use for you project! Do that in Phase 2.</a:t>
            </a:r>
          </a:p>
        </p:txBody>
      </p:sp>
    </p:spTree>
    <p:extLst>
      <p:ext uri="{BB962C8B-B14F-4D97-AF65-F5344CB8AC3E}">
        <p14:creationId xmlns:p14="http://schemas.microsoft.com/office/powerpoint/2010/main" val="3515752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B3DD63-8815-E640-A92B-A5129202E77A}"/>
              </a:ext>
            </a:extLst>
          </p:cNvPr>
          <p:cNvSpPr>
            <a:spLocks noGrp="1"/>
          </p:cNvSpPr>
          <p:nvPr>
            <p:ph type="title"/>
          </p:nvPr>
        </p:nvSpPr>
        <p:spPr/>
        <p:txBody>
          <a:bodyPr/>
          <a:lstStyle/>
          <a:p>
            <a:r>
              <a:rPr lang="en-US" dirty="0"/>
              <a:t>Steps in deploying on </a:t>
            </a:r>
            <a:r>
              <a:rPr lang="en-US" dirty="0" err="1"/>
              <a:t>Infura</a:t>
            </a:r>
            <a:endParaRPr lang="en-US" dirty="0"/>
          </a:p>
        </p:txBody>
      </p:sp>
      <p:sp>
        <p:nvSpPr>
          <p:cNvPr id="4" name="Content Placeholder 3">
            <a:extLst>
              <a:ext uri="{FF2B5EF4-FFF2-40B4-BE49-F238E27FC236}">
                <a16:creationId xmlns:a16="http://schemas.microsoft.com/office/drawing/2014/main" id="{AE48E36B-E413-1647-A5CE-FDEB466FBA9E}"/>
              </a:ext>
            </a:extLst>
          </p:cNvPr>
          <p:cNvSpPr>
            <a:spLocks noGrp="1"/>
          </p:cNvSpPr>
          <p:nvPr>
            <p:ph idx="1"/>
          </p:nvPr>
        </p:nvSpPr>
        <p:spPr/>
        <p:txBody>
          <a:bodyPr>
            <a:normAutofit fontScale="70000" lnSpcReduction="20000"/>
          </a:bodyPr>
          <a:lstStyle/>
          <a:p>
            <a:pPr marL="0" indent="0">
              <a:buNone/>
            </a:pPr>
            <a:r>
              <a:rPr lang="en-US" dirty="0"/>
              <a:t>1. Configure truffle-</a:t>
            </a:r>
            <a:r>
              <a:rPr lang="en-US" dirty="0" err="1"/>
              <a:t>config.js</a:t>
            </a:r>
            <a:r>
              <a:rPr lang="en-US" dirty="0"/>
              <a:t> to include </a:t>
            </a:r>
            <a:r>
              <a:rPr lang="en-US" dirty="0" err="1"/>
              <a:t>infura</a:t>
            </a:r>
            <a:r>
              <a:rPr lang="en-US" dirty="0"/>
              <a:t> and </a:t>
            </a:r>
            <a:r>
              <a:rPr lang="en-US" dirty="0" err="1"/>
              <a:t>Goerli</a:t>
            </a:r>
            <a:r>
              <a:rPr lang="en-US" dirty="0"/>
              <a:t> endpoint details and Your mnemonic – to charge the cost of deployment to the coinbase account generated by the mnemonic</a:t>
            </a:r>
          </a:p>
          <a:p>
            <a:pPr marL="457200" indent="-457200">
              <a:buAutoNum type="arabicPeriod" startAt="2"/>
            </a:pPr>
            <a:r>
              <a:rPr lang="en-US" dirty="0"/>
              <a:t>Also include </a:t>
            </a:r>
            <a:r>
              <a:rPr lang="en-US" dirty="0" err="1"/>
              <a:t>package.json</a:t>
            </a:r>
            <a:r>
              <a:rPr lang="en-US" dirty="0"/>
              <a:t> to install HD wallet package</a:t>
            </a:r>
          </a:p>
          <a:p>
            <a:pPr marL="457200" indent="-457200">
              <a:buAutoNum type="arabicPeriod" startAt="2"/>
            </a:pPr>
            <a:r>
              <a:rPr lang="en-US" dirty="0" err="1"/>
              <a:t>npm</a:t>
            </a:r>
            <a:r>
              <a:rPr lang="en-US" dirty="0"/>
              <a:t> install</a:t>
            </a:r>
          </a:p>
          <a:p>
            <a:pPr marL="457200" indent="-457200">
              <a:buAutoNum type="arabicPeriod" startAt="2"/>
            </a:pPr>
            <a:r>
              <a:rPr lang="en-US" dirty="0"/>
              <a:t>truffle migrate –network </a:t>
            </a:r>
            <a:r>
              <a:rPr lang="en-US" dirty="0" err="1"/>
              <a:t>Goeri</a:t>
            </a:r>
            <a:endParaRPr lang="en-US" dirty="0"/>
          </a:p>
          <a:p>
            <a:pPr marL="457200" indent="-457200">
              <a:buAutoNum type="arabicPeriod" startAt="2"/>
            </a:pPr>
            <a:r>
              <a:rPr lang="en-US" dirty="0"/>
              <a:t>Note the address of the smart contract when deployment on </a:t>
            </a:r>
            <a:r>
              <a:rPr lang="en-US" dirty="0" err="1"/>
              <a:t>infura</a:t>
            </a:r>
            <a:r>
              <a:rPr lang="en-US" dirty="0"/>
              <a:t> completes successfully</a:t>
            </a:r>
          </a:p>
          <a:p>
            <a:pPr marL="457200" indent="-457200">
              <a:buAutoNum type="arabicPeriod" startAt="2"/>
            </a:pPr>
            <a:r>
              <a:rPr lang="en-US" dirty="0"/>
              <a:t>Substitute this address of SC in the </a:t>
            </a:r>
            <a:r>
              <a:rPr lang="en-US" dirty="0" err="1"/>
              <a:t>app.js</a:t>
            </a:r>
            <a:r>
              <a:rPr lang="en-US" dirty="0"/>
              <a:t> for the beneficiary and client: URL of </a:t>
            </a:r>
            <a:r>
              <a:rPr lang="en-US" dirty="0" err="1"/>
              <a:t>infura</a:t>
            </a:r>
            <a:r>
              <a:rPr lang="en-US" dirty="0"/>
              <a:t>, .json of ABI</a:t>
            </a:r>
          </a:p>
          <a:p>
            <a:pPr marL="457200" indent="-457200">
              <a:buAutoNum type="arabicPeriod" startAt="2"/>
            </a:pPr>
            <a:r>
              <a:rPr lang="en-US" dirty="0"/>
              <a:t>Beneficiary: Move to BA-app; </a:t>
            </a:r>
            <a:r>
              <a:rPr lang="en-US" dirty="0" err="1"/>
              <a:t>npm</a:t>
            </a:r>
            <a:r>
              <a:rPr lang="en-US" dirty="0"/>
              <a:t> install; </a:t>
            </a:r>
            <a:r>
              <a:rPr lang="en-US" dirty="0" err="1"/>
              <a:t>npm</a:t>
            </a:r>
            <a:r>
              <a:rPr lang="en-US" dirty="0"/>
              <a:t> start</a:t>
            </a:r>
          </a:p>
          <a:p>
            <a:pPr marL="457200" indent="-457200">
              <a:buAutoNum type="arabicPeriod" startAt="2"/>
            </a:pPr>
            <a:r>
              <a:rPr lang="en-US" dirty="0"/>
              <a:t>Bidders: update </a:t>
            </a:r>
            <a:r>
              <a:rPr lang="en-US" dirty="0" err="1"/>
              <a:t>app.js</a:t>
            </a:r>
            <a:r>
              <a:rPr lang="en-US" dirty="0"/>
              <a:t> with </a:t>
            </a:r>
            <a:r>
              <a:rPr lang="en-US" dirty="0" err="1"/>
              <a:t>sc</a:t>
            </a:r>
            <a:r>
              <a:rPr lang="en-US" dirty="0"/>
              <a:t> address and exact ABI ; </a:t>
            </a:r>
            <a:r>
              <a:rPr lang="en-US" dirty="0" err="1"/>
              <a:t>npm</a:t>
            </a:r>
            <a:r>
              <a:rPr lang="en-US" dirty="0"/>
              <a:t> install; </a:t>
            </a:r>
            <a:r>
              <a:rPr lang="en-US" dirty="0" err="1"/>
              <a:t>npm</a:t>
            </a:r>
            <a:r>
              <a:rPr lang="en-US" dirty="0"/>
              <a:t> start</a:t>
            </a:r>
          </a:p>
          <a:p>
            <a:pPr marL="457200" indent="-457200">
              <a:buAutoNum type="arabicPeriod" startAt="2"/>
            </a:pPr>
            <a:r>
              <a:rPr lang="en-US" dirty="0"/>
              <a:t>Interact with </a:t>
            </a:r>
            <a:r>
              <a:rPr lang="en-US" dirty="0" err="1"/>
              <a:t>Metamask</a:t>
            </a:r>
            <a:r>
              <a:rPr lang="en-US" dirty="0"/>
              <a:t> enabled.</a:t>
            </a:r>
          </a:p>
          <a:p>
            <a:pPr marL="457200" indent="-457200">
              <a:buAutoNum type="arabicPeriod" startAt="2"/>
            </a:pPr>
            <a:endParaRPr lang="en-US" dirty="0"/>
          </a:p>
          <a:p>
            <a:pPr marL="457200" indent="-457200">
              <a:buAutoNum type="arabicPeriod" startAt="2"/>
            </a:pPr>
            <a:endParaRPr lang="en-US" dirty="0"/>
          </a:p>
        </p:txBody>
      </p:sp>
      <p:sp>
        <p:nvSpPr>
          <p:cNvPr id="2" name="Footer Placeholder 1">
            <a:extLst>
              <a:ext uri="{FF2B5EF4-FFF2-40B4-BE49-F238E27FC236}">
                <a16:creationId xmlns:a16="http://schemas.microsoft.com/office/drawing/2014/main" id="{C250D2C5-3223-5542-BA0D-57032D9E079E}"/>
              </a:ext>
            </a:extLst>
          </p:cNvPr>
          <p:cNvSpPr>
            <a:spLocks noGrp="1"/>
          </p:cNvSpPr>
          <p:nvPr>
            <p:ph type="ftr" sz="quarter" idx="11"/>
          </p:nvPr>
        </p:nvSpPr>
        <p:spPr/>
        <p:txBody>
          <a:bodyPr/>
          <a:lstStyle/>
          <a:p>
            <a:r>
              <a:rPr lang="en-US"/>
              <a:t>Bina Ramamurthy. Copyright 2023</a:t>
            </a:r>
          </a:p>
        </p:txBody>
      </p:sp>
      <p:sp>
        <p:nvSpPr>
          <p:cNvPr id="5" name="TextBox 4">
            <a:extLst>
              <a:ext uri="{FF2B5EF4-FFF2-40B4-BE49-F238E27FC236}">
                <a16:creationId xmlns:a16="http://schemas.microsoft.com/office/drawing/2014/main" id="{1B5D35F0-6EE5-3A28-1250-98E47011E082}"/>
              </a:ext>
            </a:extLst>
          </p:cNvPr>
          <p:cNvSpPr txBox="1"/>
          <p:nvPr/>
        </p:nvSpPr>
        <p:spPr>
          <a:xfrm>
            <a:off x="8239328" y="385115"/>
            <a:ext cx="3740511" cy="369332"/>
          </a:xfrm>
          <a:prstGeom prst="rect">
            <a:avLst/>
          </a:prstGeom>
          <a:noFill/>
        </p:spPr>
        <p:txBody>
          <a:bodyPr wrap="none" rtlCol="0">
            <a:spAutoFit/>
          </a:bodyPr>
          <a:lstStyle/>
          <a:p>
            <a:r>
              <a:rPr lang="en-US" dirty="0"/>
              <a:t>The steps are similar for your project.</a:t>
            </a:r>
          </a:p>
        </p:txBody>
      </p:sp>
    </p:spTree>
    <p:extLst>
      <p:ext uri="{BB962C8B-B14F-4D97-AF65-F5344CB8AC3E}">
        <p14:creationId xmlns:p14="http://schemas.microsoft.com/office/powerpoint/2010/main" val="4100455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4949-F3C4-C74E-8011-735EA644FAD7}"/>
              </a:ext>
            </a:extLst>
          </p:cNvPr>
          <p:cNvSpPr>
            <a:spLocks noGrp="1"/>
          </p:cNvSpPr>
          <p:nvPr>
            <p:ph type="title"/>
          </p:nvPr>
        </p:nvSpPr>
        <p:spPr/>
        <p:txBody>
          <a:bodyPr/>
          <a:lstStyle/>
          <a:p>
            <a:r>
              <a:rPr lang="en-US" dirty="0"/>
              <a:t>MPC application</a:t>
            </a:r>
          </a:p>
        </p:txBody>
      </p:sp>
      <p:sp>
        <p:nvSpPr>
          <p:cNvPr id="3" name="Content Placeholder 2">
            <a:extLst>
              <a:ext uri="{FF2B5EF4-FFF2-40B4-BE49-F238E27FC236}">
                <a16:creationId xmlns:a16="http://schemas.microsoft.com/office/drawing/2014/main" id="{27183A81-1CA0-A74F-B9E7-8125BD423EAC}"/>
              </a:ext>
            </a:extLst>
          </p:cNvPr>
          <p:cNvSpPr>
            <a:spLocks noGrp="1"/>
          </p:cNvSpPr>
          <p:nvPr>
            <p:ph idx="1"/>
          </p:nvPr>
        </p:nvSpPr>
        <p:spPr/>
        <p:txBody>
          <a:bodyPr>
            <a:normAutofit/>
          </a:bodyPr>
          <a:lstStyle/>
          <a:p>
            <a:r>
              <a:rPr lang="en-US" dirty="0"/>
              <a:t>Repeat this for MPC application</a:t>
            </a:r>
          </a:p>
          <a:p>
            <a:r>
              <a:rPr lang="en-US" dirty="0"/>
              <a:t>You need to update truffle-</a:t>
            </a:r>
            <a:r>
              <a:rPr lang="en-US" dirty="0" err="1"/>
              <a:t>config.js</a:t>
            </a:r>
            <a:r>
              <a:rPr lang="en-US" dirty="0"/>
              <a:t> with two items: </a:t>
            </a:r>
            <a:r>
              <a:rPr lang="en-US" dirty="0" err="1"/>
              <a:t>infura</a:t>
            </a:r>
            <a:r>
              <a:rPr lang="en-US" dirty="0"/>
              <a:t> </a:t>
            </a:r>
            <a:r>
              <a:rPr lang="en-US" dirty="0" err="1"/>
              <a:t>Goerli</a:t>
            </a:r>
            <a:r>
              <a:rPr lang="en-US" dirty="0"/>
              <a:t> endpoint and your mnemonic</a:t>
            </a:r>
          </a:p>
          <a:p>
            <a:r>
              <a:rPr lang="en-US" dirty="0"/>
              <a:t>You need to update 2_deploy_contract.js with address of worker</a:t>
            </a:r>
          </a:p>
          <a:p>
            <a:r>
              <a:rPr lang="en-US" dirty="0"/>
              <a:t>Deploy SC and then update </a:t>
            </a:r>
            <a:r>
              <a:rPr lang="en-US" dirty="0" err="1"/>
              <a:t>app.js</a:t>
            </a:r>
            <a:endParaRPr lang="en-US" dirty="0"/>
          </a:p>
          <a:p>
            <a:endParaRPr lang="en-US" dirty="0"/>
          </a:p>
        </p:txBody>
      </p:sp>
      <p:sp>
        <p:nvSpPr>
          <p:cNvPr id="4" name="Footer Placeholder 3">
            <a:extLst>
              <a:ext uri="{FF2B5EF4-FFF2-40B4-BE49-F238E27FC236}">
                <a16:creationId xmlns:a16="http://schemas.microsoft.com/office/drawing/2014/main" id="{DAC8E6AA-EF5E-2646-ACC0-B9473C63600C}"/>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4235385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D5F6A4-E0D3-674F-922F-B20044C65750}"/>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22C28872-2878-5543-BBFB-0263EDC37D9D}"/>
              </a:ext>
            </a:extLst>
          </p:cNvPr>
          <p:cNvSpPr txBox="1"/>
          <p:nvPr/>
        </p:nvSpPr>
        <p:spPr>
          <a:xfrm>
            <a:off x="2743200" y="2928026"/>
            <a:ext cx="3177024" cy="646331"/>
          </a:xfrm>
          <a:prstGeom prst="rect">
            <a:avLst/>
          </a:prstGeom>
          <a:noFill/>
        </p:spPr>
        <p:txBody>
          <a:bodyPr wrap="none" rtlCol="0">
            <a:spAutoFit/>
          </a:bodyPr>
          <a:lstStyle/>
          <a:p>
            <a:r>
              <a:rPr lang="en-US" dirty="0"/>
              <a:t>rm –r build/</a:t>
            </a:r>
          </a:p>
          <a:p>
            <a:r>
              <a:rPr lang="en-US" dirty="0"/>
              <a:t>truffle migrate  --network </a:t>
            </a:r>
            <a:r>
              <a:rPr lang="en-US" dirty="0" err="1"/>
              <a:t>goerli</a:t>
            </a:r>
            <a:endParaRPr lang="en-US" dirty="0"/>
          </a:p>
        </p:txBody>
      </p:sp>
    </p:spTree>
    <p:extLst>
      <p:ext uri="{BB962C8B-B14F-4D97-AF65-F5344CB8AC3E}">
        <p14:creationId xmlns:p14="http://schemas.microsoft.com/office/powerpoint/2010/main" val="2368612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26400F-6CBC-9FD7-D9C5-967A1F6A0308}"/>
              </a:ext>
            </a:extLst>
          </p:cNvPr>
          <p:cNvSpPr>
            <a:spLocks noGrp="1"/>
          </p:cNvSpPr>
          <p:nvPr>
            <p:ph type="title"/>
          </p:nvPr>
        </p:nvSpPr>
        <p:spPr/>
        <p:txBody>
          <a:bodyPr/>
          <a:lstStyle/>
          <a:p>
            <a:r>
              <a:rPr lang="en-US" dirty="0"/>
              <a:t>Counter-Dapp  - Today’s Activity</a:t>
            </a:r>
          </a:p>
        </p:txBody>
      </p:sp>
      <p:sp>
        <p:nvSpPr>
          <p:cNvPr id="4" name="Content Placeholder 3">
            <a:extLst>
              <a:ext uri="{FF2B5EF4-FFF2-40B4-BE49-F238E27FC236}">
                <a16:creationId xmlns:a16="http://schemas.microsoft.com/office/drawing/2014/main" id="{96B8AB30-CE0A-A268-221A-39826196244E}"/>
              </a:ext>
            </a:extLst>
          </p:cNvPr>
          <p:cNvSpPr>
            <a:spLocks noGrp="1"/>
          </p:cNvSpPr>
          <p:nvPr>
            <p:ph idx="1"/>
          </p:nvPr>
        </p:nvSpPr>
        <p:spPr/>
        <p:txBody>
          <a:bodyPr>
            <a:normAutofit fontScale="85000" lnSpcReduction="20000"/>
          </a:bodyPr>
          <a:lstStyle/>
          <a:p>
            <a:r>
              <a:rPr lang="en-US" dirty="0"/>
              <a:t>Download the code from Code folder for Counter-</a:t>
            </a:r>
            <a:r>
              <a:rPr lang="en-US" dirty="0" err="1"/>
              <a:t>Dapp.zip</a:t>
            </a:r>
            <a:r>
              <a:rPr lang="en-US" dirty="0"/>
              <a:t>.</a:t>
            </a:r>
          </a:p>
          <a:p>
            <a:r>
              <a:rPr lang="en-US" dirty="0"/>
              <a:t>See the </a:t>
            </a:r>
            <a:r>
              <a:rPr lang="en-US" dirty="0" err="1"/>
              <a:t>README.md</a:t>
            </a:r>
            <a:r>
              <a:rPr lang="en-US" dirty="0"/>
              <a:t> file for instructions for running the counter.</a:t>
            </a:r>
          </a:p>
          <a:p>
            <a:r>
              <a:rPr lang="en-US" dirty="0"/>
              <a:t>But your activity for today is much simpler. I am going to /already deployed the counter smart contract on Infura-</a:t>
            </a:r>
            <a:r>
              <a:rPr lang="en-US" dirty="0" err="1"/>
              <a:t>Goerli</a:t>
            </a:r>
            <a:r>
              <a:rPr lang="en-US" dirty="0"/>
              <a:t>. </a:t>
            </a:r>
          </a:p>
          <a:p>
            <a:r>
              <a:rPr lang="en-US" dirty="0"/>
              <a:t>You are just going to interacting with by deploying the counter-app part of it (web user interface only).</a:t>
            </a:r>
          </a:p>
          <a:p>
            <a:r>
              <a:rPr lang="en-US" dirty="0"/>
              <a:t>Follow along the instructions given </a:t>
            </a:r>
            <a:r>
              <a:rPr lang="en-US" dirty="0" err="1"/>
              <a:t>Instructions.pdf</a:t>
            </a:r>
            <a:r>
              <a:rPr lang="en-US" dirty="0"/>
              <a:t>.</a:t>
            </a:r>
          </a:p>
          <a:p>
            <a:r>
              <a:rPr lang="en-US" dirty="0"/>
              <a:t>I will instruct you all the steps. You should have your </a:t>
            </a:r>
            <a:r>
              <a:rPr lang="en-US" dirty="0" err="1"/>
              <a:t>Metamask</a:t>
            </a:r>
            <a:r>
              <a:rPr lang="en-US" dirty="0"/>
              <a:t> Wallet ready on </a:t>
            </a:r>
            <a:r>
              <a:rPr lang="en-US" dirty="0" err="1"/>
              <a:t>Goerli</a:t>
            </a:r>
            <a:r>
              <a:rPr lang="en-US" dirty="0"/>
              <a:t> </a:t>
            </a:r>
            <a:r>
              <a:rPr lang="en-US" dirty="0" err="1"/>
              <a:t>networkand</a:t>
            </a:r>
            <a:r>
              <a:rPr lang="en-US" dirty="0"/>
              <a:t> with some </a:t>
            </a:r>
            <a:r>
              <a:rPr lang="en-US" dirty="0" err="1"/>
              <a:t>Goerli</a:t>
            </a:r>
            <a:r>
              <a:rPr lang="en-US" dirty="0"/>
              <a:t> ethers.</a:t>
            </a:r>
          </a:p>
          <a:p>
            <a:r>
              <a:rPr lang="en-US" dirty="0"/>
              <a:t>After interaction I want you to submit the screen of interaction showing you wallet with </a:t>
            </a:r>
            <a:r>
              <a:rPr lang="en-US" dirty="0" err="1"/>
              <a:t>Goerli</a:t>
            </a:r>
            <a:r>
              <a:rPr lang="en-US" dirty="0"/>
              <a:t> Tx with confirmed </a:t>
            </a:r>
            <a:r>
              <a:rPr lang="en-US"/>
              <a:t>or pending.</a:t>
            </a:r>
            <a:endParaRPr lang="en-US" dirty="0"/>
          </a:p>
        </p:txBody>
      </p:sp>
      <p:sp>
        <p:nvSpPr>
          <p:cNvPr id="2" name="Footer Placeholder 1">
            <a:extLst>
              <a:ext uri="{FF2B5EF4-FFF2-40B4-BE49-F238E27FC236}">
                <a16:creationId xmlns:a16="http://schemas.microsoft.com/office/drawing/2014/main" id="{5B86F284-E186-3793-9C0A-7B6FADAC8140}"/>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98086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C7A5-A78B-ACE5-C5B9-471AD656D38F}"/>
              </a:ext>
            </a:extLst>
          </p:cNvPr>
          <p:cNvSpPr>
            <a:spLocks noGrp="1"/>
          </p:cNvSpPr>
          <p:nvPr>
            <p:ph type="title"/>
          </p:nvPr>
        </p:nvSpPr>
        <p:spPr/>
        <p:txBody>
          <a:bodyPr/>
          <a:lstStyle/>
          <a:p>
            <a:r>
              <a:rPr lang="en-US" dirty="0"/>
              <a:t>Possible projects!</a:t>
            </a:r>
          </a:p>
        </p:txBody>
      </p:sp>
      <p:sp>
        <p:nvSpPr>
          <p:cNvPr id="3" name="Content Placeholder 2">
            <a:extLst>
              <a:ext uri="{FF2B5EF4-FFF2-40B4-BE49-F238E27FC236}">
                <a16:creationId xmlns:a16="http://schemas.microsoft.com/office/drawing/2014/main" id="{2E9013D1-B975-B978-DC97-438666F69EA3}"/>
              </a:ext>
            </a:extLst>
          </p:cNvPr>
          <p:cNvSpPr>
            <a:spLocks noGrp="1"/>
          </p:cNvSpPr>
          <p:nvPr>
            <p:ph idx="1"/>
          </p:nvPr>
        </p:nvSpPr>
        <p:spPr/>
        <p:txBody>
          <a:bodyPr>
            <a:normAutofit fontScale="92500" lnSpcReduction="20000"/>
          </a:bodyPr>
          <a:lstStyle/>
          <a:p>
            <a:pPr marL="0" indent="0">
              <a:buNone/>
            </a:pPr>
            <a:r>
              <a:rPr lang="en-US" dirty="0"/>
              <a:t>1. I need people interested in working on </a:t>
            </a:r>
            <a:r>
              <a:rPr lang="en-US" dirty="0" err="1"/>
              <a:t>DeFi</a:t>
            </a:r>
            <a:r>
              <a:rPr lang="en-US" dirty="0"/>
              <a:t> research. – This is my only summer project unless the another project gets renewed.</a:t>
            </a:r>
          </a:p>
          <a:p>
            <a:pPr marL="0" indent="0">
              <a:buNone/>
            </a:pPr>
            <a:r>
              <a:rPr lang="en-US" dirty="0"/>
              <a:t>2. I am looking for coders and developers with no hesitation about front-end-webs—smart contract development. </a:t>
            </a:r>
          </a:p>
          <a:p>
            <a:pPr marL="0" indent="0">
              <a:buNone/>
            </a:pPr>
            <a:r>
              <a:rPr lang="en-US" dirty="0"/>
              <a:t>3. Extending MPC: </a:t>
            </a:r>
          </a:p>
          <a:p>
            <a:pPr lvl="1"/>
            <a:r>
              <a:rPr lang="en-US" dirty="0"/>
              <a:t>I want to extend MPC for multiple channels and multiple workers: currently the channel operates ONLY for one worker!</a:t>
            </a:r>
          </a:p>
          <a:p>
            <a:pPr lvl="1"/>
            <a:r>
              <a:rPr lang="en-US" dirty="0"/>
              <a:t>Also I want to add a layer above for “Governance” and ”Decentralized Autonomous Organization” (DAO)</a:t>
            </a:r>
          </a:p>
          <a:p>
            <a:pPr lvl="1"/>
            <a:r>
              <a:rPr lang="en-US" dirty="0"/>
              <a:t>I want form a TEAM MPC: are you interested!</a:t>
            </a:r>
          </a:p>
        </p:txBody>
      </p:sp>
      <p:sp>
        <p:nvSpPr>
          <p:cNvPr id="4" name="Footer Placeholder 3">
            <a:extLst>
              <a:ext uri="{FF2B5EF4-FFF2-40B4-BE49-F238E27FC236}">
                <a16:creationId xmlns:a16="http://schemas.microsoft.com/office/drawing/2014/main" id="{A63044C6-B564-BEA1-A5E8-6F2559FC0D81}"/>
              </a:ext>
            </a:extLst>
          </p:cNvPr>
          <p:cNvSpPr>
            <a:spLocks noGrp="1"/>
          </p:cNvSpPr>
          <p:nvPr>
            <p:ph type="ftr" sz="quarter" idx="11"/>
          </p:nvPr>
        </p:nvSpPr>
        <p:spPr/>
        <p:txBody>
          <a:bodyPr/>
          <a:lstStyle/>
          <a:p>
            <a:r>
              <a:rPr lang="en-US"/>
              <a:t>Bina Ramamurthy. Copyright 2023</a:t>
            </a:r>
          </a:p>
        </p:txBody>
      </p:sp>
      <p:sp>
        <p:nvSpPr>
          <p:cNvPr id="5" name="5-Point Star 4">
            <a:extLst>
              <a:ext uri="{FF2B5EF4-FFF2-40B4-BE49-F238E27FC236}">
                <a16:creationId xmlns:a16="http://schemas.microsoft.com/office/drawing/2014/main" id="{4DBC2432-10FD-C4AA-E28F-3500464DD27D}"/>
              </a:ext>
            </a:extLst>
          </p:cNvPr>
          <p:cNvSpPr/>
          <p:nvPr/>
        </p:nvSpPr>
        <p:spPr>
          <a:xfrm>
            <a:off x="8122595" y="563143"/>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4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EE2DED-D511-A57E-7F4B-4A290C3BEDE1}"/>
              </a:ext>
            </a:extLst>
          </p:cNvPr>
          <p:cNvSpPr>
            <a:spLocks noGrp="1"/>
          </p:cNvSpPr>
          <p:nvPr>
            <p:ph type="ftr" sz="quarter" idx="11"/>
          </p:nvPr>
        </p:nvSpPr>
        <p:spPr/>
        <p:txBody>
          <a:bodyPr/>
          <a:lstStyle/>
          <a:p>
            <a:r>
              <a:rPr lang="en-US"/>
              <a:t>Bina Ramamurthy. Copyright 2023</a:t>
            </a:r>
          </a:p>
        </p:txBody>
      </p:sp>
      <p:sp>
        <p:nvSpPr>
          <p:cNvPr id="6" name="TextBox 5">
            <a:extLst>
              <a:ext uri="{FF2B5EF4-FFF2-40B4-BE49-F238E27FC236}">
                <a16:creationId xmlns:a16="http://schemas.microsoft.com/office/drawing/2014/main" id="{50D14536-A6AC-2683-7240-62D0CAFA72E2}"/>
              </a:ext>
            </a:extLst>
          </p:cNvPr>
          <p:cNvSpPr txBox="1"/>
          <p:nvPr/>
        </p:nvSpPr>
        <p:spPr>
          <a:xfrm>
            <a:off x="214009" y="638508"/>
            <a:ext cx="11822348" cy="4801314"/>
          </a:xfrm>
          <a:prstGeom prst="rect">
            <a:avLst/>
          </a:prstGeom>
          <a:noFill/>
        </p:spPr>
        <p:txBody>
          <a:bodyPr wrap="square">
            <a:spAutoFit/>
          </a:bodyPr>
          <a:lstStyle/>
          <a:p>
            <a:r>
              <a:rPr lang="en-US" dirty="0">
                <a:solidFill>
                  <a:srgbClr val="476B86"/>
                </a:solidFill>
                <a:effectLst/>
                <a:latin typeface="Helvetica" pitchFamily="2" charset="0"/>
              </a:rPr>
              <a:t>7.4.9 Extensions of MPC</a:t>
            </a:r>
          </a:p>
          <a:p>
            <a:r>
              <a:rPr lang="en-US" dirty="0">
                <a:solidFill>
                  <a:srgbClr val="262626"/>
                </a:solidFill>
                <a:effectLst/>
                <a:latin typeface="Times" pitchFamily="2" charset="0"/>
              </a:rPr>
              <a:t>Unlike the digital democracy (Ballot in chapter 4), marketplace (ASK in chapter 6),</a:t>
            </a:r>
          </a:p>
          <a:p>
            <a:r>
              <a:rPr lang="en-US" dirty="0">
                <a:solidFill>
                  <a:srgbClr val="262626"/>
                </a:solidFill>
                <a:effectLst/>
                <a:latin typeface="Times" pitchFamily="2" charset="0"/>
              </a:rPr>
              <a:t>and online auction (blind auction in chapter 6) models, the micropayment channel</a:t>
            </a:r>
          </a:p>
          <a:p>
            <a:r>
              <a:rPr lang="en-US" dirty="0">
                <a:solidFill>
                  <a:srgbClr val="262626"/>
                </a:solidFill>
                <a:effectLst/>
                <a:latin typeface="Times" pitchFamily="2" charset="0"/>
              </a:rPr>
              <a:t>model you learned in this chapter cannot be solved by traditional methods. </a:t>
            </a:r>
          </a:p>
          <a:p>
            <a:endParaRPr lang="en-US" dirty="0">
              <a:solidFill>
                <a:srgbClr val="262626"/>
              </a:solidFill>
              <a:effectLst/>
              <a:latin typeface="Times" pitchFamily="2" charset="0"/>
            </a:endParaRPr>
          </a:p>
          <a:p>
            <a:r>
              <a:rPr lang="en-US" dirty="0">
                <a:solidFill>
                  <a:srgbClr val="262626"/>
                </a:solidFill>
                <a:effectLst/>
                <a:latin typeface="Times" pitchFamily="2" charset="0"/>
              </a:rPr>
              <a:t>I am sure you are wondering whether the smart contract for MPC can be kept open instead of</a:t>
            </a:r>
          </a:p>
          <a:p>
            <a:r>
              <a:rPr lang="en-US" dirty="0">
                <a:solidFill>
                  <a:srgbClr val="262626"/>
                </a:solidFill>
                <a:effectLst/>
                <a:latin typeface="Times" pitchFamily="2" charset="0"/>
              </a:rPr>
              <a:t>self-destructing after a single claim. The smart contract for MPC can be extended to</a:t>
            </a:r>
          </a:p>
          <a:p>
            <a:r>
              <a:rPr lang="en-US" dirty="0">
                <a:solidFill>
                  <a:srgbClr val="262626"/>
                </a:solidFill>
                <a:effectLst/>
                <a:latin typeface="Times" pitchFamily="2" charset="0"/>
              </a:rPr>
              <a:t>handle other conditions and situations, such as</a:t>
            </a:r>
          </a:p>
          <a:p>
            <a:endParaRPr lang="en-US" dirty="0">
              <a:solidFill>
                <a:srgbClr val="262626"/>
              </a:solidFill>
              <a:effectLst/>
              <a:latin typeface="Times" pitchFamily="2" charset="0"/>
            </a:endParaRPr>
          </a:p>
          <a:p>
            <a:r>
              <a:rPr lang="en-US" dirty="0">
                <a:solidFill>
                  <a:srgbClr val="CDA759"/>
                </a:solidFill>
                <a:effectLst/>
                <a:latin typeface="Helvetica" pitchFamily="2" charset="0"/>
              </a:rPr>
              <a:t> </a:t>
            </a:r>
            <a:r>
              <a:rPr lang="en-US" dirty="0">
                <a:solidFill>
                  <a:srgbClr val="262626"/>
                </a:solidFill>
                <a:effectLst/>
                <a:latin typeface="Times" pitchFamily="2" charset="0"/>
              </a:rPr>
              <a:t>Time duration-based channels</a:t>
            </a:r>
          </a:p>
          <a:p>
            <a:r>
              <a:rPr lang="en-US" dirty="0">
                <a:solidFill>
                  <a:srgbClr val="CDA759"/>
                </a:solidFill>
                <a:effectLst/>
                <a:latin typeface="Helvetica" pitchFamily="2" charset="0"/>
              </a:rPr>
              <a:t> </a:t>
            </a:r>
            <a:r>
              <a:rPr lang="en-US" dirty="0">
                <a:solidFill>
                  <a:srgbClr val="262626"/>
                </a:solidFill>
                <a:effectLst/>
                <a:latin typeface="Times" pitchFamily="2" charset="0"/>
              </a:rPr>
              <a:t>Worker not claiming the payment within a certain time</a:t>
            </a:r>
          </a:p>
          <a:p>
            <a:r>
              <a:rPr lang="en-US" dirty="0">
                <a:solidFill>
                  <a:srgbClr val="CDA759"/>
                </a:solidFill>
                <a:effectLst/>
                <a:latin typeface="Helvetica" pitchFamily="2" charset="0"/>
              </a:rPr>
              <a:t> </a:t>
            </a:r>
            <a:r>
              <a:rPr lang="en-US" dirty="0">
                <a:solidFill>
                  <a:srgbClr val="262626"/>
                </a:solidFill>
                <a:effectLst/>
                <a:latin typeface="Times" pitchFamily="2" charset="0"/>
              </a:rPr>
              <a:t>Extending the channel instead of closing it</a:t>
            </a:r>
          </a:p>
          <a:p>
            <a:r>
              <a:rPr lang="en-US" dirty="0">
                <a:solidFill>
                  <a:srgbClr val="CDA759"/>
                </a:solidFill>
                <a:effectLst/>
                <a:latin typeface="Helvetica" pitchFamily="2" charset="0"/>
              </a:rPr>
              <a:t> </a:t>
            </a:r>
            <a:r>
              <a:rPr lang="en-US" dirty="0">
                <a:solidFill>
                  <a:srgbClr val="262626"/>
                </a:solidFill>
                <a:effectLst/>
                <a:latin typeface="Times" pitchFamily="2" charset="0"/>
              </a:rPr>
              <a:t>Premature closure of the channel by the organizer</a:t>
            </a:r>
          </a:p>
          <a:p>
            <a:r>
              <a:rPr lang="en-US" dirty="0">
                <a:solidFill>
                  <a:srgbClr val="CDA759"/>
                </a:solidFill>
                <a:effectLst/>
                <a:latin typeface="Helvetica" pitchFamily="2" charset="0"/>
              </a:rPr>
              <a:t> </a:t>
            </a:r>
            <a:r>
              <a:rPr lang="en-US" dirty="0">
                <a:solidFill>
                  <a:srgbClr val="262626"/>
                </a:solidFill>
                <a:effectLst/>
                <a:latin typeface="Times" pitchFamily="2" charset="0"/>
              </a:rPr>
              <a:t>Inclusion of other items, such as nonce, in the message of the micropayment</a:t>
            </a:r>
          </a:p>
          <a:p>
            <a:r>
              <a:rPr lang="en-US" dirty="0">
                <a:solidFill>
                  <a:srgbClr val="CDA759"/>
                </a:solidFill>
                <a:effectLst/>
                <a:latin typeface="Helvetica" pitchFamily="2" charset="0"/>
              </a:rPr>
              <a:t> </a:t>
            </a:r>
            <a:r>
              <a:rPr lang="en-US" dirty="0">
                <a:solidFill>
                  <a:srgbClr val="262626"/>
                </a:solidFill>
                <a:effectLst/>
                <a:latin typeface="Times" pitchFamily="2" charset="0"/>
              </a:rPr>
              <a:t>Bidirectional payments</a:t>
            </a:r>
          </a:p>
          <a:p>
            <a:r>
              <a:rPr lang="en-US" dirty="0">
                <a:solidFill>
                  <a:srgbClr val="CDA759"/>
                </a:solidFill>
                <a:effectLst/>
                <a:latin typeface="Helvetica" pitchFamily="2" charset="0"/>
              </a:rPr>
              <a:t> </a:t>
            </a:r>
            <a:r>
              <a:rPr lang="en-US" dirty="0">
                <a:solidFill>
                  <a:srgbClr val="262626"/>
                </a:solidFill>
                <a:effectLst/>
                <a:latin typeface="Times" pitchFamily="2" charset="0"/>
              </a:rPr>
              <a:t>One-to-many channels</a:t>
            </a:r>
          </a:p>
          <a:p>
            <a:r>
              <a:rPr lang="en-US" dirty="0">
                <a:solidFill>
                  <a:srgbClr val="CDA759"/>
                </a:solidFill>
                <a:effectLst/>
                <a:latin typeface="Helvetica" pitchFamily="2" charset="0"/>
              </a:rPr>
              <a:t> </a:t>
            </a:r>
            <a:r>
              <a:rPr lang="en-US" dirty="0">
                <a:solidFill>
                  <a:srgbClr val="262626"/>
                </a:solidFill>
                <a:effectLst/>
                <a:latin typeface="Times" pitchFamily="2" charset="0"/>
              </a:rPr>
              <a:t>Other application-dependent criteria</a:t>
            </a:r>
            <a:r>
              <a:rPr lang="en-US" dirty="0">
                <a:solidFill>
                  <a:srgbClr val="262626"/>
                </a:solidFill>
                <a:latin typeface="Times" pitchFamily="2" charset="0"/>
              </a:rPr>
              <a:t>: Governance and DAO</a:t>
            </a:r>
            <a:endParaRPr lang="en-US" dirty="0">
              <a:solidFill>
                <a:srgbClr val="262626"/>
              </a:solidFill>
              <a:effectLst/>
              <a:latin typeface="Times" pitchFamily="2" charset="0"/>
            </a:endParaRPr>
          </a:p>
        </p:txBody>
      </p:sp>
      <p:sp>
        <p:nvSpPr>
          <p:cNvPr id="2" name="5-Point Star 1">
            <a:extLst>
              <a:ext uri="{FF2B5EF4-FFF2-40B4-BE49-F238E27FC236}">
                <a16:creationId xmlns:a16="http://schemas.microsoft.com/office/drawing/2014/main" id="{29FDC8B0-2588-05EC-3CEB-8B6AC0330A76}"/>
              </a:ext>
            </a:extLst>
          </p:cNvPr>
          <p:cNvSpPr/>
          <p:nvPr/>
        </p:nvSpPr>
        <p:spPr>
          <a:xfrm>
            <a:off x="9182911" y="972766"/>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24049D1-20B3-B1ED-2741-AE4926C25B76}"/>
              </a:ext>
            </a:extLst>
          </p:cNvPr>
          <p:cNvSpPr txBox="1"/>
          <p:nvPr/>
        </p:nvSpPr>
        <p:spPr>
          <a:xfrm>
            <a:off x="7899286" y="3059668"/>
            <a:ext cx="4292714" cy="369332"/>
          </a:xfrm>
          <a:prstGeom prst="rect">
            <a:avLst/>
          </a:prstGeom>
          <a:noFill/>
        </p:spPr>
        <p:txBody>
          <a:bodyPr wrap="none" rtlCol="0">
            <a:spAutoFit/>
          </a:bodyPr>
          <a:lstStyle/>
          <a:p>
            <a:r>
              <a:rPr lang="en-US" dirty="0">
                <a:highlight>
                  <a:srgbClr val="FFFF00"/>
                </a:highlight>
              </a:rPr>
              <a:t>Consider all these for your project, phase 2.</a:t>
            </a:r>
          </a:p>
        </p:txBody>
      </p:sp>
    </p:spTree>
    <p:extLst>
      <p:ext uri="{BB962C8B-B14F-4D97-AF65-F5344CB8AC3E}">
        <p14:creationId xmlns:p14="http://schemas.microsoft.com/office/powerpoint/2010/main" val="397804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7643-E3C0-C442-969A-63F21688EAA2}"/>
              </a:ext>
            </a:extLst>
          </p:cNvPr>
          <p:cNvSpPr>
            <a:spLocks noGrp="1"/>
          </p:cNvSpPr>
          <p:nvPr>
            <p:ph type="title"/>
          </p:nvPr>
        </p:nvSpPr>
        <p:spPr/>
        <p:txBody>
          <a:bodyPr/>
          <a:lstStyle/>
          <a:p>
            <a:r>
              <a:rPr lang="en-US" dirty="0"/>
              <a:t>Events and logs</a:t>
            </a:r>
          </a:p>
        </p:txBody>
      </p:sp>
      <p:sp>
        <p:nvSpPr>
          <p:cNvPr id="3" name="Content Placeholder 2">
            <a:extLst>
              <a:ext uri="{FF2B5EF4-FFF2-40B4-BE49-F238E27FC236}">
                <a16:creationId xmlns:a16="http://schemas.microsoft.com/office/drawing/2014/main" id="{6E25183C-6EA0-F54C-B16C-7400C59574BD}"/>
              </a:ext>
            </a:extLst>
          </p:cNvPr>
          <p:cNvSpPr>
            <a:spLocks noGrp="1"/>
          </p:cNvSpPr>
          <p:nvPr>
            <p:ph idx="1"/>
          </p:nvPr>
        </p:nvSpPr>
        <p:spPr/>
        <p:txBody>
          <a:bodyPr>
            <a:normAutofit fontScale="85000" lnSpcReduction="10000"/>
          </a:bodyPr>
          <a:lstStyle/>
          <a:p>
            <a:r>
              <a:rPr lang="en-US" dirty="0"/>
              <a:t>Events are built on top of a lower level log interface in Ethereum.  Although you typically won’t deal with log messages directly, it’s important to understand their limitations.</a:t>
            </a:r>
          </a:p>
          <a:p>
            <a:r>
              <a:rPr lang="en-US" dirty="0"/>
              <a:t>Logs are structured as up to four “topics” and a “data” field. The first topic is used to store the hash of the event’s signature, which leaves only three topics for indexed parameters. Topics are required to be 32 bytes long, so if you use an array for an indexed parameter (including types string and bytes), the value will first be hashed to fit into 32 bytes. Non-indexed parameters are stored in the data field and do not have a size limit.</a:t>
            </a:r>
          </a:p>
          <a:p>
            <a:r>
              <a:rPr lang="en-US" dirty="0"/>
              <a:t>Logs, and therefore events, are not accessible from within the Ethereum virtual machine (EVM). This means that contracts cannot read their own logs or the logs of other contracts.</a:t>
            </a:r>
          </a:p>
          <a:p>
            <a:r>
              <a:rPr lang="en-US" dirty="0"/>
              <a:t>It is technically sound programming element in the context of blockchain. Liked by technologists.</a:t>
            </a:r>
          </a:p>
          <a:p>
            <a:endParaRPr lang="en-US" dirty="0"/>
          </a:p>
        </p:txBody>
      </p:sp>
      <p:sp>
        <p:nvSpPr>
          <p:cNvPr id="4" name="Footer Placeholder 3">
            <a:extLst>
              <a:ext uri="{FF2B5EF4-FFF2-40B4-BE49-F238E27FC236}">
                <a16:creationId xmlns:a16="http://schemas.microsoft.com/office/drawing/2014/main" id="{E90DDBC4-BDBA-684B-A188-C41ED9C2A3E4}"/>
              </a:ext>
            </a:extLst>
          </p:cNvPr>
          <p:cNvSpPr>
            <a:spLocks noGrp="1"/>
          </p:cNvSpPr>
          <p:nvPr>
            <p:ph type="ftr" sz="quarter" idx="11"/>
          </p:nvPr>
        </p:nvSpPr>
        <p:spPr/>
        <p:txBody>
          <a:bodyPr/>
          <a:lstStyle/>
          <a:p>
            <a:r>
              <a:rPr lang="en-US"/>
              <a:t>Bina Ramamurthy. Copyright 2023</a:t>
            </a:r>
          </a:p>
        </p:txBody>
      </p:sp>
      <p:sp>
        <p:nvSpPr>
          <p:cNvPr id="5" name="TextBox 4">
            <a:extLst>
              <a:ext uri="{FF2B5EF4-FFF2-40B4-BE49-F238E27FC236}">
                <a16:creationId xmlns:a16="http://schemas.microsoft.com/office/drawing/2014/main" id="{B9187ED6-76FC-51E4-E951-142495DBFE2A}"/>
              </a:ext>
            </a:extLst>
          </p:cNvPr>
          <p:cNvSpPr txBox="1"/>
          <p:nvPr/>
        </p:nvSpPr>
        <p:spPr>
          <a:xfrm>
            <a:off x="8103476" y="804519"/>
            <a:ext cx="3433119" cy="646331"/>
          </a:xfrm>
          <a:prstGeom prst="rect">
            <a:avLst/>
          </a:prstGeom>
          <a:noFill/>
        </p:spPr>
        <p:txBody>
          <a:bodyPr wrap="none" rtlCol="0">
            <a:spAutoFit/>
          </a:bodyPr>
          <a:lstStyle/>
          <a:p>
            <a:r>
              <a:rPr lang="en-US" dirty="0">
                <a:highlight>
                  <a:srgbClr val="FFFF00"/>
                </a:highlight>
              </a:rPr>
              <a:t>Explore the concepts of events;</a:t>
            </a:r>
          </a:p>
          <a:p>
            <a:r>
              <a:rPr lang="en-US" dirty="0">
                <a:highlight>
                  <a:srgbClr val="FFFF00"/>
                </a:highlight>
              </a:rPr>
              <a:t>Use events in your project phase 2</a:t>
            </a:r>
          </a:p>
        </p:txBody>
      </p:sp>
      <p:sp>
        <p:nvSpPr>
          <p:cNvPr id="6" name="TextBox 5">
            <a:extLst>
              <a:ext uri="{FF2B5EF4-FFF2-40B4-BE49-F238E27FC236}">
                <a16:creationId xmlns:a16="http://schemas.microsoft.com/office/drawing/2014/main" id="{CA1F7AE5-19DD-95D9-7BDA-8BAB90354FAF}"/>
              </a:ext>
            </a:extLst>
          </p:cNvPr>
          <p:cNvSpPr txBox="1"/>
          <p:nvPr/>
        </p:nvSpPr>
        <p:spPr>
          <a:xfrm>
            <a:off x="5826868" y="638508"/>
            <a:ext cx="1116011" cy="369332"/>
          </a:xfrm>
          <a:prstGeom prst="rect">
            <a:avLst/>
          </a:prstGeom>
          <a:noFill/>
        </p:spPr>
        <p:txBody>
          <a:bodyPr wrap="none" rtlCol="0">
            <a:spAutoFit/>
          </a:bodyPr>
          <a:lstStyle/>
          <a:p>
            <a:r>
              <a:rPr lang="en-US" dirty="0" err="1">
                <a:highlight>
                  <a:srgbClr val="00FF00"/>
                </a:highlight>
              </a:rPr>
              <a:t>FinalExam</a:t>
            </a:r>
            <a:endParaRPr lang="en-US" dirty="0">
              <a:highlight>
                <a:srgbClr val="00FF00"/>
              </a:highlight>
            </a:endParaRPr>
          </a:p>
        </p:txBody>
      </p:sp>
    </p:spTree>
    <p:extLst>
      <p:ext uri="{BB962C8B-B14F-4D97-AF65-F5344CB8AC3E}">
        <p14:creationId xmlns:p14="http://schemas.microsoft.com/office/powerpoint/2010/main" val="238497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8933-F1B7-234B-9EF8-F2B5D9993F3B}"/>
              </a:ext>
            </a:extLst>
          </p:cNvPr>
          <p:cNvSpPr>
            <a:spLocks noGrp="1"/>
          </p:cNvSpPr>
          <p:nvPr>
            <p:ph type="title"/>
          </p:nvPr>
        </p:nvSpPr>
        <p:spPr/>
        <p:txBody>
          <a:bodyPr/>
          <a:lstStyle/>
          <a:p>
            <a:r>
              <a:rPr lang="en-US" dirty="0"/>
              <a:t>To do for today </a:t>
            </a:r>
          </a:p>
        </p:txBody>
      </p:sp>
      <p:sp>
        <p:nvSpPr>
          <p:cNvPr id="3" name="Content Placeholder 2">
            <a:extLst>
              <a:ext uri="{FF2B5EF4-FFF2-40B4-BE49-F238E27FC236}">
                <a16:creationId xmlns:a16="http://schemas.microsoft.com/office/drawing/2014/main" id="{817B2616-CBA9-794D-B6EF-6AF2625289F5}"/>
              </a:ext>
            </a:extLst>
          </p:cNvPr>
          <p:cNvSpPr>
            <a:spLocks noGrp="1"/>
          </p:cNvSpPr>
          <p:nvPr>
            <p:ph idx="1"/>
          </p:nvPr>
        </p:nvSpPr>
        <p:spPr/>
        <p:txBody>
          <a:bodyPr>
            <a:normAutofit/>
          </a:bodyPr>
          <a:lstStyle/>
          <a:p>
            <a:r>
              <a:rPr lang="en-US" dirty="0"/>
              <a:t>We’ll learn the basics of public deployment and then learn to deploy on </a:t>
            </a:r>
            <a:r>
              <a:rPr lang="en-US" dirty="0" err="1"/>
              <a:t>Infura</a:t>
            </a:r>
            <a:r>
              <a:rPr lang="en-US" dirty="0"/>
              <a:t>.</a:t>
            </a:r>
          </a:p>
        </p:txBody>
      </p:sp>
      <p:sp>
        <p:nvSpPr>
          <p:cNvPr id="5" name="Footer Placeholder 4">
            <a:extLst>
              <a:ext uri="{FF2B5EF4-FFF2-40B4-BE49-F238E27FC236}">
                <a16:creationId xmlns:a16="http://schemas.microsoft.com/office/drawing/2014/main" id="{03E6EE12-4E91-314D-B36F-71049323D308}"/>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50981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458B-600A-6F43-BF49-1B55AE586D2D}"/>
              </a:ext>
            </a:extLst>
          </p:cNvPr>
          <p:cNvSpPr>
            <a:spLocks noGrp="1"/>
          </p:cNvSpPr>
          <p:nvPr>
            <p:ph type="title"/>
          </p:nvPr>
        </p:nvSpPr>
        <p:spPr/>
        <p:txBody>
          <a:bodyPr/>
          <a:lstStyle/>
          <a:p>
            <a:r>
              <a:rPr lang="en-US" dirty="0"/>
              <a:t>Chapter 8</a:t>
            </a:r>
          </a:p>
        </p:txBody>
      </p:sp>
      <p:sp>
        <p:nvSpPr>
          <p:cNvPr id="3" name="Content Placeholder 2">
            <a:extLst>
              <a:ext uri="{FF2B5EF4-FFF2-40B4-BE49-F238E27FC236}">
                <a16:creationId xmlns:a16="http://schemas.microsoft.com/office/drawing/2014/main" id="{8E17893D-B925-504B-B9BD-EAE9C74524B3}"/>
              </a:ext>
            </a:extLst>
          </p:cNvPr>
          <p:cNvSpPr>
            <a:spLocks noGrp="1"/>
          </p:cNvSpPr>
          <p:nvPr>
            <p:ph idx="1"/>
          </p:nvPr>
        </p:nvSpPr>
        <p:spPr/>
        <p:txBody>
          <a:bodyPr/>
          <a:lstStyle/>
          <a:p>
            <a:pPr marL="0" indent="0">
              <a:buNone/>
            </a:pPr>
            <a:r>
              <a:rPr lang="en-US" b="1" i="1" dirty="0"/>
              <a:t>This chapter covers </a:t>
            </a:r>
            <a:endParaRPr lang="en-US" dirty="0"/>
          </a:p>
          <a:p>
            <a:pPr marL="0" indent="0">
              <a:buNone/>
            </a:pPr>
            <a:r>
              <a:rPr lang="en-US" dirty="0"/>
              <a:t>  Exploring Ethereum nodes and network infrastructure </a:t>
            </a:r>
          </a:p>
          <a:p>
            <a:pPr marL="0" indent="0">
              <a:buNone/>
            </a:pPr>
            <a:r>
              <a:rPr lang="en-US" dirty="0"/>
              <a:t>  Understanding services offered by infrastructure provider </a:t>
            </a:r>
            <a:r>
              <a:rPr lang="en-US" dirty="0" err="1"/>
              <a:t>Infura</a:t>
            </a:r>
            <a:r>
              <a:rPr lang="en-US" dirty="0"/>
              <a:t> </a:t>
            </a:r>
          </a:p>
          <a:p>
            <a:pPr marL="0" indent="0">
              <a:buNone/>
            </a:pPr>
            <a:r>
              <a:rPr lang="en-US" dirty="0"/>
              <a:t>  Defining a roadmap for deploying a </a:t>
            </a:r>
            <a:r>
              <a:rPr lang="en-US" dirty="0" err="1"/>
              <a:t>Dapp</a:t>
            </a:r>
            <a:r>
              <a:rPr lang="en-US" dirty="0"/>
              <a:t> on a public network </a:t>
            </a:r>
          </a:p>
          <a:p>
            <a:pPr marL="0" indent="0">
              <a:buNone/>
            </a:pPr>
            <a:r>
              <a:rPr lang="en-US" dirty="0"/>
              <a:t>  Deploying Dapps on Infura nodes and the </a:t>
            </a:r>
            <a:r>
              <a:rPr lang="en-US" dirty="0" err="1"/>
              <a:t>Goerli</a:t>
            </a:r>
            <a:r>
              <a:rPr lang="en-US" dirty="0"/>
              <a:t> network </a:t>
            </a:r>
          </a:p>
          <a:p>
            <a:pPr marL="0" indent="0">
              <a:buNone/>
            </a:pPr>
            <a:r>
              <a:rPr lang="en-US" dirty="0"/>
              <a:t>  Working with multiple decentralized participants </a:t>
            </a:r>
          </a:p>
          <a:p>
            <a:endParaRPr lang="en-US" dirty="0"/>
          </a:p>
        </p:txBody>
      </p:sp>
      <p:sp>
        <p:nvSpPr>
          <p:cNvPr id="4" name="Footer Placeholder 3">
            <a:extLst>
              <a:ext uri="{FF2B5EF4-FFF2-40B4-BE49-F238E27FC236}">
                <a16:creationId xmlns:a16="http://schemas.microsoft.com/office/drawing/2014/main" id="{E13C2B39-9CFF-6F49-9A8B-F2D1F4A63281}"/>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291616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F4A585-BEBB-C845-905B-EB11953E2084}"/>
              </a:ext>
            </a:extLst>
          </p:cNvPr>
          <p:cNvSpPr>
            <a:spLocks noGrp="1"/>
          </p:cNvSpPr>
          <p:nvPr>
            <p:ph type="ftr" sz="quarter" idx="11"/>
          </p:nvPr>
        </p:nvSpPr>
        <p:spPr/>
        <p:txBody>
          <a:bodyPr/>
          <a:lstStyle/>
          <a:p>
            <a:r>
              <a:rPr lang="en-US"/>
              <a:t>Bina Ramamurthy. Copyright 2023</a:t>
            </a:r>
          </a:p>
        </p:txBody>
      </p:sp>
      <p:sp>
        <p:nvSpPr>
          <p:cNvPr id="2" name="Title 1">
            <a:extLst>
              <a:ext uri="{FF2B5EF4-FFF2-40B4-BE49-F238E27FC236}">
                <a16:creationId xmlns:a16="http://schemas.microsoft.com/office/drawing/2014/main" id="{B6347B4F-F087-594A-A0E3-B740272719F7}"/>
              </a:ext>
            </a:extLst>
          </p:cNvPr>
          <p:cNvSpPr>
            <a:spLocks noGrp="1"/>
          </p:cNvSpPr>
          <p:nvPr>
            <p:ph type="title" idx="4294967295"/>
          </p:nvPr>
        </p:nvSpPr>
        <p:spPr>
          <a:xfrm>
            <a:off x="272442" y="113839"/>
            <a:ext cx="9604375" cy="1049337"/>
          </a:xfrm>
        </p:spPr>
        <p:txBody>
          <a:bodyPr/>
          <a:lstStyle/>
          <a:p>
            <a:r>
              <a:rPr lang="en-US" dirty="0"/>
              <a:t>What is </a:t>
            </a:r>
            <a:r>
              <a:rPr lang="en-US" dirty="0" err="1"/>
              <a:t>infura</a:t>
            </a:r>
            <a:r>
              <a:rPr lang="en-US" dirty="0"/>
              <a:t>?</a:t>
            </a:r>
          </a:p>
        </p:txBody>
      </p:sp>
      <p:sp>
        <p:nvSpPr>
          <p:cNvPr id="3" name="Content Placeholder 2">
            <a:extLst>
              <a:ext uri="{FF2B5EF4-FFF2-40B4-BE49-F238E27FC236}">
                <a16:creationId xmlns:a16="http://schemas.microsoft.com/office/drawing/2014/main" id="{285EE1D5-F4EA-7849-8F4D-08F8433F363D}"/>
              </a:ext>
            </a:extLst>
          </p:cNvPr>
          <p:cNvSpPr>
            <a:spLocks noGrp="1"/>
          </p:cNvSpPr>
          <p:nvPr>
            <p:ph idx="4294967295"/>
          </p:nvPr>
        </p:nvSpPr>
        <p:spPr>
          <a:xfrm>
            <a:off x="272443" y="1060315"/>
            <a:ext cx="10924094" cy="4893013"/>
          </a:xfrm>
        </p:spPr>
        <p:txBody>
          <a:bodyPr>
            <a:normAutofit/>
          </a:bodyPr>
          <a:lstStyle/>
          <a:p>
            <a:r>
              <a:rPr lang="en-US" dirty="0"/>
              <a:t>Blockchain is fundamentally a public infrastructure, like a highway or a road. </a:t>
            </a:r>
          </a:p>
          <a:p>
            <a:r>
              <a:rPr lang="en-US" dirty="0"/>
              <a:t>Up to this point, you’ve been using the Ganache test chain (Ganache on localhost:7545) to deploy your applications, which is like learning to drive in a parking lot or prototyping an experiment in a lab. </a:t>
            </a:r>
          </a:p>
          <a:p>
            <a:r>
              <a:rPr lang="en-US" dirty="0"/>
              <a:t>Now let’s move to the public roads to practice the </a:t>
            </a:r>
            <a:r>
              <a:rPr lang="en-US" dirty="0" err="1"/>
              <a:t>Dapp</a:t>
            </a:r>
            <a:r>
              <a:rPr lang="en-US" dirty="0"/>
              <a:t> development skills you’ve learned. To drive on the public roads, you don’t build the roads yourself; you use the existing infrastructure. </a:t>
            </a:r>
          </a:p>
          <a:p>
            <a:r>
              <a:rPr lang="en-US" dirty="0"/>
              <a:t>Similarly, to deploy on a public blockchain, you’ll need public infrastructure support, similar to cloud services. I’ll introduce </a:t>
            </a:r>
            <a:r>
              <a:rPr lang="en-US" dirty="0" err="1"/>
              <a:t>Infura</a:t>
            </a:r>
            <a:r>
              <a:rPr lang="en-US" dirty="0"/>
              <a:t> (https://</a:t>
            </a:r>
            <a:r>
              <a:rPr lang="en-US" dirty="0" err="1"/>
              <a:t>infura.io</a:t>
            </a:r>
            <a:r>
              <a:rPr lang="en-US" dirty="0"/>
              <a:t>), a cloudlike service for hosting blockchain nodes. </a:t>
            </a:r>
          </a:p>
          <a:p>
            <a:r>
              <a:rPr lang="en-US" b="1" dirty="0"/>
              <a:t>Infura</a:t>
            </a:r>
            <a:r>
              <a:rPr lang="en-US" dirty="0"/>
              <a:t> also provides a gateway to public networks such as </a:t>
            </a:r>
            <a:r>
              <a:rPr lang="en-US" dirty="0" err="1"/>
              <a:t>Goerli</a:t>
            </a:r>
            <a:r>
              <a:rPr lang="en-US" dirty="0"/>
              <a:t> as well as to IPFS.</a:t>
            </a:r>
          </a:p>
          <a:p>
            <a:r>
              <a:rPr lang="en-US" dirty="0"/>
              <a:t>I found out (through an unexpected 2021 Ethereum crash) many ERC20/cryptocurrencies (e.g. </a:t>
            </a:r>
            <a:r>
              <a:rPr lang="en-US" dirty="0" err="1"/>
              <a:t>Binance</a:t>
            </a:r>
            <a:r>
              <a:rPr lang="en-US" dirty="0"/>
              <a:t>) are deployed on </a:t>
            </a:r>
            <a:r>
              <a:rPr lang="en-US" dirty="0" err="1"/>
              <a:t>Infura</a:t>
            </a:r>
            <a:r>
              <a:rPr lang="en-US" dirty="0"/>
              <a:t>!</a:t>
            </a:r>
          </a:p>
          <a:p>
            <a:endParaRPr lang="en-US" dirty="0"/>
          </a:p>
        </p:txBody>
      </p:sp>
    </p:spTree>
    <p:extLst>
      <p:ext uri="{BB962C8B-B14F-4D97-AF65-F5344CB8AC3E}">
        <p14:creationId xmlns:p14="http://schemas.microsoft.com/office/powerpoint/2010/main" val="35638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E39B-69A8-9218-B069-91AB1F0229E4}"/>
              </a:ext>
            </a:extLst>
          </p:cNvPr>
          <p:cNvSpPr>
            <a:spLocks noGrp="1"/>
          </p:cNvSpPr>
          <p:nvPr>
            <p:ph type="title"/>
          </p:nvPr>
        </p:nvSpPr>
        <p:spPr/>
        <p:txBody>
          <a:bodyPr/>
          <a:lstStyle/>
          <a:p>
            <a:r>
              <a:rPr lang="en-US" dirty="0"/>
              <a:t>Why </a:t>
            </a:r>
            <a:r>
              <a:rPr lang="en-US" dirty="0" err="1"/>
              <a:t>Infura</a:t>
            </a:r>
            <a:r>
              <a:rPr lang="en-US" dirty="0"/>
              <a:t>? Isn’t centralized?</a:t>
            </a:r>
          </a:p>
        </p:txBody>
      </p:sp>
      <p:sp>
        <p:nvSpPr>
          <p:cNvPr id="3" name="Content Placeholder 2">
            <a:extLst>
              <a:ext uri="{FF2B5EF4-FFF2-40B4-BE49-F238E27FC236}">
                <a16:creationId xmlns:a16="http://schemas.microsoft.com/office/drawing/2014/main" id="{7688D1EA-2450-F3B4-7A59-B928A295A66B}"/>
              </a:ext>
            </a:extLst>
          </p:cNvPr>
          <p:cNvSpPr>
            <a:spLocks noGrp="1"/>
          </p:cNvSpPr>
          <p:nvPr>
            <p:ph idx="1"/>
          </p:nvPr>
        </p:nvSpPr>
        <p:spPr/>
        <p:txBody>
          <a:bodyPr>
            <a:normAutofit fontScale="92500" lnSpcReduction="20000"/>
          </a:bodyPr>
          <a:lstStyle/>
          <a:p>
            <a:r>
              <a:rPr lang="en-US" dirty="0"/>
              <a:t>You can run a blockchain node yourself, not for mining or validating, but for storing the DLT of the blockchain for analysis/downstream applications. – that is quite intensive.</a:t>
            </a:r>
          </a:p>
          <a:p>
            <a:r>
              <a:rPr lang="en-US" dirty="0" err="1"/>
              <a:t>Infura</a:t>
            </a:r>
            <a:r>
              <a:rPr lang="en-US" dirty="0"/>
              <a:t> is a cloud like service that allows for you to host nodes for your project.</a:t>
            </a:r>
          </a:p>
          <a:p>
            <a:r>
              <a:rPr lang="en-US" dirty="0"/>
              <a:t>You can deploy your project’s smart contracts on Infura free level and keep improving on it, make it a real thing!</a:t>
            </a:r>
          </a:p>
          <a:p>
            <a:r>
              <a:rPr lang="en-US" dirty="0"/>
              <a:t>There is a free level and paid level. </a:t>
            </a:r>
          </a:p>
          <a:p>
            <a:r>
              <a:rPr lang="en-US" dirty="0"/>
              <a:t>I use the free level for my prototyping.</a:t>
            </a:r>
          </a:p>
          <a:p>
            <a:r>
              <a:rPr lang="en-US" dirty="0">
                <a:highlight>
                  <a:srgbClr val="FF8200"/>
                </a:highlight>
              </a:rPr>
              <a:t>You can now create an account: sign up for the service! Do that now: That will help with your project phase 3</a:t>
            </a:r>
            <a:r>
              <a:rPr lang="en-US" dirty="0">
                <a:highlight>
                  <a:srgbClr val="FF0000"/>
                </a:highlight>
              </a:rPr>
              <a:t>.</a:t>
            </a:r>
          </a:p>
          <a:p>
            <a:endParaRPr lang="en-US" dirty="0"/>
          </a:p>
        </p:txBody>
      </p:sp>
      <p:sp>
        <p:nvSpPr>
          <p:cNvPr id="4" name="Footer Placeholder 3">
            <a:extLst>
              <a:ext uri="{FF2B5EF4-FFF2-40B4-BE49-F238E27FC236}">
                <a16:creationId xmlns:a16="http://schemas.microsoft.com/office/drawing/2014/main" id="{D346AF3A-0749-71BB-EB9E-D6ACC88701C9}"/>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4259635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{343F8363-92D5-0A4D-9679-27F9B9EDA5AD}tf10001119</Template>
  <TotalTime>10016</TotalTime>
  <Words>2378</Words>
  <Application>Microsoft Macintosh PowerPoint</Application>
  <PresentationFormat>Widescreen</PresentationFormat>
  <Paragraphs>269</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Courier</vt:lpstr>
      <vt:lpstr>Gill Sans MT</vt:lpstr>
      <vt:lpstr>Helvetica</vt:lpstr>
      <vt:lpstr>NewBaskerville</vt:lpstr>
      <vt:lpstr>Times</vt:lpstr>
      <vt:lpstr>Gallery</vt:lpstr>
      <vt:lpstr>Going public with Infura</vt:lpstr>
      <vt:lpstr>Plan for the rest of the semester</vt:lpstr>
      <vt:lpstr>Possible projects!</vt:lpstr>
      <vt:lpstr>PowerPoint Presentation</vt:lpstr>
      <vt:lpstr>Events and logs</vt:lpstr>
      <vt:lpstr>To do for today </vt:lpstr>
      <vt:lpstr>Chapter 8</vt:lpstr>
      <vt:lpstr>What is infura?</vt:lpstr>
      <vt:lpstr>Why Infura? Isn’t centralized?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in deploying on Infura</vt:lpstr>
      <vt:lpstr>MPC application</vt:lpstr>
      <vt:lpstr>PowerPoint Presentation</vt:lpstr>
      <vt:lpstr>Counter-Dapp  - Today’s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Bina Ramamurthy</dc:creator>
  <cp:lastModifiedBy>Bina Ramamurthy</cp:lastModifiedBy>
  <cp:revision>224</cp:revision>
  <dcterms:created xsi:type="dcterms:W3CDTF">2020-10-19T17:22:49Z</dcterms:created>
  <dcterms:modified xsi:type="dcterms:W3CDTF">2023-04-20T17:55:40Z</dcterms:modified>
</cp:coreProperties>
</file>