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40"/>
  </p:notesMasterIdLst>
  <p:sldIdLst>
    <p:sldId id="579" r:id="rId2"/>
    <p:sldId id="581" r:id="rId3"/>
    <p:sldId id="582" r:id="rId4"/>
    <p:sldId id="583" r:id="rId5"/>
    <p:sldId id="584" r:id="rId6"/>
    <p:sldId id="585" r:id="rId7"/>
    <p:sldId id="586" r:id="rId8"/>
    <p:sldId id="608" r:id="rId9"/>
    <p:sldId id="611" r:id="rId10"/>
    <p:sldId id="609" r:id="rId11"/>
    <p:sldId id="610" r:id="rId12"/>
    <p:sldId id="593" r:id="rId13"/>
    <p:sldId id="612" r:id="rId14"/>
    <p:sldId id="613" r:id="rId15"/>
    <p:sldId id="614" r:id="rId16"/>
    <p:sldId id="615" r:id="rId17"/>
    <p:sldId id="587" r:id="rId18"/>
    <p:sldId id="607" r:id="rId19"/>
    <p:sldId id="588" r:id="rId20"/>
    <p:sldId id="589" r:id="rId21"/>
    <p:sldId id="592" r:id="rId22"/>
    <p:sldId id="590" r:id="rId23"/>
    <p:sldId id="591" r:id="rId24"/>
    <p:sldId id="594" r:id="rId25"/>
    <p:sldId id="595" r:id="rId26"/>
    <p:sldId id="596" r:id="rId27"/>
    <p:sldId id="597" r:id="rId28"/>
    <p:sldId id="598" r:id="rId29"/>
    <p:sldId id="599" r:id="rId30"/>
    <p:sldId id="600" r:id="rId31"/>
    <p:sldId id="601" r:id="rId32"/>
    <p:sldId id="602" r:id="rId33"/>
    <p:sldId id="603" r:id="rId34"/>
    <p:sldId id="604" r:id="rId35"/>
    <p:sldId id="605" r:id="rId36"/>
    <p:sldId id="606" r:id="rId37"/>
    <p:sldId id="617" r:id="rId38"/>
    <p:sldId id="61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200"/>
    <a:srgbClr val="00A8FF"/>
    <a:srgbClr val="FFDC14"/>
    <a:srgbClr val="EAFFB3"/>
    <a:srgbClr val="FDD200"/>
    <a:srgbClr val="EBB1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6405"/>
  </p:normalViewPr>
  <p:slideViewPr>
    <p:cSldViewPr snapToGrid="0" snapToObjects="1">
      <p:cViewPr varScale="1">
        <p:scale>
          <a:sx n="131" d="100"/>
          <a:sy n="131" d="100"/>
        </p:scale>
        <p:origin x="1032"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3C7D-0D02-3441-8B66-A4230E82989A}"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B1E42-0231-6F4A-9B60-54704F7C73E0}" type="slidenum">
              <a:rPr lang="en-US" smtClean="0"/>
              <a:t>‹#›</a:t>
            </a:fld>
            <a:endParaRPr lang="en-US"/>
          </a:p>
        </p:txBody>
      </p:sp>
    </p:spTree>
    <p:extLst>
      <p:ext uri="{BB962C8B-B14F-4D97-AF65-F5344CB8AC3E}">
        <p14:creationId xmlns:p14="http://schemas.microsoft.com/office/powerpoint/2010/main" val="30460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7790D-7DAD-514E-9922-D28D0206E025}" type="datetime1">
              <a:rPr lang="en-US" smtClean="0"/>
              <a:t>4/26/23</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Bina Ramamurthy. Copyright 2023</a:t>
            </a:r>
          </a:p>
        </p:txBody>
      </p:sp>
      <p:sp>
        <p:nvSpPr>
          <p:cNvPr id="6" name="Slide Number Placeholder 5"/>
          <p:cNvSpPr>
            <a:spLocks noGrp="1"/>
          </p:cNvSpPr>
          <p:nvPr>
            <p:ph type="sldNum" sz="quarter" idx="12"/>
          </p:nvPr>
        </p:nvSpPr>
        <p:spPr>
          <a:xfrm>
            <a:off x="1437664" y="798973"/>
            <a:ext cx="811019" cy="503578"/>
          </a:xfrm>
        </p:spPr>
        <p:txBody>
          <a:bodyPr/>
          <a:lstStyle/>
          <a:p>
            <a:fld id="{8ED41FAF-B006-2F47-907B-4F9F725C8AF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14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CD194-E732-A042-945A-A7AC1FA5207D}" type="datetime1">
              <a:rPr lang="en-US" smtClean="0"/>
              <a:t>4/26/23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61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076B-F7FD-CF45-8C23-31377D694E43}" type="datetime1">
              <a:rPr lang="en-US" smtClean="0"/>
              <a:t>4/26/23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68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C18A0-C2D5-3147-910D-9985D6CF1C5A}" type="datetime1">
              <a:rPr lang="en-US" smtClean="0"/>
              <a:t>4/26/23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8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6B119-1FD7-C145-868E-8C086312F20E}" type="datetime1">
              <a:rPr lang="en-US" smtClean="0"/>
              <a:t>4/26/23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825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2CAE-1819-6941-A6CB-4F4D169F8C6D}" type="datetime1">
              <a:rPr lang="en-US" smtClean="0"/>
              <a:t>4/26/23</a:t>
            </a:fld>
            <a:endParaRPr lang="en-US"/>
          </a:p>
        </p:txBody>
      </p:sp>
      <p:sp>
        <p:nvSpPr>
          <p:cNvPr id="6" name="Footer Placeholder 5"/>
          <p:cNvSpPr>
            <a:spLocks noGrp="1"/>
          </p:cNvSpPr>
          <p:nvPr>
            <p:ph type="ftr" sz="quarter" idx="11"/>
          </p:nvPr>
        </p:nvSpPr>
        <p:spPr/>
        <p:txBody>
          <a:bodyPr/>
          <a:lstStyle/>
          <a:p>
            <a:r>
              <a:rPr lang="en-US"/>
              <a:t>Bina Ramamurthy. Copyright 2023</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44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195C7-77EC-284C-9C4B-DBEBDAD7E889}" type="datetime1">
              <a:rPr lang="en-US" smtClean="0"/>
              <a:t>4/26/23</a:t>
            </a:fld>
            <a:endParaRPr lang="en-US"/>
          </a:p>
        </p:txBody>
      </p:sp>
      <p:sp>
        <p:nvSpPr>
          <p:cNvPr id="8" name="Footer Placeholder 7"/>
          <p:cNvSpPr>
            <a:spLocks noGrp="1"/>
          </p:cNvSpPr>
          <p:nvPr>
            <p:ph type="ftr" sz="quarter" idx="11"/>
          </p:nvPr>
        </p:nvSpPr>
        <p:spPr/>
        <p:txBody>
          <a:bodyPr/>
          <a:lstStyle/>
          <a:p>
            <a:r>
              <a:rPr lang="en-US"/>
              <a:t>Bina Ramamurthy. Copyright 2023</a:t>
            </a:r>
          </a:p>
        </p:txBody>
      </p:sp>
      <p:sp>
        <p:nvSpPr>
          <p:cNvPr id="9" name="Slide Number Placeholder 8"/>
          <p:cNvSpPr>
            <a:spLocks noGrp="1"/>
          </p:cNvSpPr>
          <p:nvPr>
            <p:ph type="sldNum" sz="quarter" idx="12"/>
          </p:nvPr>
        </p:nvSpPr>
        <p:spPr/>
        <p:txBody>
          <a:bodyPr/>
          <a:lstStyle/>
          <a:p>
            <a:fld id="{8ED41FAF-B006-2F47-907B-4F9F725C8AF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95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F4888D-54F8-1C44-85E8-544DC60F0E37}" type="datetime1">
              <a:rPr lang="en-US" smtClean="0"/>
              <a:t>4/26/23</a:t>
            </a:fld>
            <a:endParaRPr lang="en-US"/>
          </a:p>
        </p:txBody>
      </p:sp>
      <p:sp>
        <p:nvSpPr>
          <p:cNvPr id="4" name="Footer Placeholder 3"/>
          <p:cNvSpPr>
            <a:spLocks noGrp="1"/>
          </p:cNvSpPr>
          <p:nvPr>
            <p:ph type="ftr" sz="quarter" idx="11"/>
          </p:nvPr>
        </p:nvSpPr>
        <p:spPr/>
        <p:txBody>
          <a:bodyPr/>
          <a:lstStyle/>
          <a:p>
            <a:r>
              <a:rPr lang="en-US"/>
              <a:t>Bina Ramamurthy. Copyright 2023</a:t>
            </a:r>
          </a:p>
        </p:txBody>
      </p:sp>
      <p:sp>
        <p:nvSpPr>
          <p:cNvPr id="5" name="Slide Number Placeholder 4"/>
          <p:cNvSpPr>
            <a:spLocks noGrp="1"/>
          </p:cNvSpPr>
          <p:nvPr>
            <p:ph type="sldNum" sz="quarter" idx="12"/>
          </p:nvPr>
        </p:nvSpPr>
        <p:spPr/>
        <p:txBody>
          <a:bodyPr/>
          <a:lstStyle/>
          <a:p>
            <a:fld id="{8ED41FAF-B006-2F47-907B-4F9F725C8AF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47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93A6C-CE5C-1146-B521-7DC20EE1B984}" type="datetime1">
              <a:rPr lang="en-US" smtClean="0"/>
              <a:t>4/26/23</a:t>
            </a:fld>
            <a:endParaRPr lang="en-US"/>
          </a:p>
        </p:txBody>
      </p:sp>
      <p:sp>
        <p:nvSpPr>
          <p:cNvPr id="3" name="Footer Placeholder 2"/>
          <p:cNvSpPr>
            <a:spLocks noGrp="1"/>
          </p:cNvSpPr>
          <p:nvPr>
            <p:ph type="ftr" sz="quarter" idx="11"/>
          </p:nvPr>
        </p:nvSpPr>
        <p:spPr/>
        <p:txBody>
          <a:bodyPr/>
          <a:lstStyle/>
          <a:p>
            <a:r>
              <a:rPr lang="en-US"/>
              <a:t>Bina Ramamurthy. Copyright 2023</a:t>
            </a:r>
          </a:p>
        </p:txBody>
      </p:sp>
      <p:sp>
        <p:nvSpPr>
          <p:cNvPr id="4" name="Slide Number Placeholder 3"/>
          <p:cNvSpPr>
            <a:spLocks noGrp="1"/>
          </p:cNvSpPr>
          <p:nvPr>
            <p:ph type="sldNum" sz="quarter" idx="12"/>
          </p:nvPr>
        </p:nvSpPr>
        <p:spPr/>
        <p:txBody>
          <a:bodyPr/>
          <a:lstStyle/>
          <a:p>
            <a:fld id="{8ED41FAF-B006-2F47-907B-4F9F725C8AFE}" type="slidenum">
              <a:rPr lang="en-US" smtClean="0"/>
              <a:t>‹#›</a:t>
            </a:fld>
            <a:endParaRPr lang="en-US"/>
          </a:p>
        </p:txBody>
      </p:sp>
    </p:spTree>
    <p:extLst>
      <p:ext uri="{BB962C8B-B14F-4D97-AF65-F5344CB8AC3E}">
        <p14:creationId xmlns:p14="http://schemas.microsoft.com/office/powerpoint/2010/main" val="39869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63EB8-7FF7-2D4E-8E20-1F234F7A52E4}" type="datetime1">
              <a:rPr lang="en-US" smtClean="0"/>
              <a:t>4/26/23</a:t>
            </a:fld>
            <a:endParaRPr lang="en-US"/>
          </a:p>
        </p:txBody>
      </p:sp>
      <p:sp>
        <p:nvSpPr>
          <p:cNvPr id="6" name="Footer Placeholder 5"/>
          <p:cNvSpPr>
            <a:spLocks noGrp="1"/>
          </p:cNvSpPr>
          <p:nvPr>
            <p:ph type="ftr" sz="quarter" idx="11"/>
          </p:nvPr>
        </p:nvSpPr>
        <p:spPr/>
        <p:txBody>
          <a:bodyPr/>
          <a:lstStyle/>
          <a:p>
            <a:r>
              <a:rPr lang="en-US"/>
              <a:t>Bina Ramamurthy. Copyright 2023</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8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70469B-64C6-5141-9475-27637EE019AB}" type="datetime1">
              <a:rPr lang="en-US" smtClean="0"/>
              <a:t>4/26/23</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Bina Ramamurthy. Copyright 2023</a:t>
            </a:r>
            <a:endParaRPr lang="en-US" dirty="0"/>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80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84DD7D-9631-9A42-BE6F-B700AF921A8B}" type="datetime1">
              <a:rPr lang="en-US" smtClean="0"/>
              <a:t>4/26/23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Bina Ramamurthy. Copyright 2023</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D41FAF-B006-2F47-907B-4F9F725C8AF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58693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dete@axiomzen.co" TargetMode="External"/><Relationship Id="rId2" Type="http://schemas.openxmlformats.org/officeDocument/2006/relationships/hyperlink" Target="https://github.com/fulldecent" TargetMode="External"/><Relationship Id="rId1" Type="http://schemas.openxmlformats.org/officeDocument/2006/relationships/slideLayout" Target="../slideLayouts/slideLayout2.xml"/><Relationship Id="rId5" Type="http://schemas.openxmlformats.org/officeDocument/2006/relationships/hyperlink" Target="mailto:nastassia.sachs@protonmail.com" TargetMode="External"/><Relationship Id="rId4" Type="http://schemas.openxmlformats.org/officeDocument/2006/relationships/hyperlink" Target="mailto:jacob@dekz.ne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93EF-A3CB-0A4C-960F-4F01B622F923}"/>
              </a:ext>
            </a:extLst>
          </p:cNvPr>
          <p:cNvSpPr>
            <a:spLocks noGrp="1"/>
          </p:cNvSpPr>
          <p:nvPr>
            <p:ph type="title"/>
          </p:nvPr>
        </p:nvSpPr>
        <p:spPr/>
        <p:txBody>
          <a:bodyPr/>
          <a:lstStyle/>
          <a:p>
            <a:r>
              <a:rPr lang="en-US" dirty="0"/>
              <a:t>Tokenization (chapter 9)</a:t>
            </a:r>
          </a:p>
        </p:txBody>
      </p:sp>
      <p:sp>
        <p:nvSpPr>
          <p:cNvPr id="3" name="Content Placeholder 2">
            <a:extLst>
              <a:ext uri="{FF2B5EF4-FFF2-40B4-BE49-F238E27FC236}">
                <a16:creationId xmlns:a16="http://schemas.microsoft.com/office/drawing/2014/main" id="{A87D5B91-01BC-4549-9986-36F659C11F51}"/>
              </a:ext>
            </a:extLst>
          </p:cNvPr>
          <p:cNvSpPr>
            <a:spLocks noGrp="1"/>
          </p:cNvSpPr>
          <p:nvPr>
            <p:ph idx="1"/>
          </p:nvPr>
        </p:nvSpPr>
        <p:spPr/>
        <p:txBody>
          <a:bodyPr>
            <a:normAutofit/>
          </a:bodyPr>
          <a:lstStyle/>
          <a:p>
            <a:pPr marL="0" indent="0">
              <a:buNone/>
            </a:pPr>
            <a:r>
              <a:rPr lang="en-US" dirty="0"/>
              <a:t>Developing smart contracts for tokenization of assets</a:t>
            </a:r>
          </a:p>
          <a:p>
            <a:pPr lvl="1"/>
            <a:r>
              <a:rPr lang="en-US" dirty="0"/>
              <a:t>Reviewing the Ethereum improvement proposal process and standards</a:t>
            </a:r>
          </a:p>
          <a:p>
            <a:pPr lvl="1"/>
            <a:r>
              <a:rPr lang="en-US" dirty="0"/>
              <a:t>Understanding fungible and non-fungible tokens</a:t>
            </a:r>
          </a:p>
          <a:p>
            <a:pPr lvl="1"/>
            <a:r>
              <a:rPr lang="en-US" dirty="0"/>
              <a:t>Exploring ERC standard tokens ERC20 and</a:t>
            </a:r>
          </a:p>
          <a:p>
            <a:pPr lvl="1"/>
            <a:r>
              <a:rPr lang="en-US" dirty="0"/>
              <a:t>ERC721 for fungible and non-fungible assets</a:t>
            </a:r>
          </a:p>
          <a:p>
            <a:pPr lvl="1"/>
            <a:r>
              <a:rPr lang="en-US" dirty="0"/>
              <a:t>Designing and developing of ERC721-compliant real estate token</a:t>
            </a:r>
          </a:p>
          <a:p>
            <a:endParaRPr lang="en-US" dirty="0"/>
          </a:p>
        </p:txBody>
      </p:sp>
      <p:sp>
        <p:nvSpPr>
          <p:cNvPr id="4" name="Footer Placeholder 3">
            <a:extLst>
              <a:ext uri="{FF2B5EF4-FFF2-40B4-BE49-F238E27FC236}">
                <a16:creationId xmlns:a16="http://schemas.microsoft.com/office/drawing/2014/main" id="{2C115E16-EF80-7049-BE7E-8001F0D46B06}"/>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86651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7474-A6D8-A603-3E60-090D06B0FD95}"/>
              </a:ext>
            </a:extLst>
          </p:cNvPr>
          <p:cNvSpPr>
            <a:spLocks noGrp="1"/>
          </p:cNvSpPr>
          <p:nvPr>
            <p:ph type="title"/>
          </p:nvPr>
        </p:nvSpPr>
        <p:spPr/>
        <p:txBody>
          <a:bodyPr/>
          <a:lstStyle/>
          <a:p>
            <a:r>
              <a:rPr lang="en-US" dirty="0"/>
              <a:t>ERC-721</a:t>
            </a:r>
          </a:p>
        </p:txBody>
      </p:sp>
      <p:sp>
        <p:nvSpPr>
          <p:cNvPr id="3" name="Content Placeholder 2">
            <a:extLst>
              <a:ext uri="{FF2B5EF4-FFF2-40B4-BE49-F238E27FC236}">
                <a16:creationId xmlns:a16="http://schemas.microsoft.com/office/drawing/2014/main" id="{68BEFFCF-9BF5-E84E-C249-358AFB35FDFA}"/>
              </a:ext>
            </a:extLst>
          </p:cNvPr>
          <p:cNvSpPr>
            <a:spLocks noGrp="1"/>
          </p:cNvSpPr>
          <p:nvPr>
            <p:ph idx="1"/>
          </p:nvPr>
        </p:nvSpPr>
        <p:spPr/>
        <p:txBody>
          <a:bodyPr>
            <a:normAutofit fontScale="85000" lnSpcReduction="20000"/>
          </a:bodyPr>
          <a:lstStyle/>
          <a:p>
            <a:pPr algn="l"/>
            <a:r>
              <a:rPr lang="en-US" b="0" i="0" dirty="0">
                <a:solidFill>
                  <a:srgbClr val="212529"/>
                </a:solidFill>
                <a:effectLst/>
                <a:latin typeface="system-ui"/>
              </a:rPr>
              <a:t>Read this document: https://</a:t>
            </a:r>
            <a:r>
              <a:rPr lang="en-US" b="0" i="0" dirty="0" err="1">
                <a:solidFill>
                  <a:srgbClr val="212529"/>
                </a:solidFill>
                <a:effectLst/>
                <a:latin typeface="system-ui"/>
              </a:rPr>
              <a:t>eips.ethereum.org</a:t>
            </a:r>
            <a:r>
              <a:rPr lang="en-US" b="0" i="0" dirty="0">
                <a:solidFill>
                  <a:srgbClr val="212529"/>
                </a:solidFill>
                <a:effectLst/>
                <a:latin typeface="system-ui"/>
              </a:rPr>
              <a:t>/EIPS/eip-721</a:t>
            </a:r>
          </a:p>
          <a:p>
            <a:pPr algn="l"/>
            <a:r>
              <a:rPr lang="en-US" b="0" i="0" dirty="0">
                <a:solidFill>
                  <a:srgbClr val="212529"/>
                </a:solidFill>
                <a:effectLst/>
                <a:latin typeface="system-ui"/>
              </a:rPr>
              <a:t>This standard provides basic functionality to track and transfer NFTs.</a:t>
            </a:r>
          </a:p>
          <a:p>
            <a:r>
              <a:rPr lang="en-US" dirty="0"/>
              <a:t>You can transfer digital assets between account address (for example, owned by people or by organizations);  </a:t>
            </a:r>
          </a:p>
          <a:p>
            <a:r>
              <a:rPr lang="en-US" dirty="0"/>
              <a:t>Transferring a consignment of digital assets to a business/broker/auctioneer is also possible.</a:t>
            </a:r>
          </a:p>
          <a:p>
            <a:r>
              <a:rPr lang="en-US" dirty="0"/>
              <a:t>Here are some examples:  apartment(s) for sale, building of apartments, pets, collectibles, services such as security, financial instruments such as loans, bonds, stocks etc.</a:t>
            </a:r>
          </a:p>
          <a:p>
            <a:r>
              <a:rPr lang="en-US" dirty="0"/>
              <a:t>Here is a characteristic of NFT: each NFT in a class is unique and distinguishable; you can track the ownership of an NFT on the blockchain on which it is deployed (of course).</a:t>
            </a:r>
          </a:p>
          <a:p>
            <a:r>
              <a:rPr lang="en-US" b="0" i="0" dirty="0">
                <a:solidFill>
                  <a:srgbClr val="212529"/>
                </a:solidFill>
                <a:effectLst/>
                <a:latin typeface="system-ui"/>
              </a:rPr>
              <a:t>A standard interface allows wallet and Dapps to work with any (standard) NFT on Ethereum. </a:t>
            </a:r>
            <a:endParaRPr lang="en-US" dirty="0"/>
          </a:p>
        </p:txBody>
      </p:sp>
      <p:sp>
        <p:nvSpPr>
          <p:cNvPr id="4" name="Footer Placeholder 3">
            <a:extLst>
              <a:ext uri="{FF2B5EF4-FFF2-40B4-BE49-F238E27FC236}">
                <a16:creationId xmlns:a16="http://schemas.microsoft.com/office/drawing/2014/main" id="{D5DE901B-8832-53AB-343F-3346F78BA18F}"/>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69584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054D-527F-62A1-0F1E-BFE553ABF918}"/>
              </a:ext>
            </a:extLst>
          </p:cNvPr>
          <p:cNvSpPr>
            <a:spLocks noGrp="1"/>
          </p:cNvSpPr>
          <p:nvPr>
            <p:ph type="title"/>
          </p:nvPr>
        </p:nvSpPr>
        <p:spPr>
          <a:xfrm>
            <a:off x="1101383" y="820153"/>
            <a:ext cx="10348072" cy="587136"/>
          </a:xfrm>
        </p:spPr>
        <p:txBody>
          <a:bodyPr>
            <a:noAutofit/>
          </a:bodyPr>
          <a:lstStyle/>
          <a:p>
            <a:r>
              <a:rPr lang="en-US" sz="2400" dirty="0"/>
              <a:t>ERC-721 Events -- Have you used these features in your project?</a:t>
            </a:r>
            <a:br>
              <a:rPr lang="en-US" sz="2400" dirty="0"/>
            </a:br>
            <a:endParaRPr lang="en-US" sz="2400" dirty="0"/>
          </a:p>
        </p:txBody>
      </p:sp>
      <p:sp>
        <p:nvSpPr>
          <p:cNvPr id="3" name="Content Placeholder 2">
            <a:extLst>
              <a:ext uri="{FF2B5EF4-FFF2-40B4-BE49-F238E27FC236}">
                <a16:creationId xmlns:a16="http://schemas.microsoft.com/office/drawing/2014/main" id="{268E5E1F-EDFE-19E7-CE44-44E9031BBF4C}"/>
              </a:ext>
            </a:extLst>
          </p:cNvPr>
          <p:cNvSpPr>
            <a:spLocks noGrp="1"/>
          </p:cNvSpPr>
          <p:nvPr>
            <p:ph idx="1"/>
          </p:nvPr>
        </p:nvSpPr>
        <p:spPr>
          <a:xfrm>
            <a:off x="834415" y="2142191"/>
            <a:ext cx="10523170" cy="3450613"/>
          </a:xfrm>
        </p:spPr>
        <p:txBody>
          <a:bodyPr>
            <a:normAutofit/>
          </a:bodyPr>
          <a:lstStyle/>
          <a:p>
            <a:pPr marL="0" indent="0">
              <a:buNone/>
            </a:pPr>
            <a:r>
              <a:rPr lang="en-US" dirty="0"/>
              <a:t>// transfer of NFT is recorded and the sender and receiver addresses are recorded</a:t>
            </a:r>
            <a:endParaRPr lang="en-US" dirty="0">
              <a:effectLst/>
            </a:endParaRPr>
          </a:p>
          <a:p>
            <a:pPr marL="0" indent="0">
              <a:buNone/>
            </a:pPr>
            <a:r>
              <a:rPr lang="en-US" b="1" dirty="0">
                <a:effectLst/>
              </a:rPr>
              <a:t>event</a:t>
            </a:r>
            <a:r>
              <a:rPr lang="en-US" dirty="0"/>
              <a:t> </a:t>
            </a:r>
            <a:r>
              <a:rPr lang="en-US" dirty="0">
                <a:effectLst/>
              </a:rPr>
              <a:t>Transfer(</a:t>
            </a:r>
            <a:r>
              <a:rPr lang="en-US" b="1" dirty="0">
                <a:solidFill>
                  <a:srgbClr val="445588"/>
                </a:solidFill>
                <a:effectLst/>
              </a:rPr>
              <a:t>address</a:t>
            </a:r>
            <a:r>
              <a:rPr lang="en-US" dirty="0"/>
              <a:t> </a:t>
            </a:r>
            <a:r>
              <a:rPr lang="en-US" b="1" dirty="0">
                <a:effectLst/>
              </a:rPr>
              <a:t>indexed</a:t>
            </a:r>
            <a:r>
              <a:rPr lang="en-US" dirty="0"/>
              <a:t> </a:t>
            </a:r>
            <a:r>
              <a:rPr lang="en-US" dirty="0">
                <a:effectLst/>
              </a:rPr>
              <a:t>_from,</a:t>
            </a:r>
            <a:r>
              <a:rPr lang="en-US" dirty="0"/>
              <a:t> </a:t>
            </a:r>
            <a:r>
              <a:rPr lang="en-US" b="1" dirty="0">
                <a:solidFill>
                  <a:srgbClr val="445588"/>
                </a:solidFill>
                <a:effectLst/>
              </a:rPr>
              <a:t>address</a:t>
            </a:r>
            <a:r>
              <a:rPr lang="en-US" dirty="0"/>
              <a:t> </a:t>
            </a:r>
            <a:r>
              <a:rPr lang="en-US" b="1" dirty="0">
                <a:effectLst/>
              </a:rPr>
              <a:t>indexed</a:t>
            </a:r>
            <a:r>
              <a:rPr lang="en-US" dirty="0"/>
              <a:t> </a:t>
            </a:r>
            <a:r>
              <a:rPr lang="en-US" dirty="0">
                <a:effectLst/>
              </a:rPr>
              <a:t>_to,</a:t>
            </a:r>
            <a:r>
              <a:rPr lang="en-US" dirty="0"/>
              <a:t> </a:t>
            </a:r>
            <a:r>
              <a:rPr lang="en-US" b="1" dirty="0">
                <a:solidFill>
                  <a:srgbClr val="445588"/>
                </a:solidFill>
                <a:effectLst/>
              </a:rPr>
              <a:t>uint256</a:t>
            </a:r>
            <a:r>
              <a:rPr lang="en-US" dirty="0"/>
              <a:t> </a:t>
            </a:r>
            <a:r>
              <a:rPr lang="en-US" b="1" dirty="0">
                <a:effectLst/>
              </a:rPr>
              <a:t>indexed</a:t>
            </a:r>
            <a:r>
              <a:rPr lang="en-US" dirty="0"/>
              <a:t> </a:t>
            </a:r>
            <a:r>
              <a:rPr lang="en-US" dirty="0">
                <a:effectLst/>
              </a:rPr>
              <a:t>_</a:t>
            </a:r>
            <a:r>
              <a:rPr lang="en-US" dirty="0" err="1">
                <a:effectLst/>
              </a:rPr>
              <a:t>tokenId</a:t>
            </a:r>
            <a:r>
              <a:rPr lang="en-US" dirty="0">
                <a:effectLst/>
              </a:rPr>
              <a:t>);</a:t>
            </a:r>
            <a:r>
              <a:rPr lang="en-US" dirty="0"/>
              <a:t> </a:t>
            </a:r>
          </a:p>
          <a:p>
            <a:pPr marL="0" indent="0">
              <a:buNone/>
            </a:pPr>
            <a:r>
              <a:rPr lang="en-US" dirty="0"/>
              <a:t>//delegating the ownership of a given token. </a:t>
            </a:r>
          </a:p>
          <a:p>
            <a:pPr marL="0" indent="0">
              <a:buNone/>
            </a:pPr>
            <a:r>
              <a:rPr lang="en-US" b="1" dirty="0">
                <a:effectLst/>
              </a:rPr>
              <a:t>event</a:t>
            </a:r>
            <a:r>
              <a:rPr lang="en-US" dirty="0"/>
              <a:t> </a:t>
            </a:r>
            <a:r>
              <a:rPr lang="en-US" dirty="0">
                <a:effectLst/>
              </a:rPr>
              <a:t>Approval(</a:t>
            </a:r>
            <a:r>
              <a:rPr lang="en-US" b="1" dirty="0">
                <a:solidFill>
                  <a:srgbClr val="445588"/>
                </a:solidFill>
                <a:effectLst/>
              </a:rPr>
              <a:t>address</a:t>
            </a:r>
            <a:r>
              <a:rPr lang="en-US" dirty="0"/>
              <a:t> </a:t>
            </a:r>
            <a:r>
              <a:rPr lang="en-US" b="1" dirty="0">
                <a:effectLst/>
              </a:rPr>
              <a:t>indexed</a:t>
            </a:r>
            <a:r>
              <a:rPr lang="en-US" dirty="0"/>
              <a:t> </a:t>
            </a:r>
            <a:r>
              <a:rPr lang="en-US" dirty="0">
                <a:effectLst/>
              </a:rPr>
              <a:t>_owner,</a:t>
            </a:r>
            <a:r>
              <a:rPr lang="en-US" dirty="0"/>
              <a:t> </a:t>
            </a:r>
            <a:r>
              <a:rPr lang="en-US" b="1" dirty="0">
                <a:solidFill>
                  <a:srgbClr val="445588"/>
                </a:solidFill>
                <a:effectLst/>
              </a:rPr>
              <a:t>address</a:t>
            </a:r>
            <a:r>
              <a:rPr lang="en-US" dirty="0"/>
              <a:t> </a:t>
            </a:r>
            <a:r>
              <a:rPr lang="en-US" b="1" dirty="0">
                <a:effectLst/>
              </a:rPr>
              <a:t>indexed</a:t>
            </a:r>
            <a:r>
              <a:rPr lang="en-US" dirty="0"/>
              <a:t> </a:t>
            </a:r>
            <a:r>
              <a:rPr lang="en-US" dirty="0">
                <a:effectLst/>
              </a:rPr>
              <a:t>_approved,</a:t>
            </a:r>
            <a:r>
              <a:rPr lang="en-US" dirty="0"/>
              <a:t> </a:t>
            </a:r>
            <a:r>
              <a:rPr lang="en-US" b="1" dirty="0">
                <a:solidFill>
                  <a:srgbClr val="445588"/>
                </a:solidFill>
                <a:effectLst/>
              </a:rPr>
              <a:t>uint256</a:t>
            </a:r>
            <a:r>
              <a:rPr lang="en-US" dirty="0"/>
              <a:t> </a:t>
            </a:r>
            <a:r>
              <a:rPr lang="en-US" b="1" dirty="0">
                <a:effectLst/>
              </a:rPr>
              <a:t>indexed</a:t>
            </a:r>
            <a:r>
              <a:rPr lang="en-US" dirty="0"/>
              <a:t> </a:t>
            </a:r>
            <a:r>
              <a:rPr lang="en-US" dirty="0">
                <a:effectLst/>
              </a:rPr>
              <a:t>_</a:t>
            </a:r>
            <a:r>
              <a:rPr lang="en-US" dirty="0" err="1">
                <a:effectLst/>
              </a:rPr>
              <a:t>tokenId</a:t>
            </a:r>
            <a:r>
              <a:rPr lang="en-US" dirty="0">
                <a:effectLst/>
              </a:rPr>
              <a:t>);</a:t>
            </a:r>
            <a:r>
              <a:rPr lang="en-US" dirty="0"/>
              <a:t> </a:t>
            </a:r>
          </a:p>
          <a:p>
            <a:pPr marL="0" indent="0">
              <a:buNone/>
            </a:pPr>
            <a:r>
              <a:rPr lang="en-US" dirty="0"/>
              <a:t>// same as above but a blanket approval for the tokens owned by the owner!</a:t>
            </a:r>
          </a:p>
          <a:p>
            <a:pPr marL="0" indent="0">
              <a:buNone/>
            </a:pPr>
            <a:r>
              <a:rPr lang="en-US" b="1" dirty="0">
                <a:effectLst/>
              </a:rPr>
              <a:t>event</a:t>
            </a:r>
            <a:r>
              <a:rPr lang="en-US" dirty="0"/>
              <a:t> </a:t>
            </a:r>
            <a:r>
              <a:rPr lang="en-US" dirty="0" err="1">
                <a:effectLst/>
              </a:rPr>
              <a:t>ApprovalForAll</a:t>
            </a:r>
            <a:r>
              <a:rPr lang="en-US" dirty="0">
                <a:effectLst/>
              </a:rPr>
              <a:t>(</a:t>
            </a:r>
            <a:r>
              <a:rPr lang="en-US" b="1" dirty="0">
                <a:solidFill>
                  <a:srgbClr val="445588"/>
                </a:solidFill>
                <a:effectLst/>
              </a:rPr>
              <a:t>address</a:t>
            </a:r>
            <a:r>
              <a:rPr lang="en-US" dirty="0"/>
              <a:t> </a:t>
            </a:r>
            <a:r>
              <a:rPr lang="en-US" b="1" dirty="0">
                <a:effectLst/>
              </a:rPr>
              <a:t>indexed</a:t>
            </a:r>
            <a:r>
              <a:rPr lang="en-US" dirty="0"/>
              <a:t> </a:t>
            </a:r>
            <a:r>
              <a:rPr lang="en-US" dirty="0">
                <a:effectLst/>
              </a:rPr>
              <a:t>_owner,</a:t>
            </a:r>
            <a:r>
              <a:rPr lang="en-US" dirty="0"/>
              <a:t> </a:t>
            </a:r>
            <a:r>
              <a:rPr lang="en-US" b="1" dirty="0">
                <a:solidFill>
                  <a:srgbClr val="445588"/>
                </a:solidFill>
                <a:effectLst/>
              </a:rPr>
              <a:t>address</a:t>
            </a:r>
            <a:r>
              <a:rPr lang="en-US" dirty="0"/>
              <a:t> </a:t>
            </a:r>
            <a:r>
              <a:rPr lang="en-US" b="1" dirty="0">
                <a:effectLst/>
              </a:rPr>
              <a:t>indexed</a:t>
            </a:r>
            <a:r>
              <a:rPr lang="en-US" dirty="0"/>
              <a:t> </a:t>
            </a:r>
            <a:r>
              <a:rPr lang="en-US" dirty="0">
                <a:effectLst/>
              </a:rPr>
              <a:t>_operator,</a:t>
            </a:r>
            <a:r>
              <a:rPr lang="en-US" dirty="0"/>
              <a:t> </a:t>
            </a:r>
            <a:r>
              <a:rPr lang="en-US" b="1" dirty="0">
                <a:solidFill>
                  <a:srgbClr val="445588"/>
                </a:solidFill>
                <a:effectLst/>
              </a:rPr>
              <a:t>bool</a:t>
            </a:r>
            <a:r>
              <a:rPr lang="en-US" dirty="0"/>
              <a:t> </a:t>
            </a:r>
            <a:r>
              <a:rPr lang="en-US" dirty="0">
                <a:effectLst/>
              </a:rPr>
              <a:t>_approved);</a:t>
            </a:r>
            <a:r>
              <a:rPr lang="en-US" dirty="0"/>
              <a:t> </a:t>
            </a:r>
          </a:p>
        </p:txBody>
      </p:sp>
      <p:sp>
        <p:nvSpPr>
          <p:cNvPr id="4" name="Footer Placeholder 3">
            <a:extLst>
              <a:ext uri="{FF2B5EF4-FFF2-40B4-BE49-F238E27FC236}">
                <a16:creationId xmlns:a16="http://schemas.microsoft.com/office/drawing/2014/main" id="{DF27F06C-B5EC-3529-AC66-38B56A51377B}"/>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12946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E29F0F-33FF-7045-845D-B54504DD8109}"/>
              </a:ext>
            </a:extLst>
          </p:cNvPr>
          <p:cNvSpPr>
            <a:spLocks noGrp="1"/>
          </p:cNvSpPr>
          <p:nvPr>
            <p:ph type="title"/>
          </p:nvPr>
        </p:nvSpPr>
        <p:spPr/>
        <p:txBody>
          <a:bodyPr/>
          <a:lstStyle/>
          <a:p>
            <a:r>
              <a:rPr lang="en-US" dirty="0"/>
              <a:t>ERC 721 Standard interface showing the functions</a:t>
            </a:r>
          </a:p>
        </p:txBody>
      </p:sp>
      <p:sp>
        <p:nvSpPr>
          <p:cNvPr id="4" name="Content Placeholder 3">
            <a:extLst>
              <a:ext uri="{FF2B5EF4-FFF2-40B4-BE49-F238E27FC236}">
                <a16:creationId xmlns:a16="http://schemas.microsoft.com/office/drawing/2014/main" id="{8034C910-1910-AF4A-B32B-DA616302BAD9}"/>
              </a:ext>
            </a:extLst>
          </p:cNvPr>
          <p:cNvSpPr>
            <a:spLocks noGrp="1"/>
          </p:cNvSpPr>
          <p:nvPr>
            <p:ph idx="1"/>
          </p:nvPr>
        </p:nvSpPr>
        <p:spPr>
          <a:xfrm>
            <a:off x="1451579" y="2015732"/>
            <a:ext cx="10007604" cy="3947323"/>
          </a:xfrm>
        </p:spPr>
        <p:txBody>
          <a:bodyPr>
            <a:normAutofit fontScale="77500" lnSpcReduction="20000"/>
          </a:bodyPr>
          <a:lstStyle/>
          <a:p>
            <a:r>
              <a:rPr lang="en-US" dirty="0"/>
              <a:t>Do you know how ERC 721 standard is defined? By s smart contract </a:t>
            </a:r>
            <a:r>
              <a:rPr lang="en-US" b="1" dirty="0"/>
              <a:t>interface.</a:t>
            </a:r>
          </a:p>
          <a:p>
            <a:pPr marL="0" indent="0">
              <a:buNone/>
            </a:pPr>
            <a:r>
              <a:rPr lang="en-US" dirty="0"/>
              <a:t>interface ERC721 {</a:t>
            </a:r>
          </a:p>
          <a:p>
            <a:pPr marL="0" indent="0">
              <a:buNone/>
            </a:pPr>
            <a:r>
              <a:rPr lang="en-US" dirty="0"/>
              <a:t>function </a:t>
            </a:r>
            <a:r>
              <a:rPr lang="en-US" dirty="0" err="1"/>
              <a:t>balanceOf</a:t>
            </a:r>
            <a:r>
              <a:rPr lang="en-US" dirty="0"/>
              <a:t>(address _owner) external view returns (uint256 balance);</a:t>
            </a:r>
          </a:p>
          <a:p>
            <a:pPr marL="0" indent="0">
              <a:buNone/>
            </a:pPr>
            <a:r>
              <a:rPr lang="en-US" dirty="0"/>
              <a:t>function </a:t>
            </a:r>
            <a:r>
              <a:rPr lang="en-US" dirty="0" err="1"/>
              <a:t>ownerOf</a:t>
            </a:r>
            <a:r>
              <a:rPr lang="en-US" dirty="0"/>
              <a:t>(uint256 _</a:t>
            </a:r>
            <a:r>
              <a:rPr lang="en-US" dirty="0" err="1"/>
              <a:t>tokenId</a:t>
            </a:r>
            <a:r>
              <a:rPr lang="en-US" dirty="0"/>
              <a:t>) external view returns (address owner);</a:t>
            </a:r>
          </a:p>
          <a:p>
            <a:pPr marL="0" indent="0">
              <a:buNone/>
            </a:pPr>
            <a:r>
              <a:rPr lang="en-US" dirty="0"/>
              <a:t>function approve(address _to, uint256 _</a:t>
            </a:r>
            <a:r>
              <a:rPr lang="en-US" dirty="0" err="1"/>
              <a:t>tokenId</a:t>
            </a:r>
            <a:r>
              <a:rPr lang="en-US" dirty="0"/>
              <a:t>) external payable;</a:t>
            </a:r>
          </a:p>
          <a:p>
            <a:pPr marL="0" indent="0">
              <a:buNone/>
            </a:pPr>
            <a:r>
              <a:rPr lang="en-US" dirty="0"/>
              <a:t>function </a:t>
            </a:r>
            <a:r>
              <a:rPr lang="en-US" dirty="0" err="1"/>
              <a:t>transferFrom</a:t>
            </a:r>
            <a:r>
              <a:rPr lang="en-US" dirty="0"/>
              <a:t>(address _from, address _to, uint256 _</a:t>
            </a:r>
            <a:r>
              <a:rPr lang="en-US" dirty="0" err="1"/>
              <a:t>tokenId</a:t>
            </a:r>
            <a:r>
              <a:rPr lang="en-US" dirty="0"/>
              <a:t>) external</a:t>
            </a:r>
          </a:p>
          <a:p>
            <a:pPr marL="0" indent="0">
              <a:buNone/>
            </a:pPr>
            <a:r>
              <a:rPr lang="en-US" dirty="0"/>
              <a:t>➥ payable;</a:t>
            </a:r>
          </a:p>
          <a:p>
            <a:pPr marL="0" indent="0">
              <a:buNone/>
            </a:pPr>
            <a:r>
              <a:rPr lang="en-US" b="1" dirty="0">
                <a:effectLst/>
              </a:rPr>
              <a:t>function</a:t>
            </a:r>
            <a:r>
              <a:rPr lang="en-US" dirty="0"/>
              <a:t> </a:t>
            </a:r>
            <a:r>
              <a:rPr lang="en-US" dirty="0" err="1">
                <a:effectLst/>
              </a:rPr>
              <a:t>safeTransferFrom</a:t>
            </a:r>
            <a:r>
              <a:rPr lang="en-US" dirty="0">
                <a:effectLst/>
              </a:rPr>
              <a:t>(</a:t>
            </a:r>
            <a:r>
              <a:rPr lang="en-US" b="1" dirty="0">
                <a:solidFill>
                  <a:srgbClr val="445588"/>
                </a:solidFill>
                <a:effectLst/>
              </a:rPr>
              <a:t>address</a:t>
            </a:r>
            <a:r>
              <a:rPr lang="en-US" dirty="0"/>
              <a:t> </a:t>
            </a:r>
            <a:r>
              <a:rPr lang="en-US" dirty="0">
                <a:effectLst/>
              </a:rPr>
              <a:t>_from,</a:t>
            </a:r>
            <a:r>
              <a:rPr lang="en-US" dirty="0"/>
              <a:t> </a:t>
            </a:r>
            <a:r>
              <a:rPr lang="en-US" b="1" dirty="0">
                <a:solidFill>
                  <a:srgbClr val="445588"/>
                </a:solidFill>
                <a:effectLst/>
              </a:rPr>
              <a:t>address</a:t>
            </a:r>
            <a:r>
              <a:rPr lang="en-US" dirty="0"/>
              <a:t> </a:t>
            </a:r>
            <a:r>
              <a:rPr lang="en-US" dirty="0">
                <a:effectLst/>
              </a:rPr>
              <a:t>_to,</a:t>
            </a:r>
            <a:r>
              <a:rPr lang="en-US" dirty="0"/>
              <a:t> </a:t>
            </a:r>
            <a:r>
              <a:rPr lang="en-US" b="1" dirty="0">
                <a:solidFill>
                  <a:srgbClr val="445588"/>
                </a:solidFill>
                <a:effectLst/>
              </a:rPr>
              <a:t>uint256</a:t>
            </a:r>
            <a:r>
              <a:rPr lang="en-US" dirty="0"/>
              <a:t> </a:t>
            </a:r>
            <a:r>
              <a:rPr lang="en-US" dirty="0">
                <a:effectLst/>
              </a:rPr>
              <a:t>_</a:t>
            </a:r>
            <a:r>
              <a:rPr lang="en-US" dirty="0" err="1">
                <a:effectLst/>
              </a:rPr>
              <a:t>tokenId</a:t>
            </a:r>
            <a:r>
              <a:rPr lang="en-US" dirty="0">
                <a:effectLst/>
              </a:rPr>
              <a:t>)</a:t>
            </a:r>
            <a:r>
              <a:rPr lang="en-US" dirty="0"/>
              <a:t> </a:t>
            </a:r>
            <a:r>
              <a:rPr lang="en-US" b="1" dirty="0">
                <a:effectLst/>
              </a:rPr>
              <a:t>external</a:t>
            </a:r>
            <a:r>
              <a:rPr lang="en-US" dirty="0"/>
              <a:t> </a:t>
            </a:r>
            <a:r>
              <a:rPr lang="en-US" b="1" dirty="0">
                <a:effectLst/>
              </a:rPr>
              <a:t>payable</a:t>
            </a:r>
            <a:r>
              <a:rPr lang="en-US" dirty="0">
                <a:effectLst/>
              </a:rPr>
              <a:t>; </a:t>
            </a:r>
          </a:p>
          <a:p>
            <a:pPr marL="0" indent="0">
              <a:buNone/>
            </a:pPr>
            <a:r>
              <a:rPr lang="en-US" b="1" dirty="0">
                <a:effectLst/>
              </a:rPr>
              <a:t>function</a:t>
            </a:r>
            <a:r>
              <a:rPr lang="en-US" dirty="0"/>
              <a:t> </a:t>
            </a:r>
            <a:r>
              <a:rPr lang="en-US" dirty="0" err="1">
                <a:effectLst/>
              </a:rPr>
              <a:t>safeTransferFrom</a:t>
            </a:r>
            <a:r>
              <a:rPr lang="en-US" dirty="0">
                <a:effectLst/>
              </a:rPr>
              <a:t>(</a:t>
            </a:r>
            <a:r>
              <a:rPr lang="en-US" b="1" dirty="0">
                <a:solidFill>
                  <a:srgbClr val="445588"/>
                </a:solidFill>
                <a:effectLst/>
              </a:rPr>
              <a:t>address</a:t>
            </a:r>
            <a:r>
              <a:rPr lang="en-US" dirty="0"/>
              <a:t> </a:t>
            </a:r>
            <a:r>
              <a:rPr lang="en-US" dirty="0">
                <a:effectLst/>
              </a:rPr>
              <a:t>_from,</a:t>
            </a:r>
            <a:r>
              <a:rPr lang="en-US" dirty="0"/>
              <a:t> </a:t>
            </a:r>
            <a:r>
              <a:rPr lang="en-US" b="1" dirty="0">
                <a:solidFill>
                  <a:srgbClr val="445588"/>
                </a:solidFill>
                <a:effectLst/>
              </a:rPr>
              <a:t>address</a:t>
            </a:r>
            <a:r>
              <a:rPr lang="en-US" dirty="0"/>
              <a:t> </a:t>
            </a:r>
            <a:r>
              <a:rPr lang="en-US" dirty="0">
                <a:effectLst/>
              </a:rPr>
              <a:t>_to,</a:t>
            </a:r>
            <a:r>
              <a:rPr lang="en-US" dirty="0"/>
              <a:t> </a:t>
            </a:r>
            <a:r>
              <a:rPr lang="en-US" b="1" dirty="0">
                <a:solidFill>
                  <a:srgbClr val="445588"/>
                </a:solidFill>
                <a:effectLst/>
              </a:rPr>
              <a:t>uint256</a:t>
            </a:r>
            <a:r>
              <a:rPr lang="en-US" dirty="0"/>
              <a:t> </a:t>
            </a:r>
            <a:r>
              <a:rPr lang="en-US" dirty="0">
                <a:effectLst/>
              </a:rPr>
              <a:t>_</a:t>
            </a:r>
            <a:r>
              <a:rPr lang="en-US" dirty="0" err="1">
                <a:effectLst/>
              </a:rPr>
              <a:t>tokenId</a:t>
            </a:r>
            <a:r>
              <a:rPr lang="en-US" dirty="0">
                <a:effectLst/>
              </a:rPr>
              <a:t>,</a:t>
            </a:r>
            <a:r>
              <a:rPr lang="en-US" dirty="0"/>
              <a:t> </a:t>
            </a:r>
            <a:r>
              <a:rPr lang="en-US" b="1" dirty="0">
                <a:solidFill>
                  <a:srgbClr val="445588"/>
                </a:solidFill>
                <a:effectLst/>
              </a:rPr>
              <a:t>bytes</a:t>
            </a:r>
            <a:r>
              <a:rPr lang="en-US" dirty="0"/>
              <a:t> </a:t>
            </a:r>
            <a:r>
              <a:rPr lang="en-US" dirty="0">
                <a:effectLst/>
              </a:rPr>
              <a:t>data)</a:t>
            </a:r>
            <a:r>
              <a:rPr lang="en-US" dirty="0"/>
              <a:t> </a:t>
            </a:r>
            <a:r>
              <a:rPr lang="en-US" b="1" dirty="0">
                <a:effectLst/>
              </a:rPr>
              <a:t>external</a:t>
            </a:r>
            <a:r>
              <a:rPr lang="en-US" dirty="0"/>
              <a:t> </a:t>
            </a:r>
            <a:r>
              <a:rPr lang="en-US" b="1" dirty="0">
                <a:effectLst/>
              </a:rPr>
              <a:t>payable</a:t>
            </a:r>
            <a:r>
              <a:rPr lang="en-US" dirty="0">
                <a:effectLst/>
              </a:rPr>
              <a:t>;</a:t>
            </a:r>
            <a:r>
              <a:rPr lang="en-US" dirty="0"/>
              <a:t> </a:t>
            </a:r>
            <a:br>
              <a:rPr lang="en-US" dirty="0"/>
            </a:br>
            <a:endParaRPr lang="en-US" dirty="0"/>
          </a:p>
          <a:p>
            <a:pPr marL="0" indent="0">
              <a:buNone/>
            </a:pPr>
            <a:r>
              <a:rPr lang="en-US" dirty="0"/>
              <a:t>//more</a:t>
            </a:r>
          </a:p>
          <a:p>
            <a:endParaRPr lang="en-US" dirty="0"/>
          </a:p>
        </p:txBody>
      </p:sp>
      <p:sp>
        <p:nvSpPr>
          <p:cNvPr id="2" name="Footer Placeholder 1">
            <a:extLst>
              <a:ext uri="{FF2B5EF4-FFF2-40B4-BE49-F238E27FC236}">
                <a16:creationId xmlns:a16="http://schemas.microsoft.com/office/drawing/2014/main" id="{CD74BB84-C518-EA4B-9E6A-4B1D3593E51E}"/>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405954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E29F0F-33FF-7045-845D-B54504DD8109}"/>
              </a:ext>
            </a:extLst>
          </p:cNvPr>
          <p:cNvSpPr>
            <a:spLocks noGrp="1"/>
          </p:cNvSpPr>
          <p:nvPr>
            <p:ph type="title"/>
          </p:nvPr>
        </p:nvSpPr>
        <p:spPr/>
        <p:txBody>
          <a:bodyPr/>
          <a:lstStyle/>
          <a:p>
            <a:r>
              <a:rPr lang="en-US" dirty="0"/>
              <a:t>ERC 721 Standard interface showing the functions</a:t>
            </a:r>
          </a:p>
        </p:txBody>
      </p:sp>
      <p:sp>
        <p:nvSpPr>
          <p:cNvPr id="4" name="Content Placeholder 3">
            <a:extLst>
              <a:ext uri="{FF2B5EF4-FFF2-40B4-BE49-F238E27FC236}">
                <a16:creationId xmlns:a16="http://schemas.microsoft.com/office/drawing/2014/main" id="{8034C910-1910-AF4A-B32B-DA616302BAD9}"/>
              </a:ext>
            </a:extLst>
          </p:cNvPr>
          <p:cNvSpPr>
            <a:spLocks noGrp="1"/>
          </p:cNvSpPr>
          <p:nvPr>
            <p:ph idx="1"/>
          </p:nvPr>
        </p:nvSpPr>
        <p:spPr>
          <a:xfrm>
            <a:off x="1451579" y="2015732"/>
            <a:ext cx="10007604" cy="3947323"/>
          </a:xfrm>
        </p:spPr>
        <p:txBody>
          <a:bodyPr>
            <a:normAutofit fontScale="85000" lnSpcReduction="10000"/>
          </a:bodyPr>
          <a:lstStyle/>
          <a:p>
            <a:pPr marL="0" indent="0">
              <a:buNone/>
            </a:pPr>
            <a:r>
              <a:rPr lang="en-US" b="1" dirty="0">
                <a:effectLst/>
              </a:rPr>
              <a:t>function</a:t>
            </a:r>
            <a:r>
              <a:rPr lang="en-US" dirty="0"/>
              <a:t> </a:t>
            </a:r>
            <a:r>
              <a:rPr lang="en-US" dirty="0" err="1">
                <a:effectLst/>
              </a:rPr>
              <a:t>transferFrom</a:t>
            </a:r>
            <a:r>
              <a:rPr lang="en-US" dirty="0">
                <a:effectLst/>
              </a:rPr>
              <a:t>(</a:t>
            </a:r>
            <a:r>
              <a:rPr lang="en-US" b="1" dirty="0">
                <a:solidFill>
                  <a:srgbClr val="445588"/>
                </a:solidFill>
                <a:effectLst/>
              </a:rPr>
              <a:t>address</a:t>
            </a:r>
            <a:r>
              <a:rPr lang="en-US" dirty="0"/>
              <a:t> </a:t>
            </a:r>
            <a:r>
              <a:rPr lang="en-US" dirty="0">
                <a:effectLst/>
              </a:rPr>
              <a:t>_from,</a:t>
            </a:r>
            <a:r>
              <a:rPr lang="en-US" dirty="0"/>
              <a:t> </a:t>
            </a:r>
            <a:r>
              <a:rPr lang="en-US" b="1" dirty="0">
                <a:solidFill>
                  <a:srgbClr val="445588"/>
                </a:solidFill>
                <a:effectLst/>
              </a:rPr>
              <a:t>address</a:t>
            </a:r>
            <a:r>
              <a:rPr lang="en-US" dirty="0"/>
              <a:t> </a:t>
            </a:r>
            <a:r>
              <a:rPr lang="en-US" dirty="0">
                <a:effectLst/>
              </a:rPr>
              <a:t>_to,</a:t>
            </a:r>
            <a:r>
              <a:rPr lang="en-US" dirty="0"/>
              <a:t> </a:t>
            </a:r>
            <a:r>
              <a:rPr lang="en-US" b="1" dirty="0">
                <a:solidFill>
                  <a:srgbClr val="445588"/>
                </a:solidFill>
                <a:effectLst/>
              </a:rPr>
              <a:t>uint256</a:t>
            </a:r>
            <a:r>
              <a:rPr lang="en-US" dirty="0"/>
              <a:t> </a:t>
            </a:r>
            <a:r>
              <a:rPr lang="en-US" dirty="0">
                <a:effectLst/>
              </a:rPr>
              <a:t>_</a:t>
            </a:r>
            <a:r>
              <a:rPr lang="en-US" dirty="0" err="1">
                <a:effectLst/>
              </a:rPr>
              <a:t>tokenId</a:t>
            </a:r>
            <a:r>
              <a:rPr lang="en-US" dirty="0">
                <a:effectLst/>
              </a:rPr>
              <a:t>)</a:t>
            </a:r>
            <a:r>
              <a:rPr lang="en-US" dirty="0"/>
              <a:t> </a:t>
            </a:r>
            <a:r>
              <a:rPr lang="en-US" b="1" dirty="0">
                <a:effectLst/>
              </a:rPr>
              <a:t>external</a:t>
            </a:r>
            <a:r>
              <a:rPr lang="en-US" dirty="0"/>
              <a:t> </a:t>
            </a:r>
            <a:r>
              <a:rPr lang="en-US" b="1" dirty="0">
                <a:effectLst/>
              </a:rPr>
              <a:t>payable</a:t>
            </a:r>
            <a:r>
              <a:rPr lang="en-US" dirty="0">
                <a:effectLst/>
              </a:rPr>
              <a:t>;</a:t>
            </a:r>
          </a:p>
          <a:p>
            <a:pPr marL="0" indent="0">
              <a:buNone/>
            </a:pPr>
            <a:r>
              <a:rPr lang="en-US" b="1" dirty="0">
                <a:effectLst/>
              </a:rPr>
              <a:t>//add a controller for the token</a:t>
            </a:r>
          </a:p>
          <a:p>
            <a:pPr marL="0" indent="0">
              <a:buNone/>
            </a:pPr>
            <a:r>
              <a:rPr lang="en-US" b="1" dirty="0">
                <a:effectLst/>
              </a:rPr>
              <a:t>function</a:t>
            </a:r>
            <a:r>
              <a:rPr lang="en-US" dirty="0"/>
              <a:t> </a:t>
            </a:r>
            <a:r>
              <a:rPr lang="en-US" dirty="0">
                <a:effectLst/>
              </a:rPr>
              <a:t>approve(</a:t>
            </a:r>
            <a:r>
              <a:rPr lang="en-US" b="1" dirty="0">
                <a:solidFill>
                  <a:srgbClr val="445588"/>
                </a:solidFill>
                <a:effectLst/>
              </a:rPr>
              <a:t>address</a:t>
            </a:r>
            <a:r>
              <a:rPr lang="en-US" dirty="0"/>
              <a:t> </a:t>
            </a:r>
            <a:r>
              <a:rPr lang="en-US" dirty="0">
                <a:effectLst/>
              </a:rPr>
              <a:t>_approved,</a:t>
            </a:r>
            <a:r>
              <a:rPr lang="en-US" dirty="0"/>
              <a:t> </a:t>
            </a:r>
            <a:r>
              <a:rPr lang="en-US" b="1" dirty="0">
                <a:solidFill>
                  <a:srgbClr val="445588"/>
                </a:solidFill>
                <a:effectLst/>
              </a:rPr>
              <a:t>uint256</a:t>
            </a:r>
            <a:r>
              <a:rPr lang="en-US" dirty="0"/>
              <a:t> </a:t>
            </a:r>
            <a:r>
              <a:rPr lang="en-US" dirty="0">
                <a:effectLst/>
              </a:rPr>
              <a:t>_</a:t>
            </a:r>
            <a:r>
              <a:rPr lang="en-US" dirty="0" err="1">
                <a:effectLst/>
              </a:rPr>
              <a:t>tokenId</a:t>
            </a:r>
            <a:r>
              <a:rPr lang="en-US" dirty="0">
                <a:effectLst/>
              </a:rPr>
              <a:t>)</a:t>
            </a:r>
            <a:r>
              <a:rPr lang="en-US" dirty="0"/>
              <a:t> </a:t>
            </a:r>
            <a:r>
              <a:rPr lang="en-US" b="1" dirty="0">
                <a:effectLst/>
              </a:rPr>
              <a:t>external</a:t>
            </a:r>
            <a:r>
              <a:rPr lang="en-US" dirty="0"/>
              <a:t> </a:t>
            </a:r>
            <a:r>
              <a:rPr lang="en-US" b="1" dirty="0">
                <a:effectLst/>
              </a:rPr>
              <a:t>payable</a:t>
            </a:r>
            <a:r>
              <a:rPr lang="en-US" dirty="0">
                <a:effectLst/>
              </a:rPr>
              <a:t>;</a:t>
            </a:r>
            <a:endParaRPr lang="en-US" dirty="0"/>
          </a:p>
          <a:p>
            <a:pPr marL="0" indent="0">
              <a:buNone/>
            </a:pPr>
            <a:r>
              <a:rPr lang="en-US" b="1" dirty="0">
                <a:effectLst/>
              </a:rPr>
              <a:t>// approve the controller for all tokens owned</a:t>
            </a:r>
          </a:p>
          <a:p>
            <a:pPr marL="0" indent="0">
              <a:buNone/>
            </a:pPr>
            <a:r>
              <a:rPr lang="en-US" b="1" dirty="0">
                <a:effectLst/>
              </a:rPr>
              <a:t>function</a:t>
            </a:r>
            <a:r>
              <a:rPr lang="en-US" dirty="0"/>
              <a:t> </a:t>
            </a:r>
            <a:r>
              <a:rPr lang="en-US" dirty="0" err="1">
                <a:effectLst/>
              </a:rPr>
              <a:t>setApprovalForAll</a:t>
            </a:r>
            <a:r>
              <a:rPr lang="en-US" dirty="0">
                <a:effectLst/>
              </a:rPr>
              <a:t>(</a:t>
            </a:r>
            <a:r>
              <a:rPr lang="en-US" b="1" dirty="0">
                <a:solidFill>
                  <a:srgbClr val="445588"/>
                </a:solidFill>
                <a:effectLst/>
              </a:rPr>
              <a:t>address</a:t>
            </a:r>
            <a:r>
              <a:rPr lang="en-US" dirty="0"/>
              <a:t> </a:t>
            </a:r>
            <a:r>
              <a:rPr lang="en-US" dirty="0">
                <a:effectLst/>
              </a:rPr>
              <a:t>_operator,</a:t>
            </a:r>
            <a:r>
              <a:rPr lang="en-US" dirty="0"/>
              <a:t> </a:t>
            </a:r>
            <a:r>
              <a:rPr lang="en-US" b="1" dirty="0">
                <a:solidFill>
                  <a:srgbClr val="445588"/>
                </a:solidFill>
                <a:effectLst/>
              </a:rPr>
              <a:t>bool</a:t>
            </a:r>
            <a:r>
              <a:rPr lang="en-US" dirty="0"/>
              <a:t> </a:t>
            </a:r>
            <a:r>
              <a:rPr lang="en-US" dirty="0">
                <a:effectLst/>
              </a:rPr>
              <a:t>_approved)</a:t>
            </a:r>
            <a:r>
              <a:rPr lang="en-US" dirty="0"/>
              <a:t> </a:t>
            </a:r>
            <a:r>
              <a:rPr lang="en-US" b="1" dirty="0">
                <a:effectLst/>
              </a:rPr>
              <a:t>external</a:t>
            </a:r>
            <a:r>
              <a:rPr lang="en-US" dirty="0">
                <a:effectLst/>
              </a:rPr>
              <a:t>;</a:t>
            </a:r>
          </a:p>
          <a:p>
            <a:pPr marL="0" indent="0">
              <a:buNone/>
            </a:pPr>
            <a:r>
              <a:rPr lang="en-US" dirty="0"/>
              <a:t>// get the address of the approved address</a:t>
            </a:r>
            <a:endParaRPr lang="en-US" dirty="0">
              <a:effectLst/>
            </a:endParaRPr>
          </a:p>
          <a:p>
            <a:pPr marL="0" indent="0">
              <a:buNone/>
            </a:pPr>
            <a:r>
              <a:rPr lang="en-US" b="1" dirty="0">
                <a:effectLst/>
              </a:rPr>
              <a:t>function</a:t>
            </a:r>
            <a:r>
              <a:rPr lang="en-US" dirty="0"/>
              <a:t> </a:t>
            </a:r>
            <a:r>
              <a:rPr lang="en-US" dirty="0" err="1">
                <a:effectLst/>
              </a:rPr>
              <a:t>getApproved</a:t>
            </a:r>
            <a:r>
              <a:rPr lang="en-US" dirty="0">
                <a:effectLst/>
              </a:rPr>
              <a:t>(</a:t>
            </a:r>
            <a:r>
              <a:rPr lang="en-US" b="1" dirty="0">
                <a:solidFill>
                  <a:srgbClr val="445588"/>
                </a:solidFill>
                <a:effectLst/>
              </a:rPr>
              <a:t>uint256</a:t>
            </a:r>
            <a:r>
              <a:rPr lang="en-US" dirty="0"/>
              <a:t> </a:t>
            </a:r>
            <a:r>
              <a:rPr lang="en-US" dirty="0">
                <a:effectLst/>
              </a:rPr>
              <a:t>_</a:t>
            </a:r>
            <a:r>
              <a:rPr lang="en-US" dirty="0" err="1">
                <a:effectLst/>
              </a:rPr>
              <a:t>tokenId</a:t>
            </a:r>
            <a:r>
              <a:rPr lang="en-US" dirty="0">
                <a:effectLst/>
              </a:rPr>
              <a:t>)</a:t>
            </a:r>
            <a:r>
              <a:rPr lang="en-US" dirty="0"/>
              <a:t> </a:t>
            </a:r>
            <a:r>
              <a:rPr lang="en-US" b="1" dirty="0">
                <a:effectLst/>
              </a:rPr>
              <a:t>external</a:t>
            </a:r>
            <a:r>
              <a:rPr lang="en-US" dirty="0"/>
              <a:t> </a:t>
            </a:r>
            <a:r>
              <a:rPr lang="en-US" b="1" dirty="0">
                <a:effectLst/>
              </a:rPr>
              <a:t>view</a:t>
            </a:r>
            <a:r>
              <a:rPr lang="en-US" dirty="0"/>
              <a:t> </a:t>
            </a:r>
            <a:r>
              <a:rPr lang="en-US" b="1" dirty="0">
                <a:effectLst/>
              </a:rPr>
              <a:t>returns</a:t>
            </a:r>
            <a:r>
              <a:rPr lang="en-US" dirty="0"/>
              <a:t> </a:t>
            </a:r>
            <a:r>
              <a:rPr lang="en-US" dirty="0">
                <a:effectLst/>
              </a:rPr>
              <a:t>(</a:t>
            </a:r>
            <a:r>
              <a:rPr lang="en-US" b="1" dirty="0">
                <a:solidFill>
                  <a:srgbClr val="445588"/>
                </a:solidFill>
                <a:effectLst/>
              </a:rPr>
              <a:t>address</a:t>
            </a:r>
            <a:r>
              <a:rPr lang="en-US" dirty="0">
                <a:effectLst/>
              </a:rPr>
              <a:t>);</a:t>
            </a:r>
            <a:r>
              <a:rPr lang="en-US" dirty="0"/>
              <a:t> </a:t>
            </a:r>
          </a:p>
          <a:p>
            <a:pPr marL="0" indent="0">
              <a:buNone/>
            </a:pPr>
            <a:r>
              <a:rPr lang="en-US" dirty="0"/>
              <a:t>// is the given operator address approved to control/operate all the tokens of the owner?</a:t>
            </a:r>
          </a:p>
          <a:p>
            <a:pPr marL="0" indent="0">
              <a:buNone/>
            </a:pPr>
            <a:r>
              <a:rPr lang="en-US" b="1" dirty="0">
                <a:effectLst/>
              </a:rPr>
              <a:t>function</a:t>
            </a:r>
            <a:r>
              <a:rPr lang="en-US" dirty="0"/>
              <a:t> </a:t>
            </a:r>
            <a:r>
              <a:rPr lang="en-US" dirty="0" err="1">
                <a:effectLst/>
              </a:rPr>
              <a:t>isApprovedForAll</a:t>
            </a:r>
            <a:r>
              <a:rPr lang="en-US" dirty="0">
                <a:effectLst/>
              </a:rPr>
              <a:t>(</a:t>
            </a:r>
            <a:r>
              <a:rPr lang="en-US" b="1" dirty="0">
                <a:solidFill>
                  <a:srgbClr val="445588"/>
                </a:solidFill>
                <a:effectLst/>
              </a:rPr>
              <a:t>address</a:t>
            </a:r>
            <a:r>
              <a:rPr lang="en-US" dirty="0"/>
              <a:t> </a:t>
            </a:r>
            <a:r>
              <a:rPr lang="en-US" dirty="0">
                <a:effectLst/>
              </a:rPr>
              <a:t>_owner,</a:t>
            </a:r>
            <a:r>
              <a:rPr lang="en-US" dirty="0"/>
              <a:t> </a:t>
            </a:r>
            <a:r>
              <a:rPr lang="en-US" b="1" dirty="0">
                <a:solidFill>
                  <a:srgbClr val="445588"/>
                </a:solidFill>
                <a:effectLst/>
              </a:rPr>
              <a:t>address</a:t>
            </a:r>
            <a:r>
              <a:rPr lang="en-US" dirty="0"/>
              <a:t> </a:t>
            </a:r>
            <a:r>
              <a:rPr lang="en-US" dirty="0">
                <a:effectLst/>
              </a:rPr>
              <a:t>_operator)</a:t>
            </a:r>
            <a:r>
              <a:rPr lang="en-US" dirty="0"/>
              <a:t> </a:t>
            </a:r>
            <a:r>
              <a:rPr lang="en-US" b="1" dirty="0">
                <a:effectLst/>
              </a:rPr>
              <a:t>external</a:t>
            </a:r>
            <a:r>
              <a:rPr lang="en-US" dirty="0"/>
              <a:t> </a:t>
            </a:r>
            <a:r>
              <a:rPr lang="en-US" b="1" dirty="0">
                <a:effectLst/>
              </a:rPr>
              <a:t>view</a:t>
            </a:r>
            <a:r>
              <a:rPr lang="en-US" dirty="0"/>
              <a:t> </a:t>
            </a:r>
            <a:r>
              <a:rPr lang="en-US" b="1" dirty="0">
                <a:effectLst/>
              </a:rPr>
              <a:t>returns</a:t>
            </a:r>
            <a:r>
              <a:rPr lang="en-US" dirty="0"/>
              <a:t> </a:t>
            </a:r>
            <a:r>
              <a:rPr lang="en-US" dirty="0">
                <a:effectLst/>
              </a:rPr>
              <a:t>(</a:t>
            </a:r>
            <a:r>
              <a:rPr lang="en-US" b="1" dirty="0">
                <a:solidFill>
                  <a:srgbClr val="445588"/>
                </a:solidFill>
                <a:effectLst/>
              </a:rPr>
              <a:t>bool</a:t>
            </a:r>
            <a:r>
              <a:rPr lang="en-US" dirty="0">
                <a:effectLst/>
              </a:rPr>
              <a:t>);</a:t>
            </a:r>
            <a:br>
              <a:rPr lang="en-US" dirty="0"/>
            </a:br>
            <a:endParaRPr lang="en-US" dirty="0"/>
          </a:p>
        </p:txBody>
      </p:sp>
      <p:sp>
        <p:nvSpPr>
          <p:cNvPr id="2" name="Footer Placeholder 1">
            <a:extLst>
              <a:ext uri="{FF2B5EF4-FFF2-40B4-BE49-F238E27FC236}">
                <a16:creationId xmlns:a16="http://schemas.microsoft.com/office/drawing/2014/main" id="{CD74BB84-C518-EA4B-9E6A-4B1D3593E51E}"/>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19463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5842-9878-0103-FBAA-5FC31E382AD2}"/>
              </a:ext>
            </a:extLst>
          </p:cNvPr>
          <p:cNvSpPr>
            <a:spLocks noGrp="1"/>
          </p:cNvSpPr>
          <p:nvPr>
            <p:ph type="title"/>
          </p:nvPr>
        </p:nvSpPr>
        <p:spPr/>
        <p:txBody>
          <a:bodyPr/>
          <a:lstStyle/>
          <a:p>
            <a:r>
              <a:rPr lang="en-US" dirty="0"/>
              <a:t>Optional Metadata Interface</a:t>
            </a:r>
          </a:p>
        </p:txBody>
      </p:sp>
      <p:sp>
        <p:nvSpPr>
          <p:cNvPr id="3" name="Content Placeholder 2">
            <a:extLst>
              <a:ext uri="{FF2B5EF4-FFF2-40B4-BE49-F238E27FC236}">
                <a16:creationId xmlns:a16="http://schemas.microsoft.com/office/drawing/2014/main" id="{230FB67E-3E62-F682-FB6A-8D638BA5143A}"/>
              </a:ext>
            </a:extLst>
          </p:cNvPr>
          <p:cNvSpPr>
            <a:spLocks noGrp="1"/>
          </p:cNvSpPr>
          <p:nvPr>
            <p:ph idx="1"/>
          </p:nvPr>
        </p:nvSpPr>
        <p:spPr/>
        <p:txBody>
          <a:bodyPr>
            <a:normAutofit fontScale="85000" lnSpcReduction="10000"/>
          </a:bodyPr>
          <a:lstStyle/>
          <a:p>
            <a:pPr marL="0" indent="0">
              <a:buNone/>
            </a:pPr>
            <a:r>
              <a:rPr lang="en-US" b="1" dirty="0">
                <a:effectLst/>
              </a:rPr>
              <a:t>interface</a:t>
            </a:r>
            <a:r>
              <a:rPr lang="en-US" dirty="0"/>
              <a:t> </a:t>
            </a:r>
            <a:r>
              <a:rPr lang="en-US" dirty="0">
                <a:effectLst/>
              </a:rPr>
              <a:t>ERC721Metadata</a:t>
            </a:r>
            <a:r>
              <a:rPr lang="en-US" dirty="0"/>
              <a:t> </a:t>
            </a:r>
            <a:r>
              <a:rPr lang="en-US" i="1" dirty="0">
                <a:solidFill>
                  <a:srgbClr val="999988"/>
                </a:solidFill>
                <a:effectLst/>
              </a:rPr>
              <a:t>/* is ERC721 */</a:t>
            </a:r>
            <a:r>
              <a:rPr lang="en-US" dirty="0"/>
              <a:t> </a:t>
            </a:r>
            <a:r>
              <a:rPr lang="en-US" dirty="0">
                <a:effectLst/>
              </a:rPr>
              <a:t>{</a:t>
            </a:r>
            <a:r>
              <a:rPr lang="en-US" dirty="0"/>
              <a:t> </a:t>
            </a:r>
          </a:p>
          <a:p>
            <a:pPr marL="0" indent="0">
              <a:buNone/>
            </a:pPr>
            <a:r>
              <a:rPr lang="en-US" i="1" dirty="0">
                <a:solidFill>
                  <a:srgbClr val="999988"/>
                </a:solidFill>
                <a:effectLst/>
              </a:rPr>
              <a:t>/// @notice A descriptive name for a collection of NFTs in this contract </a:t>
            </a:r>
          </a:p>
          <a:p>
            <a:pPr marL="0" indent="0">
              <a:buNone/>
            </a:pPr>
            <a:r>
              <a:rPr lang="en-US" b="1" dirty="0">
                <a:effectLst/>
              </a:rPr>
              <a:t>function</a:t>
            </a:r>
            <a:r>
              <a:rPr lang="en-US" dirty="0"/>
              <a:t> </a:t>
            </a:r>
            <a:r>
              <a:rPr lang="en-US" dirty="0">
                <a:effectLst/>
              </a:rPr>
              <a:t>name()</a:t>
            </a:r>
            <a:r>
              <a:rPr lang="en-US" dirty="0"/>
              <a:t> </a:t>
            </a:r>
            <a:r>
              <a:rPr lang="en-US" b="1" dirty="0">
                <a:effectLst/>
              </a:rPr>
              <a:t>external</a:t>
            </a:r>
            <a:r>
              <a:rPr lang="en-US" dirty="0"/>
              <a:t> </a:t>
            </a:r>
            <a:r>
              <a:rPr lang="en-US" b="1" dirty="0">
                <a:effectLst/>
              </a:rPr>
              <a:t>view</a:t>
            </a:r>
            <a:r>
              <a:rPr lang="en-US" dirty="0"/>
              <a:t> </a:t>
            </a:r>
            <a:r>
              <a:rPr lang="en-US" b="1" dirty="0">
                <a:effectLst/>
              </a:rPr>
              <a:t>returns</a:t>
            </a:r>
            <a:r>
              <a:rPr lang="en-US" dirty="0"/>
              <a:t> </a:t>
            </a:r>
            <a:r>
              <a:rPr lang="en-US" dirty="0">
                <a:effectLst/>
              </a:rPr>
              <a:t>(</a:t>
            </a:r>
            <a:r>
              <a:rPr lang="en-US" b="1" dirty="0">
                <a:solidFill>
                  <a:srgbClr val="445588"/>
                </a:solidFill>
                <a:effectLst/>
              </a:rPr>
              <a:t>string</a:t>
            </a:r>
            <a:r>
              <a:rPr lang="en-US" dirty="0"/>
              <a:t> </a:t>
            </a:r>
            <a:r>
              <a:rPr lang="en-US" dirty="0">
                <a:effectLst/>
              </a:rPr>
              <a:t>_name);</a:t>
            </a:r>
            <a:r>
              <a:rPr lang="en-US" dirty="0"/>
              <a:t> </a:t>
            </a:r>
          </a:p>
          <a:p>
            <a:pPr marL="0" indent="0">
              <a:buNone/>
            </a:pPr>
            <a:r>
              <a:rPr lang="en-US" i="1" dirty="0">
                <a:solidFill>
                  <a:srgbClr val="999988"/>
                </a:solidFill>
                <a:effectLst/>
              </a:rPr>
              <a:t>/// @notice An abbreviated name for NFTs in this contract </a:t>
            </a:r>
          </a:p>
          <a:p>
            <a:pPr marL="0" indent="0">
              <a:buNone/>
            </a:pPr>
            <a:r>
              <a:rPr lang="en-US" b="1" dirty="0">
                <a:effectLst/>
              </a:rPr>
              <a:t>function</a:t>
            </a:r>
            <a:r>
              <a:rPr lang="en-US" dirty="0"/>
              <a:t> </a:t>
            </a:r>
            <a:r>
              <a:rPr lang="en-US" dirty="0">
                <a:effectLst/>
              </a:rPr>
              <a:t>symbol()</a:t>
            </a:r>
            <a:r>
              <a:rPr lang="en-US" dirty="0"/>
              <a:t> </a:t>
            </a:r>
            <a:r>
              <a:rPr lang="en-US" b="1" dirty="0">
                <a:effectLst/>
              </a:rPr>
              <a:t>external</a:t>
            </a:r>
            <a:r>
              <a:rPr lang="en-US" dirty="0"/>
              <a:t> </a:t>
            </a:r>
            <a:r>
              <a:rPr lang="en-US" b="1" dirty="0">
                <a:effectLst/>
              </a:rPr>
              <a:t>view</a:t>
            </a:r>
            <a:r>
              <a:rPr lang="en-US" dirty="0"/>
              <a:t> </a:t>
            </a:r>
            <a:r>
              <a:rPr lang="en-US" b="1" dirty="0">
                <a:effectLst/>
              </a:rPr>
              <a:t>returns</a:t>
            </a:r>
            <a:r>
              <a:rPr lang="en-US" dirty="0"/>
              <a:t> </a:t>
            </a:r>
            <a:r>
              <a:rPr lang="en-US" dirty="0">
                <a:effectLst/>
              </a:rPr>
              <a:t>(</a:t>
            </a:r>
            <a:r>
              <a:rPr lang="en-US" b="1" dirty="0">
                <a:solidFill>
                  <a:srgbClr val="445588"/>
                </a:solidFill>
                <a:effectLst/>
              </a:rPr>
              <a:t>string</a:t>
            </a:r>
            <a:r>
              <a:rPr lang="en-US" dirty="0"/>
              <a:t> </a:t>
            </a:r>
            <a:r>
              <a:rPr lang="en-US" dirty="0">
                <a:effectLst/>
              </a:rPr>
              <a:t>_symbol);</a:t>
            </a:r>
            <a:r>
              <a:rPr lang="en-US" dirty="0"/>
              <a:t> </a:t>
            </a:r>
          </a:p>
          <a:p>
            <a:pPr marL="0" indent="0">
              <a:buNone/>
            </a:pPr>
            <a:r>
              <a:rPr lang="en-US" i="1" dirty="0">
                <a:solidFill>
                  <a:srgbClr val="999988"/>
                </a:solidFill>
                <a:effectLst/>
              </a:rPr>
              <a:t>/// @notice A distinct Uniform Resource Identifier (URI) for a given asset. /// @dev Throws if `_</a:t>
            </a:r>
            <a:r>
              <a:rPr lang="en-US" i="1" dirty="0" err="1">
                <a:solidFill>
                  <a:srgbClr val="999988"/>
                </a:solidFill>
                <a:effectLst/>
              </a:rPr>
              <a:t>tokenId</a:t>
            </a:r>
            <a:r>
              <a:rPr lang="en-US" i="1" dirty="0">
                <a:solidFill>
                  <a:srgbClr val="999988"/>
                </a:solidFill>
                <a:effectLst/>
              </a:rPr>
              <a:t>` is not a valid NFT. URIs are defined in RFC /// 3986. The URI may point to a JSON file that conforms to the "ERC721 /// Metadata JSON Schema". </a:t>
            </a:r>
          </a:p>
          <a:p>
            <a:pPr marL="0" indent="0">
              <a:buNone/>
            </a:pPr>
            <a:r>
              <a:rPr lang="en-US" b="1" dirty="0">
                <a:effectLst/>
              </a:rPr>
              <a:t>function</a:t>
            </a:r>
            <a:r>
              <a:rPr lang="en-US" dirty="0"/>
              <a:t> </a:t>
            </a:r>
            <a:r>
              <a:rPr lang="en-US" dirty="0" err="1">
                <a:effectLst/>
              </a:rPr>
              <a:t>tokenURI</a:t>
            </a:r>
            <a:r>
              <a:rPr lang="en-US" dirty="0">
                <a:effectLst/>
              </a:rPr>
              <a:t>(</a:t>
            </a:r>
            <a:r>
              <a:rPr lang="en-US" b="1" dirty="0">
                <a:solidFill>
                  <a:srgbClr val="445588"/>
                </a:solidFill>
                <a:effectLst/>
              </a:rPr>
              <a:t>uint256</a:t>
            </a:r>
            <a:r>
              <a:rPr lang="en-US" dirty="0"/>
              <a:t> </a:t>
            </a:r>
            <a:r>
              <a:rPr lang="en-US" dirty="0">
                <a:effectLst/>
              </a:rPr>
              <a:t>_</a:t>
            </a:r>
            <a:r>
              <a:rPr lang="en-US" dirty="0" err="1">
                <a:effectLst/>
              </a:rPr>
              <a:t>tokenId</a:t>
            </a:r>
            <a:r>
              <a:rPr lang="en-US" dirty="0">
                <a:effectLst/>
              </a:rPr>
              <a:t>)</a:t>
            </a:r>
            <a:r>
              <a:rPr lang="en-US" dirty="0"/>
              <a:t> </a:t>
            </a:r>
            <a:r>
              <a:rPr lang="en-US" b="1" dirty="0">
                <a:effectLst/>
              </a:rPr>
              <a:t>external</a:t>
            </a:r>
            <a:r>
              <a:rPr lang="en-US" dirty="0"/>
              <a:t> </a:t>
            </a:r>
            <a:r>
              <a:rPr lang="en-US" b="1" dirty="0">
                <a:effectLst/>
              </a:rPr>
              <a:t>view</a:t>
            </a:r>
            <a:r>
              <a:rPr lang="en-US" dirty="0"/>
              <a:t> </a:t>
            </a:r>
            <a:r>
              <a:rPr lang="en-US" b="1" dirty="0">
                <a:effectLst/>
              </a:rPr>
              <a:t>returns</a:t>
            </a:r>
            <a:r>
              <a:rPr lang="en-US" dirty="0"/>
              <a:t> </a:t>
            </a:r>
            <a:r>
              <a:rPr lang="en-US" dirty="0">
                <a:effectLst/>
              </a:rPr>
              <a:t>(</a:t>
            </a:r>
            <a:r>
              <a:rPr lang="en-US" b="1" dirty="0">
                <a:solidFill>
                  <a:srgbClr val="445588"/>
                </a:solidFill>
                <a:effectLst/>
              </a:rPr>
              <a:t>string</a:t>
            </a:r>
            <a:r>
              <a:rPr lang="en-US" dirty="0">
                <a:effectLst/>
              </a:rPr>
              <a:t>);</a:t>
            </a:r>
            <a:r>
              <a:rPr lang="en-US" dirty="0"/>
              <a:t> </a:t>
            </a:r>
            <a:r>
              <a:rPr lang="en-US" dirty="0">
                <a:effectLst/>
              </a:rPr>
              <a:t>}</a:t>
            </a:r>
            <a:endParaRPr lang="en-US" dirty="0"/>
          </a:p>
        </p:txBody>
      </p:sp>
      <p:sp>
        <p:nvSpPr>
          <p:cNvPr id="4" name="Footer Placeholder 3">
            <a:extLst>
              <a:ext uri="{FF2B5EF4-FFF2-40B4-BE49-F238E27FC236}">
                <a16:creationId xmlns:a16="http://schemas.microsoft.com/office/drawing/2014/main" id="{E6D39FC9-78E4-857F-C0B0-302418A4FFF9}"/>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81212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CC2-6F2A-7249-C194-43129F6CADEF}"/>
              </a:ext>
            </a:extLst>
          </p:cNvPr>
          <p:cNvSpPr>
            <a:spLocks noGrp="1"/>
          </p:cNvSpPr>
          <p:nvPr>
            <p:ph type="title"/>
          </p:nvPr>
        </p:nvSpPr>
        <p:spPr/>
        <p:txBody>
          <a:bodyPr/>
          <a:lstStyle/>
          <a:p>
            <a:r>
              <a:rPr lang="en-US" dirty="0"/>
              <a:t>More on </a:t>
            </a:r>
            <a:r>
              <a:rPr lang="en-US" dirty="0" err="1"/>
              <a:t>TokenId</a:t>
            </a:r>
            <a:r>
              <a:rPr lang="en-US" dirty="0"/>
              <a:t>, </a:t>
            </a:r>
            <a:r>
              <a:rPr lang="en-US" dirty="0" err="1"/>
              <a:t>TokenURI</a:t>
            </a:r>
            <a:endParaRPr lang="en-US" dirty="0"/>
          </a:p>
        </p:txBody>
      </p:sp>
      <p:sp>
        <p:nvSpPr>
          <p:cNvPr id="3" name="Content Placeholder 2">
            <a:extLst>
              <a:ext uri="{FF2B5EF4-FFF2-40B4-BE49-F238E27FC236}">
                <a16:creationId xmlns:a16="http://schemas.microsoft.com/office/drawing/2014/main" id="{BA93F082-8F3A-DC5D-478E-0EFC8D2C5C04}"/>
              </a:ext>
            </a:extLst>
          </p:cNvPr>
          <p:cNvSpPr>
            <a:spLocks noGrp="1"/>
          </p:cNvSpPr>
          <p:nvPr>
            <p:ph idx="1"/>
          </p:nvPr>
        </p:nvSpPr>
        <p:spPr/>
        <p:txBody>
          <a:bodyPr/>
          <a:lstStyle/>
          <a:p>
            <a:r>
              <a:rPr lang="en-US" b="0" i="0" dirty="0">
                <a:solidFill>
                  <a:srgbClr val="202124"/>
                </a:solidFill>
                <a:effectLst/>
                <a:latin typeface="Google Sans"/>
              </a:rPr>
              <a:t>Contract Address refers to the address where the contract is deployed on the blockchain (e.g., Ethereum), while Token ID refers to this specific token.</a:t>
            </a:r>
          </a:p>
          <a:p>
            <a:r>
              <a:rPr lang="en-US" dirty="0" err="1">
                <a:solidFill>
                  <a:srgbClr val="202124"/>
                </a:solidFill>
                <a:latin typeface="Google Sans"/>
              </a:rPr>
              <a:t>TokenURI</a:t>
            </a:r>
            <a:r>
              <a:rPr lang="en-US" dirty="0">
                <a:solidFill>
                  <a:srgbClr val="202124"/>
                </a:solidFill>
                <a:latin typeface="Google Sans"/>
              </a:rPr>
              <a:t> is where the metadata for the token is stored.</a:t>
            </a:r>
          </a:p>
          <a:p>
            <a:r>
              <a:rPr lang="en-US" dirty="0">
                <a:solidFill>
                  <a:srgbClr val="202124"/>
                </a:solidFill>
                <a:latin typeface="Google Sans"/>
              </a:rPr>
              <a:t>There are lot more details.</a:t>
            </a:r>
          </a:p>
          <a:p>
            <a:endParaRPr lang="en-US" dirty="0">
              <a:solidFill>
                <a:srgbClr val="202124"/>
              </a:solidFill>
              <a:latin typeface="Google Sans"/>
            </a:endParaRPr>
          </a:p>
          <a:p>
            <a:r>
              <a:rPr lang="en-US" dirty="0">
                <a:solidFill>
                  <a:srgbClr val="202124"/>
                </a:solidFill>
                <a:latin typeface="Google Sans"/>
              </a:rPr>
              <a:t>Have you “used” these functions in the last few slides in your project Dapp? In a meaningful way? How were they used in your context?</a:t>
            </a:r>
            <a:endParaRPr lang="en-US" dirty="0"/>
          </a:p>
        </p:txBody>
      </p:sp>
      <p:sp>
        <p:nvSpPr>
          <p:cNvPr id="4" name="Footer Placeholder 3">
            <a:extLst>
              <a:ext uri="{FF2B5EF4-FFF2-40B4-BE49-F238E27FC236}">
                <a16:creationId xmlns:a16="http://schemas.microsoft.com/office/drawing/2014/main" id="{A7BD5228-2BB9-7E4C-65B4-57FAEC7B461A}"/>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15672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0B94-7F32-8311-8DC4-79F09183CB26}"/>
              </a:ext>
            </a:extLst>
          </p:cNvPr>
          <p:cNvSpPr>
            <a:spLocks noGrp="1"/>
          </p:cNvSpPr>
          <p:nvPr>
            <p:ph type="title"/>
          </p:nvPr>
        </p:nvSpPr>
        <p:spPr/>
        <p:txBody>
          <a:bodyPr/>
          <a:lstStyle/>
          <a:p>
            <a:r>
              <a:rPr lang="en-US" dirty="0"/>
              <a:t>Additional functions to your specific NFT </a:t>
            </a:r>
          </a:p>
        </p:txBody>
      </p:sp>
      <p:sp>
        <p:nvSpPr>
          <p:cNvPr id="3" name="Content Placeholder 2">
            <a:extLst>
              <a:ext uri="{FF2B5EF4-FFF2-40B4-BE49-F238E27FC236}">
                <a16:creationId xmlns:a16="http://schemas.microsoft.com/office/drawing/2014/main" id="{9AB7B146-2795-B3E8-28EA-3069AAC4CBF8}"/>
              </a:ext>
            </a:extLst>
          </p:cNvPr>
          <p:cNvSpPr>
            <a:spLocks noGrp="1"/>
          </p:cNvSpPr>
          <p:nvPr>
            <p:ph idx="1"/>
          </p:nvPr>
        </p:nvSpPr>
        <p:spPr/>
        <p:txBody>
          <a:bodyPr/>
          <a:lstStyle/>
          <a:p>
            <a:r>
              <a:rPr lang="en-US" dirty="0"/>
              <a:t>The list provided above was for the base ERC-721 token.</a:t>
            </a:r>
          </a:p>
          <a:p>
            <a:r>
              <a:rPr lang="en-US" dirty="0"/>
              <a:t>Depending on the application an NFT implements these functions specified by the ERC-721 interface(s) and additional functions needed for the Dapp. These functions can be located in a separate smart contract or housed within the ERC-721 implementation itself.</a:t>
            </a:r>
          </a:p>
          <a:p>
            <a:r>
              <a:rPr lang="en-US" b="1" dirty="0"/>
              <a:t>Ask yourself: How did you wrap your project around ERC-721? What special project-specific functions did you introduce? TAs please note this question when grading.</a:t>
            </a:r>
          </a:p>
        </p:txBody>
      </p:sp>
      <p:sp>
        <p:nvSpPr>
          <p:cNvPr id="4" name="Footer Placeholder 3">
            <a:extLst>
              <a:ext uri="{FF2B5EF4-FFF2-40B4-BE49-F238E27FC236}">
                <a16:creationId xmlns:a16="http://schemas.microsoft.com/office/drawing/2014/main" id="{D326063C-8B57-A440-E7E8-C2375FBB3A8B}"/>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239437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56955-7934-A54F-960E-86833A3330C0}"/>
              </a:ext>
            </a:extLst>
          </p:cNvPr>
          <p:cNvSpPr>
            <a:spLocks noGrp="1"/>
          </p:cNvSpPr>
          <p:nvPr>
            <p:ph type="title"/>
          </p:nvPr>
        </p:nvSpPr>
        <p:spPr/>
        <p:txBody>
          <a:bodyPr/>
          <a:lstStyle/>
          <a:p>
            <a:r>
              <a:rPr lang="en-US" dirty="0"/>
              <a:t>RES4 : Real estate for all NFT</a:t>
            </a:r>
          </a:p>
        </p:txBody>
      </p:sp>
      <p:sp>
        <p:nvSpPr>
          <p:cNvPr id="4" name="Content Placeholder 3">
            <a:extLst>
              <a:ext uri="{FF2B5EF4-FFF2-40B4-BE49-F238E27FC236}">
                <a16:creationId xmlns:a16="http://schemas.microsoft.com/office/drawing/2014/main" id="{977EF785-F123-514B-9B01-0CCC9189AB3C}"/>
              </a:ext>
            </a:extLst>
          </p:cNvPr>
          <p:cNvSpPr>
            <a:spLocks noGrp="1"/>
          </p:cNvSpPr>
          <p:nvPr>
            <p:ph idx="1"/>
          </p:nvPr>
        </p:nvSpPr>
        <p:spPr/>
        <p:txBody>
          <a:bodyPr>
            <a:normAutofit/>
          </a:bodyPr>
          <a:lstStyle/>
          <a:p>
            <a:r>
              <a:rPr lang="en-US" dirty="0"/>
              <a:t>Property ownership—including land ownership, housing, and real estate—has </a:t>
            </a:r>
            <a:r>
              <a:rPr lang="en-US"/>
              <a:t>been a tricky </a:t>
            </a:r>
            <a:r>
              <a:rPr lang="en-US" dirty="0"/>
              <a:t>problem everywhere on earth since the dawn of history. </a:t>
            </a:r>
          </a:p>
          <a:p>
            <a:r>
              <a:rPr lang="en-US" dirty="0"/>
              <a:t>Many wars and feuds are about land assets. </a:t>
            </a:r>
          </a:p>
          <a:p>
            <a:r>
              <a:rPr lang="en-US" dirty="0"/>
              <a:t>Let’s consider real estate to be a non-fungible asset and then design and develop a token Dapp for it. </a:t>
            </a:r>
          </a:p>
          <a:p>
            <a:r>
              <a:rPr lang="en-US" dirty="0"/>
              <a:t>It is worthwhile to note that even though real estate is the asset of focus in this exploration, the token we design stands for numerous other assets in many businesses, as well as in socioeconomic, cultural, and art applications.</a:t>
            </a:r>
          </a:p>
          <a:p>
            <a:endParaRPr lang="en-US" dirty="0"/>
          </a:p>
        </p:txBody>
      </p:sp>
      <p:sp>
        <p:nvSpPr>
          <p:cNvPr id="2" name="Footer Placeholder 1">
            <a:extLst>
              <a:ext uri="{FF2B5EF4-FFF2-40B4-BE49-F238E27FC236}">
                <a16:creationId xmlns:a16="http://schemas.microsoft.com/office/drawing/2014/main" id="{749D4B40-2D9E-6049-AE8A-5686039CFDC5}"/>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10119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12C240-C3DB-E64A-1FFB-815F1C8FE3DA}"/>
              </a:ext>
            </a:extLst>
          </p:cNvPr>
          <p:cNvSpPr>
            <a:spLocks noGrp="1"/>
          </p:cNvSpPr>
          <p:nvPr>
            <p:ph type="title"/>
          </p:nvPr>
        </p:nvSpPr>
        <p:spPr/>
        <p:txBody>
          <a:bodyPr/>
          <a:lstStyle/>
          <a:p>
            <a:r>
              <a:rPr lang="en-US" dirty="0"/>
              <a:t>Lets Now look at the problem DESCRIPTION</a:t>
            </a:r>
          </a:p>
        </p:txBody>
      </p:sp>
      <p:sp>
        <p:nvSpPr>
          <p:cNvPr id="4" name="Content Placeholder 3">
            <a:extLst>
              <a:ext uri="{FF2B5EF4-FFF2-40B4-BE49-F238E27FC236}">
                <a16:creationId xmlns:a16="http://schemas.microsoft.com/office/drawing/2014/main" id="{298A4538-5815-DC68-9581-9756191B2A46}"/>
              </a:ext>
            </a:extLst>
          </p:cNvPr>
          <p:cNvSpPr>
            <a:spLocks noGrp="1"/>
          </p:cNvSpPr>
          <p:nvPr>
            <p:ph idx="1"/>
          </p:nvPr>
        </p:nvSpPr>
        <p:spPr/>
        <p:txBody>
          <a:bodyPr/>
          <a:lstStyle/>
          <a:p>
            <a:r>
              <a:rPr lang="en-US" dirty="0"/>
              <a:t>This is age old problem of Real Estate or land.</a:t>
            </a:r>
          </a:p>
        </p:txBody>
      </p:sp>
      <p:sp>
        <p:nvSpPr>
          <p:cNvPr id="2" name="Footer Placeholder 1">
            <a:extLst>
              <a:ext uri="{FF2B5EF4-FFF2-40B4-BE49-F238E27FC236}">
                <a16:creationId xmlns:a16="http://schemas.microsoft.com/office/drawing/2014/main" id="{A3EF352C-F75B-6BF8-0D8D-7EEC27D5A09C}"/>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38545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FA27-BED3-DA4E-8581-74D378EE43DC}"/>
              </a:ext>
            </a:extLst>
          </p:cNvPr>
          <p:cNvSpPr>
            <a:spLocks noGrp="1"/>
          </p:cNvSpPr>
          <p:nvPr>
            <p:ph type="ftr" sz="quarter" idx="11"/>
          </p:nvPr>
        </p:nvSpPr>
        <p:spPr/>
        <p:txBody>
          <a:bodyPr/>
          <a:lstStyle/>
          <a:p>
            <a:r>
              <a:rPr lang="en-US"/>
              <a:t>Bina Ramamurthy. Copyright 2023</a:t>
            </a:r>
          </a:p>
        </p:txBody>
      </p:sp>
      <p:sp>
        <p:nvSpPr>
          <p:cNvPr id="2" name="Title 1">
            <a:extLst>
              <a:ext uri="{FF2B5EF4-FFF2-40B4-BE49-F238E27FC236}">
                <a16:creationId xmlns:a16="http://schemas.microsoft.com/office/drawing/2014/main" id="{331090A5-FDD2-0F48-B26B-057771FD6544}"/>
              </a:ext>
            </a:extLst>
          </p:cNvPr>
          <p:cNvSpPr>
            <a:spLocks noGrp="1"/>
          </p:cNvSpPr>
          <p:nvPr>
            <p:ph type="title" idx="4294967295"/>
          </p:nvPr>
        </p:nvSpPr>
        <p:spPr>
          <a:xfrm>
            <a:off x="731838" y="633413"/>
            <a:ext cx="9604375" cy="1049337"/>
          </a:xfrm>
        </p:spPr>
        <p:txBody>
          <a:bodyPr/>
          <a:lstStyle/>
          <a:p>
            <a:r>
              <a:rPr lang="en-US" dirty="0"/>
              <a:t>Problem statement</a:t>
            </a:r>
          </a:p>
        </p:txBody>
      </p:sp>
      <p:sp>
        <p:nvSpPr>
          <p:cNvPr id="3" name="Content Placeholder 2">
            <a:extLst>
              <a:ext uri="{FF2B5EF4-FFF2-40B4-BE49-F238E27FC236}">
                <a16:creationId xmlns:a16="http://schemas.microsoft.com/office/drawing/2014/main" id="{D16603D6-E9C5-CE44-B0E2-0BB3E798EBD2}"/>
              </a:ext>
            </a:extLst>
          </p:cNvPr>
          <p:cNvSpPr>
            <a:spLocks noGrp="1"/>
          </p:cNvSpPr>
          <p:nvPr>
            <p:ph idx="4294967295"/>
          </p:nvPr>
        </p:nvSpPr>
        <p:spPr>
          <a:xfrm>
            <a:off x="525295" y="1215957"/>
            <a:ext cx="11666706" cy="4756826"/>
          </a:xfrm>
        </p:spPr>
        <p:txBody>
          <a:bodyPr>
            <a:normAutofit fontScale="92500" lnSpcReduction="20000"/>
          </a:bodyPr>
          <a:lstStyle/>
          <a:p>
            <a:pPr marL="0" indent="0">
              <a:buNone/>
            </a:pPr>
            <a:r>
              <a:rPr lang="en-US" dirty="0"/>
              <a:t>We always begin with a problem statement.</a:t>
            </a:r>
          </a:p>
          <a:p>
            <a:pPr marL="0" indent="0">
              <a:buNone/>
            </a:pPr>
            <a:r>
              <a:rPr lang="en-US" dirty="0"/>
              <a:t>PROBLEM STATEMENT Design and develop a real estate token decentralized application representing new real estate developments in a town. </a:t>
            </a:r>
          </a:p>
          <a:p>
            <a:pPr marL="0" indent="0">
              <a:buNone/>
            </a:pPr>
            <a:r>
              <a:rPr lang="en-US" dirty="0"/>
              <a:t>The town supervisor can add a piece of real estate as an asset (RES4 token) and at the same time assign it to an owner. </a:t>
            </a:r>
          </a:p>
          <a:p>
            <a:pPr marL="0" indent="0">
              <a:buNone/>
            </a:pPr>
            <a:r>
              <a:rPr lang="en-US" dirty="0"/>
              <a:t>This task is accomplished by the process of the creation of the RES4 token. (Assume that the funds for asset ownership are transferred by other means that are not within the scope of this problem.)</a:t>
            </a:r>
          </a:p>
          <a:p>
            <a:pPr marL="0" indent="0">
              <a:buNone/>
            </a:pPr>
            <a:r>
              <a:rPr lang="en-US" dirty="0"/>
              <a:t>The owner of the token can add value to the token by building on it, as well as approve a sale to a buyer, and an approved buyer can buy the asset. </a:t>
            </a:r>
          </a:p>
          <a:p>
            <a:pPr marL="0" indent="0">
              <a:buNone/>
            </a:pPr>
            <a:r>
              <a:rPr lang="en-US" dirty="0"/>
              <a:t>The real estate asset may also appreciate or depreciate as determined by a town’s assessor. </a:t>
            </a:r>
          </a:p>
          <a:p>
            <a:pPr marL="0" indent="0">
              <a:buNone/>
            </a:pPr>
            <a:r>
              <a:rPr lang="en-US" dirty="0"/>
              <a:t>For simplicity, assume that the town supervisor and the assessor have the same identity, and that they represent the town and perform operations on behalf of the town.</a:t>
            </a:r>
          </a:p>
          <a:p>
            <a:pPr marL="0" indent="0">
              <a:buNone/>
            </a:pPr>
            <a:r>
              <a:rPr lang="en-US" dirty="0"/>
              <a:t>The real estate is a permanent object and NOT a consumable.</a:t>
            </a:r>
          </a:p>
          <a:p>
            <a:endParaRPr lang="en-US" dirty="0"/>
          </a:p>
        </p:txBody>
      </p:sp>
    </p:spTree>
    <p:extLst>
      <p:ext uri="{BB962C8B-B14F-4D97-AF65-F5344CB8AC3E}">
        <p14:creationId xmlns:p14="http://schemas.microsoft.com/office/powerpoint/2010/main" val="402207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F23-B4BB-6D4C-90FA-582B91CBDFCD}"/>
              </a:ext>
            </a:extLst>
          </p:cNvPr>
          <p:cNvSpPr>
            <a:spLocks noGrp="1"/>
          </p:cNvSpPr>
          <p:nvPr>
            <p:ph type="title"/>
          </p:nvPr>
        </p:nvSpPr>
        <p:spPr/>
        <p:txBody>
          <a:bodyPr/>
          <a:lstStyle/>
          <a:p>
            <a:r>
              <a:rPr lang="en-US" dirty="0"/>
              <a:t>Tokenization? SC?</a:t>
            </a:r>
          </a:p>
        </p:txBody>
      </p:sp>
      <p:sp>
        <p:nvSpPr>
          <p:cNvPr id="3" name="Content Placeholder 2">
            <a:extLst>
              <a:ext uri="{FF2B5EF4-FFF2-40B4-BE49-F238E27FC236}">
                <a16:creationId xmlns:a16="http://schemas.microsoft.com/office/drawing/2014/main" id="{B0244CD6-3FC0-7A4C-97E5-3E994A2C21DE}"/>
              </a:ext>
            </a:extLst>
          </p:cNvPr>
          <p:cNvSpPr>
            <a:spLocks noGrp="1"/>
          </p:cNvSpPr>
          <p:nvPr>
            <p:ph idx="1"/>
          </p:nvPr>
        </p:nvSpPr>
        <p:spPr/>
        <p:txBody>
          <a:bodyPr>
            <a:normAutofit fontScale="85000" lnSpcReduction="20000"/>
          </a:bodyPr>
          <a:lstStyle/>
          <a:p>
            <a:r>
              <a:rPr lang="en-US" dirty="0"/>
              <a:t>A smart contract can tokenize any asset, tangible (real, financial) or intangible (brand, performance). </a:t>
            </a:r>
          </a:p>
          <a:p>
            <a:r>
              <a:rPr lang="en-US" dirty="0"/>
              <a:t>Tokenize means representing the asset with a digital unit that can be transferred, traded, exchanged, regulated, and managed like fiat currency or cryptocurrency. </a:t>
            </a:r>
          </a:p>
          <a:p>
            <a:r>
              <a:rPr lang="en-US" dirty="0"/>
              <a:t>Examples of assets are computing artifacts, files, and photos on digital media, real estate, collectibles, stocks, and even intangible concepts such as security and performance. </a:t>
            </a:r>
          </a:p>
          <a:p>
            <a:r>
              <a:rPr lang="en-US" dirty="0"/>
              <a:t>The asset can be virtual, physical, or imaginary! Crypto-Kitties is an example of the successful tokenization of an imaginary pet family launched on the Ethereum blockchain. </a:t>
            </a:r>
          </a:p>
          <a:p>
            <a:r>
              <a:rPr lang="en-US" dirty="0"/>
              <a:t>You can buy, trade, and breed </a:t>
            </a:r>
            <a:r>
              <a:rPr lang="en-US" dirty="0" err="1"/>
              <a:t>CryptoKitties</a:t>
            </a:r>
            <a:r>
              <a:rPr lang="en-US" dirty="0"/>
              <a:t> as digital pets. </a:t>
            </a:r>
          </a:p>
          <a:p>
            <a:r>
              <a:rPr lang="en-US" dirty="0"/>
              <a:t>You can view many other working tokens on </a:t>
            </a:r>
            <a:r>
              <a:rPr lang="en-US" dirty="0" err="1"/>
              <a:t>Etherscan</a:t>
            </a:r>
            <a:r>
              <a:rPr lang="en-US" dirty="0"/>
              <a:t>. Let’s look at </a:t>
            </a:r>
            <a:r>
              <a:rPr lang="en-US" dirty="0" err="1"/>
              <a:t>Etherscan</a:t>
            </a:r>
            <a:r>
              <a:rPr lang="en-US" dirty="0"/>
              <a:t>: https://</a:t>
            </a:r>
            <a:r>
              <a:rPr lang="en-US" dirty="0" err="1"/>
              <a:t>etherscan.io</a:t>
            </a:r>
            <a:r>
              <a:rPr lang="en-US" dirty="0"/>
              <a:t>/tokens</a:t>
            </a:r>
          </a:p>
          <a:p>
            <a:endParaRPr lang="en-US" dirty="0"/>
          </a:p>
        </p:txBody>
      </p:sp>
      <p:sp>
        <p:nvSpPr>
          <p:cNvPr id="4" name="Footer Placeholder 3">
            <a:extLst>
              <a:ext uri="{FF2B5EF4-FFF2-40B4-BE49-F238E27FC236}">
                <a16:creationId xmlns:a16="http://schemas.microsoft.com/office/drawing/2014/main" id="{FD7837FB-7030-8141-A456-A1144A979A7D}"/>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587737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FA18-E2EA-8D4E-B4C2-8CFC463B69DB}"/>
              </a:ext>
            </a:extLst>
          </p:cNvPr>
          <p:cNvSpPr>
            <a:spLocks noGrp="1"/>
          </p:cNvSpPr>
          <p:nvPr>
            <p:ph type="title"/>
          </p:nvPr>
        </p:nvSpPr>
        <p:spPr/>
        <p:txBody>
          <a:bodyPr/>
          <a:lstStyle/>
          <a:p>
            <a:r>
              <a:rPr lang="en-US" dirty="0"/>
              <a:t>Use case diagram</a:t>
            </a:r>
          </a:p>
        </p:txBody>
      </p:sp>
      <p:sp>
        <p:nvSpPr>
          <p:cNvPr id="3" name="Content Placeholder 2">
            <a:extLst>
              <a:ext uri="{FF2B5EF4-FFF2-40B4-BE49-F238E27FC236}">
                <a16:creationId xmlns:a16="http://schemas.microsoft.com/office/drawing/2014/main" id="{EFCD8594-E102-DE4E-B4B5-CB3080167A22}"/>
              </a:ext>
            </a:extLst>
          </p:cNvPr>
          <p:cNvSpPr>
            <a:spLocks noGrp="1"/>
          </p:cNvSpPr>
          <p:nvPr>
            <p:ph idx="1"/>
          </p:nvPr>
        </p:nvSpPr>
        <p:spPr/>
        <p:txBody>
          <a:bodyPr/>
          <a:lstStyle/>
          <a:p>
            <a:pPr marL="0" indent="0">
              <a:buNone/>
            </a:pPr>
            <a:r>
              <a:rPr lang="en-US" dirty="0"/>
              <a:t>Start with the roles (or actors)</a:t>
            </a:r>
          </a:p>
          <a:p>
            <a:pPr marL="0" indent="0">
              <a:buNone/>
            </a:pPr>
            <a:r>
              <a:rPr lang="en-US" dirty="0"/>
              <a:t> Town supervisor (developer or creator of the asset)</a:t>
            </a:r>
          </a:p>
          <a:p>
            <a:pPr marL="0" indent="0">
              <a:buNone/>
            </a:pPr>
            <a:r>
              <a:rPr lang="en-US" dirty="0"/>
              <a:t> Owner of the asset</a:t>
            </a:r>
          </a:p>
          <a:p>
            <a:pPr marL="0" indent="0">
              <a:buNone/>
            </a:pPr>
            <a:r>
              <a:rPr lang="en-US" dirty="0"/>
              <a:t> Builder of the asset (adds value to asset)</a:t>
            </a:r>
          </a:p>
          <a:p>
            <a:pPr marL="0" indent="0">
              <a:buNone/>
            </a:pPr>
            <a:r>
              <a:rPr lang="en-US" dirty="0"/>
              <a:t> Buyer of asset</a:t>
            </a:r>
          </a:p>
          <a:p>
            <a:pPr marL="0" indent="0">
              <a:buNone/>
            </a:pPr>
            <a:r>
              <a:rPr lang="en-US" dirty="0"/>
              <a:t> Assessor of the value of the asset</a:t>
            </a:r>
          </a:p>
          <a:p>
            <a:pPr marL="0" indent="0">
              <a:buNone/>
            </a:pPr>
            <a:endParaRPr lang="en-US" dirty="0"/>
          </a:p>
        </p:txBody>
      </p:sp>
      <p:sp>
        <p:nvSpPr>
          <p:cNvPr id="4" name="Footer Placeholder 3">
            <a:extLst>
              <a:ext uri="{FF2B5EF4-FFF2-40B4-BE49-F238E27FC236}">
                <a16:creationId xmlns:a16="http://schemas.microsoft.com/office/drawing/2014/main" id="{7AEC1A83-75EE-834D-8982-0F16ED6D9F07}"/>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52186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0EF190-E66D-9141-B11E-DB5A4C495AD7}"/>
              </a:ext>
            </a:extLst>
          </p:cNvPr>
          <p:cNvSpPr>
            <a:spLocks noGrp="1"/>
          </p:cNvSpPr>
          <p:nvPr>
            <p:ph type="title"/>
          </p:nvPr>
        </p:nvSpPr>
        <p:spPr/>
        <p:txBody>
          <a:bodyPr/>
          <a:lstStyle/>
          <a:p>
            <a:r>
              <a:rPr lang="en-US" dirty="0"/>
              <a:t>Design before you code</a:t>
            </a:r>
          </a:p>
        </p:txBody>
      </p:sp>
      <p:sp>
        <p:nvSpPr>
          <p:cNvPr id="6" name="Text Placeholder 5">
            <a:extLst>
              <a:ext uri="{FF2B5EF4-FFF2-40B4-BE49-F238E27FC236}">
                <a16:creationId xmlns:a16="http://schemas.microsoft.com/office/drawing/2014/main" id="{41319DB5-3841-C247-9C1D-B9F0F2B75DDD}"/>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02B6594B-412D-2240-A687-B310AD99AD97}"/>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657192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B3EAD7-BFF8-5A41-8087-94DECF9CC241}"/>
              </a:ext>
            </a:extLst>
          </p:cNvPr>
          <p:cNvSpPr>
            <a:spLocks noGrp="1"/>
          </p:cNvSpPr>
          <p:nvPr>
            <p:ph type="ftr" sz="quarter" idx="11"/>
          </p:nvPr>
        </p:nvSpPr>
        <p:spPr/>
        <p:txBody>
          <a:bodyPr/>
          <a:lstStyle/>
          <a:p>
            <a:r>
              <a:rPr lang="en-US"/>
              <a:t>Bina Ramamurthy. Copyright 2023</a:t>
            </a:r>
          </a:p>
        </p:txBody>
      </p:sp>
      <p:pic>
        <p:nvPicPr>
          <p:cNvPr id="6" name="Picture 5">
            <a:extLst>
              <a:ext uri="{FF2B5EF4-FFF2-40B4-BE49-F238E27FC236}">
                <a16:creationId xmlns:a16="http://schemas.microsoft.com/office/drawing/2014/main" id="{4D23F6C8-1B05-5A44-98F4-00DFB14D8BBA}"/>
              </a:ext>
            </a:extLst>
          </p:cNvPr>
          <p:cNvPicPr>
            <a:picLocks noChangeAspect="1"/>
          </p:cNvPicPr>
          <p:nvPr/>
        </p:nvPicPr>
        <p:blipFill>
          <a:blip r:embed="rId2"/>
          <a:stretch>
            <a:fillRect/>
          </a:stretch>
        </p:blipFill>
        <p:spPr>
          <a:xfrm>
            <a:off x="2918298" y="0"/>
            <a:ext cx="4806274" cy="5644578"/>
          </a:xfrm>
          <a:prstGeom prst="rect">
            <a:avLst/>
          </a:prstGeom>
        </p:spPr>
      </p:pic>
      <p:sp>
        <p:nvSpPr>
          <p:cNvPr id="3" name="TextBox 2">
            <a:extLst>
              <a:ext uri="{FF2B5EF4-FFF2-40B4-BE49-F238E27FC236}">
                <a16:creationId xmlns:a16="http://schemas.microsoft.com/office/drawing/2014/main" id="{A684ADA5-52BC-5C43-F5AA-78CD41A5539E}"/>
              </a:ext>
            </a:extLst>
          </p:cNvPr>
          <p:cNvSpPr txBox="1"/>
          <p:nvPr/>
        </p:nvSpPr>
        <p:spPr>
          <a:xfrm>
            <a:off x="8501974" y="1653703"/>
            <a:ext cx="2906245" cy="646331"/>
          </a:xfrm>
          <a:prstGeom prst="rect">
            <a:avLst/>
          </a:prstGeom>
          <a:noFill/>
        </p:spPr>
        <p:txBody>
          <a:bodyPr wrap="none" rtlCol="0">
            <a:spAutoFit/>
          </a:bodyPr>
          <a:lstStyle/>
          <a:p>
            <a:r>
              <a:rPr lang="en-US" dirty="0"/>
              <a:t>You can create by hand or </a:t>
            </a:r>
          </a:p>
          <a:p>
            <a:r>
              <a:rPr lang="en-US" dirty="0"/>
              <a:t>By any tool, even </a:t>
            </a:r>
            <a:r>
              <a:rPr lang="en-US" dirty="0" err="1"/>
              <a:t>Powerpoint</a:t>
            </a:r>
            <a:endParaRPr lang="en-US" dirty="0"/>
          </a:p>
        </p:txBody>
      </p:sp>
      <p:sp>
        <p:nvSpPr>
          <p:cNvPr id="5" name="TextBox 4">
            <a:extLst>
              <a:ext uri="{FF2B5EF4-FFF2-40B4-BE49-F238E27FC236}">
                <a16:creationId xmlns:a16="http://schemas.microsoft.com/office/drawing/2014/main" id="{812C57DF-C79C-C357-45F2-76C809481D30}"/>
              </a:ext>
            </a:extLst>
          </p:cNvPr>
          <p:cNvSpPr txBox="1"/>
          <p:nvPr/>
        </p:nvSpPr>
        <p:spPr>
          <a:xfrm>
            <a:off x="8647889" y="2957209"/>
            <a:ext cx="3195042" cy="646331"/>
          </a:xfrm>
          <a:prstGeom prst="rect">
            <a:avLst/>
          </a:prstGeom>
          <a:noFill/>
        </p:spPr>
        <p:txBody>
          <a:bodyPr wrap="none" rtlCol="0">
            <a:spAutoFit/>
          </a:bodyPr>
          <a:lstStyle/>
          <a:p>
            <a:r>
              <a:rPr lang="en-US" dirty="0"/>
              <a:t>Best practice; For your projects </a:t>
            </a:r>
          </a:p>
          <a:p>
            <a:r>
              <a:rPr lang="en-US" dirty="0"/>
              <a:t>Beyond this class.</a:t>
            </a:r>
          </a:p>
        </p:txBody>
      </p:sp>
    </p:spTree>
    <p:extLst>
      <p:ext uri="{BB962C8B-B14F-4D97-AF65-F5344CB8AC3E}">
        <p14:creationId xmlns:p14="http://schemas.microsoft.com/office/powerpoint/2010/main" val="67842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9F50E5-98A2-654E-AF62-0AEB9594441E}"/>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3F5FCF2D-474D-4240-A745-D199BB0B904D}"/>
              </a:ext>
            </a:extLst>
          </p:cNvPr>
          <p:cNvSpPr txBox="1"/>
          <p:nvPr/>
        </p:nvSpPr>
        <p:spPr>
          <a:xfrm>
            <a:off x="875489" y="398834"/>
            <a:ext cx="1829347" cy="369332"/>
          </a:xfrm>
          <a:prstGeom prst="rect">
            <a:avLst/>
          </a:prstGeom>
          <a:noFill/>
        </p:spPr>
        <p:txBody>
          <a:bodyPr wrap="none" rtlCol="0">
            <a:spAutoFit/>
          </a:bodyPr>
          <a:lstStyle/>
          <a:p>
            <a:r>
              <a:rPr lang="en-US" dirty="0"/>
              <a:t>Contract diagram</a:t>
            </a:r>
          </a:p>
        </p:txBody>
      </p:sp>
      <p:pic>
        <p:nvPicPr>
          <p:cNvPr id="5" name="Picture 4">
            <a:extLst>
              <a:ext uri="{FF2B5EF4-FFF2-40B4-BE49-F238E27FC236}">
                <a16:creationId xmlns:a16="http://schemas.microsoft.com/office/drawing/2014/main" id="{46C9CAC4-74D4-554A-A396-A3F6070012DE}"/>
              </a:ext>
            </a:extLst>
          </p:cNvPr>
          <p:cNvPicPr>
            <a:picLocks noChangeAspect="1"/>
          </p:cNvPicPr>
          <p:nvPr/>
        </p:nvPicPr>
        <p:blipFill>
          <a:blip r:embed="rId2"/>
          <a:stretch>
            <a:fillRect/>
          </a:stretch>
        </p:blipFill>
        <p:spPr>
          <a:xfrm>
            <a:off x="3784600" y="329307"/>
            <a:ext cx="6414266" cy="4845943"/>
          </a:xfrm>
          <a:prstGeom prst="rect">
            <a:avLst/>
          </a:prstGeom>
        </p:spPr>
      </p:pic>
      <p:sp>
        <p:nvSpPr>
          <p:cNvPr id="6" name="TextBox 5">
            <a:extLst>
              <a:ext uri="{FF2B5EF4-FFF2-40B4-BE49-F238E27FC236}">
                <a16:creationId xmlns:a16="http://schemas.microsoft.com/office/drawing/2014/main" id="{3F080988-D8E2-1D4C-A1E8-141FB0073FFE}"/>
              </a:ext>
            </a:extLst>
          </p:cNvPr>
          <p:cNvSpPr txBox="1"/>
          <p:nvPr/>
        </p:nvSpPr>
        <p:spPr>
          <a:xfrm>
            <a:off x="10198866" y="1429966"/>
            <a:ext cx="1944122" cy="646331"/>
          </a:xfrm>
          <a:prstGeom prst="rect">
            <a:avLst/>
          </a:prstGeom>
          <a:noFill/>
        </p:spPr>
        <p:txBody>
          <a:bodyPr wrap="none" rtlCol="0">
            <a:spAutoFit/>
          </a:bodyPr>
          <a:lstStyle/>
          <a:p>
            <a:r>
              <a:rPr lang="en-US" dirty="0"/>
              <a:t>Off-chain mapping </a:t>
            </a:r>
          </a:p>
          <a:p>
            <a:r>
              <a:rPr lang="en-US" dirty="0"/>
              <a:t>to assets</a:t>
            </a:r>
          </a:p>
        </p:txBody>
      </p:sp>
    </p:spTree>
    <p:extLst>
      <p:ext uri="{BB962C8B-B14F-4D97-AF65-F5344CB8AC3E}">
        <p14:creationId xmlns:p14="http://schemas.microsoft.com/office/powerpoint/2010/main" val="86261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4891-E7AA-7748-B238-2AEC8B3FB519}"/>
              </a:ext>
            </a:extLst>
          </p:cNvPr>
          <p:cNvSpPr>
            <a:spLocks noGrp="1"/>
          </p:cNvSpPr>
          <p:nvPr>
            <p:ph type="title"/>
          </p:nvPr>
        </p:nvSpPr>
        <p:spPr/>
        <p:txBody>
          <a:bodyPr/>
          <a:lstStyle/>
          <a:p>
            <a:r>
              <a:rPr lang="en-US" dirty="0"/>
              <a:t>Associating ERC 721</a:t>
            </a:r>
          </a:p>
        </p:txBody>
      </p:sp>
      <p:pic>
        <p:nvPicPr>
          <p:cNvPr id="6" name="Content Placeholder 5">
            <a:extLst>
              <a:ext uri="{FF2B5EF4-FFF2-40B4-BE49-F238E27FC236}">
                <a16:creationId xmlns:a16="http://schemas.microsoft.com/office/drawing/2014/main" id="{CDAA6D42-2274-5543-AE12-C19F4D44532B}"/>
              </a:ext>
            </a:extLst>
          </p:cNvPr>
          <p:cNvPicPr>
            <a:picLocks noGrp="1" noChangeAspect="1"/>
          </p:cNvPicPr>
          <p:nvPr>
            <p:ph idx="1"/>
          </p:nvPr>
        </p:nvPicPr>
        <p:blipFill>
          <a:blip r:embed="rId2"/>
          <a:stretch>
            <a:fillRect/>
          </a:stretch>
        </p:blipFill>
        <p:spPr>
          <a:xfrm>
            <a:off x="2762655" y="2148146"/>
            <a:ext cx="5544766" cy="3459345"/>
          </a:xfrm>
        </p:spPr>
      </p:pic>
      <p:sp>
        <p:nvSpPr>
          <p:cNvPr id="4" name="Footer Placeholder 3">
            <a:extLst>
              <a:ext uri="{FF2B5EF4-FFF2-40B4-BE49-F238E27FC236}">
                <a16:creationId xmlns:a16="http://schemas.microsoft.com/office/drawing/2014/main" id="{D9EF85B3-CEC9-1B49-93C9-2A616C05EFAF}"/>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238675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F547-7B3E-2F4F-A3C4-36BC16198489}"/>
              </a:ext>
            </a:extLst>
          </p:cNvPr>
          <p:cNvSpPr>
            <a:spLocks noGrp="1"/>
          </p:cNvSpPr>
          <p:nvPr>
            <p:ph type="title"/>
          </p:nvPr>
        </p:nvSpPr>
        <p:spPr/>
        <p:txBody>
          <a:bodyPr/>
          <a:lstStyle/>
          <a:p>
            <a:r>
              <a:rPr lang="en-US" dirty="0"/>
              <a:t>Development of RES4 Contract</a:t>
            </a:r>
          </a:p>
        </p:txBody>
      </p:sp>
      <p:sp>
        <p:nvSpPr>
          <p:cNvPr id="3" name="Content Placeholder 2">
            <a:extLst>
              <a:ext uri="{FF2B5EF4-FFF2-40B4-BE49-F238E27FC236}">
                <a16:creationId xmlns:a16="http://schemas.microsoft.com/office/drawing/2014/main" id="{0647ED46-2862-524D-85B8-F46A28590488}"/>
              </a:ext>
            </a:extLst>
          </p:cNvPr>
          <p:cNvSpPr>
            <a:spLocks noGrp="1"/>
          </p:cNvSpPr>
          <p:nvPr>
            <p:ph idx="1"/>
          </p:nvPr>
        </p:nvSpPr>
        <p:spPr/>
        <p:txBody>
          <a:bodyPr/>
          <a:lstStyle/>
          <a:p>
            <a:pPr marL="0" indent="0">
              <a:buNone/>
            </a:pPr>
            <a:r>
              <a:rPr lang="en-US" dirty="0"/>
              <a:t>Mapping for various attributes</a:t>
            </a:r>
          </a:p>
          <a:p>
            <a:pPr marL="0" indent="0">
              <a:buNone/>
            </a:pPr>
            <a:r>
              <a:rPr lang="en-US" dirty="0"/>
              <a:t> Functions, events, and data for ERC721 compliance</a:t>
            </a:r>
          </a:p>
          <a:p>
            <a:pPr marL="0" indent="0">
              <a:buNone/>
            </a:pPr>
            <a:r>
              <a:rPr lang="en-US" dirty="0"/>
              <a:t> Application-specific (RES4-specific) functions</a:t>
            </a:r>
          </a:p>
          <a:p>
            <a:pPr marL="0" indent="0">
              <a:buNone/>
            </a:pPr>
            <a:r>
              <a:rPr lang="en-US" dirty="0"/>
              <a:t> Internal functions to support these and other utility functions</a:t>
            </a:r>
          </a:p>
          <a:p>
            <a:pPr marL="0" indent="0">
              <a:buNone/>
            </a:pPr>
            <a:r>
              <a:rPr lang="en-US" dirty="0"/>
              <a:t> You’ll have to implement all the functions for ERC721 compliance, but your Dapp may not need or use all of them.</a:t>
            </a:r>
          </a:p>
          <a:p>
            <a:endParaRPr lang="en-US" dirty="0"/>
          </a:p>
        </p:txBody>
      </p:sp>
      <p:sp>
        <p:nvSpPr>
          <p:cNvPr id="4" name="Footer Placeholder 3">
            <a:extLst>
              <a:ext uri="{FF2B5EF4-FFF2-40B4-BE49-F238E27FC236}">
                <a16:creationId xmlns:a16="http://schemas.microsoft.com/office/drawing/2014/main" id="{FF8C8201-E735-1043-8A47-60CBF5BDF82A}"/>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01140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CC5D-7C8E-ED4D-AD34-FEC59997D1D6}"/>
              </a:ext>
            </a:extLst>
          </p:cNvPr>
          <p:cNvSpPr>
            <a:spLocks noGrp="1"/>
          </p:cNvSpPr>
          <p:nvPr>
            <p:ph type="title"/>
          </p:nvPr>
        </p:nvSpPr>
        <p:spPr/>
        <p:txBody>
          <a:bodyPr/>
          <a:lstStyle/>
          <a:p>
            <a:r>
              <a:rPr lang="en-US" dirty="0"/>
              <a:t>Res4.sol</a:t>
            </a:r>
          </a:p>
        </p:txBody>
      </p:sp>
      <p:sp>
        <p:nvSpPr>
          <p:cNvPr id="3" name="Content Placeholder 2">
            <a:extLst>
              <a:ext uri="{FF2B5EF4-FFF2-40B4-BE49-F238E27FC236}">
                <a16:creationId xmlns:a16="http://schemas.microsoft.com/office/drawing/2014/main" id="{4AE9F4BF-7860-0B44-B3BB-BD631C6B1929}"/>
              </a:ext>
            </a:extLst>
          </p:cNvPr>
          <p:cNvSpPr>
            <a:spLocks noGrp="1"/>
          </p:cNvSpPr>
          <p:nvPr>
            <p:ph idx="1"/>
          </p:nvPr>
        </p:nvSpPr>
        <p:spPr/>
        <p:txBody>
          <a:bodyPr/>
          <a:lstStyle/>
          <a:p>
            <a:r>
              <a:rPr lang="en-US" dirty="0"/>
              <a:t>Let’s explore the various elements of RES4.sol</a:t>
            </a:r>
          </a:p>
          <a:p>
            <a:r>
              <a:rPr lang="en-US" dirty="0"/>
              <a:t>Download the codebase from today’s lecture.</a:t>
            </a:r>
          </a:p>
        </p:txBody>
      </p:sp>
      <p:sp>
        <p:nvSpPr>
          <p:cNvPr id="4" name="Footer Placeholder 3">
            <a:extLst>
              <a:ext uri="{FF2B5EF4-FFF2-40B4-BE49-F238E27FC236}">
                <a16:creationId xmlns:a16="http://schemas.microsoft.com/office/drawing/2014/main" id="{9BA3C9A1-3C78-A340-8189-823327BFBAE7}"/>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639836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7133-F345-6C4C-B598-D28C3EFB4328}"/>
              </a:ext>
            </a:extLst>
          </p:cNvPr>
          <p:cNvSpPr>
            <a:spLocks noGrp="1"/>
          </p:cNvSpPr>
          <p:nvPr>
            <p:ph type="title"/>
          </p:nvPr>
        </p:nvSpPr>
        <p:spPr/>
        <p:txBody>
          <a:bodyPr/>
          <a:lstStyle/>
          <a:p>
            <a:r>
              <a:rPr lang="en-US" dirty="0"/>
              <a:t>Interaction with RES4</a:t>
            </a:r>
          </a:p>
        </p:txBody>
      </p:sp>
      <p:sp>
        <p:nvSpPr>
          <p:cNvPr id="3" name="Content Placeholder 2">
            <a:extLst>
              <a:ext uri="{FF2B5EF4-FFF2-40B4-BE49-F238E27FC236}">
                <a16:creationId xmlns:a16="http://schemas.microsoft.com/office/drawing/2014/main" id="{AD1F2624-CC30-0A45-BEE4-B02DCDC2264D}"/>
              </a:ext>
            </a:extLst>
          </p:cNvPr>
          <p:cNvSpPr>
            <a:spLocks noGrp="1"/>
          </p:cNvSpPr>
          <p:nvPr>
            <p:ph idx="1"/>
          </p:nvPr>
        </p:nvSpPr>
        <p:spPr/>
        <p:txBody>
          <a:bodyPr/>
          <a:lstStyle/>
          <a:p>
            <a:r>
              <a:rPr lang="en-US" dirty="0"/>
              <a:t>Let’s interact with RES4</a:t>
            </a:r>
          </a:p>
          <a:p>
            <a:r>
              <a:rPr lang="en-US" dirty="0"/>
              <a:t>The details are given in the book.</a:t>
            </a:r>
          </a:p>
        </p:txBody>
      </p:sp>
      <p:sp>
        <p:nvSpPr>
          <p:cNvPr id="4" name="Footer Placeholder 3">
            <a:extLst>
              <a:ext uri="{FF2B5EF4-FFF2-40B4-BE49-F238E27FC236}">
                <a16:creationId xmlns:a16="http://schemas.microsoft.com/office/drawing/2014/main" id="{2F2DC69F-1027-AF4F-8F36-3F1846CF5055}"/>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2939660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BBF48B-32D4-C84E-ACA1-2E0E49844CD6}"/>
              </a:ext>
            </a:extLst>
          </p:cNvPr>
          <p:cNvSpPr>
            <a:spLocks noGrp="1"/>
          </p:cNvSpPr>
          <p:nvPr>
            <p:ph type="ftr" sz="quarter" idx="11"/>
          </p:nvPr>
        </p:nvSpPr>
        <p:spPr/>
        <p:txBody>
          <a:bodyPr/>
          <a:lstStyle/>
          <a:p>
            <a:r>
              <a:rPr lang="en-US"/>
              <a:t>Bina Ramamurthy. Copyright 2023</a:t>
            </a:r>
          </a:p>
        </p:txBody>
      </p:sp>
      <p:pic>
        <p:nvPicPr>
          <p:cNvPr id="6" name="Picture 5">
            <a:extLst>
              <a:ext uri="{FF2B5EF4-FFF2-40B4-BE49-F238E27FC236}">
                <a16:creationId xmlns:a16="http://schemas.microsoft.com/office/drawing/2014/main" id="{58C5FB29-195A-884A-8496-3EB2AAF2A843}"/>
              </a:ext>
            </a:extLst>
          </p:cNvPr>
          <p:cNvPicPr>
            <a:picLocks noChangeAspect="1"/>
          </p:cNvPicPr>
          <p:nvPr/>
        </p:nvPicPr>
        <p:blipFill>
          <a:blip r:embed="rId2"/>
          <a:stretch>
            <a:fillRect/>
          </a:stretch>
        </p:blipFill>
        <p:spPr>
          <a:xfrm>
            <a:off x="1451579" y="933105"/>
            <a:ext cx="9725502" cy="5226447"/>
          </a:xfrm>
          <a:prstGeom prst="rect">
            <a:avLst/>
          </a:prstGeom>
        </p:spPr>
      </p:pic>
    </p:spTree>
    <p:extLst>
      <p:ext uri="{BB962C8B-B14F-4D97-AF65-F5344CB8AC3E}">
        <p14:creationId xmlns:p14="http://schemas.microsoft.com/office/powerpoint/2010/main" val="317010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FB1FEF-248F-BD49-BC7D-6ECB2E8D679A}"/>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D6984CDD-3A7E-E948-9629-796A7A780B87}"/>
              </a:ext>
            </a:extLst>
          </p:cNvPr>
          <p:cNvPicPr>
            <a:picLocks noChangeAspect="1"/>
          </p:cNvPicPr>
          <p:nvPr/>
        </p:nvPicPr>
        <p:blipFill>
          <a:blip r:embed="rId2"/>
          <a:stretch>
            <a:fillRect/>
          </a:stretch>
        </p:blipFill>
        <p:spPr>
          <a:xfrm>
            <a:off x="933855" y="898537"/>
            <a:ext cx="9416375" cy="4615870"/>
          </a:xfrm>
          <a:prstGeom prst="rect">
            <a:avLst/>
          </a:prstGeom>
        </p:spPr>
      </p:pic>
    </p:spTree>
    <p:extLst>
      <p:ext uri="{BB962C8B-B14F-4D97-AF65-F5344CB8AC3E}">
        <p14:creationId xmlns:p14="http://schemas.microsoft.com/office/powerpoint/2010/main" val="366787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6F1C89-F864-2043-ABB0-744353514B3B}"/>
              </a:ext>
            </a:extLst>
          </p:cNvPr>
          <p:cNvSpPr>
            <a:spLocks noGrp="1"/>
          </p:cNvSpPr>
          <p:nvPr>
            <p:ph type="ftr" sz="quarter" idx="11"/>
          </p:nvPr>
        </p:nvSpPr>
        <p:spPr/>
        <p:txBody>
          <a:bodyPr/>
          <a:lstStyle/>
          <a:p>
            <a:r>
              <a:rPr lang="en-US"/>
              <a:t>Bina Ramamurthy. Copyright 2023</a:t>
            </a:r>
          </a:p>
        </p:txBody>
      </p:sp>
      <p:sp>
        <p:nvSpPr>
          <p:cNvPr id="2" name="Title 1">
            <a:extLst>
              <a:ext uri="{FF2B5EF4-FFF2-40B4-BE49-F238E27FC236}">
                <a16:creationId xmlns:a16="http://schemas.microsoft.com/office/drawing/2014/main" id="{D89089CA-8C65-3E46-A3CD-11B1C48F4B8B}"/>
              </a:ext>
            </a:extLst>
          </p:cNvPr>
          <p:cNvSpPr>
            <a:spLocks noGrp="1"/>
          </p:cNvSpPr>
          <p:nvPr>
            <p:ph type="title" idx="4294967295"/>
          </p:nvPr>
        </p:nvSpPr>
        <p:spPr>
          <a:xfrm>
            <a:off x="681005" y="647214"/>
            <a:ext cx="9604375" cy="635815"/>
          </a:xfrm>
        </p:spPr>
        <p:txBody>
          <a:bodyPr/>
          <a:lstStyle/>
          <a:p>
            <a:r>
              <a:rPr lang="en-US" dirty="0"/>
              <a:t>What does tokenization help?</a:t>
            </a:r>
          </a:p>
        </p:txBody>
      </p:sp>
      <p:sp>
        <p:nvSpPr>
          <p:cNvPr id="3" name="Content Placeholder 2">
            <a:extLst>
              <a:ext uri="{FF2B5EF4-FFF2-40B4-BE49-F238E27FC236}">
                <a16:creationId xmlns:a16="http://schemas.microsoft.com/office/drawing/2014/main" id="{287F6F0C-55A7-144C-8780-33D393626957}"/>
              </a:ext>
            </a:extLst>
          </p:cNvPr>
          <p:cNvSpPr>
            <a:spLocks noGrp="1"/>
          </p:cNvSpPr>
          <p:nvPr>
            <p:ph idx="4294967295"/>
          </p:nvPr>
        </p:nvSpPr>
        <p:spPr>
          <a:xfrm>
            <a:off x="681005" y="1196503"/>
            <a:ext cx="10982459" cy="4856636"/>
          </a:xfrm>
        </p:spPr>
        <p:txBody>
          <a:bodyPr>
            <a:normAutofit fontScale="92500" lnSpcReduction="10000"/>
          </a:bodyPr>
          <a:lstStyle/>
          <a:p>
            <a:pPr marL="0" indent="0">
              <a:buNone/>
            </a:pPr>
            <a:r>
              <a:rPr lang="en-US" dirty="0"/>
              <a:t>Tokenization of assets further helps with the following:</a:t>
            </a:r>
          </a:p>
          <a:p>
            <a:pPr marL="0" indent="0">
              <a:buNone/>
            </a:pPr>
            <a:r>
              <a:rPr lang="en-US" dirty="0"/>
              <a:t> Standard management of asset behavior with smart contract features</a:t>
            </a:r>
          </a:p>
          <a:p>
            <a:pPr marL="0" indent="0">
              <a:buNone/>
            </a:pPr>
            <a:r>
              <a:rPr lang="en-US" dirty="0"/>
              <a:t> Streamlined recording and sharing of information about assets via blockchain distributed ledger technology (DLT)</a:t>
            </a:r>
          </a:p>
          <a:p>
            <a:pPr marL="0" indent="0">
              <a:buNone/>
            </a:pPr>
            <a:r>
              <a:rPr lang="en-US" dirty="0"/>
              <a:t> Traceability of goods and services, such as in supply chains</a:t>
            </a:r>
          </a:p>
          <a:p>
            <a:pPr marL="0" indent="0">
              <a:buNone/>
            </a:pPr>
            <a:r>
              <a:rPr lang="en-US" dirty="0"/>
              <a:t> Faster confirmation of business transactions such as the sale of real estate (a few hours instead of a few months)</a:t>
            </a:r>
          </a:p>
          <a:p>
            <a:pPr marL="0" indent="0">
              <a:buNone/>
            </a:pPr>
            <a:r>
              <a:rPr lang="en-US" dirty="0"/>
              <a:t> The ongoing digital transformation in many businesses</a:t>
            </a:r>
          </a:p>
          <a:p>
            <a:pPr marL="0" indent="0">
              <a:buNone/>
            </a:pPr>
            <a:r>
              <a:rPr lang="en-US" dirty="0"/>
              <a:t> Commoditization and monetization of assets</a:t>
            </a:r>
          </a:p>
          <a:p>
            <a:pPr marL="0" indent="0">
              <a:buNone/>
            </a:pPr>
            <a:r>
              <a:rPr lang="en-US" dirty="0"/>
              <a:t> Development of new instruments for online trading of assets</a:t>
            </a:r>
          </a:p>
          <a:p>
            <a:pPr marL="0" indent="0">
              <a:buNone/>
            </a:pPr>
            <a:r>
              <a:rPr lang="en-US" dirty="0"/>
              <a:t> Development of innovative application models</a:t>
            </a:r>
          </a:p>
          <a:p>
            <a:endParaRPr lang="en-US" dirty="0"/>
          </a:p>
        </p:txBody>
      </p:sp>
    </p:spTree>
    <p:extLst>
      <p:ext uri="{BB962C8B-B14F-4D97-AF65-F5344CB8AC3E}">
        <p14:creationId xmlns:p14="http://schemas.microsoft.com/office/powerpoint/2010/main" val="357331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A1A57E-B073-9645-8AB8-CA0DA7340D7A}"/>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DF54A9C7-774F-9846-80FE-5BC06408CABA}"/>
              </a:ext>
            </a:extLst>
          </p:cNvPr>
          <p:cNvPicPr>
            <a:picLocks noChangeAspect="1"/>
          </p:cNvPicPr>
          <p:nvPr/>
        </p:nvPicPr>
        <p:blipFill>
          <a:blip r:embed="rId2"/>
          <a:stretch>
            <a:fillRect/>
          </a:stretch>
        </p:blipFill>
        <p:spPr>
          <a:xfrm>
            <a:off x="661481" y="824683"/>
            <a:ext cx="10690698" cy="5123170"/>
          </a:xfrm>
          <a:prstGeom prst="rect">
            <a:avLst/>
          </a:prstGeom>
        </p:spPr>
      </p:pic>
    </p:spTree>
    <p:extLst>
      <p:ext uri="{BB962C8B-B14F-4D97-AF65-F5344CB8AC3E}">
        <p14:creationId xmlns:p14="http://schemas.microsoft.com/office/powerpoint/2010/main" val="239204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0A8054-A313-5B4D-8CD7-BFE72FB22496}"/>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1A7BBA8F-823B-814A-AA36-5071EA108628}"/>
              </a:ext>
            </a:extLst>
          </p:cNvPr>
          <p:cNvPicPr>
            <a:picLocks noChangeAspect="1"/>
          </p:cNvPicPr>
          <p:nvPr/>
        </p:nvPicPr>
        <p:blipFill>
          <a:blip r:embed="rId2"/>
          <a:stretch>
            <a:fillRect/>
          </a:stretch>
        </p:blipFill>
        <p:spPr>
          <a:xfrm>
            <a:off x="739301" y="327753"/>
            <a:ext cx="10001119" cy="5790121"/>
          </a:xfrm>
          <a:prstGeom prst="rect">
            <a:avLst/>
          </a:prstGeom>
        </p:spPr>
      </p:pic>
    </p:spTree>
    <p:extLst>
      <p:ext uri="{BB962C8B-B14F-4D97-AF65-F5344CB8AC3E}">
        <p14:creationId xmlns:p14="http://schemas.microsoft.com/office/powerpoint/2010/main" val="2501853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3D19E-9BEA-8944-9794-99013C0A4D3A}"/>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4031B9BA-9E18-1543-BC6D-03F099D72E8D}"/>
              </a:ext>
            </a:extLst>
          </p:cNvPr>
          <p:cNvPicPr>
            <a:picLocks noChangeAspect="1"/>
          </p:cNvPicPr>
          <p:nvPr/>
        </p:nvPicPr>
        <p:blipFill>
          <a:blip r:embed="rId2"/>
          <a:stretch>
            <a:fillRect/>
          </a:stretch>
        </p:blipFill>
        <p:spPr>
          <a:xfrm>
            <a:off x="2568102" y="1039229"/>
            <a:ext cx="6721948" cy="4175472"/>
          </a:xfrm>
          <a:prstGeom prst="rect">
            <a:avLst/>
          </a:prstGeom>
        </p:spPr>
      </p:pic>
    </p:spTree>
    <p:extLst>
      <p:ext uri="{BB962C8B-B14F-4D97-AF65-F5344CB8AC3E}">
        <p14:creationId xmlns:p14="http://schemas.microsoft.com/office/powerpoint/2010/main" val="1819576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8D2062-BD56-4F4A-A685-D80D29F86DDC}"/>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F70F2D1E-4E2D-5542-9358-03B76FBEA80E}"/>
              </a:ext>
            </a:extLst>
          </p:cNvPr>
          <p:cNvPicPr>
            <a:picLocks noChangeAspect="1"/>
          </p:cNvPicPr>
          <p:nvPr/>
        </p:nvPicPr>
        <p:blipFill>
          <a:blip r:embed="rId2"/>
          <a:stretch>
            <a:fillRect/>
          </a:stretch>
        </p:blipFill>
        <p:spPr>
          <a:xfrm>
            <a:off x="4356099" y="597482"/>
            <a:ext cx="4758717" cy="4463468"/>
          </a:xfrm>
          <a:prstGeom prst="rect">
            <a:avLst/>
          </a:prstGeom>
        </p:spPr>
      </p:pic>
    </p:spTree>
    <p:extLst>
      <p:ext uri="{BB962C8B-B14F-4D97-AF65-F5344CB8AC3E}">
        <p14:creationId xmlns:p14="http://schemas.microsoft.com/office/powerpoint/2010/main" val="245553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27A69-3119-7147-8759-88F2B374206F}"/>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260DFB00-2904-8948-86CB-93149256F0CA}"/>
              </a:ext>
            </a:extLst>
          </p:cNvPr>
          <p:cNvPicPr>
            <a:picLocks noChangeAspect="1"/>
          </p:cNvPicPr>
          <p:nvPr/>
        </p:nvPicPr>
        <p:blipFill>
          <a:blip r:embed="rId2"/>
          <a:stretch>
            <a:fillRect/>
          </a:stretch>
        </p:blipFill>
        <p:spPr>
          <a:xfrm>
            <a:off x="992222" y="603530"/>
            <a:ext cx="9324354" cy="4804238"/>
          </a:xfrm>
          <a:prstGeom prst="rect">
            <a:avLst/>
          </a:prstGeom>
        </p:spPr>
      </p:pic>
    </p:spTree>
    <p:extLst>
      <p:ext uri="{BB962C8B-B14F-4D97-AF65-F5344CB8AC3E}">
        <p14:creationId xmlns:p14="http://schemas.microsoft.com/office/powerpoint/2010/main" val="1291271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6F2565-4B7E-E740-859F-B4A397893D18}"/>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8D5C0A23-1A0A-BA4A-9064-9D339A0B6934}"/>
              </a:ext>
            </a:extLst>
          </p:cNvPr>
          <p:cNvPicPr>
            <a:picLocks noChangeAspect="1"/>
          </p:cNvPicPr>
          <p:nvPr/>
        </p:nvPicPr>
        <p:blipFill>
          <a:blip r:embed="rId2"/>
          <a:stretch>
            <a:fillRect/>
          </a:stretch>
        </p:blipFill>
        <p:spPr>
          <a:xfrm>
            <a:off x="1196502" y="986037"/>
            <a:ext cx="9309370" cy="4641791"/>
          </a:xfrm>
          <a:prstGeom prst="rect">
            <a:avLst/>
          </a:prstGeom>
        </p:spPr>
      </p:pic>
    </p:spTree>
    <p:extLst>
      <p:ext uri="{BB962C8B-B14F-4D97-AF65-F5344CB8AC3E}">
        <p14:creationId xmlns:p14="http://schemas.microsoft.com/office/powerpoint/2010/main" val="2089195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81AF3-E776-AE47-9548-58B33BF15B66}"/>
              </a:ext>
            </a:extLst>
          </p:cNvPr>
          <p:cNvSpPr>
            <a:spLocks noGrp="1"/>
          </p:cNvSpPr>
          <p:nvPr>
            <p:ph type="title"/>
          </p:nvPr>
        </p:nvSpPr>
        <p:spPr/>
        <p:txBody>
          <a:bodyPr/>
          <a:lstStyle/>
          <a:p>
            <a:r>
              <a:rPr lang="en-US" dirty="0"/>
              <a:t>Best practices</a:t>
            </a:r>
          </a:p>
        </p:txBody>
      </p:sp>
      <p:sp>
        <p:nvSpPr>
          <p:cNvPr id="4" name="Content Placeholder 3">
            <a:extLst>
              <a:ext uri="{FF2B5EF4-FFF2-40B4-BE49-F238E27FC236}">
                <a16:creationId xmlns:a16="http://schemas.microsoft.com/office/drawing/2014/main" id="{5D0620F2-DE42-494F-AEB0-C05DFDD765FD}"/>
              </a:ext>
            </a:extLst>
          </p:cNvPr>
          <p:cNvSpPr>
            <a:spLocks noGrp="1"/>
          </p:cNvSpPr>
          <p:nvPr>
            <p:ph idx="1"/>
          </p:nvPr>
        </p:nvSpPr>
        <p:spPr>
          <a:xfrm>
            <a:off x="1451579" y="2015732"/>
            <a:ext cx="10348072" cy="3733315"/>
          </a:xfrm>
        </p:spPr>
        <p:txBody>
          <a:bodyPr>
            <a:normAutofit fontScale="85000" lnSpcReduction="10000"/>
          </a:bodyPr>
          <a:lstStyle/>
          <a:p>
            <a:pPr marL="0" indent="0">
              <a:buNone/>
            </a:pPr>
            <a:r>
              <a:rPr lang="en-US" dirty="0">
                <a:solidFill>
                  <a:srgbClr val="262626"/>
                </a:solidFill>
                <a:effectLst/>
                <a:latin typeface="Times" pitchFamily="2" charset="0"/>
              </a:rPr>
              <a:t>Various application models have emerged from the initial cryptocurrency innovation in Bitcoin. Review the different existing application models and standards before designing and developing a Dapp. Existing application models</a:t>
            </a:r>
          </a:p>
          <a:p>
            <a:pPr marL="0" indent="0">
              <a:buNone/>
            </a:pPr>
            <a:r>
              <a:rPr lang="en-US" dirty="0">
                <a:solidFill>
                  <a:srgbClr val="262626"/>
                </a:solidFill>
                <a:effectLst/>
                <a:latin typeface="Times" pitchFamily="2" charset="0"/>
              </a:rPr>
              <a:t>and standards may guide and simplify your design.</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Standards have been developed to streamline tokens and their features and to enable exchangeability and interoperability. Wherever possible, actively research the existing standards, and make sure that your smart contract design is compliant with the standards.</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Determine whether public, permissioned, or private membership is appropriate for your Dapp. This important design consideration will determine which blockchain you’ll use. Ethereum and Bitcoin are relevant as public Dapps, for example, whereas the Hyperledger framework is by design permissioned and appropriate for private deployments. For the RES4 token, you need a public blockchain network to offer equal opportunity for anybody to buy and sell real estate.</a:t>
            </a:r>
          </a:p>
        </p:txBody>
      </p:sp>
      <p:sp>
        <p:nvSpPr>
          <p:cNvPr id="2" name="Footer Placeholder 1">
            <a:extLst>
              <a:ext uri="{FF2B5EF4-FFF2-40B4-BE49-F238E27FC236}">
                <a16:creationId xmlns:a16="http://schemas.microsoft.com/office/drawing/2014/main" id="{D4854B9F-921D-914C-98AE-2595FF39B5B7}"/>
              </a:ext>
            </a:extLst>
          </p:cNvPr>
          <p:cNvSpPr>
            <a:spLocks noGrp="1"/>
          </p:cNvSpPr>
          <p:nvPr>
            <p:ph type="ftr" sz="quarter" idx="11"/>
          </p:nvPr>
        </p:nvSpPr>
        <p:spPr/>
        <p:txBody>
          <a:bodyPr/>
          <a:lstStyle/>
          <a:p>
            <a:r>
              <a:rPr lang="en-US"/>
              <a:t>Bina Ramamurthy. Copyright 2023</a:t>
            </a:r>
          </a:p>
        </p:txBody>
      </p:sp>
      <p:sp>
        <p:nvSpPr>
          <p:cNvPr id="5" name="TextBox 4">
            <a:extLst>
              <a:ext uri="{FF2B5EF4-FFF2-40B4-BE49-F238E27FC236}">
                <a16:creationId xmlns:a16="http://schemas.microsoft.com/office/drawing/2014/main" id="{7AF5E180-FE03-8B41-84FC-148799E137A7}"/>
              </a:ext>
            </a:extLst>
          </p:cNvPr>
          <p:cNvSpPr txBox="1"/>
          <p:nvPr/>
        </p:nvSpPr>
        <p:spPr>
          <a:xfrm>
            <a:off x="8715983" y="359923"/>
            <a:ext cx="375424" cy="369332"/>
          </a:xfrm>
          <a:prstGeom prst="rect">
            <a:avLst/>
          </a:prstGeom>
          <a:solidFill>
            <a:schemeClr val="accent2">
              <a:lumMod val="40000"/>
              <a:lumOff val="60000"/>
            </a:schemeClr>
          </a:solidFill>
        </p:spPr>
        <p:txBody>
          <a:bodyPr wrap="none" rtlCol="0">
            <a:spAutoFit/>
          </a:bodyPr>
          <a:lstStyle/>
          <a:p>
            <a:r>
              <a:rPr lang="en-US"/>
              <a:t>Q</a:t>
            </a:r>
          </a:p>
        </p:txBody>
      </p:sp>
    </p:spTree>
    <p:extLst>
      <p:ext uri="{BB962C8B-B14F-4D97-AF65-F5344CB8AC3E}">
        <p14:creationId xmlns:p14="http://schemas.microsoft.com/office/powerpoint/2010/main" val="2886712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7D30-F0C9-7095-9835-8AEA4F546F3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381AC12-8034-05B0-B53F-7BFF07B6DDCF}"/>
              </a:ext>
            </a:extLst>
          </p:cNvPr>
          <p:cNvSpPr>
            <a:spLocks noGrp="1"/>
          </p:cNvSpPr>
          <p:nvPr>
            <p:ph idx="1"/>
          </p:nvPr>
        </p:nvSpPr>
        <p:spPr>
          <a:xfrm>
            <a:off x="1371601" y="1853754"/>
            <a:ext cx="10820400" cy="4199727"/>
          </a:xfrm>
        </p:spPr>
        <p:txBody>
          <a:bodyPr>
            <a:normAutofit fontScale="77500" lnSpcReduction="20000"/>
          </a:bodyPr>
          <a:lstStyle/>
          <a:p>
            <a:pPr marL="0" indent="0">
              <a:buNone/>
            </a:pPr>
            <a:r>
              <a:rPr lang="en-US" dirty="0">
                <a:solidFill>
                  <a:srgbClr val="262626"/>
                </a:solidFill>
                <a:effectLst/>
                <a:latin typeface="Times" pitchFamily="2" charset="0"/>
              </a:rPr>
              <a:t>Blockchain can not only enable cryptocurrency transfer between unknown decentralized participants, but also empower decentralized participants in applications for robust and transparent asset transfers.</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The EIP manages continuous improvement to the protocol as well as the application models through its standards.</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Two types of token models are fungible (FT) and non-fungible tokens (NFT).</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The FT and NFT token are defined by Ethereum standards ERC20 and ERC721.</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An NFT token model is suitable for assets such as real estate and collectibles.</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RES4-Dapp for management of real estate assets is an example of an end-to-end development NFT model.</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NFT token Dapp methodology includes implementing a standards-compliant smart contract using inheritance feature and an openly available ERC721 interface and other related artifacts for token management.</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The non-fungible token is a disruptive application model covering diverse domains, from collectible assets to financial portfolios.</a:t>
            </a:r>
          </a:p>
          <a:p>
            <a:pPr marL="0" indent="0">
              <a:buNone/>
            </a:pPr>
            <a:r>
              <a:rPr lang="en-US" dirty="0">
                <a:solidFill>
                  <a:srgbClr val="CDA759"/>
                </a:solidFill>
                <a:effectLst/>
                <a:latin typeface="Helvetica" pitchFamily="2" charset="0"/>
              </a:rPr>
              <a:t> </a:t>
            </a:r>
            <a:r>
              <a:rPr lang="en-US" dirty="0">
                <a:solidFill>
                  <a:srgbClr val="262626"/>
                </a:solidFill>
                <a:effectLst/>
                <a:latin typeface="Times" pitchFamily="2" charset="0"/>
              </a:rPr>
              <a:t>This chapter takes a significant step toward advancing blockchain applications from cryptocurrencies to </a:t>
            </a:r>
            <a:r>
              <a:rPr lang="en-US" dirty="0" err="1">
                <a:solidFill>
                  <a:srgbClr val="262626"/>
                </a:solidFill>
                <a:effectLst/>
                <a:latin typeface="Times" pitchFamily="2" charset="0"/>
              </a:rPr>
              <a:t>cryptoassets</a:t>
            </a:r>
            <a:r>
              <a:rPr lang="en-US" dirty="0">
                <a:solidFill>
                  <a:srgbClr val="262626"/>
                </a:solidFill>
                <a:effectLst/>
                <a:latin typeface="Times" pitchFamily="2" charset="0"/>
              </a:rPr>
              <a:t>.</a:t>
            </a:r>
          </a:p>
          <a:p>
            <a:endParaRPr lang="en-US" dirty="0"/>
          </a:p>
        </p:txBody>
      </p:sp>
      <p:sp>
        <p:nvSpPr>
          <p:cNvPr id="4" name="Footer Placeholder 3">
            <a:extLst>
              <a:ext uri="{FF2B5EF4-FFF2-40B4-BE49-F238E27FC236}">
                <a16:creationId xmlns:a16="http://schemas.microsoft.com/office/drawing/2014/main" id="{E7B9C7AD-1BD0-FA06-B668-11654A9297AE}"/>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2723011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6807-114D-6713-5CCE-81F972D32F54}"/>
              </a:ext>
            </a:extLst>
          </p:cNvPr>
          <p:cNvSpPr>
            <a:spLocks noGrp="1"/>
          </p:cNvSpPr>
          <p:nvPr>
            <p:ph type="title"/>
          </p:nvPr>
        </p:nvSpPr>
        <p:spPr/>
        <p:txBody>
          <a:bodyPr/>
          <a:lstStyle/>
          <a:p>
            <a:r>
              <a:rPr lang="en-US" dirty="0"/>
              <a:t>Let’s do the Demo of RES4</a:t>
            </a:r>
          </a:p>
        </p:txBody>
      </p:sp>
      <p:sp>
        <p:nvSpPr>
          <p:cNvPr id="3" name="Content Placeholder 2">
            <a:extLst>
              <a:ext uri="{FF2B5EF4-FFF2-40B4-BE49-F238E27FC236}">
                <a16:creationId xmlns:a16="http://schemas.microsoft.com/office/drawing/2014/main" id="{0592B7BD-F4F4-4974-F7F5-CF58471E797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0C9CFC08-28DF-AE66-C546-DB0620122AC0}"/>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692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6F7FDB-2F1B-6848-8698-FFAFCC907A39}"/>
              </a:ext>
            </a:extLst>
          </p:cNvPr>
          <p:cNvSpPr>
            <a:spLocks noGrp="1"/>
          </p:cNvSpPr>
          <p:nvPr>
            <p:ph type="title"/>
          </p:nvPr>
        </p:nvSpPr>
        <p:spPr/>
        <p:txBody>
          <a:bodyPr/>
          <a:lstStyle/>
          <a:p>
            <a:r>
              <a:rPr lang="en-US" dirty="0"/>
              <a:t>Token euphoria</a:t>
            </a:r>
          </a:p>
        </p:txBody>
      </p:sp>
      <p:sp>
        <p:nvSpPr>
          <p:cNvPr id="4" name="Content Placeholder 3">
            <a:extLst>
              <a:ext uri="{FF2B5EF4-FFF2-40B4-BE49-F238E27FC236}">
                <a16:creationId xmlns:a16="http://schemas.microsoft.com/office/drawing/2014/main" id="{3DE0E6E0-8F8A-1848-9DD2-B3107B063650}"/>
              </a:ext>
            </a:extLst>
          </p:cNvPr>
          <p:cNvSpPr>
            <a:spLocks noGrp="1"/>
          </p:cNvSpPr>
          <p:nvPr>
            <p:ph idx="1"/>
          </p:nvPr>
        </p:nvSpPr>
        <p:spPr/>
        <p:txBody>
          <a:bodyPr/>
          <a:lstStyle/>
          <a:p>
            <a:r>
              <a:rPr lang="en-US" dirty="0"/>
              <a:t>“Overall, tokenization is expected to boost the broader applicability of blockchain technology.” –Bina in 2019, now in 2021 it is a token euphoria.</a:t>
            </a:r>
          </a:p>
          <a:p>
            <a:r>
              <a:rPr lang="en-US" dirty="0"/>
              <a:t>In chapters 6–8, the focus was on end-to-end decentralized application development.</a:t>
            </a:r>
          </a:p>
          <a:p>
            <a:r>
              <a:rPr lang="en-US" dirty="0"/>
              <a:t>In this chapter, you’ll explore the broader impact of blockchain technology with the introduction of the token concept.</a:t>
            </a:r>
          </a:p>
          <a:p>
            <a:endParaRPr lang="en-US" dirty="0"/>
          </a:p>
        </p:txBody>
      </p:sp>
      <p:sp>
        <p:nvSpPr>
          <p:cNvPr id="2" name="Footer Placeholder 1">
            <a:extLst>
              <a:ext uri="{FF2B5EF4-FFF2-40B4-BE49-F238E27FC236}">
                <a16:creationId xmlns:a16="http://schemas.microsoft.com/office/drawing/2014/main" id="{C8058392-5C63-794A-961A-323D3F563531}"/>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66665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FD600F-7FA5-6B4D-A01C-24DA88D21E3C}"/>
              </a:ext>
            </a:extLst>
          </p:cNvPr>
          <p:cNvSpPr>
            <a:spLocks noGrp="1"/>
          </p:cNvSpPr>
          <p:nvPr>
            <p:ph type="title"/>
          </p:nvPr>
        </p:nvSpPr>
        <p:spPr/>
        <p:txBody>
          <a:bodyPr/>
          <a:lstStyle/>
          <a:p>
            <a:r>
              <a:rPr lang="en-US" dirty="0"/>
              <a:t>Token concept</a:t>
            </a:r>
          </a:p>
        </p:txBody>
      </p:sp>
      <p:sp>
        <p:nvSpPr>
          <p:cNvPr id="4" name="Content Placeholder 3">
            <a:extLst>
              <a:ext uri="{FF2B5EF4-FFF2-40B4-BE49-F238E27FC236}">
                <a16:creationId xmlns:a16="http://schemas.microsoft.com/office/drawing/2014/main" id="{B9707F32-E886-9249-8EE5-E66DD0C5B576}"/>
              </a:ext>
            </a:extLst>
          </p:cNvPr>
          <p:cNvSpPr>
            <a:spLocks noGrp="1"/>
          </p:cNvSpPr>
          <p:nvPr>
            <p:ph idx="1"/>
          </p:nvPr>
        </p:nvSpPr>
        <p:spPr/>
        <p:txBody>
          <a:bodyPr/>
          <a:lstStyle/>
          <a:p>
            <a:r>
              <a:rPr lang="en-US" dirty="0"/>
              <a:t>Tokens need to comply with standards to facilitate seamless interaction among different token applications. </a:t>
            </a:r>
          </a:p>
          <a:p>
            <a:r>
              <a:rPr lang="en-US" dirty="0"/>
              <a:t>This situation is similar to the way that different fiat currencies behave in financial markets and exchanges. Ethereum provides these standards through its protocol improvements initiated by the Ethereum Improvement Proposal (EIP) process.</a:t>
            </a:r>
          </a:p>
          <a:p>
            <a:endParaRPr lang="en-US" dirty="0"/>
          </a:p>
          <a:p>
            <a:endParaRPr lang="en-US" dirty="0"/>
          </a:p>
        </p:txBody>
      </p:sp>
      <p:sp>
        <p:nvSpPr>
          <p:cNvPr id="2" name="Footer Placeholder 1">
            <a:extLst>
              <a:ext uri="{FF2B5EF4-FFF2-40B4-BE49-F238E27FC236}">
                <a16:creationId xmlns:a16="http://schemas.microsoft.com/office/drawing/2014/main" id="{D641E3EB-3E3D-7941-9630-139CB18FB1C7}"/>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40429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0599-7555-E74A-B5E5-563F0894E248}"/>
              </a:ext>
            </a:extLst>
          </p:cNvPr>
          <p:cNvSpPr>
            <a:spLocks noGrp="1"/>
          </p:cNvSpPr>
          <p:nvPr>
            <p:ph type="title"/>
          </p:nvPr>
        </p:nvSpPr>
        <p:spPr/>
        <p:txBody>
          <a:bodyPr/>
          <a:lstStyle/>
          <a:p>
            <a:r>
              <a:rPr lang="en-US" dirty="0"/>
              <a:t>Fungible Token and non-Fungible token (FT and NFT)</a:t>
            </a:r>
          </a:p>
        </p:txBody>
      </p:sp>
      <p:sp>
        <p:nvSpPr>
          <p:cNvPr id="3" name="Content Placeholder 2">
            <a:extLst>
              <a:ext uri="{FF2B5EF4-FFF2-40B4-BE49-F238E27FC236}">
                <a16:creationId xmlns:a16="http://schemas.microsoft.com/office/drawing/2014/main" id="{99C9B008-1749-9748-9AC1-6FCFEAE8415A}"/>
              </a:ext>
            </a:extLst>
          </p:cNvPr>
          <p:cNvSpPr>
            <a:spLocks noGrp="1"/>
          </p:cNvSpPr>
          <p:nvPr>
            <p:ph idx="1"/>
          </p:nvPr>
        </p:nvSpPr>
        <p:spPr/>
        <p:txBody>
          <a:bodyPr/>
          <a:lstStyle/>
          <a:p>
            <a:r>
              <a:rPr lang="en-US" dirty="0"/>
              <a:t>DEFINITION A fungible token (FT) is identical to every other token in value for the same class of tokens. One FT is equally exchangeable with any other within the given class.</a:t>
            </a:r>
          </a:p>
          <a:p>
            <a:r>
              <a:rPr lang="en-US" dirty="0"/>
              <a:t>DEFINITION B non-fungible token (NFT) is a unique token within given token class.  An NFT is not equal to any other NFT within the given class.</a:t>
            </a:r>
          </a:p>
          <a:p>
            <a:endParaRPr lang="en-US" dirty="0"/>
          </a:p>
          <a:p>
            <a:r>
              <a:rPr lang="en-US" dirty="0"/>
              <a:t>FT, you are fully immersed in it now! At least I hope so!</a:t>
            </a:r>
          </a:p>
          <a:p>
            <a:endParaRPr lang="en-US" dirty="0"/>
          </a:p>
          <a:p>
            <a:endParaRPr lang="en-US" dirty="0"/>
          </a:p>
        </p:txBody>
      </p:sp>
      <p:sp>
        <p:nvSpPr>
          <p:cNvPr id="4" name="Footer Placeholder 3">
            <a:extLst>
              <a:ext uri="{FF2B5EF4-FFF2-40B4-BE49-F238E27FC236}">
                <a16:creationId xmlns:a16="http://schemas.microsoft.com/office/drawing/2014/main" id="{7D9371D4-3A80-8042-B225-2A5F009B793E}"/>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99582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1F7523-EE41-B549-9309-E7A387EC2C8B}"/>
              </a:ext>
            </a:extLst>
          </p:cNvPr>
          <p:cNvSpPr>
            <a:spLocks noGrp="1"/>
          </p:cNvSpPr>
          <p:nvPr>
            <p:ph type="ftr" sz="quarter" idx="11"/>
          </p:nvPr>
        </p:nvSpPr>
        <p:spPr/>
        <p:txBody>
          <a:bodyPr/>
          <a:lstStyle/>
          <a:p>
            <a:r>
              <a:rPr lang="en-US"/>
              <a:t>Bina Ramamurthy. Copyright 2023</a:t>
            </a:r>
          </a:p>
        </p:txBody>
      </p:sp>
      <p:sp>
        <p:nvSpPr>
          <p:cNvPr id="2" name="Title 1">
            <a:extLst>
              <a:ext uri="{FF2B5EF4-FFF2-40B4-BE49-F238E27FC236}">
                <a16:creationId xmlns:a16="http://schemas.microsoft.com/office/drawing/2014/main" id="{E6D97B7C-8212-0B4C-80DB-D8DBCABE3386}"/>
              </a:ext>
            </a:extLst>
          </p:cNvPr>
          <p:cNvSpPr>
            <a:spLocks noGrp="1"/>
          </p:cNvSpPr>
          <p:nvPr>
            <p:ph type="title" idx="4294967295"/>
          </p:nvPr>
        </p:nvSpPr>
        <p:spPr>
          <a:xfrm>
            <a:off x="673100" y="746497"/>
            <a:ext cx="9604375" cy="576465"/>
          </a:xfrm>
        </p:spPr>
        <p:txBody>
          <a:bodyPr/>
          <a:lstStyle/>
          <a:p>
            <a:r>
              <a:rPr lang="en-US" dirty="0"/>
              <a:t>FT vs NFT</a:t>
            </a:r>
          </a:p>
        </p:txBody>
      </p:sp>
      <p:pic>
        <p:nvPicPr>
          <p:cNvPr id="6" name="Content Placeholder 5">
            <a:extLst>
              <a:ext uri="{FF2B5EF4-FFF2-40B4-BE49-F238E27FC236}">
                <a16:creationId xmlns:a16="http://schemas.microsoft.com/office/drawing/2014/main" id="{4EAD1940-7989-AF46-9989-E0515F8D480A}"/>
              </a:ext>
            </a:extLst>
          </p:cNvPr>
          <p:cNvPicPr>
            <a:picLocks noGrp="1" noChangeAspect="1"/>
          </p:cNvPicPr>
          <p:nvPr>
            <p:ph idx="4294967295"/>
          </p:nvPr>
        </p:nvPicPr>
        <p:blipFill>
          <a:blip r:embed="rId2"/>
          <a:stretch>
            <a:fillRect/>
          </a:stretch>
        </p:blipFill>
        <p:spPr>
          <a:xfrm>
            <a:off x="3281820" y="743964"/>
            <a:ext cx="6030803" cy="5073176"/>
          </a:xfrm>
        </p:spPr>
      </p:pic>
    </p:spTree>
    <p:extLst>
      <p:ext uri="{BB962C8B-B14F-4D97-AF65-F5344CB8AC3E}">
        <p14:creationId xmlns:p14="http://schemas.microsoft.com/office/powerpoint/2010/main" val="280682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8226B-C10C-0A02-B64A-F5BF41A319D0}"/>
              </a:ext>
            </a:extLst>
          </p:cNvPr>
          <p:cNvSpPr>
            <a:spLocks noGrp="1"/>
          </p:cNvSpPr>
          <p:nvPr>
            <p:ph type="title"/>
          </p:nvPr>
        </p:nvSpPr>
        <p:spPr/>
        <p:txBody>
          <a:bodyPr/>
          <a:lstStyle/>
          <a:p>
            <a:r>
              <a:rPr lang="en-US" dirty="0"/>
              <a:t>EIP-721</a:t>
            </a:r>
          </a:p>
        </p:txBody>
      </p:sp>
      <p:sp>
        <p:nvSpPr>
          <p:cNvPr id="4" name="Content Placeholder 3">
            <a:extLst>
              <a:ext uri="{FF2B5EF4-FFF2-40B4-BE49-F238E27FC236}">
                <a16:creationId xmlns:a16="http://schemas.microsoft.com/office/drawing/2014/main" id="{A3F87F77-7754-F102-06D9-708EF92F5F47}"/>
              </a:ext>
            </a:extLst>
          </p:cNvPr>
          <p:cNvSpPr>
            <a:spLocks noGrp="1"/>
          </p:cNvSpPr>
          <p:nvPr>
            <p:ph idx="1"/>
          </p:nvPr>
        </p:nvSpPr>
        <p:spPr/>
        <p:txBody>
          <a:bodyPr>
            <a:normAutofit fontScale="92500" lnSpcReduction="10000"/>
          </a:bodyPr>
          <a:lstStyle/>
          <a:p>
            <a:r>
              <a:rPr lang="en-US" dirty="0"/>
              <a:t>Ethereum protocol for non-fungible token. https://</a:t>
            </a:r>
            <a:r>
              <a:rPr lang="en-US" dirty="0" err="1"/>
              <a:t>eips.ethereum.org</a:t>
            </a:r>
            <a:r>
              <a:rPr lang="en-US" dirty="0"/>
              <a:t>/EIPS/eip-721</a:t>
            </a:r>
          </a:p>
          <a:p>
            <a:r>
              <a:rPr lang="en-US" b="0" i="0" dirty="0">
                <a:solidFill>
                  <a:srgbClr val="212529"/>
                </a:solidFill>
                <a:effectLst/>
                <a:latin typeface="system-ui"/>
              </a:rPr>
              <a:t>William </a:t>
            </a:r>
            <a:r>
              <a:rPr lang="en-US" b="0" i="0" dirty="0" err="1">
                <a:solidFill>
                  <a:srgbClr val="212529"/>
                </a:solidFill>
                <a:effectLst/>
                <a:latin typeface="system-ui"/>
              </a:rPr>
              <a:t>Entriken</a:t>
            </a:r>
            <a:r>
              <a:rPr lang="en-US" b="0" i="0" dirty="0">
                <a:solidFill>
                  <a:srgbClr val="212529"/>
                </a:solidFill>
                <a:effectLst/>
                <a:latin typeface="system-ui"/>
              </a:rPr>
              <a:t> (</a:t>
            </a:r>
            <a:r>
              <a:rPr lang="en-US" b="0" i="0" u="none" strike="noStrike" dirty="0">
                <a:solidFill>
                  <a:srgbClr val="726E97"/>
                </a:solidFill>
                <a:effectLst/>
                <a:latin typeface="system-ui"/>
                <a:hlinkClick r:id="rId2"/>
              </a:rPr>
              <a:t>@fulldecent</a:t>
            </a:r>
            <a:r>
              <a:rPr lang="en-US" b="0" i="0" dirty="0">
                <a:solidFill>
                  <a:srgbClr val="212529"/>
                </a:solidFill>
                <a:effectLst/>
                <a:latin typeface="system-ui"/>
              </a:rPr>
              <a:t>), Dieter Shirley &lt;</a:t>
            </a:r>
            <a:r>
              <a:rPr lang="en-US" b="0" i="0" u="none" strike="noStrike" dirty="0">
                <a:solidFill>
                  <a:srgbClr val="726E97"/>
                </a:solidFill>
                <a:effectLst/>
                <a:latin typeface="system-ui"/>
                <a:hlinkClick r:id="rId3"/>
              </a:rPr>
              <a:t>dete@axiomzen.co</a:t>
            </a:r>
            <a:r>
              <a:rPr lang="en-US" b="0" i="0" dirty="0">
                <a:solidFill>
                  <a:srgbClr val="212529"/>
                </a:solidFill>
                <a:effectLst/>
                <a:latin typeface="system-ui"/>
              </a:rPr>
              <a:t>&gt;, Jacob Evans &lt;</a:t>
            </a:r>
            <a:r>
              <a:rPr lang="en-US" b="0" i="0" u="none" strike="noStrike" dirty="0">
                <a:solidFill>
                  <a:srgbClr val="726E97"/>
                </a:solidFill>
                <a:effectLst/>
                <a:latin typeface="system-ui"/>
                <a:hlinkClick r:id="rId4"/>
              </a:rPr>
              <a:t>jacob@dekz.net</a:t>
            </a:r>
            <a:r>
              <a:rPr lang="en-US" b="0" i="0" dirty="0">
                <a:solidFill>
                  <a:srgbClr val="212529"/>
                </a:solidFill>
                <a:effectLst/>
                <a:latin typeface="system-ui"/>
              </a:rPr>
              <a:t>&gt;, </a:t>
            </a:r>
            <a:r>
              <a:rPr lang="en-US" b="0" i="0" dirty="0" err="1">
                <a:solidFill>
                  <a:srgbClr val="212529"/>
                </a:solidFill>
                <a:effectLst/>
                <a:latin typeface="system-ui"/>
              </a:rPr>
              <a:t>Nastassia</a:t>
            </a:r>
            <a:r>
              <a:rPr lang="en-US" b="0" i="0" dirty="0">
                <a:solidFill>
                  <a:srgbClr val="212529"/>
                </a:solidFill>
                <a:effectLst/>
                <a:latin typeface="system-ui"/>
              </a:rPr>
              <a:t> Sachs </a:t>
            </a:r>
            <a:r>
              <a:rPr lang="en-US" b="0" i="0" u="none" strike="noStrike" dirty="0">
                <a:solidFill>
                  <a:srgbClr val="726E97"/>
                </a:solidFill>
                <a:effectLst/>
                <a:latin typeface="system-ui"/>
                <a:hlinkClick r:id="rId5"/>
              </a:rPr>
              <a:t>nastassia.sachs@protonmail.com</a:t>
            </a:r>
            <a:endParaRPr lang="en-US" b="0" i="0" dirty="0">
              <a:solidFill>
                <a:srgbClr val="212529"/>
              </a:solidFill>
              <a:effectLst/>
              <a:latin typeface="system-ui"/>
            </a:endParaRPr>
          </a:p>
          <a:p>
            <a:r>
              <a:rPr lang="en-US" dirty="0"/>
              <a:t>Created: 2018-01-24 (2018) – only in 2018. My </a:t>
            </a:r>
            <a:r>
              <a:rPr lang="en-US" dirty="0" err="1"/>
              <a:t>Cousera</a:t>
            </a:r>
            <a:r>
              <a:rPr lang="en-US" dirty="0"/>
              <a:t> Blockchain Specialization Course 3, created in 2018, covers this!</a:t>
            </a:r>
          </a:p>
          <a:p>
            <a:r>
              <a:rPr lang="en-US" dirty="0"/>
              <a:t>Requires EIP-165 – What is this? Don’t you want to know?</a:t>
            </a:r>
          </a:p>
          <a:p>
            <a:r>
              <a:rPr lang="en-US" b="0" i="0" dirty="0">
                <a:solidFill>
                  <a:srgbClr val="292929"/>
                </a:solidFill>
                <a:effectLst/>
                <a:latin typeface="source-serif-pro"/>
              </a:rPr>
              <a:t>ERC165 is for — a standard to publish and detect what interfaces a smart contract implements. </a:t>
            </a:r>
            <a:r>
              <a:rPr lang="en-US" dirty="0">
                <a:solidFill>
                  <a:srgbClr val="292929"/>
                </a:solidFill>
                <a:latin typeface="source-serif-pro"/>
              </a:rPr>
              <a:t>Before you call a function of a contract, make sure the contract implements the function.</a:t>
            </a:r>
            <a:endParaRPr lang="en-US" dirty="0"/>
          </a:p>
        </p:txBody>
      </p:sp>
      <p:sp>
        <p:nvSpPr>
          <p:cNvPr id="2" name="Footer Placeholder 1">
            <a:extLst>
              <a:ext uri="{FF2B5EF4-FFF2-40B4-BE49-F238E27FC236}">
                <a16:creationId xmlns:a16="http://schemas.microsoft.com/office/drawing/2014/main" id="{2840D040-6BC2-08BD-CE60-0FE50FE9FE39}"/>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14821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2640-EC6B-85E1-FC5B-819BFC79DDDC}"/>
              </a:ext>
            </a:extLst>
          </p:cNvPr>
          <p:cNvSpPr>
            <a:spLocks noGrp="1"/>
          </p:cNvSpPr>
          <p:nvPr>
            <p:ph type="title"/>
          </p:nvPr>
        </p:nvSpPr>
        <p:spPr/>
        <p:txBody>
          <a:bodyPr/>
          <a:lstStyle/>
          <a:p>
            <a:r>
              <a:rPr lang="en-US" dirty="0"/>
              <a:t>Dapp Models – this is the exact slide from Coursera</a:t>
            </a:r>
          </a:p>
        </p:txBody>
      </p:sp>
      <p:sp>
        <p:nvSpPr>
          <p:cNvPr id="4" name="Footer Placeholder 3">
            <a:extLst>
              <a:ext uri="{FF2B5EF4-FFF2-40B4-BE49-F238E27FC236}">
                <a16:creationId xmlns:a16="http://schemas.microsoft.com/office/drawing/2014/main" id="{0F1083FE-29F2-5136-CCB3-6740176A776A}"/>
              </a:ext>
            </a:extLst>
          </p:cNvPr>
          <p:cNvSpPr>
            <a:spLocks noGrp="1"/>
          </p:cNvSpPr>
          <p:nvPr>
            <p:ph type="ftr" sz="quarter" idx="11"/>
          </p:nvPr>
        </p:nvSpPr>
        <p:spPr/>
        <p:txBody>
          <a:bodyPr/>
          <a:lstStyle/>
          <a:p>
            <a:r>
              <a:rPr lang="en-US"/>
              <a:t>Bina Ramamurthy. Copyright 2023</a:t>
            </a:r>
          </a:p>
        </p:txBody>
      </p:sp>
      <p:pic>
        <p:nvPicPr>
          <p:cNvPr id="1026" name="Picture 2">
            <a:extLst>
              <a:ext uri="{FF2B5EF4-FFF2-40B4-BE49-F238E27FC236}">
                <a16:creationId xmlns:a16="http://schemas.microsoft.com/office/drawing/2014/main" id="{7779F225-A5FF-9C1C-3DF8-735E25BDD3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6665" y="2016125"/>
            <a:ext cx="9512994"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4948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{343F8363-92D5-0A4D-9679-27F9B9EDA5AD}tf10001119</Template>
  <TotalTime>9535</TotalTime>
  <Words>2480</Words>
  <Application>Microsoft Macintosh PowerPoint</Application>
  <PresentationFormat>Widescreen</PresentationFormat>
  <Paragraphs>197</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Gill Sans MT</vt:lpstr>
      <vt:lpstr>Google Sans</vt:lpstr>
      <vt:lpstr>Helvetica</vt:lpstr>
      <vt:lpstr>source-serif-pro</vt:lpstr>
      <vt:lpstr>system-ui</vt:lpstr>
      <vt:lpstr>Times</vt:lpstr>
      <vt:lpstr>Gallery</vt:lpstr>
      <vt:lpstr>Tokenization (chapter 9)</vt:lpstr>
      <vt:lpstr>Tokenization? SC?</vt:lpstr>
      <vt:lpstr>What does tokenization help?</vt:lpstr>
      <vt:lpstr>Token euphoria</vt:lpstr>
      <vt:lpstr>Token concept</vt:lpstr>
      <vt:lpstr>Fungible Token and non-Fungible token (FT and NFT)</vt:lpstr>
      <vt:lpstr>FT vs NFT</vt:lpstr>
      <vt:lpstr>EIP-721</vt:lpstr>
      <vt:lpstr>Dapp Models – this is the exact slide from Coursera</vt:lpstr>
      <vt:lpstr>ERC-721</vt:lpstr>
      <vt:lpstr>ERC-721 Events -- Have you used these features in your project? </vt:lpstr>
      <vt:lpstr>ERC 721 Standard interface showing the functions</vt:lpstr>
      <vt:lpstr>ERC 721 Standard interface showing the functions</vt:lpstr>
      <vt:lpstr>Optional Metadata Interface</vt:lpstr>
      <vt:lpstr>More on TokenId, TokenURI</vt:lpstr>
      <vt:lpstr>Additional functions to your specific NFT </vt:lpstr>
      <vt:lpstr>RES4 : Real estate for all NFT</vt:lpstr>
      <vt:lpstr>Lets Now look at the problem DESCRIPTION</vt:lpstr>
      <vt:lpstr>Problem statement</vt:lpstr>
      <vt:lpstr>Use case diagram</vt:lpstr>
      <vt:lpstr>Design before you code</vt:lpstr>
      <vt:lpstr>PowerPoint Presentation</vt:lpstr>
      <vt:lpstr>PowerPoint Presentation</vt:lpstr>
      <vt:lpstr>Associating ERC 721</vt:lpstr>
      <vt:lpstr>Development of RES4 Contract</vt:lpstr>
      <vt:lpstr>Res4.sol</vt:lpstr>
      <vt:lpstr>Interaction with RES4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practices</vt:lpstr>
      <vt:lpstr>Summary</vt:lpstr>
      <vt:lpstr>Let’s do the Demo of RES4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Bina Ramamurthy</dc:creator>
  <cp:lastModifiedBy>Bina Ramamurthy</cp:lastModifiedBy>
  <cp:revision>202</cp:revision>
  <dcterms:created xsi:type="dcterms:W3CDTF">2020-10-19T17:22:49Z</dcterms:created>
  <dcterms:modified xsi:type="dcterms:W3CDTF">2023-04-26T20:43:34Z</dcterms:modified>
</cp:coreProperties>
</file>