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9" r:id="rId5"/>
    <p:sldId id="258" r:id="rId6"/>
    <p:sldId id="260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3DCD-5D9F-4873-8703-54B96D67C7B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ED28-3470-433B-82EE-28ADDE37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3DCD-5D9F-4873-8703-54B96D67C7B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ED28-3470-433B-82EE-28ADDE37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2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3DCD-5D9F-4873-8703-54B96D67C7B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ED28-3470-433B-82EE-28ADDE37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71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2400"/>
            </a:lvl2pPr>
            <a:lvl3pPr lvl="2" indent="0" rtl="0">
              <a:spcBef>
                <a:spcPts val="0"/>
              </a:spcBef>
              <a:buNone/>
              <a:defRPr sz="2400"/>
            </a:lvl3pPr>
            <a:lvl4pPr lvl="3" indent="0" rtl="0">
              <a:spcBef>
                <a:spcPts val="0"/>
              </a:spcBef>
              <a:buNone/>
              <a:defRPr sz="2400"/>
            </a:lvl4pPr>
            <a:lvl5pPr lvl="4" indent="0" rtl="0">
              <a:spcBef>
                <a:spcPts val="0"/>
              </a:spcBef>
              <a:buNone/>
              <a:defRPr sz="2400"/>
            </a:lvl5pPr>
            <a:lvl6pPr lvl="5" indent="0" rtl="0">
              <a:spcBef>
                <a:spcPts val="0"/>
              </a:spcBef>
              <a:buNone/>
              <a:defRPr sz="2400"/>
            </a:lvl6pPr>
            <a:lvl7pPr lvl="6" indent="0" rtl="0">
              <a:spcBef>
                <a:spcPts val="0"/>
              </a:spcBef>
              <a:buNone/>
              <a:defRPr sz="2400"/>
            </a:lvl7pPr>
            <a:lvl8pPr lvl="7" indent="0" rtl="0">
              <a:spcBef>
                <a:spcPts val="0"/>
              </a:spcBef>
              <a:buNone/>
              <a:defRPr sz="2400"/>
            </a:lvl8pPr>
            <a:lvl9pPr lvl="8" indent="0"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594" marR="0" lvl="0" indent="-101597" algn="l" rtl="0">
              <a:lnSpc>
                <a:spcPct val="100000"/>
              </a:lnSpc>
              <a:spcBef>
                <a:spcPts val="0"/>
              </a:spcBef>
              <a:buClr>
                <a:srgbClr val="005BBB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101597" algn="l" rtl="0">
              <a:lnSpc>
                <a:spcPct val="100000"/>
              </a:lnSpc>
              <a:spcBef>
                <a:spcPts val="0"/>
              </a:spcBef>
              <a:buClr>
                <a:srgbClr val="005BBB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14297" algn="l" rtl="0">
              <a:lnSpc>
                <a:spcPct val="100000"/>
              </a:lnSpc>
              <a:spcBef>
                <a:spcPts val="0"/>
              </a:spcBef>
              <a:buClr>
                <a:srgbClr val="005BBB"/>
              </a:buClr>
              <a:buSzPct val="96428"/>
              <a:buFont typeface="Merriweather Sans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14297" algn="l" rtl="0">
              <a:lnSpc>
                <a:spcPct val="90000"/>
              </a:lnSpc>
              <a:spcBef>
                <a:spcPts val="0"/>
              </a:spcBef>
              <a:buClr>
                <a:srgbClr val="005BBB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14297" algn="l" rtl="0">
              <a:lnSpc>
                <a:spcPct val="90000"/>
              </a:lnSpc>
              <a:spcBef>
                <a:spcPts val="0"/>
              </a:spcBef>
              <a:buClr>
                <a:srgbClr val="005BBB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14297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14297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14297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14297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z="1867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pPr>
                <a:buClr>
                  <a:srgbClr val="000000"/>
                </a:buClr>
                <a:buSzPct val="25000"/>
              </a:pPr>
              <a:t>‹#›</a:t>
            </a:fld>
            <a:endParaRPr lang="en" sz="1867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15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3DCD-5D9F-4873-8703-54B96D67C7B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ED28-3470-433B-82EE-28ADDE37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1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3DCD-5D9F-4873-8703-54B96D67C7B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ED28-3470-433B-82EE-28ADDE37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06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3DCD-5D9F-4873-8703-54B96D67C7B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ED28-3470-433B-82EE-28ADDE37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9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3DCD-5D9F-4873-8703-54B96D67C7B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ED28-3470-433B-82EE-28ADDE37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8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3DCD-5D9F-4873-8703-54B96D67C7B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ED28-3470-433B-82EE-28ADDE37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7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3DCD-5D9F-4873-8703-54B96D67C7B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ED28-3470-433B-82EE-28ADDE37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5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3DCD-5D9F-4873-8703-54B96D67C7B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ED28-3470-433B-82EE-28ADDE37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3DCD-5D9F-4873-8703-54B96D67C7B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ED28-3470-433B-82EE-28ADDE37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53DCD-5D9F-4873-8703-54B96D67C7B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2ED28-3470-433B-82EE-28ADDE37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4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 1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1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6321-E550-A44E-8046-CEF70B01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the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D0100-C1C2-E446-897A-4E8A5C9BD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</a:t>
            </a:r>
          </a:p>
          <a:p>
            <a:r>
              <a:rPr lang="en-US" dirty="0"/>
              <a:t>STUDY</a:t>
            </a:r>
          </a:p>
          <a:p>
            <a:r>
              <a:rPr lang="en-US" dirty="0"/>
              <a:t>GROUP STUDY</a:t>
            </a:r>
          </a:p>
          <a:p>
            <a:r>
              <a:rPr lang="en-US" dirty="0"/>
              <a:t>Focus on the items covered in the lectures.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453CE-A1B0-424E-AF14-C037CB44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BA12D8-A6A9-4ACB-BF91-0DB5B15C369C}" type="datetime1">
              <a:rPr lang="en-US" smtClean="0"/>
              <a:pPr>
                <a:defRPr/>
              </a:pPr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2F7D3-B589-744F-8A70-80EBF3AF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B.Ramamurthy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9D56B-5B1A-9842-A551-FE40DFD2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BD01A-FCBF-491E-84A8-78A3CD00C02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8055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0AEB-D018-5B40-A2F3-1468E9502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exam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3A964-B925-5B4F-B3B9-9B1F89EB4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Be there on time</a:t>
            </a:r>
          </a:p>
          <a:p>
            <a:r>
              <a:rPr lang="en-US" dirty="0"/>
              <a:t>Please go to the bathroom/restroom before the exam to make the best use of the exam time allocated. </a:t>
            </a:r>
          </a:p>
          <a:p>
            <a:r>
              <a:rPr lang="en-US" dirty="0"/>
              <a:t>Be ready with your row number</a:t>
            </a:r>
          </a:p>
          <a:p>
            <a:r>
              <a:rPr lang="en-US" dirty="0"/>
              <a:t>Bring pencils / pen/ eraser and other material</a:t>
            </a:r>
          </a:p>
          <a:p>
            <a:r>
              <a:rPr lang="en-US" dirty="0"/>
              <a:t>No phones, no calculators, no laptops , no papers allowed</a:t>
            </a:r>
          </a:p>
          <a:p>
            <a:r>
              <a:rPr lang="en-US" dirty="0"/>
              <a:t>When you are taking the exam, if you have any questions rise your hand</a:t>
            </a:r>
          </a:p>
          <a:p>
            <a:r>
              <a:rPr lang="en-US" dirty="0"/>
              <a:t>If you make some assumptions, please write it down on exam sheet</a:t>
            </a:r>
          </a:p>
          <a:p>
            <a:r>
              <a:rPr lang="en-US" dirty="0"/>
              <a:t>After you finish, hand the paper over to a TA and leave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9BB4C-B749-3844-BBB2-94394136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BA12D8-A6A9-4ACB-BF91-0DB5B15C369C}" type="datetime1">
              <a:rPr lang="en-US" smtClean="0"/>
              <a:pPr>
                <a:defRPr/>
              </a:pPr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D4C4E-4245-6B4F-852F-E7770A0A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B.Ramamurthy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A7305-8771-1747-994C-8EEDCAC6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BD01A-FCBF-491E-84A8-78A3CD00C02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015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A024-1C71-2043-91DA-9F58CB83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the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FFEE3-9E33-4B47-857E-CB94E5751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Leave the room quietly after submitting the paper</a:t>
            </a:r>
          </a:p>
          <a:p>
            <a:r>
              <a:rPr lang="en-US" dirty="0"/>
              <a:t>Do not make noise by discussing the paper outside the classroom</a:t>
            </a:r>
          </a:p>
          <a:p>
            <a:r>
              <a:rPr lang="en-US" dirty="0"/>
              <a:t>Wait till the grading is done to discuss </a:t>
            </a:r>
            <a:r>
              <a:rPr lang="en-US"/>
              <a:t>any issues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C5D01-350C-6F41-9886-7B516DC4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BA12D8-A6A9-4ACB-BF91-0DB5B15C369C}" type="datetime1">
              <a:rPr lang="en-US" smtClean="0"/>
              <a:pPr>
                <a:defRPr/>
              </a:pPr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B6B18-A6E1-1D4B-8D49-B00422E7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B.Ramamurthy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55093-0192-964F-B508-DCC41895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BD01A-FCBF-491E-84A8-78A3CD00C02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83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EFF8-FD4D-F0DA-E676-03125B07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ED800-FACF-E234-2806-341BD5833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March 31, 2023</a:t>
            </a:r>
          </a:p>
          <a:p>
            <a:r>
              <a:rPr lang="en-US" dirty="0"/>
              <a:t>In class: 4.15 – 6.15PM</a:t>
            </a:r>
          </a:p>
          <a:p>
            <a:r>
              <a:rPr lang="en-US" dirty="0"/>
              <a:t>In-person</a:t>
            </a:r>
            <a:r>
              <a:rPr lang="en-US"/>
              <a:t>, in-class</a:t>
            </a:r>
            <a:endParaRPr lang="en-US" dirty="0"/>
          </a:p>
          <a:p>
            <a:r>
              <a:rPr lang="en-US" dirty="0"/>
              <a:t>Designated Seats</a:t>
            </a:r>
          </a:p>
          <a:p>
            <a:r>
              <a:rPr lang="en-US" dirty="0"/>
              <a:t>Closed book, closed notes, Closed Neighbor</a:t>
            </a:r>
          </a:p>
        </p:txBody>
      </p:sp>
    </p:spTree>
    <p:extLst>
      <p:ext uri="{BB962C8B-B14F-4D97-AF65-F5344CB8AC3E}">
        <p14:creationId xmlns:p14="http://schemas.microsoft.com/office/powerpoint/2010/main" val="428174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material and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Chapter 1, 2,3, </a:t>
            </a:r>
            <a:r>
              <a:rPr lang="en-US"/>
              <a:t>+ modifiers</a:t>
            </a:r>
            <a:endParaRPr lang="en-US" dirty="0"/>
          </a:p>
          <a:p>
            <a:r>
              <a:rPr lang="en-US" dirty="0"/>
              <a:t>But it swill be helpful to review all the material we have covered so far.</a:t>
            </a:r>
          </a:p>
          <a:p>
            <a:r>
              <a:rPr lang="en-US" dirty="0"/>
              <a:t>Class notes</a:t>
            </a:r>
          </a:p>
          <a:p>
            <a:r>
              <a:rPr lang="en-US" dirty="0"/>
              <a:t>Solidity Read the Docs</a:t>
            </a:r>
          </a:p>
          <a:p>
            <a:r>
              <a:rPr lang="en-US" dirty="0"/>
              <a:t>Design diagrams</a:t>
            </a:r>
          </a:p>
          <a:p>
            <a:r>
              <a:rPr lang="en-US" dirty="0"/>
              <a:t>Topics:</a:t>
            </a:r>
          </a:p>
          <a:p>
            <a:pPr marL="514350" indent="-514350">
              <a:buAutoNum type="arabicPeriod"/>
            </a:pPr>
            <a:r>
              <a:rPr lang="en-US" dirty="0"/>
              <a:t>Blockchain concepts</a:t>
            </a:r>
          </a:p>
          <a:p>
            <a:pPr marL="514350" indent="-514350">
              <a:buAutoNum type="arabicPeriod"/>
            </a:pPr>
            <a:r>
              <a:rPr lang="en-US" dirty="0"/>
              <a:t>Problem solving : write a SC</a:t>
            </a:r>
          </a:p>
          <a:p>
            <a:pPr marL="514350" indent="-514350">
              <a:buAutoNum type="arabicPeriod"/>
            </a:pPr>
            <a:r>
              <a:rPr lang="en-US" dirty="0"/>
              <a:t>Problem solving: write and use modifiers</a:t>
            </a:r>
          </a:p>
          <a:p>
            <a:pPr marL="0" indent="0">
              <a:buNone/>
            </a:pPr>
            <a:r>
              <a:rPr lang="en-US" dirty="0"/>
              <a:t>4.   Problem solving: design representation: use case, contract diagram, state diagram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29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600" y="181393"/>
            <a:ext cx="10962800" cy="70529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en-US" dirty="0" err="1">
                <a:solidFill>
                  <a:schemeClr val="tx1"/>
                </a:solidFill>
              </a:rPr>
              <a:t>Blockchain</a:t>
            </a:r>
            <a:r>
              <a:rPr lang="en-US" dirty="0">
                <a:solidFill>
                  <a:schemeClr val="tx1"/>
                </a:solidFill>
              </a:rPr>
              <a:t> structure: </a:t>
            </a:r>
            <a:r>
              <a:rPr lang="en-US" dirty="0" err="1">
                <a:solidFill>
                  <a:schemeClr val="tx1"/>
                </a:solidFill>
              </a:rPr>
              <a:t>Dapp</a:t>
            </a:r>
            <a:r>
              <a:rPr lang="en-US" dirty="0">
                <a:solidFill>
                  <a:schemeClr val="tx1"/>
                </a:solidFill>
              </a:rPr>
              <a:t> stack model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z="1867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pPr>
                <a:buClr>
                  <a:srgbClr val="000000"/>
                </a:buClr>
                <a:buSzPct val="25000"/>
              </a:pPr>
              <a:t>4</a:t>
            </a:fld>
            <a:endParaRPr lang="en" sz="1867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00" y="1204993"/>
            <a:ext cx="8394727" cy="54581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A2B5E4-6D7D-0B47-BA47-3F3CB84A5F9E}"/>
              </a:ext>
            </a:extLst>
          </p:cNvPr>
          <p:cNvSpPr txBox="1"/>
          <p:nvPr/>
        </p:nvSpPr>
        <p:spPr>
          <a:xfrm>
            <a:off x="8074520" y="424327"/>
            <a:ext cx="3656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blockchain concepts we learned!</a:t>
            </a:r>
          </a:p>
        </p:txBody>
      </p:sp>
    </p:spTree>
    <p:extLst>
      <p:ext uri="{BB962C8B-B14F-4D97-AF65-F5344CB8AC3E}">
        <p14:creationId xmlns:p14="http://schemas.microsoft.com/office/powerpoint/2010/main" val="414691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Writing an SC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structure of SC</a:t>
            </a:r>
          </a:p>
          <a:p>
            <a:r>
              <a:rPr lang="en-US" dirty="0" err="1"/>
              <a:t>Uint</a:t>
            </a:r>
            <a:r>
              <a:rPr lang="en-US" dirty="0"/>
              <a:t>, </a:t>
            </a:r>
            <a:r>
              <a:rPr lang="en-US" dirty="0" err="1"/>
              <a:t>struct</a:t>
            </a:r>
            <a:r>
              <a:rPr lang="en-US" dirty="0"/>
              <a:t>, array, mapping, address data types</a:t>
            </a:r>
          </a:p>
          <a:p>
            <a:r>
              <a:rPr lang="en-US" dirty="0"/>
              <a:t>Functions syntax ( </a:t>
            </a:r>
            <a:r>
              <a:rPr lang="en-US" dirty="0" err="1"/>
              <a:t>msg.sender</a:t>
            </a:r>
            <a:r>
              <a:rPr lang="en-US" dirty="0"/>
              <a:t>, </a:t>
            </a:r>
            <a:r>
              <a:rPr lang="en-US" dirty="0" err="1"/>
              <a:t>msg.value</a:t>
            </a:r>
            <a:r>
              <a:rPr lang="en-US" dirty="0"/>
              <a:t> etc., simple arithmetic)</a:t>
            </a:r>
          </a:p>
          <a:p>
            <a:r>
              <a:rPr lang="en-US" dirty="0"/>
              <a:t>Simple if statement, for loop</a:t>
            </a:r>
          </a:p>
          <a:p>
            <a:r>
              <a:rPr lang="en-US" dirty="0"/>
              <a:t>No modifiers in this question</a:t>
            </a:r>
          </a:p>
          <a:p>
            <a:r>
              <a:rPr lang="en-US" dirty="0"/>
              <a:t>View function, public function, use of payable</a:t>
            </a:r>
          </a:p>
        </p:txBody>
      </p:sp>
    </p:spTree>
    <p:extLst>
      <p:ext uri="{BB962C8B-B14F-4D97-AF65-F5344CB8AC3E}">
        <p14:creationId xmlns:p14="http://schemas.microsoft.com/office/powerpoint/2010/main" val="155447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Write and use modifiers, require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Define a modifier</a:t>
            </a:r>
          </a:p>
          <a:p>
            <a:r>
              <a:rPr lang="en-US" dirty="0"/>
              <a:t>Modifier with messages</a:t>
            </a:r>
          </a:p>
          <a:p>
            <a:r>
              <a:rPr lang="en-US" dirty="0"/>
              <a:t>Use a modifier</a:t>
            </a:r>
          </a:p>
          <a:p>
            <a:r>
              <a:rPr lang="en-US" dirty="0"/>
              <a:t>Example from </a:t>
            </a:r>
            <a:r>
              <a:rPr lang="en-US" dirty="0" err="1"/>
              <a:t>Counter.sol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modifier </a:t>
            </a:r>
            <a:r>
              <a:rPr lang="en-US" dirty="0" err="1"/>
              <a:t>checkIfGreaterThanZero</a:t>
            </a:r>
            <a:r>
              <a:rPr lang="en-US" dirty="0"/>
              <a:t>(</a:t>
            </a:r>
            <a:r>
              <a:rPr lang="en-US" dirty="0" err="1"/>
              <a:t>uint</a:t>
            </a:r>
            <a:r>
              <a:rPr lang="en-US" dirty="0"/>
              <a:t> n){</a:t>
            </a:r>
          </a:p>
          <a:p>
            <a:pPr marL="0" indent="0">
              <a:buNone/>
            </a:pPr>
            <a:r>
              <a:rPr lang="en-US" dirty="0"/>
              <a:t>        require(value &gt;= n, 'Counter can not become negative.');</a:t>
            </a:r>
          </a:p>
          <a:p>
            <a:pPr marL="0" indent="0">
              <a:buNone/>
            </a:pPr>
            <a:r>
              <a:rPr lang="en-US" dirty="0"/>
              <a:t>        _;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Usage:</a:t>
            </a:r>
          </a:p>
          <a:p>
            <a:pPr marL="0" indent="0">
              <a:buNone/>
            </a:pPr>
            <a:r>
              <a:rPr lang="en-US" dirty="0"/>
              <a:t>function decrement (</a:t>
            </a:r>
            <a:r>
              <a:rPr lang="en-US" dirty="0" err="1"/>
              <a:t>uint</a:t>
            </a:r>
            <a:r>
              <a:rPr lang="en-US" dirty="0"/>
              <a:t> n) public </a:t>
            </a:r>
            <a:r>
              <a:rPr lang="en-US" dirty="0" err="1"/>
              <a:t>checkIfGreaterThanZero</a:t>
            </a:r>
            <a:r>
              <a:rPr lang="en-US" dirty="0"/>
              <a:t>(n) {</a:t>
            </a:r>
          </a:p>
          <a:p>
            <a:pPr marL="0" indent="0">
              <a:buNone/>
            </a:pPr>
            <a:r>
              <a:rPr lang="en-US" dirty="0"/>
              <a:t>        value = value - n;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Design representations: UML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 diagram : plan, requirements</a:t>
            </a:r>
          </a:p>
          <a:p>
            <a:r>
              <a:rPr lang="en-US" dirty="0"/>
              <a:t>Contract diagram : static design</a:t>
            </a:r>
          </a:p>
          <a:p>
            <a:r>
              <a:rPr lang="en-US" dirty="0"/>
              <a:t>State diagram : captures dynamics</a:t>
            </a:r>
          </a:p>
          <a:p>
            <a:endParaRPr lang="en-US" dirty="0"/>
          </a:p>
          <a:p>
            <a:r>
              <a:rPr lang="en-US" dirty="0"/>
              <a:t>See Appendix A</a:t>
            </a:r>
          </a:p>
        </p:txBody>
      </p:sp>
    </p:spTree>
    <p:extLst>
      <p:ext uri="{BB962C8B-B14F-4D97-AF65-F5344CB8AC3E}">
        <p14:creationId xmlns:p14="http://schemas.microsoft.com/office/powerpoint/2010/main" val="880255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 Format</a:t>
            </a:r>
          </a:p>
        </p:txBody>
      </p:sp>
      <p:sp>
        <p:nvSpPr>
          <p:cNvPr id="819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Paper and pen/pencil exam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Closed book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No definitions, no essays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Be precise, use figures and pseudo code when answering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4 questions with subsections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 20+- 5 points each</a:t>
            </a:r>
          </a:p>
        </p:txBody>
      </p:sp>
      <p:sp>
        <p:nvSpPr>
          <p:cNvPr id="8194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27277C-F697-4C3E-AF71-B7017E52EB17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3/17/23</a:t>
            </a:fld>
            <a:endParaRPr lang="en-US" altLang="en-US" sz="1400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B.Ramamurthy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481CDD-50A6-4F69-9D5E-1F409058F56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Time and Date</a:t>
            </a:r>
          </a:p>
        </p:txBody>
      </p:sp>
      <p:sp>
        <p:nvSpPr>
          <p:cNvPr id="102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March 31, 2023, 4.15PM -6.15 PM</a:t>
            </a:r>
          </a:p>
          <a:p>
            <a:pPr eaLnBrk="1" hangingPunct="1"/>
            <a:r>
              <a:rPr lang="en-US" altLang="en-US" dirty="0"/>
              <a:t>Be there on time</a:t>
            </a:r>
          </a:p>
          <a:p>
            <a:pPr eaLnBrk="1" hangingPunct="1"/>
            <a:r>
              <a:rPr lang="en-US" altLang="en-US" dirty="0"/>
              <a:t>Designated seating</a:t>
            </a:r>
          </a:p>
          <a:p>
            <a:pPr eaLnBrk="1" hangingPunct="1"/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10242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864E5A-EB56-417D-BE92-243E2A6EF5C4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3/17/23</a:t>
            </a:fld>
            <a:endParaRPr lang="en-US" altLang="en-US" sz="1400"/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B.Ramamurthy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A2D118-CD82-47BD-AC3F-A7687E804E3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486</Words>
  <Application>Microsoft Macintosh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Merriweather Sans</vt:lpstr>
      <vt:lpstr>Tahoma</vt:lpstr>
      <vt:lpstr>Wingdings</vt:lpstr>
      <vt:lpstr>Office Theme</vt:lpstr>
      <vt:lpstr>Exam 1 Review</vt:lpstr>
      <vt:lpstr>Exam 1</vt:lpstr>
      <vt:lpstr>Reading material and topics</vt:lpstr>
      <vt:lpstr>1. Blockchain structure: Dapp stack model</vt:lpstr>
      <vt:lpstr>2. Writing an SC</vt:lpstr>
      <vt:lpstr>3. Write and use modifiers, require etc.</vt:lpstr>
      <vt:lpstr>4. Design representations: UML diagrams</vt:lpstr>
      <vt:lpstr>Exam Format</vt:lpstr>
      <vt:lpstr>Time and Date</vt:lpstr>
      <vt:lpstr>Before the exam</vt:lpstr>
      <vt:lpstr>On the exam day</vt:lpstr>
      <vt:lpstr>After the exam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1 Review</dc:title>
  <dc:creator>Bina Ramamurthy</dc:creator>
  <cp:lastModifiedBy>Bina Ramamurthy</cp:lastModifiedBy>
  <cp:revision>13</cp:revision>
  <dcterms:created xsi:type="dcterms:W3CDTF">2019-10-09T18:47:53Z</dcterms:created>
  <dcterms:modified xsi:type="dcterms:W3CDTF">2023-03-17T13:41:14Z</dcterms:modified>
</cp:coreProperties>
</file>