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8315-D92B-45C2-BC04-55CCBCBC8AD8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D088-2FB9-4448-A0D2-88CDBCA6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51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8315-D92B-45C2-BC04-55CCBCBC8AD8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D088-2FB9-4448-A0D2-88CDBCA6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55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8315-D92B-45C2-BC04-55CCBCBC8AD8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D088-2FB9-4448-A0D2-88CDBCA6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56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8315-D92B-45C2-BC04-55CCBCBC8AD8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D088-2FB9-4448-A0D2-88CDBCA6D2D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2599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8315-D92B-45C2-BC04-55CCBCBC8AD8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D088-2FB9-4448-A0D2-88CDBCA6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16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8315-D92B-45C2-BC04-55CCBCBC8AD8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D088-2FB9-4448-A0D2-88CDBCA6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36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8315-D92B-45C2-BC04-55CCBCBC8AD8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D088-2FB9-4448-A0D2-88CDBCA6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14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8315-D92B-45C2-BC04-55CCBCBC8AD8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D088-2FB9-4448-A0D2-88CDBCA6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27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8315-D92B-45C2-BC04-55CCBCBC8AD8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D088-2FB9-4448-A0D2-88CDBCA6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9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8315-D92B-45C2-BC04-55CCBCBC8AD8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D088-2FB9-4448-A0D2-88CDBCA6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8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8315-D92B-45C2-BC04-55CCBCBC8AD8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D088-2FB9-4448-A0D2-88CDBCA6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4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8315-D92B-45C2-BC04-55CCBCBC8AD8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D088-2FB9-4448-A0D2-88CDBCA6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71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8315-D92B-45C2-BC04-55CCBCBC8AD8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D088-2FB9-4448-A0D2-88CDBCA6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97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8315-D92B-45C2-BC04-55CCBCBC8AD8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D088-2FB9-4448-A0D2-88CDBCA6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87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8315-D92B-45C2-BC04-55CCBCBC8AD8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D088-2FB9-4448-A0D2-88CDBCA6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4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8315-D92B-45C2-BC04-55CCBCBC8AD8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D088-2FB9-4448-A0D2-88CDBCA6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66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8315-D92B-45C2-BC04-55CCBCBC8AD8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D088-2FB9-4448-A0D2-88CDBCA6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65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CDD8315-D92B-45C2-BC04-55CCBCBC8AD8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CD088-2FB9-4448-A0D2-88CDBCA6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718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086325" cy="3329581"/>
          </a:xfrm>
        </p:spPr>
        <p:txBody>
          <a:bodyPr/>
          <a:lstStyle/>
          <a:p>
            <a:r>
              <a:rPr lang="en-US" dirty="0" smtClean="0"/>
              <a:t>RECOMMENDATIONSYSTEM ON MOVIELENS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9086324" cy="1097640"/>
          </a:xfrm>
        </p:spPr>
        <p:txBody>
          <a:bodyPr>
            <a:normAutofit/>
          </a:bodyPr>
          <a:lstStyle/>
          <a:p>
            <a:r>
              <a:rPr lang="en-US" dirty="0"/>
              <a:t>Given a movies attributes and user ratings, design a robust recommendation system using content based and collaborative filtering approaches.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142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51" y="452718"/>
            <a:ext cx="10440989" cy="1400530"/>
          </a:xfrm>
        </p:spPr>
        <p:txBody>
          <a:bodyPr/>
          <a:lstStyle/>
          <a:p>
            <a:pPr algn="ctr"/>
            <a:r>
              <a:rPr lang="en-US" dirty="0" smtClean="0"/>
              <a:t>POPULARITY BASED 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Ratings matrix with </a:t>
            </a:r>
            <a:r>
              <a:rPr lang="en-US" dirty="0" err="1"/>
              <a:t>movie_id</a:t>
            </a:r>
            <a:r>
              <a:rPr lang="en-US" dirty="0"/>
              <a:t> as columns and </a:t>
            </a:r>
            <a:r>
              <a:rPr lang="en-US" dirty="0" err="1"/>
              <a:t>user_id</a:t>
            </a:r>
            <a:r>
              <a:rPr lang="en-US" dirty="0"/>
              <a:t> as rows and ratings as values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739" y="2831261"/>
            <a:ext cx="7948021" cy="282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701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Provided a movie title, extract the movie index.</a:t>
            </a:r>
          </a:p>
          <a:p>
            <a:r>
              <a:rPr lang="en-US" dirty="0" smtClean="0"/>
              <a:t>Calculate pairwise distances (Cosine Similarity, Euclidean, Manhattan, Correlation) for every movie with respect to the input.</a:t>
            </a:r>
          </a:p>
          <a:p>
            <a:r>
              <a:rPr lang="en-US" dirty="0" smtClean="0"/>
              <a:t>Sort movies </a:t>
            </a:r>
            <a:r>
              <a:rPr lang="en-US" dirty="0" err="1" smtClean="0"/>
              <a:t>descedingly</a:t>
            </a:r>
            <a:endParaRPr lang="en-US" dirty="0" smtClean="0"/>
          </a:p>
          <a:p>
            <a:r>
              <a:rPr lang="en-US" dirty="0" smtClean="0"/>
              <a:t>Return top 10 movies.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751" y="452718"/>
            <a:ext cx="10440989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mtClean="0"/>
              <a:t>POPULARITY BASED RECOMMENDATION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69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Description Based Recommendation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‘Overview’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‘Tagline’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‘Description’ = ‘Overview’ + ‘Tagline’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err="1" smtClean="0"/>
              <a:t>Tf-Idf</a:t>
            </a:r>
            <a:r>
              <a:rPr lang="en-US" dirty="0" smtClean="0"/>
              <a:t> </a:t>
            </a:r>
            <a:r>
              <a:rPr lang="en-US" dirty="0" err="1" smtClean="0"/>
              <a:t>Vectorizer</a:t>
            </a:r>
            <a:endParaRPr lang="en-US" dirty="0"/>
          </a:p>
          <a:p>
            <a:r>
              <a:rPr lang="en-US" dirty="0" smtClean="0"/>
              <a:t>Cosine Similarity</a:t>
            </a:r>
          </a:p>
          <a:p>
            <a:r>
              <a:rPr lang="en-US" dirty="0" smtClean="0"/>
              <a:t>Return top 10 similar movies.</a:t>
            </a:r>
            <a:endParaRPr lang="en-US" dirty="0"/>
          </a:p>
          <a:p>
            <a:pPr marL="800100" lvl="1" indent="-342900">
              <a:buAutoNum type="arabicPeriod"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1751" y="452718"/>
            <a:ext cx="10440989" cy="1400530"/>
          </a:xfrm>
        </p:spPr>
        <p:txBody>
          <a:bodyPr/>
          <a:lstStyle/>
          <a:p>
            <a:pPr algn="ctr"/>
            <a:r>
              <a:rPr lang="en-US" dirty="0" smtClean="0"/>
              <a:t>CONTENT BASED RECOMMENDATION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665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252268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Metadata Based Recommendation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Data Pre-</a:t>
            </a:r>
            <a:r>
              <a:rPr lang="en-US" b="1" dirty="0" err="1" smtClean="0"/>
              <a:t>Processinng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Convert dictionary entries to list on ‘cast’, ‘crew’ and ‘keywords’</a:t>
            </a:r>
          </a:p>
          <a:p>
            <a:r>
              <a:rPr lang="en-US" dirty="0" smtClean="0"/>
              <a:t>Create new columns –’cast size’, ‘crew size’</a:t>
            </a:r>
          </a:p>
          <a:p>
            <a:r>
              <a:rPr lang="en-US" dirty="0"/>
              <a:t>Select top 4 artists from cast [ lead actor, lead actress, supporting actor 1, supporting actor 2]</a:t>
            </a:r>
          </a:p>
          <a:p>
            <a:r>
              <a:rPr lang="en-US" dirty="0" smtClean="0"/>
              <a:t>Strip spaces in cast and crew – This way engine </a:t>
            </a:r>
            <a:r>
              <a:rPr lang="en-US" dirty="0"/>
              <a:t>will not confuse between </a:t>
            </a:r>
            <a:r>
              <a:rPr lang="en-US" b="1" dirty="0"/>
              <a:t>Johnny Depp </a:t>
            </a:r>
            <a:r>
              <a:rPr lang="en-US" dirty="0"/>
              <a:t>and </a:t>
            </a:r>
            <a:r>
              <a:rPr lang="en-US" b="1" dirty="0"/>
              <a:t>Johnny </a:t>
            </a:r>
            <a:r>
              <a:rPr lang="en-US" b="1" dirty="0" err="1"/>
              <a:t>Galecki</a:t>
            </a:r>
            <a:r>
              <a:rPr lang="en-US" b="1" dirty="0"/>
              <a:t>. </a:t>
            </a:r>
            <a:endParaRPr lang="en-US" dirty="0"/>
          </a:p>
          <a:p>
            <a:r>
              <a:rPr lang="en-US" b="1" dirty="0" smtClean="0"/>
              <a:t>Mention ‘Director’ </a:t>
            </a:r>
            <a:r>
              <a:rPr lang="en-US" b="1" dirty="0"/>
              <a:t>2 times </a:t>
            </a:r>
            <a:r>
              <a:rPr lang="en-US" dirty="0"/>
              <a:t>to give it more weight relative to </a:t>
            </a:r>
            <a:r>
              <a:rPr lang="en-US" dirty="0" smtClean="0"/>
              <a:t>entire </a:t>
            </a:r>
            <a:r>
              <a:rPr lang="en-US" dirty="0"/>
              <a:t>cast. </a:t>
            </a:r>
          </a:p>
          <a:p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751" y="452718"/>
            <a:ext cx="10440989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mtClean="0"/>
              <a:t>CONTENT BASED RECOMMENDATION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405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599342"/>
          </a:xfrm>
        </p:spPr>
        <p:txBody>
          <a:bodyPr/>
          <a:lstStyle/>
          <a:p>
            <a:r>
              <a:rPr lang="en-US" dirty="0" smtClean="0"/>
              <a:t>Keywords:</a:t>
            </a:r>
          </a:p>
          <a:p>
            <a:pPr marL="0" indent="0">
              <a:buNone/>
            </a:pPr>
            <a:r>
              <a:rPr lang="en-US" dirty="0" smtClean="0"/>
              <a:t>     Not all words significant. Exclude the words that occur only once.</a:t>
            </a:r>
          </a:p>
          <a:p>
            <a:endParaRPr lang="en-US" dirty="0"/>
          </a:p>
          <a:p>
            <a:r>
              <a:rPr lang="en-US" dirty="0" smtClean="0"/>
              <a:t>Stemming:</a:t>
            </a:r>
          </a:p>
          <a:p>
            <a:pPr marL="0" indent="0">
              <a:buNone/>
            </a:pPr>
            <a:r>
              <a:rPr lang="en-US" dirty="0" smtClean="0"/>
              <a:t>     Words </a:t>
            </a:r>
            <a:r>
              <a:rPr lang="en-US" dirty="0"/>
              <a:t>like ‘play’, ‘played’ and ‘playing’ can be stemmed to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word </a:t>
            </a:r>
            <a:r>
              <a:rPr lang="en-US" dirty="0"/>
              <a:t>‘play’. This process is called stemming.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Perform stemming on keywords.</a:t>
            </a:r>
          </a:p>
          <a:p>
            <a:endParaRPr lang="en-US" dirty="0"/>
          </a:p>
          <a:p>
            <a:r>
              <a:rPr lang="en-US" dirty="0" smtClean="0"/>
              <a:t>Soup:</a:t>
            </a:r>
          </a:p>
          <a:p>
            <a:pPr marL="0" indent="0">
              <a:buNone/>
            </a:pPr>
            <a:r>
              <a:rPr lang="en-US" dirty="0" smtClean="0"/>
              <a:t>     ‘soup’ = ‘keywords’ + ‘cast’ + ‘director’ + ‘genres’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751" y="452718"/>
            <a:ext cx="10440989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mtClean="0"/>
              <a:t>CONTENT BASED RECOMMENDATION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221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>
            <a:normAutofit/>
          </a:bodyPr>
          <a:lstStyle/>
          <a:p>
            <a:r>
              <a:rPr lang="en-US" dirty="0" smtClean="0"/>
              <a:t>Filter movie selection:</a:t>
            </a:r>
          </a:p>
          <a:p>
            <a:pPr marL="0" indent="0">
              <a:buNone/>
            </a:pPr>
            <a:r>
              <a:rPr lang="en-US" dirty="0" smtClean="0"/>
              <a:t>     Select movies that have cast  size &gt; 2 and crew size &gt; 2</a:t>
            </a:r>
          </a:p>
          <a:p>
            <a:endParaRPr lang="en-US" dirty="0" smtClean="0"/>
          </a:p>
          <a:p>
            <a:r>
              <a:rPr lang="en-US" dirty="0" smtClean="0"/>
              <a:t>Count </a:t>
            </a:r>
            <a:r>
              <a:rPr lang="en-US" dirty="0" err="1" smtClean="0"/>
              <a:t>Vectorizer</a:t>
            </a:r>
            <a:r>
              <a:rPr lang="en-US" dirty="0" smtClean="0"/>
              <a:t>:</a:t>
            </a:r>
          </a:p>
          <a:p>
            <a:r>
              <a:rPr lang="en-US" dirty="0" smtClean="0"/>
              <a:t>Create a count matrix and calculate the </a:t>
            </a:r>
            <a:r>
              <a:rPr lang="en-US" dirty="0" err="1" smtClean="0"/>
              <a:t>consine</a:t>
            </a:r>
            <a:r>
              <a:rPr lang="en-US" dirty="0" smtClean="0"/>
              <a:t> similarities.</a:t>
            </a:r>
          </a:p>
          <a:p>
            <a:endParaRPr lang="en-US" dirty="0"/>
          </a:p>
          <a:p>
            <a:r>
              <a:rPr lang="en-US" b="1" dirty="0"/>
              <a:t>Limitation: </a:t>
            </a:r>
            <a:r>
              <a:rPr lang="en-US" dirty="0"/>
              <a:t>This recommendation system returns only the movies based on soup. It does not consider popularity.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Solution</a:t>
            </a:r>
            <a:r>
              <a:rPr lang="en-US" b="1" dirty="0"/>
              <a:t>: </a:t>
            </a:r>
            <a:r>
              <a:rPr lang="en-US" dirty="0"/>
              <a:t>We use the results returned from our Count </a:t>
            </a:r>
            <a:r>
              <a:rPr lang="en-US" dirty="0" err="1"/>
              <a:t>Vectorizer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(</a:t>
            </a:r>
            <a:r>
              <a:rPr lang="en-US" dirty="0"/>
              <a:t>indices) and return the movies that are popular based on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IMDB's </a:t>
            </a:r>
            <a:r>
              <a:rPr lang="en-US" dirty="0"/>
              <a:t>weighted average.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751" y="452718"/>
            <a:ext cx="10440989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mtClean="0"/>
              <a:t>CONTENT BASED RECOMMENDATION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43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Weighted Average: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weighted average to sort and return top movies.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751" y="452718"/>
            <a:ext cx="10440989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mtClean="0"/>
              <a:t>CONTENT BASED RECOMMENDATION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607" y="3640378"/>
            <a:ext cx="4577166" cy="13659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433" y="2534167"/>
            <a:ext cx="4418659" cy="82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75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27138"/>
            <a:ext cx="9023668" cy="4195481"/>
          </a:xfrm>
        </p:spPr>
        <p:txBody>
          <a:bodyPr/>
          <a:lstStyle/>
          <a:p>
            <a:r>
              <a:rPr lang="en-US" dirty="0" smtClean="0"/>
              <a:t>Movies </a:t>
            </a:r>
            <a:r>
              <a:rPr lang="en-US" dirty="0"/>
              <a:t>recommended </a:t>
            </a:r>
            <a:r>
              <a:rPr lang="en-US" dirty="0" smtClean="0"/>
              <a:t>are highly </a:t>
            </a:r>
            <a:r>
              <a:rPr lang="en-US" dirty="0"/>
              <a:t>emphasized on the </a:t>
            </a:r>
            <a:r>
              <a:rPr lang="en-US" dirty="0" smtClean="0"/>
              <a:t>director.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751" y="452718"/>
            <a:ext cx="10440989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mtClean="0"/>
              <a:t>CONTENT BASED RECOMMENDATION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814" y="1982861"/>
            <a:ext cx="5320046" cy="388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23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COLLABORATIVE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27138"/>
            <a:ext cx="9938068" cy="4805082"/>
          </a:xfrm>
        </p:spPr>
        <p:txBody>
          <a:bodyPr>
            <a:normAutofit/>
          </a:bodyPr>
          <a:lstStyle/>
          <a:p>
            <a:r>
              <a:rPr lang="en-US" dirty="0" smtClean="0"/>
              <a:t>Use 25% of the data (computational </a:t>
            </a:r>
            <a:r>
              <a:rPr lang="en-US" dirty="0" err="1" smtClean="0"/>
              <a:t>limittaions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Select ‘user id’, ‘movie id’ and ‘rating’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/>
              <a:t>Idea behind user and item similarity: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1. User </a:t>
            </a:r>
            <a:r>
              <a:rPr lang="en-US" dirty="0"/>
              <a:t>similarity can be calculated by measuring 'pairwise distances'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between </a:t>
            </a:r>
            <a:r>
              <a:rPr lang="en-US" dirty="0"/>
              <a:t>ratings </a:t>
            </a:r>
            <a:r>
              <a:rPr lang="en-US" dirty="0" smtClean="0"/>
              <a:t>dataset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smtClean="0"/>
              <a:t>     2. For Item similarity, </a:t>
            </a:r>
            <a:r>
              <a:rPr lang="en-US" dirty="0"/>
              <a:t>we have to transpose the 'ratings' data and then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calculate </a:t>
            </a:r>
            <a:r>
              <a:rPr lang="en-US" dirty="0"/>
              <a:t>the pairwise distances.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617" y="2904128"/>
            <a:ext cx="8528692" cy="79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763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COLLABORATIVE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54480"/>
            <a:ext cx="9983788" cy="5097780"/>
          </a:xfrm>
        </p:spPr>
        <p:txBody>
          <a:bodyPr/>
          <a:lstStyle/>
          <a:p>
            <a:r>
              <a:rPr lang="en-US" b="1" dirty="0"/>
              <a:t>User Similarity Matrix: </a:t>
            </a:r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r>
              <a:rPr lang="en-US" b="1" dirty="0" smtClean="0"/>
              <a:t>Item Similarity </a:t>
            </a:r>
            <a:r>
              <a:rPr lang="en-US" b="1" dirty="0"/>
              <a:t>Matrix</a:t>
            </a:r>
            <a:r>
              <a:rPr lang="en-US" b="1" dirty="0" smtClean="0"/>
              <a:t>: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481" y="2115466"/>
            <a:ext cx="6077798" cy="5239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481" y="2833773"/>
            <a:ext cx="5553850" cy="7335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6343" y="5241451"/>
            <a:ext cx="3534268" cy="5811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5481" y="4558317"/>
            <a:ext cx="6754168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970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DATA</a:t>
            </a:r>
          </a:p>
          <a:p>
            <a:r>
              <a:rPr lang="en-US" dirty="0" smtClean="0"/>
              <a:t>2. EDA</a:t>
            </a:r>
          </a:p>
          <a:p>
            <a:r>
              <a:rPr lang="en-US" dirty="0" smtClean="0"/>
              <a:t>3. FEATURE ENGINEERING</a:t>
            </a:r>
          </a:p>
          <a:p>
            <a:r>
              <a:rPr lang="en-US" dirty="0" smtClean="0"/>
              <a:t>4. WEB SCRAPING</a:t>
            </a:r>
          </a:p>
          <a:p>
            <a:r>
              <a:rPr lang="en-US" dirty="0" smtClean="0"/>
              <a:t>5. POPULARITY BASED RECOMMENDATION</a:t>
            </a:r>
          </a:p>
          <a:p>
            <a:r>
              <a:rPr lang="en-US" dirty="0" smtClean="0"/>
              <a:t>6. CONTENT BASED RECOMMENDATION</a:t>
            </a:r>
          </a:p>
          <a:p>
            <a:r>
              <a:rPr lang="en-US" dirty="0" smtClean="0"/>
              <a:t>7. COLLABORATIVE FILTERING</a:t>
            </a:r>
          </a:p>
          <a:p>
            <a:r>
              <a:rPr lang="en-US" dirty="0" smtClean="0"/>
              <a:t>8. POTENTIAL NEXT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449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 function: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141" y="2579212"/>
            <a:ext cx="8551244" cy="256428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98511" y="6051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mtClean="0"/>
              <a:t>COLLABORATIVE FILTERING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261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POTENTIAL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9983788" cy="4753292"/>
          </a:xfrm>
        </p:spPr>
        <p:txBody>
          <a:bodyPr>
            <a:normAutofit/>
          </a:bodyPr>
          <a:lstStyle/>
          <a:p>
            <a:r>
              <a:rPr lang="en-US" dirty="0" smtClean="0"/>
              <a:t>For </a:t>
            </a:r>
            <a:r>
              <a:rPr lang="en-US" dirty="0"/>
              <a:t>a linear column, there can be huge variance.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- Try </a:t>
            </a:r>
            <a:r>
              <a:rPr lang="en-US" dirty="0"/>
              <a:t>normalize and </a:t>
            </a:r>
            <a:r>
              <a:rPr lang="en-US" dirty="0" smtClean="0"/>
              <a:t>standardize</a:t>
            </a:r>
            <a:endParaRPr lang="en-US" dirty="0"/>
          </a:p>
          <a:p>
            <a:r>
              <a:rPr lang="en-US" dirty="0" smtClean="0"/>
              <a:t>Use </a:t>
            </a:r>
            <a:r>
              <a:rPr lang="en-US" dirty="0"/>
              <a:t>'word2vec' </a:t>
            </a:r>
          </a:p>
          <a:p>
            <a:r>
              <a:rPr lang="en-US" dirty="0"/>
              <a:t>B</a:t>
            </a:r>
            <a:r>
              <a:rPr lang="en-US" dirty="0" smtClean="0"/>
              <a:t>uild </a:t>
            </a:r>
            <a:r>
              <a:rPr lang="en-US" dirty="0"/>
              <a:t>a Hybrid Recommender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772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3182"/>
          </a:xfrm>
        </p:spPr>
        <p:txBody>
          <a:bodyPr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Client: </a:t>
            </a:r>
            <a:r>
              <a:rPr lang="en-US" dirty="0" err="1"/>
              <a:t>GroupLens</a:t>
            </a:r>
            <a:r>
              <a:rPr lang="en-US" dirty="0"/>
              <a:t> Research has collected over various periods of time and made available rating data </a:t>
            </a:r>
            <a:r>
              <a:rPr lang="en-US" dirty="0" smtClean="0"/>
              <a:t>sets.</a:t>
            </a:r>
          </a:p>
          <a:p>
            <a:r>
              <a:rPr lang="en-US" b="1" dirty="0" smtClean="0"/>
              <a:t>Data:</a:t>
            </a:r>
          </a:p>
          <a:p>
            <a:pPr marL="0" indent="0">
              <a:buNone/>
            </a:pPr>
            <a:r>
              <a:rPr lang="en-US" b="1" dirty="0" smtClean="0"/>
              <a:t>	tag – </a:t>
            </a:r>
            <a:r>
              <a:rPr lang="en-US" dirty="0" err="1" smtClean="0"/>
              <a:t>userId</a:t>
            </a:r>
            <a:r>
              <a:rPr lang="en-US" dirty="0" smtClean="0"/>
              <a:t>, </a:t>
            </a:r>
            <a:r>
              <a:rPr lang="en-US" dirty="0" err="1" smtClean="0"/>
              <a:t>movieId</a:t>
            </a:r>
            <a:r>
              <a:rPr lang="en-US" dirty="0" smtClean="0"/>
              <a:t>, tag, </a:t>
            </a:r>
            <a:r>
              <a:rPr lang="en-US" i="1" dirty="0" smtClean="0"/>
              <a:t>timestamp</a:t>
            </a:r>
            <a:r>
              <a:rPr lang="en-US" dirty="0" smtClean="0"/>
              <a:t>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	rating – </a:t>
            </a:r>
            <a:r>
              <a:rPr lang="en-US" b="1" dirty="0" err="1" smtClean="0"/>
              <a:t>u</a:t>
            </a:r>
            <a:r>
              <a:rPr lang="en-US" dirty="0" err="1" smtClean="0"/>
              <a:t>serId</a:t>
            </a:r>
            <a:r>
              <a:rPr lang="en-US" dirty="0" smtClean="0"/>
              <a:t>, </a:t>
            </a:r>
            <a:r>
              <a:rPr lang="en-US" dirty="0" err="1" smtClean="0"/>
              <a:t>movieId</a:t>
            </a:r>
            <a:r>
              <a:rPr lang="en-US" dirty="0" smtClean="0"/>
              <a:t>, rating, </a:t>
            </a:r>
            <a:r>
              <a:rPr lang="en-US" i="1" dirty="0" smtClean="0"/>
              <a:t>timestamp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movie – </a:t>
            </a:r>
            <a:r>
              <a:rPr lang="en-US" dirty="0" err="1" smtClean="0"/>
              <a:t>movieId</a:t>
            </a:r>
            <a:r>
              <a:rPr lang="en-US" dirty="0" smtClean="0"/>
              <a:t>, title, genres </a:t>
            </a:r>
            <a:endParaRPr lang="en-US" dirty="0"/>
          </a:p>
          <a:p>
            <a:r>
              <a:rPr lang="en-US" b="1" dirty="0" smtClean="0"/>
              <a:t>Inspection: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Null Values: </a:t>
            </a:r>
            <a:r>
              <a:rPr lang="en-US" dirty="0" smtClean="0"/>
              <a:t>release date, </a:t>
            </a:r>
            <a:r>
              <a:rPr lang="en-US" dirty="0" err="1" smtClean="0"/>
              <a:t>imdb</a:t>
            </a:r>
            <a:r>
              <a:rPr lang="en-US" dirty="0" smtClean="0"/>
              <a:t> </a:t>
            </a:r>
            <a:r>
              <a:rPr lang="en-US" dirty="0" err="1" smtClean="0"/>
              <a:t>url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Pre-Processing: </a:t>
            </a:r>
            <a:r>
              <a:rPr lang="en-US" dirty="0" smtClean="0"/>
              <a:t>Format movie title by removing year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319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43366"/>
          </a:xfrm>
        </p:spPr>
        <p:txBody>
          <a:bodyPr/>
          <a:lstStyle/>
          <a:p>
            <a:pPr algn="ctr"/>
            <a:r>
              <a:rPr lang="en-US" dirty="0" smtClean="0"/>
              <a:t>EDA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943100"/>
            <a:ext cx="8946541" cy="464058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genre count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Most </a:t>
            </a:r>
            <a:r>
              <a:rPr lang="en-US" dirty="0"/>
              <a:t>movies belong to ‘drama’ and ‘comedy’ genre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704" y="2318311"/>
            <a:ext cx="4669536" cy="348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949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16088"/>
            <a:ext cx="8946541" cy="5004752"/>
          </a:xfrm>
        </p:spPr>
        <p:txBody>
          <a:bodyPr>
            <a:normAutofit/>
          </a:bodyPr>
          <a:lstStyle/>
          <a:p>
            <a:r>
              <a:rPr lang="en-US" b="1" dirty="0"/>
              <a:t>Ratings vs User - Cumulative Density Function </a:t>
            </a:r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dirty="0"/>
              <a:t>82% of the users have made less than 200 ratings while 18% of the users have rated more than 200 of them. </a:t>
            </a:r>
            <a:endParaRPr lang="en-US" b="1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009" y="2380179"/>
            <a:ext cx="4246925" cy="310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36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9328"/>
          </a:xfrm>
        </p:spPr>
        <p:txBody>
          <a:bodyPr/>
          <a:lstStyle/>
          <a:p>
            <a:pPr algn="ctr"/>
            <a:r>
              <a:rPr lang="en-US" dirty="0" smtClean="0"/>
              <a:t>EDA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45920"/>
            <a:ext cx="8946541" cy="521208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Top 10 movies highly rated by Females but not by Males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Loch Ness’, ‘Love Death and Long Island’ are </a:t>
            </a:r>
            <a:r>
              <a:rPr lang="en-US" dirty="0" smtClean="0"/>
              <a:t>the </a:t>
            </a:r>
            <a:r>
              <a:rPr lang="en-US" dirty="0"/>
              <a:t>movies that </a:t>
            </a:r>
            <a:r>
              <a:rPr lang="en-US" dirty="0" smtClean="0"/>
              <a:t>were rated </a:t>
            </a:r>
            <a:r>
              <a:rPr lang="en-US" dirty="0"/>
              <a:t>highly by females </a:t>
            </a:r>
            <a:r>
              <a:rPr lang="en-US" dirty="0" smtClean="0"/>
              <a:t>but not by males. </a:t>
            </a:r>
          </a:p>
          <a:p>
            <a:r>
              <a:rPr lang="en-US" b="1" dirty="0" smtClean="0"/>
              <a:t>Note:</a:t>
            </a:r>
            <a:r>
              <a:rPr lang="en-US" dirty="0" smtClean="0"/>
              <a:t> Fantasy is overlapping genre for these movies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620" y="1955927"/>
            <a:ext cx="8821742" cy="350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1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9328"/>
          </a:xfrm>
        </p:spPr>
        <p:txBody>
          <a:bodyPr/>
          <a:lstStyle/>
          <a:p>
            <a:pPr algn="ctr"/>
            <a:r>
              <a:rPr lang="en-US" dirty="0" smtClean="0"/>
              <a:t>EDA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45920"/>
            <a:ext cx="8946541" cy="521208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Top 10 movies highly rated by </a:t>
            </a:r>
            <a:r>
              <a:rPr lang="en-US" b="1" dirty="0" smtClean="0"/>
              <a:t>Males </a:t>
            </a:r>
            <a:r>
              <a:rPr lang="en-US" b="1" dirty="0"/>
              <a:t>but not by </a:t>
            </a:r>
            <a:r>
              <a:rPr lang="en-US" b="1" dirty="0"/>
              <a:t>Females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‘Paths of Glory’, ‘The Magic Hour’ </a:t>
            </a:r>
            <a:r>
              <a:rPr lang="en-US" dirty="0"/>
              <a:t>are </a:t>
            </a:r>
            <a:r>
              <a:rPr lang="en-US" dirty="0" smtClean="0"/>
              <a:t>the </a:t>
            </a:r>
            <a:r>
              <a:rPr lang="en-US" dirty="0"/>
              <a:t>movies that </a:t>
            </a:r>
            <a:r>
              <a:rPr lang="en-US" dirty="0" smtClean="0"/>
              <a:t>were rated </a:t>
            </a:r>
            <a:r>
              <a:rPr lang="en-US" dirty="0"/>
              <a:t>highly by </a:t>
            </a:r>
            <a:r>
              <a:rPr lang="en-US" dirty="0" smtClean="0"/>
              <a:t>males but not by females. </a:t>
            </a:r>
          </a:p>
          <a:p>
            <a:r>
              <a:rPr lang="en-US" b="1" dirty="0" smtClean="0"/>
              <a:t>Note:</a:t>
            </a:r>
            <a:r>
              <a:rPr lang="en-US" dirty="0" smtClean="0"/>
              <a:t> Drama is overlapping genre for these movies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256" y="2071466"/>
            <a:ext cx="9221487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34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Replacing ratings with </a:t>
            </a:r>
            <a:r>
              <a:rPr lang="en-US" b="1" dirty="0" err="1"/>
              <a:t>below_avg</a:t>
            </a:r>
            <a:r>
              <a:rPr lang="en-US" b="1" dirty="0"/>
              <a:t>, </a:t>
            </a:r>
            <a:r>
              <a:rPr lang="en-US" b="1" dirty="0" err="1"/>
              <a:t>avg</a:t>
            </a:r>
            <a:r>
              <a:rPr lang="en-US" b="1" dirty="0"/>
              <a:t> and </a:t>
            </a:r>
            <a:r>
              <a:rPr lang="en-US" b="1" dirty="0" err="1"/>
              <a:t>above_avg</a:t>
            </a:r>
            <a:r>
              <a:rPr lang="en-US" b="1" dirty="0" smtClean="0"/>
              <a:t>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341" y="2588339"/>
            <a:ext cx="7133926" cy="331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200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WEB SCRAPING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Beautiful Soup</a:t>
            </a:r>
            <a:r>
              <a:rPr lang="en-US" dirty="0" smtClean="0"/>
              <a:t>: </a:t>
            </a:r>
          </a:p>
          <a:p>
            <a:pPr marL="457200" lvl="1" indent="0">
              <a:buNone/>
            </a:pPr>
            <a:r>
              <a:rPr lang="en-US" dirty="0" err="1" smtClean="0"/>
              <a:t>Metascore</a:t>
            </a:r>
            <a:r>
              <a:rPr lang="en-US" dirty="0" smtClean="0"/>
              <a:t>, total votes, runtime, </a:t>
            </a:r>
            <a:r>
              <a:rPr lang="en-US" dirty="0" err="1" smtClean="0"/>
              <a:t>imdbid</a:t>
            </a:r>
            <a:r>
              <a:rPr lang="en-US" dirty="0" smtClean="0"/>
              <a:t>, </a:t>
            </a:r>
            <a:r>
              <a:rPr lang="en-US" dirty="0" err="1" smtClean="0"/>
              <a:t>tmdbid</a:t>
            </a:r>
            <a:endParaRPr lang="en-US" dirty="0" smtClean="0"/>
          </a:p>
          <a:p>
            <a:r>
              <a:rPr lang="en-US" dirty="0" err="1" smtClean="0"/>
              <a:t>TMDBSimple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 err="1" smtClean="0"/>
              <a:t>Tmdbid</a:t>
            </a:r>
            <a:r>
              <a:rPr lang="en-US" dirty="0" smtClean="0"/>
              <a:t>, cast, crew, tagline, description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Challenges: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Query Beautiful Soup using movie title</a:t>
            </a:r>
          </a:p>
          <a:p>
            <a:pPr marL="457200" lvl="1" indent="0">
              <a:buNone/>
            </a:pPr>
            <a:r>
              <a:rPr lang="en-US" dirty="0" smtClean="0"/>
              <a:t>Query </a:t>
            </a:r>
            <a:r>
              <a:rPr lang="en-US" dirty="0" err="1" smtClean="0"/>
              <a:t>TMDBSimple</a:t>
            </a:r>
            <a:r>
              <a:rPr lang="en-US" dirty="0" smtClean="0"/>
              <a:t> using </a:t>
            </a:r>
            <a:r>
              <a:rPr lang="en-US" dirty="0" err="1" smtClean="0"/>
              <a:t>imdbid</a:t>
            </a:r>
            <a:r>
              <a:rPr lang="en-US" dirty="0" smtClean="0"/>
              <a:t>/</a:t>
            </a:r>
            <a:r>
              <a:rPr lang="en-US" dirty="0" err="1" smtClean="0"/>
              <a:t>tmdbid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4260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4194</TotalTime>
  <Words>662</Words>
  <Application>Microsoft Office PowerPoint</Application>
  <PresentationFormat>Widescreen</PresentationFormat>
  <Paragraphs>165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Ion</vt:lpstr>
      <vt:lpstr>RECOMMENDATIONSYSTEM ON MOVIELENS DATA</vt:lpstr>
      <vt:lpstr>CONTENTS</vt:lpstr>
      <vt:lpstr>DATA</vt:lpstr>
      <vt:lpstr>EDA</vt:lpstr>
      <vt:lpstr>EDA</vt:lpstr>
      <vt:lpstr>EDA</vt:lpstr>
      <vt:lpstr>EDA</vt:lpstr>
      <vt:lpstr>FEATURE ENGINEERING</vt:lpstr>
      <vt:lpstr>WEB SCRAPING</vt:lpstr>
      <vt:lpstr>POPULARITY BASED RECOMMENDATION</vt:lpstr>
      <vt:lpstr>PowerPoint Presentation</vt:lpstr>
      <vt:lpstr>CONTENT BASED RECOMMENDATION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COLLABORATIVE FILTERING</vt:lpstr>
      <vt:lpstr>COLLABORATIVE FILTERING</vt:lpstr>
      <vt:lpstr>PowerPoint Presentation</vt:lpstr>
      <vt:lpstr>POTENTIAL NEXT STEPS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RECOMMENDATIONSYSTEM ON MOVIELENS DATA</dc:title>
  <dc:creator>Nishu</dc:creator>
  <cp:lastModifiedBy>Nishu</cp:lastModifiedBy>
  <cp:revision>26</cp:revision>
  <dcterms:created xsi:type="dcterms:W3CDTF">2019-02-08T02:30:29Z</dcterms:created>
  <dcterms:modified xsi:type="dcterms:W3CDTF">2019-02-11T00:25:04Z</dcterms:modified>
</cp:coreProperties>
</file>