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01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4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49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4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8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02DEB0-DFBC-4812-AB9E-D95BF03F39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E9D3-9F1A-4DA3-95ED-BB56670D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9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2925-2FBF-4008-964F-26994FA27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BANK MARKETING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882F3-EDA7-4543-9ED6-266EE5B99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6974911" cy="12576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ANALYZING BANKS MARKETING CAMPAIGN DATA TO CLASSIFY IF A USER RESPONDS POSITIVELY OR NEGATIVELY TO THE NEXT CAMPAIGN CALL</a:t>
            </a:r>
          </a:p>
        </p:txBody>
      </p:sp>
    </p:spTree>
    <p:extLst>
      <p:ext uri="{BB962C8B-B14F-4D97-AF65-F5344CB8AC3E}">
        <p14:creationId xmlns:p14="http://schemas.microsoft.com/office/powerpoint/2010/main" val="484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44B0-3BAB-457C-9203-CE5A003D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57318" cy="1400530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5DAAB-4CF3-49A5-AC44-795BF210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 with untransformed data </a:t>
            </a:r>
            <a:r>
              <a:rPr lang="en-US" dirty="0" smtClean="0"/>
              <a:t>(Base Model)</a:t>
            </a:r>
          </a:p>
          <a:p>
            <a:pPr marL="0" indent="0">
              <a:buNone/>
            </a:pPr>
            <a:r>
              <a:rPr lang="en-US" dirty="0" smtClean="0"/>
              <a:t>     Accuracy </a:t>
            </a:r>
            <a:r>
              <a:rPr lang="en-US" dirty="0"/>
              <a:t>– 0.912, </a:t>
            </a:r>
            <a:r>
              <a:rPr lang="en-US" dirty="0" smtClean="0"/>
              <a:t>Precision </a:t>
            </a:r>
            <a:r>
              <a:rPr lang="en-US" dirty="0"/>
              <a:t>– 0.44, Recall – 0.67, F1 – 0.53, AUC - 518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Randomized Search </a:t>
            </a:r>
            <a:r>
              <a:rPr lang="en-US" dirty="0" smtClean="0"/>
              <a:t>CV</a:t>
            </a:r>
          </a:p>
          <a:p>
            <a:pPr marL="0" indent="0">
              <a:buNone/>
            </a:pPr>
            <a:r>
              <a:rPr lang="en-US" dirty="0" smtClean="0"/>
              <a:t>     Bootstrap </a:t>
            </a:r>
            <a:r>
              <a:rPr lang="en-US" dirty="0"/>
              <a:t>– False, </a:t>
            </a:r>
            <a:r>
              <a:rPr lang="en-US" dirty="0" err="1"/>
              <a:t>max_depth</a:t>
            </a:r>
            <a:r>
              <a:rPr lang="en-US" dirty="0"/>
              <a:t> – 110, </a:t>
            </a:r>
            <a:r>
              <a:rPr lang="en-US" dirty="0" err="1"/>
              <a:t>max_features</a:t>
            </a:r>
            <a:r>
              <a:rPr lang="en-US" dirty="0"/>
              <a:t> – 0.2,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min_samples_leaf</a:t>
            </a:r>
            <a:r>
              <a:rPr lang="en-US" dirty="0" smtClean="0"/>
              <a:t> </a:t>
            </a:r>
            <a:r>
              <a:rPr lang="en-US" dirty="0"/>
              <a:t>– 5, </a:t>
            </a:r>
            <a:r>
              <a:rPr lang="en-US" dirty="0" err="1"/>
              <a:t>min_samples_split</a:t>
            </a:r>
            <a:r>
              <a:rPr lang="en-US" dirty="0"/>
              <a:t> – 5, </a:t>
            </a:r>
            <a:r>
              <a:rPr lang="en-US" dirty="0" err="1"/>
              <a:t>n_estimators</a:t>
            </a:r>
            <a:r>
              <a:rPr lang="en-US" dirty="0"/>
              <a:t> - 800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Grid </a:t>
            </a:r>
            <a:r>
              <a:rPr lang="en-US" dirty="0"/>
              <a:t>Search </a:t>
            </a:r>
            <a:r>
              <a:rPr lang="en-US" dirty="0" smtClean="0"/>
              <a:t>CV</a:t>
            </a:r>
          </a:p>
          <a:p>
            <a:pPr marL="0" indent="0">
              <a:buNone/>
            </a:pPr>
            <a:r>
              <a:rPr lang="en-US" dirty="0" smtClean="0"/>
              <a:t>     Bootstrap </a:t>
            </a:r>
            <a:r>
              <a:rPr lang="en-US" dirty="0"/>
              <a:t>– False, </a:t>
            </a:r>
            <a:r>
              <a:rPr lang="en-US" dirty="0" err="1"/>
              <a:t>max_depth</a:t>
            </a:r>
            <a:r>
              <a:rPr lang="en-US" dirty="0"/>
              <a:t> – 110, </a:t>
            </a:r>
            <a:r>
              <a:rPr lang="en-US" dirty="0" err="1"/>
              <a:t>max_features</a:t>
            </a:r>
            <a:r>
              <a:rPr lang="en-US" dirty="0"/>
              <a:t> – 3,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min_samples_leaf</a:t>
            </a:r>
            <a:r>
              <a:rPr lang="en-US" dirty="0" smtClean="0"/>
              <a:t> </a:t>
            </a:r>
            <a:r>
              <a:rPr lang="en-US" dirty="0"/>
              <a:t>– 3, </a:t>
            </a:r>
            <a:r>
              <a:rPr lang="en-US" dirty="0" err="1"/>
              <a:t>min_samples_split</a:t>
            </a:r>
            <a:r>
              <a:rPr lang="en-US" dirty="0"/>
              <a:t> – 8, </a:t>
            </a:r>
            <a:r>
              <a:rPr lang="en-US" dirty="0" err="1"/>
              <a:t>n_estimators</a:t>
            </a:r>
            <a:r>
              <a:rPr lang="en-US" dirty="0"/>
              <a:t> - 100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4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463849" cy="1400530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Search on Base Model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9" y="2590167"/>
            <a:ext cx="7060474" cy="29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5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483443" cy="1400530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with best parameters found by random search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6" y="2563507"/>
            <a:ext cx="7620831" cy="28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470380" cy="1400530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164" y="2592976"/>
            <a:ext cx="7137689" cy="27301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Random Forest with best parameters found by grid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9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8131"/>
            <a:ext cx="8946541" cy="52839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df_age_2 is the model that yields a better results on the test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models are not chosen (</a:t>
            </a:r>
            <a:r>
              <a:rPr lang="en-US" dirty="0" err="1"/>
              <a:t>upsample</a:t>
            </a:r>
            <a:r>
              <a:rPr lang="en-US" dirty="0"/>
              <a:t> and </a:t>
            </a:r>
            <a:r>
              <a:rPr lang="en-US" dirty="0" err="1"/>
              <a:t>downsample</a:t>
            </a:r>
            <a:r>
              <a:rPr lang="en-US" dirty="0"/>
              <a:t>) considering the weights each classes are given when the data is either </a:t>
            </a:r>
            <a:r>
              <a:rPr lang="en-US" dirty="0" err="1"/>
              <a:t>upsampled</a:t>
            </a:r>
            <a:r>
              <a:rPr lang="en-US" dirty="0"/>
              <a:t>/</a:t>
            </a:r>
            <a:r>
              <a:rPr lang="en-US" dirty="0" err="1"/>
              <a:t>downsampled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83" y="1853248"/>
            <a:ext cx="5849417" cy="37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2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otential Datasets:</a:t>
            </a:r>
            <a:r>
              <a:rPr lang="en-US" dirty="0" smtClean="0"/>
              <a:t> The </a:t>
            </a:r>
            <a:r>
              <a:rPr lang="en-US" dirty="0"/>
              <a:t>data provided could actually be considered very rich in terms of predicting the client’s behavior for a given campaign. However, given additional data pertaining to client’s financial spending such as income disposal, large credit purchases, demographic of the client</a:t>
            </a:r>
          </a:p>
        </p:txBody>
      </p:sp>
    </p:spTree>
    <p:extLst>
      <p:ext uri="{BB962C8B-B14F-4D97-AF65-F5344CB8AC3E}">
        <p14:creationId xmlns:p14="http://schemas.microsoft.com/office/powerpoint/2010/main" val="244541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FFAD-B8BE-43BA-9482-98F39AFF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566928"/>
            <a:ext cx="10569596" cy="96926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9703-8DF1-4EC2-A33C-E464AC27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326" y="764177"/>
            <a:ext cx="10569596" cy="4649071"/>
          </a:xfrm>
        </p:spPr>
        <p:txBody>
          <a:bodyPr anchor="ctr">
            <a:normAutofit/>
          </a:bodyPr>
          <a:lstStyle/>
          <a:p>
            <a:r>
              <a:rPr lang="en-US" dirty="0"/>
              <a:t>1. DATA</a:t>
            </a:r>
          </a:p>
          <a:p>
            <a:r>
              <a:rPr lang="en-US" dirty="0"/>
              <a:t>2. EDA</a:t>
            </a:r>
          </a:p>
          <a:p>
            <a:r>
              <a:rPr lang="en-US" dirty="0"/>
              <a:t>3. FEATURE ENGINEERING</a:t>
            </a:r>
          </a:p>
          <a:p>
            <a:r>
              <a:rPr lang="en-US" dirty="0"/>
              <a:t>4. MACHINE LEARNING</a:t>
            </a:r>
          </a:p>
          <a:p>
            <a:r>
              <a:rPr lang="en-US" dirty="0"/>
              <a:t>5. BEST MODEL</a:t>
            </a:r>
          </a:p>
          <a:p>
            <a:r>
              <a:rPr lang="en-US" dirty="0"/>
              <a:t>6. POTENTIAL NEXT STEPS</a:t>
            </a:r>
          </a:p>
        </p:txBody>
      </p:sp>
    </p:spTree>
    <p:extLst>
      <p:ext uri="{BB962C8B-B14F-4D97-AF65-F5344CB8AC3E}">
        <p14:creationId xmlns:p14="http://schemas.microsoft.com/office/powerpoint/2010/main" val="66865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0F42-C5F2-4653-AF6E-F6EC1E9E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70380" cy="958071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5C29-2041-43D1-83B6-379A9604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0789"/>
            <a:ext cx="8946541" cy="4837611"/>
          </a:xfrm>
        </p:spPr>
        <p:txBody>
          <a:bodyPr/>
          <a:lstStyle/>
          <a:p>
            <a:r>
              <a:rPr lang="en-US" dirty="0"/>
              <a:t>Abstract: Given some information of a marketing campaign, the goal of this project is to </a:t>
            </a:r>
            <a:r>
              <a:rPr lang="en-US" i="1" dirty="0"/>
              <a:t>predict whether or not they end up subscribing for a term deposit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Data – Client Data, Related with last contact, socio-economic attributes, other attributes</a:t>
            </a:r>
          </a:p>
          <a:p>
            <a:pPr marL="0" indent="0">
              <a:buNone/>
            </a:pPr>
            <a:r>
              <a:rPr lang="en-US" dirty="0"/>
              <a:t>     1. Client Data – age, job, education, housing loan, personal loan</a:t>
            </a:r>
          </a:p>
          <a:p>
            <a:pPr marL="0" indent="0">
              <a:buNone/>
            </a:pPr>
            <a:r>
              <a:rPr lang="en-US" dirty="0"/>
              <a:t>     2. Previous Contact – month, day, duration, contact type</a:t>
            </a:r>
          </a:p>
          <a:p>
            <a:pPr marL="0" indent="0">
              <a:buNone/>
            </a:pPr>
            <a:r>
              <a:rPr lang="en-US" dirty="0"/>
              <a:t>     3. Socio-Economic –employee variation, </a:t>
            </a:r>
            <a:r>
              <a:rPr lang="en-US" dirty="0" err="1"/>
              <a:t>cpi</a:t>
            </a:r>
            <a:r>
              <a:rPr lang="en-US" dirty="0"/>
              <a:t>, cci, </a:t>
            </a:r>
            <a:r>
              <a:rPr lang="en-US" dirty="0" err="1"/>
              <a:t>euribor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80BFB4-7ACB-4D27-9105-7D4B559C92E2}"/>
              </a:ext>
            </a:extLst>
          </p:cNvPr>
          <p:cNvSpPr txBox="1">
            <a:spLocks/>
          </p:cNvSpPr>
          <p:nvPr/>
        </p:nvSpPr>
        <p:spPr>
          <a:xfrm>
            <a:off x="1103312" y="1499616"/>
            <a:ext cx="8946541" cy="474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9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A0E2-85A4-4872-B478-F49E9533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50786" cy="1400530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BFB4-7ACB-4D27-9105-7D4B559C9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9616"/>
            <a:ext cx="8946541" cy="4748783"/>
          </a:xfrm>
        </p:spPr>
        <p:txBody>
          <a:bodyPr>
            <a:normAutofit/>
          </a:bodyPr>
          <a:lstStyle/>
          <a:p>
            <a:r>
              <a:rPr lang="en-US" dirty="0"/>
              <a:t>41188 records with 21 features</a:t>
            </a:r>
          </a:p>
          <a:p>
            <a:r>
              <a:rPr lang="en-US" dirty="0"/>
              <a:t>Data was inspected and cleaned since it was from UCI – ML Repo.</a:t>
            </a:r>
          </a:p>
          <a:p>
            <a:r>
              <a:rPr lang="en-US" dirty="0"/>
              <a:t>Class Imbalance –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Business problems in financial, banking and healthcare industries often have datasets that are massively imbalanced. </a:t>
            </a:r>
          </a:p>
          <a:p>
            <a:r>
              <a:rPr lang="en-US" dirty="0"/>
              <a:t>‘</a:t>
            </a:r>
            <a:r>
              <a:rPr lang="en-US" dirty="0" err="1"/>
              <a:t>upsampling</a:t>
            </a:r>
            <a:r>
              <a:rPr lang="en-US" dirty="0"/>
              <a:t>’ and ‘</a:t>
            </a:r>
            <a:r>
              <a:rPr lang="en-US" dirty="0" err="1"/>
              <a:t>downsampling</a:t>
            </a:r>
            <a:r>
              <a:rPr lang="en-US" dirty="0"/>
              <a:t>’ to address class imbalance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28687-C746-4B9A-98B9-8BB59E18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11" y="2843784"/>
            <a:ext cx="2438553" cy="11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2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59AF-DC33-4168-82EE-E4E52B7E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70380" cy="938476"/>
          </a:xfrm>
        </p:spPr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D97922-BC3E-4DE5-82FD-11939D3C2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540" y="2018282"/>
            <a:ext cx="9597843" cy="170725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EBE26C-05D5-4B87-9DD7-E7D2C949F52C}"/>
              </a:ext>
            </a:extLst>
          </p:cNvPr>
          <p:cNvSpPr txBox="1">
            <a:spLocks/>
          </p:cNvSpPr>
          <p:nvPr/>
        </p:nvSpPr>
        <p:spPr>
          <a:xfrm>
            <a:off x="1104293" y="1587209"/>
            <a:ext cx="10064090" cy="497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‘job’ vs ‘outcome’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Interpretation: </a:t>
            </a:r>
            <a:r>
              <a:rPr lang="en-US" dirty="0"/>
              <a:t>At class-level, ‘blue-collar’ and ‘entrepreneur’ (6% and 8%) had the lowest positive response rate while retired and students had high positive response rate (25% and 31%).</a:t>
            </a:r>
          </a:p>
          <a:p>
            <a:r>
              <a:rPr lang="en-US" dirty="0"/>
              <a:t>This means that ‘admin’ and ‘blue-collar’ jobs were contacted frequently than any other job. However, the highest positive response rate, is among ‘retired’ and ‘student’, rather not ‘blue-collar’ and ‘entrepreneur’.  </a:t>
            </a:r>
          </a:p>
        </p:txBody>
      </p:sp>
    </p:spTree>
    <p:extLst>
      <p:ext uri="{BB962C8B-B14F-4D97-AF65-F5344CB8AC3E}">
        <p14:creationId xmlns:p14="http://schemas.microsoft.com/office/powerpoint/2010/main" val="341542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E8C5-13A7-4731-8A23-D1D56E22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89975" cy="905819"/>
          </a:xfrm>
        </p:spPr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FA5C-42F1-44D3-B14B-790D47A98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526" y="2201260"/>
            <a:ext cx="9377757" cy="22244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F4AB38-594C-47CC-93C9-BC9C0D392787}"/>
              </a:ext>
            </a:extLst>
          </p:cNvPr>
          <p:cNvSpPr txBox="1">
            <a:spLocks/>
          </p:cNvSpPr>
          <p:nvPr/>
        </p:nvSpPr>
        <p:spPr>
          <a:xfrm>
            <a:off x="1143000" y="1558962"/>
            <a:ext cx="10046283" cy="459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‘marital’ vs ‘outcome’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Interpretation: </a:t>
            </a:r>
            <a:r>
              <a:rPr lang="en-US" dirty="0"/>
              <a:t>At class-level, 'unknown' has the highest positive response rate. At category-level, with 55% 'married' contributed the highest percentage of positive response rate.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21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1E88-190F-4441-9A22-2534E9EA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452718"/>
            <a:ext cx="10013179" cy="879693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7CCD-D299-48E2-A66E-A3F3C0A9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9794"/>
            <a:ext cx="9369250" cy="4628605"/>
          </a:xfrm>
        </p:spPr>
        <p:txBody>
          <a:bodyPr/>
          <a:lstStyle/>
          <a:p>
            <a:r>
              <a:rPr lang="en-US" b="1" dirty="0"/>
              <a:t>Consolidate category classes: </a:t>
            </a:r>
            <a:r>
              <a:rPr lang="en-US" dirty="0"/>
              <a:t>consolidate category classes into various levels based on the percentages of ‘yes’ class.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8987A-E46E-48F5-BC38-F9855E17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21" y="2377146"/>
            <a:ext cx="8946541" cy="32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2807-256C-416A-B248-DDA713F2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63849" cy="1108293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EC4C-DC27-4685-AB2B-F870067CA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1012"/>
            <a:ext cx="8946541" cy="4687388"/>
          </a:xfrm>
        </p:spPr>
        <p:txBody>
          <a:bodyPr/>
          <a:lstStyle/>
          <a:p>
            <a:r>
              <a:rPr lang="en-US" dirty="0"/>
              <a:t>Binning the age: Given the data is highly imbalanced, 'age' is </a:t>
            </a:r>
            <a:r>
              <a:rPr lang="en-US" dirty="0" err="1"/>
              <a:t>categorised</a:t>
            </a:r>
            <a:r>
              <a:rPr lang="en-US" dirty="0"/>
              <a:t> into bins based using '</a:t>
            </a:r>
            <a:r>
              <a:rPr lang="en-US" dirty="0" err="1"/>
              <a:t>qcut</a:t>
            </a:r>
            <a:r>
              <a:rPr lang="en-US" dirty="0"/>
              <a:t>' rather than 'cut’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Merging 'marital' and 'age' variable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36E14-0B21-4A69-9F68-4DF140B1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5" y="2371060"/>
            <a:ext cx="4381880" cy="701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320" y="3664131"/>
            <a:ext cx="4855479" cy="21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18CB-E22C-4B41-B4F4-22EF0E5F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83443" cy="1400530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DF59-0240-4A47-A99C-BB1A5EF6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6510"/>
            <a:ext cx="8946541" cy="4791890"/>
          </a:xfrm>
        </p:spPr>
        <p:txBody>
          <a:bodyPr/>
          <a:lstStyle/>
          <a:p>
            <a:r>
              <a:rPr lang="en-US" dirty="0" smtClean="0"/>
              <a:t>Treating Outliers:</a:t>
            </a:r>
          </a:p>
          <a:p>
            <a:pPr marL="0" indent="0">
              <a:buNone/>
            </a:pPr>
            <a:r>
              <a:rPr lang="en-US" dirty="0" smtClean="0"/>
              <a:t>     1</a:t>
            </a:r>
            <a:r>
              <a:rPr lang="en-US" dirty="0"/>
              <a:t>. Applying Upper </a:t>
            </a:r>
            <a:r>
              <a:rPr lang="en-US" dirty="0" smtClean="0"/>
              <a:t>&amp; Lower </a:t>
            </a:r>
            <a:r>
              <a:rPr lang="en-US" dirty="0"/>
              <a:t>bounds to </a:t>
            </a:r>
            <a:r>
              <a:rPr lang="en-US" i="1" dirty="0"/>
              <a:t>'duration'</a:t>
            </a:r>
            <a:r>
              <a:rPr lang="en-US" dirty="0"/>
              <a:t> and </a:t>
            </a:r>
            <a:r>
              <a:rPr lang="en-US" i="1" dirty="0"/>
              <a:t>'employees'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</a:t>
            </a:r>
            <a:r>
              <a:rPr lang="en-US" dirty="0"/>
              <a:t>. Applying 90 percentiles </a:t>
            </a:r>
            <a:r>
              <a:rPr lang="en-US" dirty="0" smtClean="0"/>
              <a:t>&amp; 5 </a:t>
            </a:r>
            <a:r>
              <a:rPr lang="en-US" dirty="0"/>
              <a:t>percentiles for the </a:t>
            </a:r>
            <a:r>
              <a:rPr lang="en-US" dirty="0" smtClean="0"/>
              <a:t>extreme </a:t>
            </a:r>
            <a:r>
              <a:rPr lang="en-US" dirty="0"/>
              <a:t>outliers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3</a:t>
            </a:r>
            <a:r>
              <a:rPr lang="en-US" dirty="0"/>
              <a:t>. Apply Logarithmic transformations to invalid outliers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Ready for Machine Learning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1</a:t>
            </a:r>
            <a:r>
              <a:rPr lang="en-US" dirty="0"/>
              <a:t>. Standardization and </a:t>
            </a:r>
            <a:r>
              <a:rPr lang="en-US" dirty="0" smtClean="0"/>
              <a:t>Normalization</a:t>
            </a:r>
          </a:p>
          <a:p>
            <a:pPr marL="0" indent="0">
              <a:buNone/>
            </a:pPr>
            <a:r>
              <a:rPr lang="en-US" dirty="0" smtClean="0"/>
              <a:t>     2</a:t>
            </a:r>
            <a:r>
              <a:rPr lang="en-US" dirty="0"/>
              <a:t>. </a:t>
            </a:r>
            <a:r>
              <a:rPr lang="en-US" dirty="0" err="1"/>
              <a:t>Upsampling</a:t>
            </a:r>
            <a:r>
              <a:rPr lang="en-US" dirty="0"/>
              <a:t> and </a:t>
            </a:r>
            <a:r>
              <a:rPr lang="en-US" dirty="0" err="1" smtClean="0"/>
              <a:t>Downsampling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3</a:t>
            </a:r>
            <a:r>
              <a:rPr lang="en-US" dirty="0"/>
              <a:t>. Dummy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1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605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BANK MARKETING DATASET</vt:lpstr>
      <vt:lpstr>CONTENTS</vt:lpstr>
      <vt:lpstr>DATA</vt:lpstr>
      <vt:lpstr>DATA</vt:lpstr>
      <vt:lpstr>EDA</vt:lpstr>
      <vt:lpstr>EDA</vt:lpstr>
      <vt:lpstr>FEATURE ENGINEERING</vt:lpstr>
      <vt:lpstr>FEATURE ENGINEERING</vt:lpstr>
      <vt:lpstr>FEATURE ENGINEERING</vt:lpstr>
      <vt:lpstr>MACHINE LEARNING</vt:lpstr>
      <vt:lpstr>MACHINE LEARNING</vt:lpstr>
      <vt:lpstr>MACHINE LEARNING</vt:lpstr>
      <vt:lpstr>MACHINE LEARNING</vt:lpstr>
      <vt:lpstr>BEST MODEL</vt:lpstr>
      <vt:lpstr>POTENTIAL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DATASET</dc:title>
  <dc:creator>Sankeerth Ankam</dc:creator>
  <cp:lastModifiedBy>Nishu</cp:lastModifiedBy>
  <cp:revision>17</cp:revision>
  <dcterms:created xsi:type="dcterms:W3CDTF">2019-02-05T15:53:45Z</dcterms:created>
  <dcterms:modified xsi:type="dcterms:W3CDTF">2019-02-06T23:59:00Z</dcterms:modified>
</cp:coreProperties>
</file>