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6" r:id="rId9"/>
    <p:sldId id="264" r:id="rId10"/>
    <p:sldId id="265" r:id="rId11"/>
    <p:sldId id="261" r:id="rId12"/>
    <p:sldId id="262" r:id="rId13"/>
    <p:sldId id="263" r:id="rId14"/>
    <p:sldId id="269" r:id="rId15"/>
  </p:sldIdLst>
  <p:sldSz cx="9144000" cy="5715000" type="screen16x10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ourier Prim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24">
          <p15:clr>
            <a:srgbClr val="9AA0A6"/>
          </p15:clr>
        </p15:guide>
        <p15:guide id="4" pos="1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58"/>
      </p:cViewPr>
      <p:guideLst>
        <p:guide orient="horz" pos="1800"/>
        <p:guide pos="2880"/>
        <p:guide orient="horz" pos="3324"/>
        <p:guide pos="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b03942d1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30b03942d1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68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b03942d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30b03942d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b03942d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30b03942d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b03942d1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30b03942d1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0b03942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g30b03942d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0b03942d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30b03942d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b03942d1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30b03942d1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37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b03942d1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30b03942d1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95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b03942d1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30b03942d1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29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b03942d1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30b03942d1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01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b03942d1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30b03942d1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78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onferenc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 descr="jkdjfkjsdklfjd" title="jhjdhfjsdh"/>
          <p:cNvSpPr txBox="1">
            <a:spLocks noGrp="1"/>
          </p:cNvSpPr>
          <p:nvPr>
            <p:ph type="ctrTitle"/>
          </p:nvPr>
        </p:nvSpPr>
        <p:spPr>
          <a:xfrm>
            <a:off x="1207425" y="2839544"/>
            <a:ext cx="56934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311708" y="340134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52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313526" y="4583667"/>
            <a:ext cx="49677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986875" y="2702646"/>
            <a:ext cx="19623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">
          <p15:clr>
            <a:srgbClr val="FA7B17"/>
          </p15:clr>
        </p15:guide>
        <p15:guide id="2" pos="565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419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3"/>
          <p:cNvCxnSpPr/>
          <p:nvPr/>
        </p:nvCxnSpPr>
        <p:spPr>
          <a:xfrm rot="10800000" flipH="1">
            <a:off x="383286" y="1220828"/>
            <a:ext cx="8594700" cy="1200"/>
          </a:xfrm>
          <a:prstGeom prst="straightConnector1">
            <a:avLst/>
          </a:prstGeom>
          <a:noFill/>
          <a:ln w="1905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3"/>
          <p:cNvSpPr txBox="1"/>
          <p:nvPr/>
        </p:nvSpPr>
        <p:spPr>
          <a:xfrm>
            <a:off x="4259825" y="5255639"/>
            <a:ext cx="36276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AOS">
  <p:cSld name="TITLE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311700" y="1155413"/>
            <a:ext cx="8520600" cy="1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52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4" descr="jkdjfkjsdklfjd" title="jhjdhfjsdh"/>
          <p:cNvSpPr txBox="1">
            <a:spLocks noGrp="1"/>
          </p:cNvSpPr>
          <p:nvPr>
            <p:ph type="ctrTitle" idx="2"/>
          </p:nvPr>
        </p:nvSpPr>
        <p:spPr>
          <a:xfrm>
            <a:off x="1645609" y="3185083"/>
            <a:ext cx="61713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4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320125" y="5072831"/>
            <a:ext cx="31374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">
          <p15:clr>
            <a:srgbClr val="FA7B17"/>
          </p15:clr>
        </p15:guide>
        <p15:guide id="2" orient="horz" pos="45">
          <p15:clr>
            <a:srgbClr val="FA7B17"/>
          </p15:clr>
        </p15:guide>
        <p15:guide id="3" orient="horz" pos="106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81000" y="127001"/>
            <a:ext cx="8382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81000" y="889000"/>
            <a:ext cx="8382000" cy="4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077200" y="5283729"/>
            <a:ext cx="685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4758" y="5261845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>
          <p15:clr>
            <a:srgbClr val="EA4335"/>
          </p15:clr>
        </p15:guide>
        <p15:guide id="2" orient="horz" pos="190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kenaresh/CS683_Project_godspeed_Cache.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155620.215567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3037697.303770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ctrTitle" idx="2"/>
          </p:nvPr>
        </p:nvSpPr>
        <p:spPr>
          <a:xfrm>
            <a:off x="311700" y="470639"/>
            <a:ext cx="85206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 dirty="0">
                <a:solidFill>
                  <a:schemeClr val="dk1"/>
                </a:solidFill>
              </a:rPr>
              <a:t>CS-683 Project Presentation</a:t>
            </a:r>
            <a:br>
              <a:rPr lang="en" sz="2500" dirty="0">
                <a:solidFill>
                  <a:schemeClr val="dk1"/>
                </a:solidFill>
              </a:rPr>
            </a:br>
            <a:br>
              <a:rPr lang="en" sz="2500" dirty="0">
                <a:solidFill>
                  <a:schemeClr val="dk1"/>
                </a:solidFill>
              </a:rPr>
            </a:br>
            <a:br>
              <a:rPr lang="en" sz="5400" b="1" dirty="0"/>
            </a:br>
            <a:r>
              <a:rPr lang="en" sz="3500" b="1" dirty="0"/>
              <a:t>Check Point 1 Update for Course Project</a:t>
            </a:r>
            <a:endParaRPr sz="35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 sz="2400" dirty="0"/>
            </a:br>
            <a:endParaRPr sz="24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solidFill>
                  <a:srgbClr val="000000"/>
                </a:solidFill>
              </a:rPr>
              <a:t>Pasham Pranay, S Naresh</a:t>
            </a:r>
            <a:br>
              <a:rPr lang="en" sz="25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godspeed_cache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000" dirty="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23m1123@iitb.ac.in, 23m1200@iitb.ac.in</a:t>
            </a:r>
            <a:endParaRPr sz="2000" dirty="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64178" y="119306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 dirty="0"/>
              <a:t>Work done so far : Literature Survey on Baseline correlating dead block Predictor(cbPred):</a:t>
            </a:r>
            <a:r>
              <a:rPr lang="en" sz="2800" b="1" dirty="0">
                <a:solidFill>
                  <a:srgbClr val="FF0000"/>
                </a:solidFill>
              </a:rPr>
              <a:t>Eviction</a:t>
            </a:r>
            <a:endParaRPr sz="2800"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4DA9A-3035-5021-2C7E-4A81E759E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7" y="1527232"/>
            <a:ext cx="8968186" cy="40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4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Results (Legible fonts in plots please)</a:t>
            </a:r>
            <a:endParaRPr sz="350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82;p13">
            <a:extLst>
              <a:ext uri="{FF2B5EF4-FFF2-40B4-BE49-F238E27FC236}">
                <a16:creationId xmlns:a16="http://schemas.microsoft.com/office/drawing/2014/main" id="{15CB1305-BDD1-4403-E7A2-DE781064E7AC}"/>
              </a:ext>
            </a:extLst>
          </p:cNvPr>
          <p:cNvSpPr txBox="1"/>
          <p:nvPr/>
        </p:nvSpPr>
        <p:spPr>
          <a:xfrm>
            <a:off x="311700" y="2234249"/>
            <a:ext cx="8520600" cy="213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>
              <a:buClr>
                <a:srgbClr val="E06666"/>
              </a:buClr>
              <a:buSzPts val="2500"/>
              <a:buChar char="●"/>
            </a:pPr>
            <a:r>
              <a:rPr lang="en-US" sz="2500" dirty="0">
                <a:solidFill>
                  <a:srgbClr val="E06666"/>
                </a:solidFill>
                <a:highlight>
                  <a:srgbClr val="FFFFFF"/>
                </a:highlight>
              </a:rPr>
              <a:t>No results yet</a:t>
            </a:r>
            <a:endParaRPr sz="2500" dirty="0">
              <a:solidFill>
                <a:srgbClr val="E0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Plan for checkpoint-II</a:t>
            </a:r>
            <a:endParaRPr sz="3500"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311700" y="2402224"/>
            <a:ext cx="8520600" cy="213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>
              <a:buClr>
                <a:srgbClr val="E06666"/>
              </a:buClr>
              <a:buSzPts val="2500"/>
              <a:buChar char="●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Checkpoint-2: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evaluate the baseline and outline our approach for implementing the proposed improvements/additions to the baseline. </a:t>
            </a:r>
          </a:p>
          <a:p>
            <a:pPr marL="457200" lvl="0" indent="-387350">
              <a:buClr>
                <a:srgbClr val="E06666"/>
              </a:buClr>
              <a:buSzPts val="2500"/>
              <a:buChar char="●"/>
            </a:pPr>
            <a:endParaRPr lang="en-US" sz="1600" dirty="0">
              <a:solidFill>
                <a:srgbClr val="E06666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>
              <a:buClr>
                <a:srgbClr val="E06666"/>
              </a:buClr>
              <a:buSzPts val="2500"/>
              <a:buChar char="●"/>
            </a:pPr>
            <a:endParaRPr lang="en-US" sz="1600" dirty="0">
              <a:solidFill>
                <a:srgbClr val="E06666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>
              <a:buClr>
                <a:srgbClr val="E06666"/>
              </a:buClr>
              <a:buSzPts val="2500"/>
              <a:buChar char="●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Labor: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divide the baseline evaluation equally based on the benchmarks and propose improvement/additions as group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Github link</a:t>
            </a:r>
            <a:endParaRPr sz="3500"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311700" y="1304944"/>
            <a:ext cx="8520600" cy="3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lvl="0">
              <a:buClr>
                <a:schemeClr val="dk1"/>
              </a:buClr>
              <a:buSzPts val="2500"/>
            </a:pPr>
            <a:r>
              <a:rPr lang="en-IN" sz="2500" dirty="0">
                <a:solidFill>
                  <a:schemeClr val="dk1"/>
                </a:solidFill>
                <a:hlinkClick r:id="rId3"/>
              </a:rPr>
              <a:t>https://github.com/sankenaresh/CS683_Project_godspeed_Cache.git</a:t>
            </a:r>
            <a:endParaRPr lang="en-IN" sz="2500" dirty="0">
              <a:solidFill>
                <a:schemeClr val="dk1"/>
              </a:solidFill>
            </a:endParaRPr>
          </a:p>
          <a:p>
            <a:pPr marL="457200" lvl="0" indent="-387350">
              <a:buClr>
                <a:schemeClr val="dk1"/>
              </a:buClr>
              <a:buSzPts val="2500"/>
              <a:buChar char="●"/>
            </a:pPr>
            <a:endParaRPr sz="25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6D82F-2C04-D84F-BE41-0F2FA73CB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38100" indent="0" algn="ctr">
              <a:buNone/>
            </a:pPr>
            <a:r>
              <a:rPr lang="en-IN" sz="50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9D9C1-ADDC-6CAB-51C7-A2A93A3ADA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0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Problem statement</a:t>
            </a:r>
            <a:endParaRPr sz="350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6" name="Google Shape;46;p8"/>
          <p:cNvSpPr txBox="1"/>
          <p:nvPr/>
        </p:nvSpPr>
        <p:spPr>
          <a:xfrm>
            <a:off x="84488" y="1293340"/>
            <a:ext cx="8975023" cy="431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Dead page in TLB or dead block in cache:</a:t>
            </a:r>
          </a:p>
          <a:p>
            <a:pPr eaLnBrk="0" fontAlgn="base" hangingPunct="0">
              <a:spcBef>
                <a:spcPct val="0"/>
              </a:spcBef>
              <a:spcAft>
                <a:spcPts val="40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1. Entries with no hits before eviction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Predicting and bypassing dead entries:</a:t>
            </a:r>
          </a:p>
          <a:p>
            <a:pPr lvl="0" eaLnBrk="0" fontAlgn="base" hangingPunct="0">
              <a:spcBef>
                <a:spcPct val="0"/>
              </a:spcBef>
              <a:spcAft>
                <a:spcPts val="40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1. Reduces capacity misses</a:t>
            </a:r>
          </a:p>
          <a:p>
            <a:pPr lvl="0" eaLnBrk="0" fontAlgn="base" hangingPunct="0">
              <a:spcBef>
                <a:spcPct val="0"/>
              </a:spcBef>
              <a:spcAft>
                <a:spcPts val="40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2. Efficient TLB and Cache usage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Explore and enhance dead page and dead block predictors for STLB and LLC</a:t>
            </a:r>
          </a:p>
          <a:p>
            <a:pPr lvl="0" eaLnBrk="0" fontAlgn="base" hangingPunct="0">
              <a:spcBef>
                <a:spcPct val="0"/>
              </a:spcBef>
              <a:spcAft>
                <a:spcPts val="400"/>
              </a:spcAft>
              <a:buClrTx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Baseline: “Dead Page and Dead Block Predictors: Cleaning TLBs and Caches 			Together” HPCA,2021</a:t>
            </a:r>
          </a:p>
          <a:p>
            <a:pPr lvl="0" eaLnBrk="0" fontAlgn="base" hangingPunct="0">
              <a:spcBef>
                <a:spcPct val="0"/>
              </a:spcBef>
              <a:spcAft>
                <a:spcPts val="400"/>
              </a:spcAft>
              <a:buClrTx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1. Dead-on-arrival page predictor (STLB)</a:t>
            </a:r>
          </a:p>
          <a:p>
            <a:pPr lvl="0" eaLnBrk="0" fontAlgn="base" hangingPunct="0">
              <a:spcBef>
                <a:spcPct val="0"/>
              </a:spcBef>
              <a:spcAft>
                <a:spcPts val="400"/>
              </a:spcAft>
              <a:buClrTx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2. Page-correlated dead block predictor (LLC)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Dynamic dead block predictor</a:t>
            </a:r>
          </a:p>
          <a:p>
            <a:pPr lvl="0" eaLnBrk="0" fontAlgn="base" hangingPunct="0">
              <a:spcBef>
                <a:spcPct val="0"/>
              </a:spcBef>
              <a:spcAft>
                <a:spcPts val="400"/>
              </a:spcAft>
              <a:buClrTx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Selects between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cbPred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standalone dead block predictor</a:t>
            </a:r>
          </a:p>
          <a:p>
            <a:pPr lvl="0" eaLnBrk="0" fontAlgn="base" hangingPunct="0">
              <a:spcBef>
                <a:spcPct val="0"/>
              </a:spcBef>
              <a:spcAft>
                <a:spcPts val="400"/>
              </a:spcAft>
              <a:buClrTx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Possibility to improve performance across diverse workloads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endParaRPr lang="en-IN" sz="16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Prior Works</a:t>
            </a:r>
            <a:endParaRPr sz="3500"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311700" y="1484767"/>
            <a:ext cx="8520600" cy="3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Paper-1(Baseline):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Mazumdar, P. Mitra and A. Basu, "Dead Page and Dead Block Predictors: Cleaning TLBs and Caches Together," 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IEEE International Symposium on High-Performance Computer Architecture (HPCA)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Seoul, Korea (South), 2021, pp. 507-519,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10.1109/HPCA51647.2021.00050</a:t>
            </a:r>
          </a:p>
          <a:p>
            <a:pPr fontAlgn="base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fontAlgn="base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Paper-2: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Carole-Jean Wu,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Aamer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Jaleel, Will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Hasenplaugh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Margaret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Martonosi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Simon C. Steely, and Joel Emer. 2011.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signature-based hit predictor for high performance caching. In Proceedings of the 44th Annual IEEE/ACM International Symposium on Microarchitecture (MICRO-44). Association for Computing Machinery, New York, NY, USA, 430–441. </a:t>
            </a:r>
            <a:r>
              <a:rPr lang="en-IN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https://doi.org/10.1145/2155620.2155671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fontAlgn="base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Paper-3: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Abhishek Bhattacharjee. 2017. Translation-Triggered Prefetching. In Proceedings of the Twenty-Second International Conference on Architectural Support for Programming Languages and Operating Systems (ASPLOS '17). Association for Computing Machinery, New York, NY, USA, 63–76. </a:t>
            </a:r>
            <a:r>
              <a:rPr lang="en-IN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https://doi.org/10.1145/3037697.3037705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69850" lvl="0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500"/>
            </a:pPr>
            <a:endParaRPr sz="1600" dirty="0">
              <a:solidFill>
                <a:srgbClr val="E0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Goal of the Project</a:t>
            </a:r>
            <a:endParaRPr sz="3500"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264178" y="1742400"/>
            <a:ext cx="8520600" cy="393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>
              <a:buClr>
                <a:schemeClr val="dk1"/>
              </a:buClr>
              <a:buSzPts val="2500"/>
              <a:buChar char="●"/>
            </a:pPr>
            <a:r>
              <a:rPr lang="en-US" sz="1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of dead block and dead page predictors, focusing on Paper-1 as our baseline. </a:t>
            </a:r>
          </a:p>
          <a:p>
            <a:pPr marL="457200" lvl="0" indent="-387350">
              <a:buClr>
                <a:schemeClr val="dk1"/>
              </a:buClr>
              <a:buSzPts val="2500"/>
              <a:buChar char="●"/>
            </a:pPr>
            <a:endParaRPr lang="en-US" sz="18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>
              <a:buClr>
                <a:schemeClr val="dk1"/>
              </a:buClr>
              <a:buSzPts val="2500"/>
              <a:buChar char="●"/>
            </a:pP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>
              <a:buClr>
                <a:schemeClr val="dk1"/>
              </a:buClr>
              <a:buSzPts val="2500"/>
              <a:buChar char="●"/>
            </a:pPr>
            <a:r>
              <a:rPr lang="en-US" sz="1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baseline and outline our approach for implementing the proposed improvement to the baseline. </a:t>
            </a:r>
          </a:p>
          <a:p>
            <a:pPr marL="457200" lvl="0" indent="-387350">
              <a:buClr>
                <a:schemeClr val="dk1"/>
              </a:buClr>
              <a:buSzPts val="2500"/>
              <a:buChar char="●"/>
            </a:pP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>
              <a:buClr>
                <a:schemeClr val="dk1"/>
              </a:buClr>
              <a:buSzPts val="2500"/>
              <a:buChar char="●"/>
            </a:pP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>
              <a:buClr>
                <a:schemeClr val="dk1"/>
              </a:buClr>
              <a:buSzPts val="2500"/>
              <a:buChar char="●"/>
            </a:pPr>
            <a:r>
              <a:rPr lang="en-US" sz="1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evaluate our proposed improvement and compare it against the baseline. 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64178" y="119306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 dirty="0"/>
              <a:t>Work done so far : Literature Survey on Baseline dead page Predictor(dpPred): </a:t>
            </a:r>
            <a:r>
              <a:rPr lang="en" sz="3000" b="1" dirty="0">
                <a:solidFill>
                  <a:srgbClr val="FF0000"/>
                </a:solidFill>
              </a:rPr>
              <a:t>Fill</a:t>
            </a:r>
            <a:endParaRPr sz="3000" b="1" dirty="0">
              <a:solidFill>
                <a:srgbClr val="FF0000"/>
              </a:solidFill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7EB097-3EA9-59C7-4597-1C1B2227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781" y="1252970"/>
            <a:ext cx="4650437" cy="44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64178" y="119306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 dirty="0"/>
              <a:t>Work done so far : Literature Survey on Baseline dead page Predictor(dpPred): </a:t>
            </a:r>
            <a:r>
              <a:rPr lang="en" sz="3000" b="1" dirty="0">
                <a:solidFill>
                  <a:srgbClr val="FF0000"/>
                </a:solidFill>
              </a:rPr>
              <a:t>Lookup</a:t>
            </a:r>
            <a:endParaRPr sz="3000" b="1" dirty="0">
              <a:solidFill>
                <a:srgbClr val="FF0000"/>
              </a:solidFill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4FF2D-0EC1-B708-9C01-CFC280F5F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07" y="1264406"/>
            <a:ext cx="4460365" cy="44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9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64178" y="119306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 dirty="0"/>
              <a:t>Work done so far : Literature Survey on Baseline dead page Predictor(dpPred): </a:t>
            </a:r>
            <a:r>
              <a:rPr lang="en" sz="3000" b="1" dirty="0">
                <a:solidFill>
                  <a:srgbClr val="FF0000"/>
                </a:solidFill>
              </a:rPr>
              <a:t>Eviction</a:t>
            </a:r>
            <a:endParaRPr sz="3000" b="1" dirty="0">
              <a:solidFill>
                <a:srgbClr val="FF0000"/>
              </a:solidFill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28281-5601-8696-E4D7-F568E111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465" y="1239419"/>
            <a:ext cx="5309069" cy="44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2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64178" y="119306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 dirty="0"/>
              <a:t>Work done so far : Literature Survey on Baseline correlating dead block Predictor(cbPred):</a:t>
            </a:r>
            <a:r>
              <a:rPr lang="en" sz="3000" b="1" dirty="0">
                <a:solidFill>
                  <a:srgbClr val="FF0000"/>
                </a:solidFill>
              </a:rPr>
              <a:t>Fill</a:t>
            </a:r>
            <a:endParaRPr sz="3000" b="1" dirty="0">
              <a:solidFill>
                <a:srgbClr val="FF0000"/>
              </a:solidFill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9D222-2753-E867-1930-27164195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3" y="1392194"/>
            <a:ext cx="8955554" cy="41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64178" y="119306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 dirty="0"/>
              <a:t>Work done so far : Literature Survey on Baseline correlating dead block Predictor(cbPred):</a:t>
            </a:r>
            <a:r>
              <a:rPr lang="en" sz="3000" b="1" dirty="0">
                <a:solidFill>
                  <a:srgbClr val="FF0000"/>
                </a:solidFill>
              </a:rPr>
              <a:t>Lookup</a:t>
            </a:r>
            <a:endParaRPr sz="3000"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D2697-8C55-8E90-001F-E0259A82D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12" y="1292393"/>
            <a:ext cx="8212575" cy="442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53667"/>
      </p:ext>
    </p:extLst>
  </p:cSld>
  <p:clrMapOvr>
    <a:masterClrMapping/>
  </p:clrMapOvr>
</p:sld>
</file>

<file path=ppt/theme/theme1.xml><?xml version="1.0" encoding="utf-8"?>
<a:theme xmlns:a="http://schemas.openxmlformats.org/drawingml/2006/main" name="cs77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592</Words>
  <Application>Microsoft Office PowerPoint</Application>
  <PresentationFormat>On-screen Show (16:10)</PresentationFormat>
  <Paragraphs>63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Cambria Math</vt:lpstr>
      <vt:lpstr>Courier Prime</vt:lpstr>
      <vt:lpstr>Cambria</vt:lpstr>
      <vt:lpstr>Arial</vt:lpstr>
      <vt:lpstr>Calibri</vt:lpstr>
      <vt:lpstr>cs773</vt:lpstr>
      <vt:lpstr>CS-683 Project Presentation   Check Point 1 Update for Course Project    Pasham Pranay, S Naresh godspeed_cache 23m1123@iitb.ac.in, 23m1200@iitb.ac.in</vt:lpstr>
      <vt:lpstr>Problem statement</vt:lpstr>
      <vt:lpstr>Prior Works</vt:lpstr>
      <vt:lpstr>Goal of the Project</vt:lpstr>
      <vt:lpstr>Work done so far : Literature Survey on Baseline dead page Predictor(dpPred): Fill</vt:lpstr>
      <vt:lpstr>Work done so far : Literature Survey on Baseline dead page Predictor(dpPred): Lookup</vt:lpstr>
      <vt:lpstr>Work done so far : Literature Survey on Baseline dead page Predictor(dpPred): Eviction</vt:lpstr>
      <vt:lpstr>Work done so far : Literature Survey on Baseline correlating dead block Predictor(cbPred):Fill</vt:lpstr>
      <vt:lpstr>Work done so far : Literature Survey on Baseline correlating dead block Predictor(cbPred):Lookup</vt:lpstr>
      <vt:lpstr>Work done so far : Literature Survey on Baseline correlating dead block Predictor(cbPred):Eviction</vt:lpstr>
      <vt:lpstr>Results (Legible fonts in plots please)</vt:lpstr>
      <vt:lpstr>Plan for checkpoint-II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naresh s</cp:lastModifiedBy>
  <cp:revision>24</cp:revision>
  <dcterms:modified xsi:type="dcterms:W3CDTF">2024-10-25T19:55:05Z</dcterms:modified>
</cp:coreProperties>
</file>