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2"/>
  </p:sldMasterIdLst>
  <p:notesMasterIdLst>
    <p:notesMasterId r:id="rId15"/>
  </p:notesMasterIdLst>
  <p:sldIdLst>
    <p:sldId id="256" r:id="rId3"/>
    <p:sldId id="257" r:id="rId4"/>
    <p:sldId id="258" r:id="rId5"/>
    <p:sldId id="271" r:id="rId6"/>
    <p:sldId id="269" r:id="rId7"/>
    <p:sldId id="270" r:id="rId8"/>
    <p:sldId id="274" r:id="rId9"/>
    <p:sldId id="272" r:id="rId10"/>
    <p:sldId id="264" r:id="rId11"/>
    <p:sldId id="273" r:id="rId12"/>
    <p:sldId id="275" r:id="rId13"/>
    <p:sldId id="266" r:id="rId14"/>
  </p:sldIdLst>
  <p:sldSz cx="18288000" cy="10287000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279" autoAdjust="0"/>
    <p:restoredTop sz="95033" autoAdjust="0"/>
  </p:normalViewPr>
  <p:slideViewPr>
    <p:cSldViewPr>
      <p:cViewPr varScale="1">
        <p:scale>
          <a:sx n="52" d="100"/>
          <a:sy n="52" d="100"/>
        </p:scale>
        <p:origin x="17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3.fntdata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2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font" Target="fonts/font4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27.06.2023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27.06.2023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250f0f4f9da_0_2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g250f0f4f9da_0_2:notes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cs-CZ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g250f0f4f9da_0_2:notes"/>
          <p:cNvSpPr>
            <a:spLocks noGrp="1" noRot="1" noChangeAspect="1"/>
          </p:cNvSpPr>
          <p:nvPr>
            <p:ph type="sldImg" idx="3"/>
          </p:nvPr>
        </p:nvSpPr>
        <p:spPr>
          <a:xfrm>
            <a:off x="2290763" y="512763"/>
            <a:ext cx="4562475" cy="256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8" name="Google Shape;378;g250f0f4f9da_0_2:notes"/>
          <p:cNvSpPr txBox="1"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g250f0f4f9da_0_2:notes"/>
          <p:cNvSpPr txBox="1">
            <a:spLocks noGrp="1"/>
          </p:cNvSpPr>
          <p:nvPr>
            <p:ph type="ftr" idx="11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g250f0f4f9da_0_2:notes"/>
          <p:cNvSpPr txBox="1">
            <a:spLocks noGrp="1"/>
          </p:cNvSpPr>
          <p:nvPr>
            <p:ph type="sldNum" idx="12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cs-CZ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10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10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p10:notes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cs-CZ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10:notes"/>
          <p:cNvSpPr>
            <a:spLocks noGrp="1" noRot="1" noChangeAspect="1"/>
          </p:cNvSpPr>
          <p:nvPr>
            <p:ph type="sldImg" idx="3"/>
          </p:nvPr>
        </p:nvSpPr>
        <p:spPr>
          <a:xfrm>
            <a:off x="2290763" y="512763"/>
            <a:ext cx="4562475" cy="256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0" name="Google Shape;410;p10:notes"/>
          <p:cNvSpPr txBox="1"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10:notes"/>
          <p:cNvSpPr txBox="1">
            <a:spLocks noGrp="1"/>
          </p:cNvSpPr>
          <p:nvPr>
            <p:ph type="ftr" idx="11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10:notes"/>
          <p:cNvSpPr txBox="1">
            <a:spLocks noGrp="1"/>
          </p:cNvSpPr>
          <p:nvPr>
            <p:ph type="sldNum" idx="12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cs-CZ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11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27.06.2023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12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27.06.2023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27.06.2023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4:notes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cs-CZ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4:notes"/>
          <p:cNvSpPr>
            <a:spLocks noGrp="1" noRot="1" noChangeAspect="1"/>
          </p:cNvSpPr>
          <p:nvPr>
            <p:ph type="sldImg" idx="3"/>
          </p:nvPr>
        </p:nvSpPr>
        <p:spPr>
          <a:xfrm>
            <a:off x="2290763" y="512763"/>
            <a:ext cx="4562475" cy="256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" name="Google Shape;184;p4:notes"/>
          <p:cNvSpPr txBox="1"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4:notes"/>
          <p:cNvSpPr txBox="1">
            <a:spLocks noGrp="1"/>
          </p:cNvSpPr>
          <p:nvPr>
            <p:ph type="ftr" idx="11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4:notes"/>
          <p:cNvSpPr txBox="1">
            <a:spLocks noGrp="1"/>
          </p:cNvSpPr>
          <p:nvPr>
            <p:ph type="sldNum" idx="12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cs-CZ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4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5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5:notes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cs-CZ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5:notes"/>
          <p:cNvSpPr>
            <a:spLocks noGrp="1" noRot="1" noChangeAspect="1"/>
          </p:cNvSpPr>
          <p:nvPr>
            <p:ph type="sldImg" idx="3"/>
          </p:nvPr>
        </p:nvSpPr>
        <p:spPr>
          <a:xfrm>
            <a:off x="2290763" y="512763"/>
            <a:ext cx="4562475" cy="256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0" name="Google Shape;210;p5:notes"/>
          <p:cNvSpPr txBox="1"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5:notes"/>
          <p:cNvSpPr txBox="1">
            <a:spLocks noGrp="1"/>
          </p:cNvSpPr>
          <p:nvPr>
            <p:ph type="ftr" idx="11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5:notes"/>
          <p:cNvSpPr txBox="1">
            <a:spLocks noGrp="1"/>
          </p:cNvSpPr>
          <p:nvPr>
            <p:ph type="sldNum" idx="12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cs-CZ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5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6:notes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cs-CZ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6:notes"/>
          <p:cNvSpPr>
            <a:spLocks noGrp="1" noRot="1" noChangeAspect="1"/>
          </p:cNvSpPr>
          <p:nvPr>
            <p:ph type="sldImg" idx="3"/>
          </p:nvPr>
        </p:nvSpPr>
        <p:spPr>
          <a:xfrm>
            <a:off x="2290763" y="512763"/>
            <a:ext cx="4562475" cy="256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" name="Google Shape;246;p6:notes"/>
          <p:cNvSpPr txBox="1"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6:notes"/>
          <p:cNvSpPr txBox="1">
            <a:spLocks noGrp="1"/>
          </p:cNvSpPr>
          <p:nvPr>
            <p:ph type="ftr" idx="11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6:notes"/>
          <p:cNvSpPr txBox="1">
            <a:spLocks noGrp="1"/>
          </p:cNvSpPr>
          <p:nvPr>
            <p:ph type="sldNum" idx="12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cs-CZ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6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7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7:notes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cs-CZ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7:notes"/>
          <p:cNvSpPr>
            <a:spLocks noGrp="1" noRot="1" noChangeAspect="1"/>
          </p:cNvSpPr>
          <p:nvPr>
            <p:ph type="sldImg" idx="3"/>
          </p:nvPr>
        </p:nvSpPr>
        <p:spPr>
          <a:xfrm>
            <a:off x="2290763" y="512763"/>
            <a:ext cx="4562475" cy="256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1" name="Google Shape;291;p7:notes"/>
          <p:cNvSpPr txBox="1"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7:notes"/>
          <p:cNvSpPr txBox="1">
            <a:spLocks noGrp="1"/>
          </p:cNvSpPr>
          <p:nvPr>
            <p:ph type="ftr" idx="11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7:notes"/>
          <p:cNvSpPr txBox="1">
            <a:spLocks noGrp="1"/>
          </p:cNvSpPr>
          <p:nvPr>
            <p:ph type="sldNum" idx="12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cs-CZ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7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8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8:notes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cs-CZ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8:notes"/>
          <p:cNvSpPr>
            <a:spLocks noGrp="1" noRot="1" noChangeAspect="1"/>
          </p:cNvSpPr>
          <p:nvPr>
            <p:ph type="sldImg" idx="3"/>
          </p:nvPr>
        </p:nvSpPr>
        <p:spPr>
          <a:xfrm>
            <a:off x="2290763" y="512763"/>
            <a:ext cx="4562475" cy="256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4" name="Google Shape;314;p8:notes"/>
          <p:cNvSpPr txBox="1"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8:notes"/>
          <p:cNvSpPr txBox="1">
            <a:spLocks noGrp="1"/>
          </p:cNvSpPr>
          <p:nvPr>
            <p:ph type="ftr" idx="11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8:notes"/>
          <p:cNvSpPr txBox="1">
            <a:spLocks noGrp="1"/>
          </p:cNvSpPr>
          <p:nvPr>
            <p:ph type="sldNum" idx="12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cs-CZ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8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50f0f4f9da_0_33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g250f0f4f9da_0_33:notes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cs-CZ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g250f0f4f9da_0_33:notes"/>
          <p:cNvSpPr>
            <a:spLocks noGrp="1" noRot="1" noChangeAspect="1"/>
          </p:cNvSpPr>
          <p:nvPr>
            <p:ph type="sldImg" idx="3"/>
          </p:nvPr>
        </p:nvSpPr>
        <p:spPr>
          <a:xfrm>
            <a:off x="2290763" y="512763"/>
            <a:ext cx="4562475" cy="256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6" name="Google Shape;346;g250f0f4f9da_0_33:notes"/>
          <p:cNvSpPr txBox="1"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g250f0f4f9da_0_33:notes"/>
          <p:cNvSpPr txBox="1">
            <a:spLocks noGrp="1"/>
          </p:cNvSpPr>
          <p:nvPr>
            <p:ph type="ftr" idx="11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g250f0f4f9da_0_33:notes"/>
          <p:cNvSpPr txBox="1">
            <a:spLocks noGrp="1"/>
          </p:cNvSpPr>
          <p:nvPr>
            <p:ph type="sldNum" idx="12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cs-CZ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9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18841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531446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257612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22916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65964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003001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906783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31859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05605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183520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13085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128265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3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png"/><Relationship Id="rId4" Type="http://schemas.openxmlformats.org/officeDocument/2006/relationships/image" Target="../media/image24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25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jp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jpg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1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34619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312375" y="3305349"/>
            <a:ext cx="5482998" cy="427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10533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Social Buzz</a:t>
            </a:r>
          </a:p>
          <a:p>
            <a:pPr algn="ctr">
              <a:lnSpc>
                <a:spcPts val="11059"/>
              </a:lnSpc>
            </a:pPr>
            <a:endParaRPr lang="en-US" sz="10533" spc="-105" dirty="0">
              <a:solidFill>
                <a:srgbClr val="FFFFFF"/>
              </a:solidFill>
              <a:latin typeface="Graphik Regular" panose="020B0503030202060203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2" name="Google Shape;382;p22"/>
          <p:cNvGrpSpPr/>
          <p:nvPr/>
        </p:nvGrpSpPr>
        <p:grpSpPr>
          <a:xfrm>
            <a:off x="555213" y="9490985"/>
            <a:ext cx="17253775" cy="2017080"/>
            <a:chOff x="0" y="0"/>
            <a:chExt cx="23005033" cy="2689440"/>
          </a:xfrm>
        </p:grpSpPr>
        <p:pic>
          <p:nvPicPr>
            <p:cNvPr id="383" name="Google Shape;383;p22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16760969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4" name="Google Shape;384;p22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13408776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5" name="Google Shape;385;p22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10056582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6" name="Google Shape;386;p22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20113163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7" name="Google Shape;387;p22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6704388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8" name="Google Shape;388;p22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3352194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9" name="Google Shape;389;p22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0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90" name="Google Shape;390;p22"/>
          <p:cNvGrpSpPr/>
          <p:nvPr/>
        </p:nvGrpSpPr>
        <p:grpSpPr>
          <a:xfrm rot="1153639">
            <a:off x="979915" y="8814048"/>
            <a:ext cx="3543137" cy="3367923"/>
            <a:chOff x="0" y="0"/>
            <a:chExt cx="4723947" cy="4490339"/>
          </a:xfrm>
        </p:grpSpPr>
        <p:sp>
          <p:nvSpPr>
            <p:cNvPr id="391" name="Google Shape;391;p22"/>
            <p:cNvSpPr/>
            <p:nvPr/>
          </p:nvSpPr>
          <p:spPr>
            <a:xfrm>
              <a:off x="644072" y="410464"/>
              <a:ext cx="4079875" cy="4079875"/>
            </a:xfrm>
            <a:custGeom>
              <a:avLst/>
              <a:gdLst/>
              <a:ahLst/>
              <a:cxnLst/>
              <a:rect l="l" t="t" r="r" b="b"/>
              <a:pathLst>
                <a:path w="6350000" h="6350000" extrusionOk="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pic>
          <p:nvPicPr>
            <p:cNvPr id="392" name="Google Shape;392;p22"/>
            <p:cNvPicPr preferRelativeResize="0"/>
            <p:nvPr/>
          </p:nvPicPr>
          <p:blipFill rotWithShape="1">
            <a:blip r:embed="rId4">
              <a:alphaModFix/>
            </a:blip>
            <a:srcRect b="318"/>
            <a:stretch/>
          </p:blipFill>
          <p:spPr>
            <a:xfrm>
              <a:off x="0" y="0"/>
              <a:ext cx="4083273" cy="409197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93" name="Google Shape;393;p22"/>
          <p:cNvGrpSpPr/>
          <p:nvPr/>
        </p:nvGrpSpPr>
        <p:grpSpPr>
          <a:xfrm>
            <a:off x="655752" y="-1235382"/>
            <a:ext cx="17253775" cy="2017080"/>
            <a:chOff x="0" y="0"/>
            <a:chExt cx="23005033" cy="2689440"/>
          </a:xfrm>
        </p:grpSpPr>
        <p:pic>
          <p:nvPicPr>
            <p:cNvPr id="394" name="Google Shape;394;p22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16760969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5" name="Google Shape;395;p22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13408776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6" name="Google Shape;396;p22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10056582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7" name="Google Shape;397;p22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20113163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8" name="Google Shape;398;p22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6704388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9" name="Google Shape;399;p22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3352194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0" name="Google Shape;400;p22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0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01" name="Google Shape;401;p22"/>
          <p:cNvSpPr/>
          <p:nvPr/>
        </p:nvSpPr>
        <p:spPr>
          <a:xfrm>
            <a:off x="0" y="0"/>
            <a:ext cx="2386500" cy="10287000"/>
          </a:xfrm>
          <a:prstGeom prst="rect">
            <a:avLst/>
          </a:prstGeom>
          <a:solidFill>
            <a:srgbClr val="A1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402" name="Google Shape;402;p22"/>
          <p:cNvGrpSpPr/>
          <p:nvPr/>
        </p:nvGrpSpPr>
        <p:grpSpPr>
          <a:xfrm>
            <a:off x="16515246" y="-1685151"/>
            <a:ext cx="3542960" cy="3367754"/>
            <a:chOff x="0" y="0"/>
            <a:chExt cx="4723947" cy="4490339"/>
          </a:xfrm>
        </p:grpSpPr>
        <p:sp>
          <p:nvSpPr>
            <p:cNvPr id="403" name="Google Shape;403;p22"/>
            <p:cNvSpPr/>
            <p:nvPr/>
          </p:nvSpPr>
          <p:spPr>
            <a:xfrm>
              <a:off x="644072" y="410464"/>
              <a:ext cx="4079875" cy="4079875"/>
            </a:xfrm>
            <a:custGeom>
              <a:avLst/>
              <a:gdLst/>
              <a:ahLst/>
              <a:cxnLst/>
              <a:rect l="l" t="t" r="r" b="b"/>
              <a:pathLst>
                <a:path w="6350000" h="6350000" extrusionOk="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pic>
          <p:nvPicPr>
            <p:cNvPr id="404" name="Google Shape;404;p22"/>
            <p:cNvPicPr preferRelativeResize="0"/>
            <p:nvPr/>
          </p:nvPicPr>
          <p:blipFill rotWithShape="1">
            <a:blip r:embed="rId4">
              <a:alphaModFix/>
            </a:blip>
            <a:srcRect b="318"/>
            <a:stretch/>
          </p:blipFill>
          <p:spPr>
            <a:xfrm>
              <a:off x="0" y="0"/>
              <a:ext cx="4083273" cy="409197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BCA64AB-3E2C-7ACF-8B5C-EBA6AB6C2C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8022" y="1029885"/>
            <a:ext cx="13670278" cy="858129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4" name="Google Shape;414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10143618" y="5003701"/>
            <a:ext cx="942466" cy="279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10143618" y="2227332"/>
            <a:ext cx="942466" cy="279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10143618" y="7780070"/>
            <a:ext cx="942466" cy="279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23"/>
          <p:cNvPicPr preferRelativeResize="0"/>
          <p:nvPr/>
        </p:nvPicPr>
        <p:blipFill rotWithShape="1">
          <a:blip r:embed="rId4">
            <a:alphaModFix/>
          </a:blip>
          <a:srcRect l="4068" t="1616" r="4069" b="1617"/>
          <a:stretch/>
        </p:blipFill>
        <p:spPr>
          <a:xfrm>
            <a:off x="5438298" y="1161805"/>
            <a:ext cx="5036754" cy="7963390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23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cs-CZ" sz="8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Summary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419" name="Google Shape;419;p23"/>
          <p:cNvGrpSpPr/>
          <p:nvPr/>
        </p:nvGrpSpPr>
        <p:grpSpPr>
          <a:xfrm>
            <a:off x="327032" y="9481425"/>
            <a:ext cx="9711339" cy="2017079"/>
            <a:chOff x="0" y="0"/>
            <a:chExt cx="12948452" cy="2689439"/>
          </a:xfrm>
        </p:grpSpPr>
        <p:pic>
          <p:nvPicPr>
            <p:cNvPr id="420" name="Google Shape;420;p23"/>
            <p:cNvPicPr preferRelativeResize="0"/>
            <p:nvPr/>
          </p:nvPicPr>
          <p:blipFill rotWithShape="1">
            <a:blip r:embed="rId5">
              <a:alphaModFix amt="80000"/>
            </a:blip>
            <a:srcRect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1" name="Google Shape;421;p23"/>
            <p:cNvPicPr preferRelativeResize="0"/>
            <p:nvPr/>
          </p:nvPicPr>
          <p:blipFill rotWithShape="1">
            <a:blip r:embed="rId5">
              <a:alphaModFix amt="80000"/>
            </a:blip>
            <a:srcRect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2" name="Google Shape;422;p23"/>
            <p:cNvPicPr preferRelativeResize="0"/>
            <p:nvPr/>
          </p:nvPicPr>
          <p:blipFill rotWithShape="1">
            <a:blip r:embed="rId5">
              <a:alphaModFix amt="80000"/>
            </a:blip>
            <a:srcRect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3" name="Google Shape;423;p23"/>
            <p:cNvPicPr preferRelativeResize="0"/>
            <p:nvPr/>
          </p:nvPicPr>
          <p:blipFill rotWithShape="1">
            <a:blip r:embed="rId5">
              <a:alphaModFix amt="80000"/>
            </a:blip>
            <a:srcRect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24" name="Google Shape;424;p23"/>
          <p:cNvGrpSpPr/>
          <p:nvPr/>
        </p:nvGrpSpPr>
        <p:grpSpPr>
          <a:xfrm>
            <a:off x="327032" y="-1179605"/>
            <a:ext cx="9711339" cy="2017079"/>
            <a:chOff x="0" y="0"/>
            <a:chExt cx="12948452" cy="2689439"/>
          </a:xfrm>
        </p:grpSpPr>
        <p:pic>
          <p:nvPicPr>
            <p:cNvPr id="425" name="Google Shape;425;p23"/>
            <p:cNvPicPr preferRelativeResize="0"/>
            <p:nvPr/>
          </p:nvPicPr>
          <p:blipFill rotWithShape="1">
            <a:blip r:embed="rId5">
              <a:alphaModFix amt="80000"/>
            </a:blip>
            <a:srcRect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6" name="Google Shape;426;p23"/>
            <p:cNvPicPr preferRelativeResize="0"/>
            <p:nvPr/>
          </p:nvPicPr>
          <p:blipFill rotWithShape="1">
            <a:blip r:embed="rId5">
              <a:alphaModFix amt="80000"/>
            </a:blip>
            <a:srcRect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7" name="Google Shape;427;p23"/>
            <p:cNvPicPr preferRelativeResize="0"/>
            <p:nvPr/>
          </p:nvPicPr>
          <p:blipFill rotWithShape="1">
            <a:blip r:embed="rId5">
              <a:alphaModFix amt="80000"/>
            </a:blip>
            <a:srcRect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8" name="Google Shape;428;p23"/>
            <p:cNvPicPr preferRelativeResize="0"/>
            <p:nvPr/>
          </p:nvPicPr>
          <p:blipFill rotWithShape="1">
            <a:blip r:embed="rId5">
              <a:alphaModFix amt="80000"/>
            </a:blip>
            <a:srcRect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29" name="Google Shape;429;p23"/>
          <p:cNvGrpSpPr/>
          <p:nvPr/>
        </p:nvGrpSpPr>
        <p:grpSpPr>
          <a:xfrm>
            <a:off x="11581833" y="1580430"/>
            <a:ext cx="5677467" cy="867617"/>
            <a:chOff x="0" y="-47625"/>
            <a:chExt cx="7569956" cy="1156823"/>
          </a:xfrm>
        </p:grpSpPr>
        <p:sp>
          <p:nvSpPr>
            <p:cNvPr id="430" name="Google Shape;430;p23"/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23"/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2" name="Google Shape;432;p23"/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433" name="Google Shape;433;p23"/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23"/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5" name="Google Shape;435;p23"/>
          <p:cNvSpPr txBox="1"/>
          <p:nvPr/>
        </p:nvSpPr>
        <p:spPr>
          <a:xfrm>
            <a:off x="11458100" y="1907350"/>
            <a:ext cx="6537900" cy="8263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810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tabLst/>
              <a:defRPr/>
            </a:pPr>
            <a:r>
              <a:rPr kumimoji="0" lang="en-IN" sz="3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ANALYSIS</a:t>
            </a:r>
          </a:p>
          <a:p>
            <a:pPr marL="3810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tabLst/>
              <a:defRPr/>
            </a:pPr>
            <a:r>
              <a:rPr lang="en-IN" sz="25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Animals and science are two most popular categories of content, showing that people enjoy ‘real-life’ and ‘factual’ content the most.</a:t>
            </a:r>
          </a:p>
          <a:p>
            <a:pPr marL="3810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tabLst/>
              <a:defRPr/>
            </a:pPr>
            <a:endParaRPr kumimoji="0" lang="en-IN" sz="3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3810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tabLst/>
              <a:defRPr/>
            </a:pPr>
            <a:r>
              <a:rPr lang="en-IN" sz="30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INSIGHT</a:t>
            </a:r>
          </a:p>
          <a:p>
            <a:pPr marL="3810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tabLst/>
              <a:defRPr/>
            </a:pPr>
            <a:r>
              <a:rPr kumimoji="0" lang="en-I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Food is the common theme with the top 5 categories with ‘Healthy Eating’ ranking the highest. </a:t>
            </a:r>
            <a:r>
              <a:rPr lang="en-IN" sz="25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This may give an indication to the audience within your user base. You could use this insight to create a campaign	and work with healthy eating brands to boost user engagement.</a:t>
            </a:r>
          </a:p>
          <a:p>
            <a:pPr marL="3810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tabLst/>
              <a:defRPr/>
            </a:pPr>
            <a:endParaRPr kumimoji="0" lang="en-IN" sz="3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3810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tabLst/>
              <a:defRPr/>
            </a:pPr>
            <a:r>
              <a:rPr lang="en-IN" sz="30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NEXT STEPS</a:t>
            </a:r>
          </a:p>
          <a:p>
            <a:pPr marL="3810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tabLst/>
              <a:defRPr/>
            </a:pPr>
            <a:r>
              <a:rPr kumimoji="0" lang="en-I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This ad-hoc </a:t>
            </a:r>
            <a:r>
              <a:rPr kumimoji="0" lang="en-IN" sz="25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analysi</a:t>
            </a:r>
            <a:r>
              <a:rPr lang="en-IN" sz="25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s is </a:t>
            </a:r>
            <a:r>
              <a:rPr lang="en-IN" sz="2500" kern="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insightful,but</a:t>
            </a:r>
            <a:r>
              <a:rPr lang="en-IN" sz="25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it’s time to take this analysis into large scale production for real-time understanding your business. </a:t>
            </a:r>
            <a:endParaRPr kumimoji="0" sz="2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1"/>
            <a:ext cx="8673443" cy="3762839"/>
            <a:chOff x="0" y="0"/>
            <a:chExt cx="11564591" cy="5017118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7"/>
              <a:ext cx="11564591" cy="27189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Project recap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Problem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The Analytics team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Process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Insights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2" y="495300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962670" y="2005584"/>
            <a:ext cx="11342283" cy="6275832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r>
              <a:rPr lang="en-IN" dirty="0"/>
              <a:t>				</a:t>
            </a:r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E9CA4CF-7DBA-6366-F730-A0D2AA63053B}"/>
              </a:ext>
            </a:extLst>
          </p:cNvPr>
          <p:cNvSpPr txBox="1"/>
          <p:nvPr/>
        </p:nvSpPr>
        <p:spPr>
          <a:xfrm>
            <a:off x="8915400" y="2400300"/>
            <a:ext cx="7162800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Social Buzz is a fast growing social media unicorn that needs to scale rapidly. Accenture has begun a three – month initial engagement to:</a:t>
            </a:r>
          </a:p>
          <a:p>
            <a:endParaRPr lang="en-IN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3200" dirty="0"/>
              <a:t>Audit their big data practice.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3200" dirty="0"/>
              <a:t>Provide Recommendations for a Successful IPO.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3200" dirty="0" err="1"/>
              <a:t>Analyze</a:t>
            </a:r>
            <a:r>
              <a:rPr lang="en-IN" sz="3200" dirty="0"/>
              <a:t> of their content categories that highlights the top 5 categories with the largest aggregate popularity.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Google Shape;188;p16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sp>
          <p:nvSpPr>
            <p:cNvPr id="189" name="Google Shape;189;p16"/>
            <p:cNvSpPr/>
            <p:nvPr/>
          </p:nvSpPr>
          <p:spPr>
            <a:xfrm>
              <a:off x="644072" y="410464"/>
              <a:ext cx="4083272" cy="4083272"/>
            </a:xfrm>
            <a:custGeom>
              <a:avLst/>
              <a:gdLst/>
              <a:ahLst/>
              <a:cxnLst/>
              <a:rect l="l" t="t" r="r" b="b"/>
              <a:pathLst>
                <a:path w="6350000" h="6350000" extrusionOk="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pic>
          <p:nvPicPr>
            <p:cNvPr id="190" name="Google Shape;190;p16"/>
            <p:cNvPicPr preferRelativeResize="0"/>
            <p:nvPr/>
          </p:nvPicPr>
          <p:blipFill rotWithShape="1">
            <a:blip r:embed="rId3">
              <a:alphaModFix/>
            </a:blip>
            <a:srcRect b="32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1" name="Google Shape;191;p1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 w="9525" cap="flat" cmpd="sng">
            <a:solidFill>
              <a:srgbClr val="A1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2" name="Google Shape;192;p16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193" name="Google Shape;193;p16"/>
            <p:cNvPicPr preferRelativeResize="0"/>
            <p:nvPr/>
          </p:nvPicPr>
          <p:blipFill rotWithShape="1">
            <a:blip r:embed="rId4">
              <a:alphaModFix amt="80000"/>
            </a:blip>
            <a:srcRect/>
            <a:stretch/>
          </p:blipFill>
          <p:spPr>
            <a:xfrm>
              <a:off x="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4" name="Google Shape;194;p16"/>
            <p:cNvPicPr preferRelativeResize="0"/>
            <p:nvPr/>
          </p:nvPicPr>
          <p:blipFill rotWithShape="1">
            <a:blip r:embed="rId4">
              <a:alphaModFix amt="80000"/>
            </a:blip>
            <a:srcRect/>
            <a:stretch/>
          </p:blipFill>
          <p:spPr>
            <a:xfrm>
              <a:off x="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5" name="Google Shape;195;p16"/>
            <p:cNvPicPr preferRelativeResize="0"/>
            <p:nvPr/>
          </p:nvPicPr>
          <p:blipFill rotWithShape="1">
            <a:blip r:embed="rId4">
              <a:alphaModFix amt="80000"/>
            </a:blip>
            <a:srcRect/>
            <a:stretch/>
          </p:blipFill>
          <p:spPr>
            <a:xfrm>
              <a:off x="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6" name="Google Shape;196;p16"/>
            <p:cNvPicPr preferRelativeResize="0"/>
            <p:nvPr/>
          </p:nvPicPr>
          <p:blipFill rotWithShape="1">
            <a:blip r:embed="rId4">
              <a:alphaModFix amt="80000"/>
            </a:blip>
            <a:srcRect/>
            <a:stretch/>
          </p:blipFill>
          <p:spPr>
            <a:xfrm>
              <a:off x="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7" name="Google Shape;197;p16"/>
          <p:cNvGrpSpPr/>
          <p:nvPr/>
        </p:nvGrpSpPr>
        <p:grpSpPr>
          <a:xfrm>
            <a:off x="1298688" y="1348561"/>
            <a:ext cx="3554343" cy="3413097"/>
            <a:chOff x="0" y="-1"/>
            <a:chExt cx="4739124" cy="4550798"/>
          </a:xfrm>
        </p:grpSpPr>
        <p:sp>
          <p:nvSpPr>
            <p:cNvPr id="198" name="Google Shape;198;p16"/>
            <p:cNvSpPr/>
            <p:nvPr/>
          </p:nvSpPr>
          <p:spPr>
            <a:xfrm>
              <a:off x="0" y="656398"/>
              <a:ext cx="3894399" cy="3894399"/>
            </a:xfrm>
            <a:custGeom>
              <a:avLst/>
              <a:gdLst/>
              <a:ahLst/>
              <a:cxnLst/>
              <a:rect l="l" t="t" r="r" b="b"/>
              <a:pathLst>
                <a:path w="6350000" h="6350000" extrusionOk="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96348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99" name="Google Shape;199;p16"/>
            <p:cNvPicPr preferRelativeResize="0"/>
            <p:nvPr/>
          </p:nvPicPr>
          <p:blipFill rotWithShape="1">
            <a:blip r:embed="rId5">
              <a:alphaModFix/>
            </a:blip>
            <a:srcRect b="320"/>
            <a:stretch/>
          </p:blipFill>
          <p:spPr>
            <a:xfrm rot="-5115457">
              <a:off x="686267" y="150511"/>
              <a:ext cx="3894400" cy="390270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00" name="Google Shape;200;p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sp>
          <p:nvSpPr>
            <p:cNvPr id="201" name="Google Shape;201;p16"/>
            <p:cNvSpPr/>
            <p:nvPr/>
          </p:nvSpPr>
          <p:spPr>
            <a:xfrm>
              <a:off x="644072" y="410464"/>
              <a:ext cx="4083272" cy="4083272"/>
            </a:xfrm>
            <a:custGeom>
              <a:avLst/>
              <a:gdLst/>
              <a:ahLst/>
              <a:cxnLst/>
              <a:rect l="l" t="t" r="r" b="b"/>
              <a:pathLst>
                <a:path w="6350000" h="6350000" extrusionOk="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pic>
          <p:nvPicPr>
            <p:cNvPr id="202" name="Google Shape;202;p16"/>
            <p:cNvPicPr preferRelativeResize="0"/>
            <p:nvPr/>
          </p:nvPicPr>
          <p:blipFill rotWithShape="1">
            <a:blip r:embed="rId3">
              <a:alphaModFix/>
            </a:blip>
            <a:srcRect b="32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03" name="Google Shape;203;p16"/>
          <p:cNvPicPr preferRelativeResize="0"/>
          <p:nvPr/>
        </p:nvPicPr>
        <p:blipFill rotWithShape="1">
          <a:blip r:embed="rId6">
            <a:alphaModFix/>
          </a:blip>
          <a:srcRect l="24693" r="24692"/>
          <a:stretch/>
        </p:blipFill>
        <p:spPr>
          <a:xfrm>
            <a:off x="11007484" y="1028700"/>
            <a:ext cx="6251816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16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cs-CZ" sz="8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Problem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05" name="Google Shape;205;p16"/>
          <p:cNvSpPr txBox="1"/>
          <p:nvPr/>
        </p:nvSpPr>
        <p:spPr>
          <a:xfrm>
            <a:off x="3043875" y="4999075"/>
            <a:ext cx="6532200" cy="46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Char char="●"/>
              <a:tabLst/>
              <a:defRPr/>
            </a:pPr>
            <a:r>
              <a:rPr kumimoji="0" lang="cs-CZ" sz="36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Users post over 100,000 pieces of content every day</a:t>
            </a:r>
            <a:br>
              <a:rPr kumimoji="0" lang="cs-CZ" sz="36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</a:br>
            <a:endParaRPr kumimoji="0" sz="36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Char char="●"/>
              <a:tabLst/>
              <a:defRPr/>
            </a:pPr>
            <a:r>
              <a:rPr kumimoji="0" lang="cs-CZ" sz="36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With tens of millions of posts and hundreds of millions of users, how do you capitalize?</a:t>
            </a:r>
            <a:endParaRPr kumimoji="0" sz="36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" name="Google Shape;214;p17"/>
          <p:cNvGrpSpPr/>
          <p:nvPr/>
        </p:nvGrpSpPr>
        <p:grpSpPr>
          <a:xfrm>
            <a:off x="506723" y="406153"/>
            <a:ext cx="9939844" cy="9474693"/>
            <a:chOff x="0" y="0"/>
            <a:chExt cx="13253125" cy="12632924"/>
          </a:xfrm>
        </p:grpSpPr>
        <p:pic>
          <p:nvPicPr>
            <p:cNvPr id="215" name="Google Shape;215;p17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341602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" name="Google Shape;216;p17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7" name="Google Shape;217;p17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8" name="Google Shape;218;p17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9" name="Google Shape;219;p17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0" name="Google Shape;220;p17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1" name="Google Shape;221;p17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683204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2" name="Google Shape;222;p17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3" name="Google Shape;223;p17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1024806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4" name="Google Shape;224;p17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5" name="Google Shape;225;p17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6" name="Google Shape;226;p17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7" name="Google Shape;227;p17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28" name="Google Shape;228;p17"/>
          <p:cNvSpPr/>
          <p:nvPr/>
        </p:nvSpPr>
        <p:spPr>
          <a:xfrm>
            <a:off x="12030185" y="7321206"/>
            <a:ext cx="2079625" cy="2079625"/>
          </a:xfrm>
          <a:custGeom>
            <a:avLst/>
            <a:gdLst/>
            <a:ahLst/>
            <a:cxnLst/>
            <a:rect l="l" t="t" r="r" b="b"/>
            <a:pathLst>
              <a:path w="6350000" h="6350000" extrusionOk="0">
                <a:moveTo>
                  <a:pt x="3175000" y="0"/>
                </a:moveTo>
                <a:cubicBezTo>
                  <a:pt x="4928870" y="0"/>
                  <a:pt x="6350000" y="1421130"/>
                  <a:pt x="6350000" y="3175000"/>
                </a:cubicBezTo>
                <a:cubicBezTo>
                  <a:pt x="6350000" y="4928870"/>
                  <a:pt x="4928870" y="6350000"/>
                  <a:pt x="3175000" y="6350000"/>
                </a:cubicBezTo>
                <a:cubicBezTo>
                  <a:pt x="1421130" y="6350000"/>
                  <a:pt x="0" y="4928870"/>
                  <a:pt x="0" y="3175000"/>
                </a:cubicBezTo>
                <a:cubicBezTo>
                  <a:pt x="0" y="1421130"/>
                  <a:pt x="1421130" y="0"/>
                  <a:pt x="3175000" y="0"/>
                </a:cubicBezTo>
                <a:close/>
              </a:path>
            </a:pathLst>
          </a:custGeom>
          <a:solidFill>
            <a:srgbClr val="A1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29" name="Google Shape;229;p17"/>
          <p:cNvSpPr/>
          <p:nvPr/>
        </p:nvSpPr>
        <p:spPr>
          <a:xfrm>
            <a:off x="11825797" y="4221947"/>
            <a:ext cx="2085137" cy="2085137"/>
          </a:xfrm>
          <a:custGeom>
            <a:avLst/>
            <a:gdLst/>
            <a:ahLst/>
            <a:cxnLst/>
            <a:rect l="l" t="t" r="r" b="b"/>
            <a:pathLst>
              <a:path w="6350000" h="6350000" extrusionOk="0">
                <a:moveTo>
                  <a:pt x="3175000" y="0"/>
                </a:moveTo>
                <a:cubicBezTo>
                  <a:pt x="4928870" y="0"/>
                  <a:pt x="6350000" y="1421130"/>
                  <a:pt x="6350000" y="3175000"/>
                </a:cubicBezTo>
                <a:cubicBezTo>
                  <a:pt x="6350000" y="4928870"/>
                  <a:pt x="4928870" y="6350000"/>
                  <a:pt x="3175000" y="6350000"/>
                </a:cubicBezTo>
                <a:cubicBezTo>
                  <a:pt x="1421130" y="6350000"/>
                  <a:pt x="0" y="4928870"/>
                  <a:pt x="0" y="3175000"/>
                </a:cubicBezTo>
                <a:cubicBezTo>
                  <a:pt x="0" y="1421130"/>
                  <a:pt x="1421130" y="0"/>
                  <a:pt x="3175000" y="0"/>
                </a:cubicBezTo>
                <a:close/>
              </a:path>
            </a:pathLst>
          </a:custGeom>
          <a:solidFill>
            <a:srgbClr val="A100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0" name="Google Shape;230;p17"/>
          <p:cNvGrpSpPr/>
          <p:nvPr/>
        </p:nvGrpSpPr>
        <p:grpSpPr>
          <a:xfrm>
            <a:off x="11411516" y="4002070"/>
            <a:ext cx="2187043" cy="2122801"/>
            <a:chOff x="-23042" y="66269"/>
            <a:chExt cx="6542158" cy="6349987"/>
          </a:xfrm>
        </p:grpSpPr>
        <p:sp>
          <p:nvSpPr>
            <p:cNvPr id="231" name="Google Shape;231;p17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 extrusionOk="0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l="-162887" t="-16677" r="-160680" b="-166616"/>
              </a:stretch>
            </a:blipFill>
            <a:ln w="9525" cap="flat" cmpd="sng">
              <a:solidFill>
                <a:srgbClr val="00BA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17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 extrusionOk="0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33" name="Google Shape;233;p17"/>
          <p:cNvSpPr/>
          <p:nvPr/>
        </p:nvSpPr>
        <p:spPr>
          <a:xfrm>
            <a:off x="11876747" y="1204388"/>
            <a:ext cx="2079625" cy="2079625"/>
          </a:xfrm>
          <a:custGeom>
            <a:avLst/>
            <a:gdLst/>
            <a:ahLst/>
            <a:cxnLst/>
            <a:rect l="l" t="t" r="r" b="b"/>
            <a:pathLst>
              <a:path w="6350000" h="6350000" extrusionOk="0">
                <a:moveTo>
                  <a:pt x="3175000" y="0"/>
                </a:moveTo>
                <a:cubicBezTo>
                  <a:pt x="4928870" y="0"/>
                  <a:pt x="6350000" y="1421130"/>
                  <a:pt x="6350000" y="3175000"/>
                </a:cubicBezTo>
                <a:cubicBezTo>
                  <a:pt x="6350000" y="4928870"/>
                  <a:pt x="4928870" y="6350000"/>
                  <a:pt x="3175000" y="6350000"/>
                </a:cubicBezTo>
                <a:cubicBezTo>
                  <a:pt x="1421130" y="6350000"/>
                  <a:pt x="0" y="4928870"/>
                  <a:pt x="0" y="3175000"/>
                </a:cubicBezTo>
                <a:cubicBezTo>
                  <a:pt x="0" y="1421130"/>
                  <a:pt x="1421130" y="0"/>
                  <a:pt x="3175000" y="0"/>
                </a:cubicBezTo>
                <a:close/>
              </a:path>
            </a:pathLst>
          </a:custGeom>
          <a:solidFill>
            <a:srgbClr val="A100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4" name="Google Shape;234;p17"/>
          <p:cNvGrpSpPr/>
          <p:nvPr/>
        </p:nvGrpSpPr>
        <p:grpSpPr>
          <a:xfrm>
            <a:off x="11462466" y="984511"/>
            <a:ext cx="2187044" cy="2122801"/>
            <a:chOff x="-23042" y="66269"/>
            <a:chExt cx="6542159" cy="6349987"/>
          </a:xfrm>
        </p:grpSpPr>
        <p:sp>
          <p:nvSpPr>
            <p:cNvPr id="235" name="Google Shape;235;p17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 extrusionOk="0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 l="-164249" t="1916" r="-22900" b="-93991"/>
              </a:stretch>
            </a:blipFill>
            <a:ln w="9525" cap="flat" cmpd="sng">
              <a:solidFill>
                <a:srgbClr val="00BA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17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 extrusionOk="0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37" name="Google Shape;237;p17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cs-CZ" sz="8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The Analytics team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38" name="Google Shape;238;p17"/>
          <p:cNvSpPr txBox="1"/>
          <p:nvPr/>
        </p:nvSpPr>
        <p:spPr>
          <a:xfrm>
            <a:off x="14109800" y="1813263"/>
            <a:ext cx="34884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cs-CZ" sz="2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Andrew Fleming</a:t>
            </a:r>
            <a:endParaRPr kumimoji="0" sz="2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cs-CZ" sz="22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Chief Technology Architect</a:t>
            </a:r>
            <a:endParaRPr kumimoji="0" sz="2200" b="0" i="1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17"/>
          <p:cNvSpPr txBox="1"/>
          <p:nvPr/>
        </p:nvSpPr>
        <p:spPr>
          <a:xfrm>
            <a:off x="14109800" y="4712538"/>
            <a:ext cx="34884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cs-CZ" sz="2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Marcus Rompton</a:t>
            </a:r>
            <a:endParaRPr kumimoji="0" sz="2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cs-CZ" sz="22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Senior Principal</a:t>
            </a:r>
            <a:endParaRPr kumimoji="0" sz="2200" b="0" i="1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17"/>
          <p:cNvSpPr txBox="1"/>
          <p:nvPr/>
        </p:nvSpPr>
        <p:spPr>
          <a:xfrm>
            <a:off x="14248116" y="7930050"/>
            <a:ext cx="3488400" cy="861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IN" sz="2200" b="1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Sankesh Yadav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cs-CZ" sz="2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Data Analyst</a:t>
            </a:r>
            <a:endParaRPr kumimoji="0" sz="22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14603E-80F0-1CF2-B0FD-050FBD8654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9140" y="7383581"/>
            <a:ext cx="1954838" cy="195483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0" name="Google Shape;250;p18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251" name="Google Shape;251;p18"/>
            <p:cNvPicPr preferRelativeResize="0"/>
            <p:nvPr/>
          </p:nvPicPr>
          <p:blipFill rotWithShape="1">
            <a:blip r:embed="rId3">
              <a:alphaModFix amt="80000"/>
            </a:blip>
            <a:srcRect r="10231"/>
            <a:stretch/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2" name="Google Shape;252;p18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3" name="Google Shape;253;p18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4" name="Google Shape;254;p18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5" name="Google Shape;255;p18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6" name="Google Shape;256;p18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7" name="Google Shape;257;p18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8" name="Google Shape;258;p18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9" name="Google Shape;259;p18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0" name="Google Shape;260;p18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1" name="Google Shape;261;p18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sp>
          <p:nvSpPr>
            <p:cNvPr id="262" name="Google Shape;262;p18"/>
            <p:cNvSpPr/>
            <p:nvPr/>
          </p:nvSpPr>
          <p:spPr>
            <a:xfrm>
              <a:off x="0" y="342565"/>
              <a:ext cx="2032432" cy="2032432"/>
            </a:xfrm>
            <a:custGeom>
              <a:avLst/>
              <a:gdLst/>
              <a:ahLst/>
              <a:cxnLst/>
              <a:rect l="l" t="t" r="r" b="b"/>
              <a:pathLst>
                <a:path w="6350000" h="6350000" extrusionOk="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pic>
          <p:nvPicPr>
            <p:cNvPr id="263" name="Google Shape;263;p18"/>
            <p:cNvPicPr preferRelativeResize="0"/>
            <p:nvPr/>
          </p:nvPicPr>
          <p:blipFill rotWithShape="1">
            <a:blip r:embed="rId4">
              <a:alphaModFix/>
            </a:blip>
            <a:srcRect b="320"/>
            <a:stretch/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4" name="Google Shape;264;p18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sp>
          <p:nvSpPr>
            <p:cNvPr id="265" name="Google Shape;265;p18"/>
            <p:cNvSpPr/>
            <p:nvPr/>
          </p:nvSpPr>
          <p:spPr>
            <a:xfrm>
              <a:off x="0" y="342565"/>
              <a:ext cx="2032432" cy="2032432"/>
            </a:xfrm>
            <a:custGeom>
              <a:avLst/>
              <a:gdLst/>
              <a:ahLst/>
              <a:cxnLst/>
              <a:rect l="l" t="t" r="r" b="b"/>
              <a:pathLst>
                <a:path w="6350000" h="6350000" extrusionOk="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pic>
          <p:nvPicPr>
            <p:cNvPr id="266" name="Google Shape;266;p18"/>
            <p:cNvPicPr preferRelativeResize="0"/>
            <p:nvPr/>
          </p:nvPicPr>
          <p:blipFill rotWithShape="1">
            <a:blip r:embed="rId4">
              <a:alphaModFix/>
            </a:blip>
            <a:srcRect b="320"/>
            <a:stretch/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7" name="Google Shape;267;p18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sp>
          <p:nvSpPr>
            <p:cNvPr id="268" name="Google Shape;268;p18"/>
            <p:cNvSpPr/>
            <p:nvPr/>
          </p:nvSpPr>
          <p:spPr>
            <a:xfrm>
              <a:off x="0" y="342565"/>
              <a:ext cx="2032432" cy="2032432"/>
            </a:xfrm>
            <a:custGeom>
              <a:avLst/>
              <a:gdLst/>
              <a:ahLst/>
              <a:cxnLst/>
              <a:rect l="l" t="t" r="r" b="b"/>
              <a:pathLst>
                <a:path w="6350000" h="6350000" extrusionOk="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pic>
          <p:nvPicPr>
            <p:cNvPr id="269" name="Google Shape;269;p18"/>
            <p:cNvPicPr preferRelativeResize="0"/>
            <p:nvPr/>
          </p:nvPicPr>
          <p:blipFill rotWithShape="1">
            <a:blip r:embed="rId4">
              <a:alphaModFix/>
            </a:blip>
            <a:srcRect b="320"/>
            <a:stretch/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0" name="Google Shape;270;p18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sp>
          <p:nvSpPr>
            <p:cNvPr id="271" name="Google Shape;271;p18"/>
            <p:cNvSpPr/>
            <p:nvPr/>
          </p:nvSpPr>
          <p:spPr>
            <a:xfrm>
              <a:off x="0" y="342565"/>
              <a:ext cx="2032432" cy="2032432"/>
            </a:xfrm>
            <a:custGeom>
              <a:avLst/>
              <a:gdLst/>
              <a:ahLst/>
              <a:cxnLst/>
              <a:rect l="l" t="t" r="r" b="b"/>
              <a:pathLst>
                <a:path w="6350000" h="6350000" extrusionOk="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pic>
          <p:nvPicPr>
            <p:cNvPr id="272" name="Google Shape;272;p18"/>
            <p:cNvPicPr preferRelativeResize="0"/>
            <p:nvPr/>
          </p:nvPicPr>
          <p:blipFill rotWithShape="1">
            <a:blip r:embed="rId4">
              <a:alphaModFix/>
            </a:blip>
            <a:srcRect b="320"/>
            <a:stretch/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3" name="Google Shape;273;p18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sp>
          <p:nvSpPr>
            <p:cNvPr id="274" name="Google Shape;274;p18"/>
            <p:cNvSpPr/>
            <p:nvPr/>
          </p:nvSpPr>
          <p:spPr>
            <a:xfrm>
              <a:off x="0" y="342565"/>
              <a:ext cx="2032432" cy="2032432"/>
            </a:xfrm>
            <a:custGeom>
              <a:avLst/>
              <a:gdLst/>
              <a:ahLst/>
              <a:cxnLst/>
              <a:rect l="l" t="t" r="r" b="b"/>
              <a:pathLst>
                <a:path w="6350000" h="6350000" extrusionOk="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pic>
          <p:nvPicPr>
            <p:cNvPr id="275" name="Google Shape;275;p18"/>
            <p:cNvPicPr preferRelativeResize="0"/>
            <p:nvPr/>
          </p:nvPicPr>
          <p:blipFill rotWithShape="1">
            <a:blip r:embed="rId4">
              <a:alphaModFix/>
            </a:blip>
            <a:srcRect b="320"/>
            <a:stretch/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76" name="Google Shape;276;p18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cs-CZ" sz="8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Process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77" name="Google Shape;277;p18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cs-CZ" sz="7192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1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78" name="Google Shape;278;p18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cs-CZ" sz="7192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2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79" name="Google Shape;279;p18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cs-CZ" sz="7192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5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80" name="Google Shape;280;p18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cs-CZ" sz="7192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4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81" name="Google Shape;281;p1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cs-CZ" sz="7192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3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82" name="Google Shape;282;p18"/>
          <p:cNvSpPr txBox="1"/>
          <p:nvPr/>
        </p:nvSpPr>
        <p:spPr>
          <a:xfrm>
            <a:off x="4042550" y="1477950"/>
            <a:ext cx="6303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cs-CZ" sz="36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Data Understanding</a:t>
            </a:r>
            <a:endParaRPr kumimoji="0" sz="36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83" name="Google Shape;283;p18"/>
          <p:cNvSpPr txBox="1"/>
          <p:nvPr/>
        </p:nvSpPr>
        <p:spPr>
          <a:xfrm>
            <a:off x="5992050" y="3063075"/>
            <a:ext cx="6303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cs-CZ" sz="36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Data Cleaning</a:t>
            </a:r>
            <a:endParaRPr kumimoji="0" sz="36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84" name="Google Shape;284;p18"/>
          <p:cNvSpPr txBox="1"/>
          <p:nvPr/>
        </p:nvSpPr>
        <p:spPr>
          <a:xfrm>
            <a:off x="7860600" y="4774050"/>
            <a:ext cx="87585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cs-CZ" sz="36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Data Modelling</a:t>
            </a:r>
            <a:endParaRPr kumimoji="0" sz="36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85" name="Google Shape;285;p18"/>
          <p:cNvSpPr txBox="1"/>
          <p:nvPr/>
        </p:nvSpPr>
        <p:spPr>
          <a:xfrm>
            <a:off x="9609850" y="6301338"/>
            <a:ext cx="87585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cs-CZ" sz="36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Data Analysis</a:t>
            </a:r>
            <a:endParaRPr kumimoji="0" sz="36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86" name="Google Shape;286;p18"/>
          <p:cNvSpPr txBox="1"/>
          <p:nvPr/>
        </p:nvSpPr>
        <p:spPr>
          <a:xfrm>
            <a:off x="11490100" y="8027200"/>
            <a:ext cx="43266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cs-CZ" sz="36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Uncover Insights</a:t>
            </a:r>
            <a:endParaRPr kumimoji="0" sz="36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Google Shape;295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74009" y="6480306"/>
            <a:ext cx="2972220" cy="881758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19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cs-CZ" sz="8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Insights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297" name="Google Shape;297;p19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298" name="Google Shape;298;p19"/>
            <p:cNvPicPr preferRelativeResize="0"/>
            <p:nvPr/>
          </p:nvPicPr>
          <p:blipFill rotWithShape="1">
            <a:blip r:embed="rId4">
              <a:alphaModFix amt="80000"/>
            </a:blip>
            <a:srcRect/>
            <a:stretch/>
          </p:blipFill>
          <p:spPr>
            <a:xfrm>
              <a:off x="16760969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9" name="Google Shape;299;p19"/>
            <p:cNvPicPr preferRelativeResize="0"/>
            <p:nvPr/>
          </p:nvPicPr>
          <p:blipFill rotWithShape="1">
            <a:blip r:embed="rId4">
              <a:alphaModFix amt="80000"/>
            </a:blip>
            <a:srcRect/>
            <a:stretch/>
          </p:blipFill>
          <p:spPr>
            <a:xfrm>
              <a:off x="13408776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0" name="Google Shape;300;p19"/>
            <p:cNvPicPr preferRelativeResize="0"/>
            <p:nvPr/>
          </p:nvPicPr>
          <p:blipFill rotWithShape="1">
            <a:blip r:embed="rId4">
              <a:alphaModFix amt="80000"/>
            </a:blip>
            <a:srcRect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1" name="Google Shape;301;p19"/>
            <p:cNvPicPr preferRelativeResize="0"/>
            <p:nvPr/>
          </p:nvPicPr>
          <p:blipFill rotWithShape="1">
            <a:blip r:embed="rId4">
              <a:alphaModFix amt="80000"/>
            </a:blip>
            <a:srcRect/>
            <a:stretch/>
          </p:blipFill>
          <p:spPr>
            <a:xfrm>
              <a:off x="20113163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2" name="Google Shape;302;p19"/>
            <p:cNvPicPr preferRelativeResize="0"/>
            <p:nvPr/>
          </p:nvPicPr>
          <p:blipFill rotWithShape="1">
            <a:blip r:embed="rId4">
              <a:alphaModFix amt="80000"/>
            </a:blip>
            <a:srcRect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3" name="Google Shape;303;p19"/>
            <p:cNvPicPr preferRelativeResize="0"/>
            <p:nvPr/>
          </p:nvPicPr>
          <p:blipFill rotWithShape="1">
            <a:blip r:embed="rId4">
              <a:alphaModFix amt="80000"/>
            </a:blip>
            <a:srcRect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4" name="Google Shape;304;p19"/>
            <p:cNvPicPr preferRelativeResize="0"/>
            <p:nvPr/>
          </p:nvPicPr>
          <p:blipFill rotWithShape="1">
            <a:blip r:embed="rId4">
              <a:alphaModFix amt="80000"/>
            </a:blip>
            <a:srcRect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05" name="Google Shape;305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72183" y="6480309"/>
            <a:ext cx="2972219" cy="8817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670342" y="6480309"/>
            <a:ext cx="2972219" cy="881758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19"/>
          <p:cNvSpPr txBox="1"/>
          <p:nvPr/>
        </p:nvSpPr>
        <p:spPr>
          <a:xfrm>
            <a:off x="931299" y="3315600"/>
            <a:ext cx="48576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3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16</a:t>
            </a:r>
          </a:p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30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Unique Category</a:t>
            </a: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08" name="Google Shape;308;p19"/>
          <p:cNvSpPr txBox="1"/>
          <p:nvPr/>
        </p:nvSpPr>
        <p:spPr>
          <a:xfrm>
            <a:off x="6329487" y="3315600"/>
            <a:ext cx="4857600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3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1897</a:t>
            </a:r>
          </a:p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30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Reactions to ‘Animal’ Posts</a:t>
            </a:r>
          </a:p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3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09" name="Google Shape;309;p19"/>
          <p:cNvSpPr txBox="1"/>
          <p:nvPr/>
        </p:nvSpPr>
        <p:spPr>
          <a:xfrm>
            <a:off x="11727662" y="3315600"/>
            <a:ext cx="4857600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MAY</a:t>
            </a:r>
            <a:endParaRPr lang="en-US" sz="3000" b="1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30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Month with Most posts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8" name="Google Shape;318;p20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19" name="Google Shape;319;p20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16760969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0" name="Google Shape;320;p20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13408776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1" name="Google Shape;321;p20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2" name="Google Shape;322;p20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20113163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3" name="Google Shape;323;p20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4" name="Google Shape;324;p20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5" name="Google Shape;325;p20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26" name="Google Shape;326;p2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sp>
          <p:nvSpPr>
            <p:cNvPr id="327" name="Google Shape;327;p20"/>
            <p:cNvSpPr/>
            <p:nvPr/>
          </p:nvSpPr>
          <p:spPr>
            <a:xfrm>
              <a:off x="644072" y="410464"/>
              <a:ext cx="4083272" cy="4083272"/>
            </a:xfrm>
            <a:custGeom>
              <a:avLst/>
              <a:gdLst/>
              <a:ahLst/>
              <a:cxnLst/>
              <a:rect l="l" t="t" r="r" b="b"/>
              <a:pathLst>
                <a:path w="6350000" h="6350000" extrusionOk="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pic>
          <p:nvPicPr>
            <p:cNvPr id="328" name="Google Shape;328;p20"/>
            <p:cNvPicPr preferRelativeResize="0"/>
            <p:nvPr/>
          </p:nvPicPr>
          <p:blipFill rotWithShape="1">
            <a:blip r:embed="rId4">
              <a:alphaModFix/>
            </a:blip>
            <a:srcRect b="32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29" name="Google Shape;329;p20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330" name="Google Shape;330;p20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16760969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1" name="Google Shape;331;p20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13408776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2" name="Google Shape;332;p20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3" name="Google Shape;333;p20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20113163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4" name="Google Shape;334;p20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5" name="Google Shape;335;p20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6" name="Google Shape;336;p20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37" name="Google Shape;337;p20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338" name="Google Shape;338;p20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sp>
          <p:nvSpPr>
            <p:cNvPr id="339" name="Google Shape;339;p20"/>
            <p:cNvSpPr/>
            <p:nvPr/>
          </p:nvSpPr>
          <p:spPr>
            <a:xfrm>
              <a:off x="644072" y="410464"/>
              <a:ext cx="4083272" cy="4083272"/>
            </a:xfrm>
            <a:custGeom>
              <a:avLst/>
              <a:gdLst/>
              <a:ahLst/>
              <a:cxnLst/>
              <a:rect l="l" t="t" r="r" b="b"/>
              <a:pathLst>
                <a:path w="6350000" h="6350000" extrusionOk="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pic>
          <p:nvPicPr>
            <p:cNvPr id="340" name="Google Shape;340;p20"/>
            <p:cNvPicPr preferRelativeResize="0"/>
            <p:nvPr/>
          </p:nvPicPr>
          <p:blipFill rotWithShape="1">
            <a:blip r:embed="rId4">
              <a:alphaModFix/>
            </a:blip>
            <a:srcRect b="32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7085FCBC-9658-AC84-AFF7-EF8ED1FB71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8444" y="1685151"/>
            <a:ext cx="13098356" cy="76317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" name="Google Shape;350;p21"/>
          <p:cNvGrpSpPr/>
          <p:nvPr/>
        </p:nvGrpSpPr>
        <p:grpSpPr>
          <a:xfrm>
            <a:off x="555213" y="9490985"/>
            <a:ext cx="17253775" cy="2017080"/>
            <a:chOff x="0" y="0"/>
            <a:chExt cx="23005033" cy="2689440"/>
          </a:xfrm>
        </p:grpSpPr>
        <p:pic>
          <p:nvPicPr>
            <p:cNvPr id="351" name="Google Shape;351;p21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16760969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2" name="Google Shape;352;p21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13408776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3" name="Google Shape;353;p21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10056582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4" name="Google Shape;354;p21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20113163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5" name="Google Shape;355;p21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6704388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6" name="Google Shape;356;p21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3352194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7" name="Google Shape;357;p21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0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58" name="Google Shape;358;p21"/>
          <p:cNvGrpSpPr/>
          <p:nvPr/>
        </p:nvGrpSpPr>
        <p:grpSpPr>
          <a:xfrm rot="1153639">
            <a:off x="979915" y="8814048"/>
            <a:ext cx="3543137" cy="3367923"/>
            <a:chOff x="0" y="0"/>
            <a:chExt cx="4723947" cy="4490339"/>
          </a:xfrm>
        </p:grpSpPr>
        <p:sp>
          <p:nvSpPr>
            <p:cNvPr id="359" name="Google Shape;359;p21"/>
            <p:cNvSpPr/>
            <p:nvPr/>
          </p:nvSpPr>
          <p:spPr>
            <a:xfrm>
              <a:off x="644072" y="410464"/>
              <a:ext cx="4079875" cy="4079875"/>
            </a:xfrm>
            <a:custGeom>
              <a:avLst/>
              <a:gdLst/>
              <a:ahLst/>
              <a:cxnLst/>
              <a:rect l="l" t="t" r="r" b="b"/>
              <a:pathLst>
                <a:path w="6350000" h="6350000" extrusionOk="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pic>
          <p:nvPicPr>
            <p:cNvPr id="360" name="Google Shape;360;p21"/>
            <p:cNvPicPr preferRelativeResize="0"/>
            <p:nvPr/>
          </p:nvPicPr>
          <p:blipFill rotWithShape="1">
            <a:blip r:embed="rId4">
              <a:alphaModFix/>
            </a:blip>
            <a:srcRect b="318"/>
            <a:stretch/>
          </p:blipFill>
          <p:spPr>
            <a:xfrm>
              <a:off x="0" y="0"/>
              <a:ext cx="4083273" cy="409197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61" name="Google Shape;361;p21"/>
          <p:cNvGrpSpPr/>
          <p:nvPr/>
        </p:nvGrpSpPr>
        <p:grpSpPr>
          <a:xfrm>
            <a:off x="655752" y="-1235382"/>
            <a:ext cx="17253775" cy="2017080"/>
            <a:chOff x="0" y="0"/>
            <a:chExt cx="23005033" cy="2689440"/>
          </a:xfrm>
        </p:grpSpPr>
        <p:pic>
          <p:nvPicPr>
            <p:cNvPr id="362" name="Google Shape;362;p21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16760969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3" name="Google Shape;363;p21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13408776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4" name="Google Shape;364;p21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10056582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5" name="Google Shape;365;p21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20113163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6" name="Google Shape;366;p21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6704388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7" name="Google Shape;367;p21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3352194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8" name="Google Shape;368;p21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0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69" name="Google Shape;369;p21"/>
          <p:cNvSpPr/>
          <p:nvPr/>
        </p:nvSpPr>
        <p:spPr>
          <a:xfrm>
            <a:off x="0" y="0"/>
            <a:ext cx="2386500" cy="10287000"/>
          </a:xfrm>
          <a:prstGeom prst="rect">
            <a:avLst/>
          </a:prstGeom>
          <a:solidFill>
            <a:srgbClr val="A1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370" name="Google Shape;370;p21"/>
          <p:cNvGrpSpPr/>
          <p:nvPr/>
        </p:nvGrpSpPr>
        <p:grpSpPr>
          <a:xfrm>
            <a:off x="16515246" y="-1685151"/>
            <a:ext cx="3542960" cy="3367754"/>
            <a:chOff x="0" y="0"/>
            <a:chExt cx="4723947" cy="4490339"/>
          </a:xfrm>
        </p:grpSpPr>
        <p:sp>
          <p:nvSpPr>
            <p:cNvPr id="371" name="Google Shape;371;p21"/>
            <p:cNvSpPr/>
            <p:nvPr/>
          </p:nvSpPr>
          <p:spPr>
            <a:xfrm>
              <a:off x="644072" y="410464"/>
              <a:ext cx="4079875" cy="4079875"/>
            </a:xfrm>
            <a:custGeom>
              <a:avLst/>
              <a:gdLst/>
              <a:ahLst/>
              <a:cxnLst/>
              <a:rect l="l" t="t" r="r" b="b"/>
              <a:pathLst>
                <a:path w="6350000" h="6350000" extrusionOk="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pic>
          <p:nvPicPr>
            <p:cNvPr id="372" name="Google Shape;372;p21"/>
            <p:cNvPicPr preferRelativeResize="0"/>
            <p:nvPr/>
          </p:nvPicPr>
          <p:blipFill rotWithShape="1">
            <a:blip r:embed="rId4">
              <a:alphaModFix/>
            </a:blip>
            <a:srcRect b="318"/>
            <a:stretch/>
          </p:blipFill>
          <p:spPr>
            <a:xfrm>
              <a:off x="0" y="0"/>
              <a:ext cx="4083273" cy="409197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25F8844B-20FC-315F-AF30-D30AF233E6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0460" y="1030677"/>
            <a:ext cx="8660340" cy="774367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289</Words>
  <Application>Microsoft Office PowerPoint</Application>
  <PresentationFormat>Custom</PresentationFormat>
  <Paragraphs>78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Graphik Regular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Sankesh Yadav</cp:lastModifiedBy>
  <cp:revision>16</cp:revision>
  <dcterms:created xsi:type="dcterms:W3CDTF">2006-08-16T00:00:00Z</dcterms:created>
  <dcterms:modified xsi:type="dcterms:W3CDTF">2023-06-27T09:50:54Z</dcterms:modified>
  <dc:identifier>DAEhDyfaYKE</dc:identifier>
</cp:coreProperties>
</file>