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86" r:id="rId2"/>
    <p:sldId id="289" r:id="rId3"/>
    <p:sldId id="259" r:id="rId4"/>
    <p:sldId id="287" r:id="rId5"/>
    <p:sldId id="298" r:id="rId6"/>
    <p:sldId id="290" r:id="rId7"/>
    <p:sldId id="293" r:id="rId8"/>
    <p:sldId id="294" r:id="rId9"/>
    <p:sldId id="295" r:id="rId10"/>
    <p:sldId id="297" r:id="rId11"/>
    <p:sldId id="292" r:id="rId12"/>
    <p:sldId id="291" r:id="rId13"/>
    <p:sldId id="288" r:id="rId14"/>
    <p:sldId id="299" r:id="rId15"/>
    <p:sldId id="300" r:id="rId16"/>
    <p:sldId id="284" r:id="rId17"/>
  </p:sldIdLst>
  <p:sldSz cx="9144000" cy="5143500" type="screen16x9"/>
  <p:notesSz cx="6858000" cy="9144000"/>
  <p:embeddedFontLst>
    <p:embeddedFont>
      <p:font typeface="Arial Narrow" panose="020B0606020202030204" pitchFamily="34" charset="0"/>
      <p:regular r:id="rId19"/>
      <p:bold r:id="rId20"/>
      <p:italic r:id="rId21"/>
      <p:boldItalic r:id="rId22"/>
    </p:embeddedFont>
    <p:embeddedFont>
      <p:font typeface="Corbel" panose="020B0503020204020204" pitchFamily="34" charset="0"/>
      <p:regular r:id="rId23"/>
      <p:bold r:id="rId24"/>
      <p:italic r:id="rId25"/>
      <p:boldItalic r:id="rId26"/>
    </p:embeddedFont>
    <p:embeddedFont>
      <p:font typeface="Century Schoolbook" panose="02040604050505020304" pitchFamily="18" charset="0"/>
      <p:regular r:id="rId27"/>
      <p:bold r:id="rId28"/>
      <p:italic r:id="rId29"/>
      <p:boldItalic r:id="rId30"/>
    </p:embeddedFont>
    <p:embeddedFont>
      <p:font typeface="Viga" panose="020B0604020202020204" charset="0"/>
      <p:regular r:id="rId31"/>
    </p:embeddedFont>
    <p:embeddedFont>
      <p:font typeface="Arial Black" panose="020B0A04020102020204" pitchFamily="3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F13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9E1D4-B374-4454-B35A-0A9353D8B9D9}">
  <a:tblStyle styleId="{00A9E1D4-B374-4454-B35A-0A9353D8B9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79484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80ad1a78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80ad1a78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27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8986f68b1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8986f68b1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3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8838008" y="891903"/>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857470"/>
            <a:ext cx="5275772" cy="3201724"/>
          </a:xfrm>
        </p:spPr>
        <p:txBody>
          <a:bodyPr anchor="t">
            <a:normAutofit/>
          </a:bodyPr>
          <a:lstStyle>
            <a:lvl1pPr algn="l">
              <a:lnSpc>
                <a:spcPct val="85000"/>
              </a:lnSpc>
              <a:defRPr sz="5775"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4153444"/>
            <a:ext cx="5275772" cy="529766"/>
          </a:xfrm>
        </p:spPr>
        <p:txBody>
          <a:bodyPr>
            <a:normAutofit/>
          </a:bodyPr>
          <a:lstStyle>
            <a:lvl1pPr marL="0" indent="0" algn="l">
              <a:lnSpc>
                <a:spcPct val="114000"/>
              </a:lnSpc>
              <a:spcBef>
                <a:spcPts val="0"/>
              </a:spcBef>
              <a:buNone/>
              <a:defRPr sz="15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4735830"/>
            <a:ext cx="1197467" cy="273844"/>
          </a:xfrm>
        </p:spPr>
        <p:txBody>
          <a:bodyPr/>
          <a:lstStyle>
            <a:lvl1pPr algn="l">
              <a:defRPr sz="900">
                <a:solidFill>
                  <a:schemeClr val="tx2"/>
                </a:solidFill>
              </a:defRPr>
            </a:lvl1pPr>
          </a:lstStyle>
          <a:p>
            <a:fld id="{3C633830-2244-49AE-BC4A-47F415C177C6}" type="datetimeFigureOut">
              <a:rPr lang="en-US" dirty="0"/>
              <a:pPr/>
              <a:t>8/26/2023</a:t>
            </a:fld>
            <a:endParaRPr lang="en-US" dirty="0"/>
          </a:p>
        </p:txBody>
      </p:sp>
      <p:sp>
        <p:nvSpPr>
          <p:cNvPr id="5" name="Footer Placeholder 4"/>
          <p:cNvSpPr>
            <a:spLocks noGrp="1"/>
          </p:cNvSpPr>
          <p:nvPr>
            <p:ph type="ftr" sz="quarter" idx="11"/>
          </p:nvPr>
        </p:nvSpPr>
        <p:spPr>
          <a:xfrm>
            <a:off x="2250444" y="4735830"/>
            <a:ext cx="3842012" cy="273844"/>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8838008" y="1062162"/>
            <a:ext cx="305991" cy="273844"/>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580391" y="942975"/>
            <a:ext cx="0" cy="420052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375088"/>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480060"/>
            <a:ext cx="4686299" cy="4188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32180385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5993074" y="482198"/>
            <a:ext cx="1835003" cy="350858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82199"/>
            <a:ext cx="5303009" cy="35085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4445349"/>
            <a:ext cx="2861142" cy="273844"/>
          </a:xfrm>
        </p:spPr>
        <p:txBody>
          <a:bodyPr/>
          <a:lstStyle/>
          <a:p>
            <a:fld id="{3C633830-2244-49AE-BC4A-47F415C177C6}" type="datetimeFigureOut">
              <a:rPr lang="en-US" dirty="0"/>
              <a:t>8/26/2023</a:t>
            </a:fld>
            <a:endParaRPr lang="en-US" dirty="0"/>
          </a:p>
        </p:txBody>
      </p:sp>
      <p:sp>
        <p:nvSpPr>
          <p:cNvPr id="5" name="Footer Placeholder 4"/>
          <p:cNvSpPr>
            <a:spLocks noGrp="1"/>
          </p:cNvSpPr>
          <p:nvPr>
            <p:ph type="ftr" sz="quarter" idx="11"/>
          </p:nvPr>
        </p:nvSpPr>
        <p:spPr>
          <a:xfrm>
            <a:off x="4902140" y="4736962"/>
            <a:ext cx="2861142" cy="273844"/>
          </a:xfrm>
        </p:spPr>
        <p:txBody>
          <a:bodyPr/>
          <a:lstStyle/>
          <a:p>
            <a:endParaRPr lang="en-US" dirty="0"/>
          </a:p>
        </p:txBody>
      </p:sp>
      <p:sp>
        <p:nvSpPr>
          <p:cNvPr id="6" name="Slide Number Placeholder 5"/>
          <p:cNvSpPr>
            <a:spLocks noGrp="1"/>
          </p:cNvSpPr>
          <p:nvPr>
            <p:ph type="sldNum" sz="quarter" idx="12"/>
          </p:nvPr>
        </p:nvSpPr>
        <p:spPr>
          <a:xfrm>
            <a:off x="8838008" y="4205694"/>
            <a:ext cx="305991" cy="273844"/>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1" y="4649798"/>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994233"/>
      </p:ext>
    </p:extLst>
  </p:cSld>
  <p:clrMapOvr>
    <a:masterClrMapping/>
  </p:clrMapOvr>
  <p:hf sldNum="0" hdr="0" ftr="0" dt="0"/>
  <p:extLst mod="1">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0"/>
        <p:cNvGrpSpPr/>
        <p:nvPr/>
      </p:nvGrpSpPr>
      <p:grpSpPr>
        <a:xfrm>
          <a:off x="0" y="0"/>
          <a:ext cx="0" cy="0"/>
          <a:chOff x="0" y="0"/>
          <a:chExt cx="0" cy="0"/>
        </a:xfrm>
      </p:grpSpPr>
      <p:sp>
        <p:nvSpPr>
          <p:cNvPr id="141" name="Google Shape;141;p9"/>
          <p:cNvSpPr txBox="1">
            <a:spLocks noGrp="1"/>
          </p:cNvSpPr>
          <p:nvPr>
            <p:ph type="subTitle" idx="1"/>
          </p:nvPr>
        </p:nvSpPr>
        <p:spPr>
          <a:xfrm>
            <a:off x="4600500" y="1693925"/>
            <a:ext cx="3390900" cy="363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Viga"/>
              <a:buNone/>
              <a:defRPr>
                <a:latin typeface="Viga"/>
                <a:ea typeface="Viga"/>
                <a:cs typeface="Viga"/>
                <a:sym typeface="Viga"/>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2" name="Google Shape;142;p9"/>
          <p:cNvSpPr txBox="1">
            <a:spLocks noGrp="1"/>
          </p:cNvSpPr>
          <p:nvPr>
            <p:ph type="body" idx="2"/>
          </p:nvPr>
        </p:nvSpPr>
        <p:spPr>
          <a:xfrm>
            <a:off x="4600500" y="2181000"/>
            <a:ext cx="3712800" cy="269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3" name="Google Shape;143;p9"/>
          <p:cNvSpPr txBox="1">
            <a:spLocks noGrp="1"/>
          </p:cNvSpPr>
          <p:nvPr>
            <p:ph type="title"/>
          </p:nvPr>
        </p:nvSpPr>
        <p:spPr>
          <a:xfrm>
            <a:off x="1634100" y="372175"/>
            <a:ext cx="5875800" cy="67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extLst>
      <p:ext uri="{BB962C8B-B14F-4D97-AF65-F5344CB8AC3E}">
        <p14:creationId xmlns:p14="http://schemas.microsoft.com/office/powerpoint/2010/main" val="61685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1"/>
          <p:cNvSpPr txBox="1">
            <a:spLocks noGrp="1"/>
          </p:cNvSpPr>
          <p:nvPr>
            <p:ph type="title" hasCustomPrompt="1"/>
          </p:nvPr>
        </p:nvSpPr>
        <p:spPr>
          <a:xfrm>
            <a:off x="1503600" y="1486175"/>
            <a:ext cx="6136800" cy="160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0"/>
              <a:buNone/>
              <a:defRPr sz="11000"/>
            </a:lvl1pPr>
            <a:lvl2pPr lvl="1" algn="ctr">
              <a:spcBef>
                <a:spcPts val="0"/>
              </a:spcBef>
              <a:spcAft>
                <a:spcPts val="0"/>
              </a:spcAft>
              <a:buSzPts val="11000"/>
              <a:buNone/>
              <a:defRPr sz="11000"/>
            </a:lvl2pPr>
            <a:lvl3pPr lvl="2" algn="ctr">
              <a:spcBef>
                <a:spcPts val="0"/>
              </a:spcBef>
              <a:spcAft>
                <a:spcPts val="0"/>
              </a:spcAft>
              <a:buSzPts val="11000"/>
              <a:buNone/>
              <a:defRPr sz="11000"/>
            </a:lvl3pPr>
            <a:lvl4pPr lvl="3" algn="ctr">
              <a:spcBef>
                <a:spcPts val="0"/>
              </a:spcBef>
              <a:spcAft>
                <a:spcPts val="0"/>
              </a:spcAft>
              <a:buSzPts val="11000"/>
              <a:buNone/>
              <a:defRPr sz="11000"/>
            </a:lvl4pPr>
            <a:lvl5pPr lvl="4" algn="ctr">
              <a:spcBef>
                <a:spcPts val="0"/>
              </a:spcBef>
              <a:spcAft>
                <a:spcPts val="0"/>
              </a:spcAft>
              <a:buSzPts val="11000"/>
              <a:buNone/>
              <a:defRPr sz="11000"/>
            </a:lvl5pPr>
            <a:lvl6pPr lvl="5" algn="ctr">
              <a:spcBef>
                <a:spcPts val="0"/>
              </a:spcBef>
              <a:spcAft>
                <a:spcPts val="0"/>
              </a:spcAft>
              <a:buSzPts val="11000"/>
              <a:buNone/>
              <a:defRPr sz="11000"/>
            </a:lvl6pPr>
            <a:lvl7pPr lvl="6" algn="ctr">
              <a:spcBef>
                <a:spcPts val="0"/>
              </a:spcBef>
              <a:spcAft>
                <a:spcPts val="0"/>
              </a:spcAft>
              <a:buSzPts val="11000"/>
              <a:buNone/>
              <a:defRPr sz="11000"/>
            </a:lvl7pPr>
            <a:lvl8pPr lvl="7" algn="ctr">
              <a:spcBef>
                <a:spcPts val="0"/>
              </a:spcBef>
              <a:spcAft>
                <a:spcPts val="0"/>
              </a:spcAft>
              <a:buSzPts val="11000"/>
              <a:buNone/>
              <a:defRPr sz="11000"/>
            </a:lvl8pPr>
            <a:lvl9pPr lvl="8" algn="ctr">
              <a:spcBef>
                <a:spcPts val="0"/>
              </a:spcBef>
              <a:spcAft>
                <a:spcPts val="0"/>
              </a:spcAft>
              <a:buSzPts val="11000"/>
              <a:buNone/>
              <a:defRPr sz="11000"/>
            </a:lvl9pPr>
          </a:lstStyle>
          <a:p>
            <a:r>
              <a:t>xx%</a:t>
            </a:r>
          </a:p>
        </p:txBody>
      </p:sp>
      <p:sp>
        <p:nvSpPr>
          <p:cNvPr id="181" name="Google Shape;181;p11"/>
          <p:cNvSpPr txBox="1">
            <a:spLocks noGrp="1"/>
          </p:cNvSpPr>
          <p:nvPr>
            <p:ph type="body" idx="1"/>
          </p:nvPr>
        </p:nvSpPr>
        <p:spPr>
          <a:xfrm>
            <a:off x="1503600" y="3174025"/>
            <a:ext cx="6136800" cy="483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600"/>
            </a:lvl1pPr>
            <a:lvl2pPr marL="914400" lvl="1" indent="-304800" algn="ctr">
              <a:spcBef>
                <a:spcPts val="1600"/>
              </a:spcBef>
              <a:spcAft>
                <a:spcPts val="0"/>
              </a:spcAft>
              <a:buSzPts val="1200"/>
              <a:buChar char="○"/>
              <a:defRPr sz="1200"/>
            </a:lvl2pPr>
            <a:lvl3pPr marL="1371600" lvl="2" indent="-304800" algn="ctr">
              <a:spcBef>
                <a:spcPts val="1600"/>
              </a:spcBef>
              <a:spcAft>
                <a:spcPts val="0"/>
              </a:spcAft>
              <a:buSzPts val="1200"/>
              <a:buChar char="■"/>
              <a:defRPr sz="1200"/>
            </a:lvl3pPr>
            <a:lvl4pPr marL="1828800" lvl="3" indent="-304800" algn="ctr">
              <a:spcBef>
                <a:spcPts val="1600"/>
              </a:spcBef>
              <a:spcAft>
                <a:spcPts val="0"/>
              </a:spcAft>
              <a:buSzPts val="1200"/>
              <a:buChar char="●"/>
              <a:defRPr sz="1200"/>
            </a:lvl4pPr>
            <a:lvl5pPr marL="2286000" lvl="4" indent="-304800" algn="ctr">
              <a:spcBef>
                <a:spcPts val="1600"/>
              </a:spcBef>
              <a:spcAft>
                <a:spcPts val="0"/>
              </a:spcAft>
              <a:buSzPts val="1200"/>
              <a:buChar char="○"/>
              <a:defRPr sz="1200"/>
            </a:lvl5pPr>
            <a:lvl6pPr marL="2743200" lvl="5" indent="-304800" algn="ctr">
              <a:spcBef>
                <a:spcPts val="1600"/>
              </a:spcBef>
              <a:spcAft>
                <a:spcPts val="0"/>
              </a:spcAft>
              <a:buSzPts val="1200"/>
              <a:buChar char="■"/>
              <a:defRPr sz="1200"/>
            </a:lvl6pPr>
            <a:lvl7pPr marL="3200400" lvl="6" indent="-304800" algn="ctr">
              <a:spcBef>
                <a:spcPts val="1600"/>
              </a:spcBef>
              <a:spcAft>
                <a:spcPts val="0"/>
              </a:spcAft>
              <a:buSzPts val="1200"/>
              <a:buChar char="●"/>
              <a:defRPr sz="1200"/>
            </a:lvl7pPr>
            <a:lvl8pPr marL="3657600" lvl="7" indent="-304800" algn="ctr">
              <a:spcBef>
                <a:spcPts val="1600"/>
              </a:spcBef>
              <a:spcAft>
                <a:spcPts val="0"/>
              </a:spcAft>
              <a:buSzPts val="1200"/>
              <a:buChar char="○"/>
              <a:defRPr sz="1200"/>
            </a:lvl8pPr>
            <a:lvl9pPr marL="4114800" lvl="8" indent="-304800" algn="ctr">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53601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647227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8838008" y="104531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1928792"/>
            <a:ext cx="6222491" cy="2464615"/>
          </a:xfrm>
        </p:spPr>
        <p:txBody>
          <a:bodyPr anchor="t">
            <a:normAutofit/>
          </a:bodyPr>
          <a:lstStyle>
            <a:lvl1pPr>
              <a:lnSpc>
                <a:spcPct val="85000"/>
              </a:lnSpc>
              <a:defRPr sz="5775"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045311"/>
            <a:ext cx="6301072" cy="614363"/>
          </a:xfrm>
        </p:spPr>
        <p:txBody>
          <a:bodyPr anchor="ctr">
            <a:normAutofit/>
          </a:bodyPr>
          <a:lstStyle>
            <a:lvl1pPr marL="0" indent="0" algn="r">
              <a:lnSpc>
                <a:spcPct val="113000"/>
              </a:lnSpc>
              <a:spcBef>
                <a:spcPts val="0"/>
              </a:spcBef>
              <a:buNone/>
              <a:defRPr sz="15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7216" y="4735830"/>
            <a:ext cx="1197467" cy="273844"/>
          </a:xfrm>
        </p:spPr>
        <p:txBody>
          <a:bodyPr/>
          <a:lstStyle>
            <a:lvl1pPr>
              <a:defRPr sz="900">
                <a:solidFill>
                  <a:schemeClr val="tx1">
                    <a:lumMod val="85000"/>
                    <a:lumOff val="15000"/>
                  </a:schemeClr>
                </a:solidFill>
              </a:defRPr>
            </a:lvl1pPr>
          </a:lstStyle>
          <a:p>
            <a:fld id="{3C633830-2244-49AE-BC4A-47F415C177C6}" type="datetimeFigureOut">
              <a:rPr lang="en-US" dirty="0"/>
              <a:pPr/>
              <a:t>8/26/2023</a:t>
            </a:fld>
            <a:endParaRPr lang="en-US" dirty="0"/>
          </a:p>
        </p:txBody>
      </p:sp>
      <p:sp>
        <p:nvSpPr>
          <p:cNvPr id="5" name="Footer Placeholder 4"/>
          <p:cNvSpPr>
            <a:spLocks noGrp="1"/>
          </p:cNvSpPr>
          <p:nvPr>
            <p:ph type="ftr" sz="quarter" idx="11"/>
          </p:nvPr>
        </p:nvSpPr>
        <p:spPr>
          <a:xfrm>
            <a:off x="1460755" y="4735830"/>
            <a:ext cx="4860170" cy="273844"/>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838008" y="1215570"/>
            <a:ext cx="305991" cy="273844"/>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4633625"/>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12312"/>
      </p:ext>
    </p:extLst>
  </p:cSld>
  <p:clrMapOvr>
    <a:masterClrMapping/>
  </p:clrMapOvr>
  <p:hf sldNum="0" hdr="0" ftr="0" dt="0"/>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405471"/>
            <a:ext cx="4686300" cy="1866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2784350"/>
            <a:ext cx="4686300" cy="18616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40063024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418338"/>
            <a:ext cx="2873502" cy="37170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418549"/>
            <a:ext cx="4684014" cy="685800"/>
          </a:xfrm>
        </p:spPr>
        <p:txBody>
          <a:bodyPr anchor="b">
            <a:normAutofit/>
          </a:bodyPr>
          <a:lstStyle>
            <a:lvl1pPr marL="0" indent="0">
              <a:lnSpc>
                <a:spcPct val="113000"/>
              </a:lnSpc>
              <a:spcBef>
                <a:spcPts val="0"/>
              </a:spcBef>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86200" y="1145003"/>
            <a:ext cx="4684014" cy="1316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2775620"/>
            <a:ext cx="4686300" cy="685800"/>
          </a:xfrm>
        </p:spPr>
        <p:txBody>
          <a:bodyPr anchor="b">
            <a:normAutofit/>
          </a:bodyPr>
          <a:lstStyle>
            <a:lvl1pPr marL="0" indent="0">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86200" y="3502074"/>
            <a:ext cx="4684014" cy="1316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35649804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35582723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097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416609"/>
            <a:ext cx="2879082" cy="1440767"/>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423110"/>
            <a:ext cx="4686300" cy="4216983"/>
          </a:xfrm>
        </p:spPr>
        <p:txBody>
          <a:bodyPr/>
          <a:lstStyle>
            <a:lvl1pPr>
              <a:lnSpc>
                <a:spcPct val="112000"/>
              </a:lnSpc>
              <a:defRPr sz="1500"/>
            </a:lvl1pPr>
            <a:lvl2pPr>
              <a:lnSpc>
                <a:spcPct val="112000"/>
              </a:lnSpc>
              <a:defRPr sz="1350"/>
            </a:lvl2pPr>
            <a:lvl3pPr>
              <a:lnSpc>
                <a:spcPct val="112000"/>
              </a:lnSpc>
              <a:defRPr sz="1200"/>
            </a:lvl3pPr>
            <a:lvl4pPr>
              <a:lnSpc>
                <a:spcPct val="112000"/>
              </a:lnSpc>
              <a:defRPr sz="1050"/>
            </a:lvl4pPr>
            <a:lvl5pPr>
              <a:lnSpc>
                <a:spcPct val="112000"/>
              </a:lnSpc>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1966134"/>
            <a:ext cx="2879082" cy="2429653"/>
          </a:xfrm>
        </p:spPr>
        <p:txBody>
          <a:bodyPr/>
          <a:lstStyle>
            <a:lvl1pPr marL="0" indent="0" algn="r">
              <a:lnSpc>
                <a:spcPct val="125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2263712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214" y="417946"/>
            <a:ext cx="2880360" cy="143942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69214" y="1966134"/>
            <a:ext cx="2880360" cy="2427732"/>
          </a:xfrm>
        </p:spPr>
        <p:txBody>
          <a:bodyPr/>
          <a:lstStyle>
            <a:lvl1pPr marL="0" indent="0" algn="r">
              <a:lnSpc>
                <a:spcPct val="125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4146972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419759"/>
            <a:ext cx="2875430" cy="371436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426800"/>
            <a:ext cx="4686299" cy="42413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4447545"/>
            <a:ext cx="2861142" cy="273844"/>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3C633830-2244-49AE-BC4A-47F415C177C6}" type="datetimeFigureOut">
              <a:rPr lang="en-US" dirty="0"/>
              <a:pPr/>
              <a:t>8/26/2023</a:t>
            </a:fld>
            <a:endParaRPr lang="en-US" dirty="0"/>
          </a:p>
        </p:txBody>
      </p:sp>
      <p:sp>
        <p:nvSpPr>
          <p:cNvPr id="5" name="Footer Placeholder 4"/>
          <p:cNvSpPr>
            <a:spLocks noGrp="1"/>
          </p:cNvSpPr>
          <p:nvPr>
            <p:ph type="ftr" sz="quarter" idx="3"/>
          </p:nvPr>
        </p:nvSpPr>
        <p:spPr>
          <a:xfrm>
            <a:off x="571501" y="4735830"/>
            <a:ext cx="2861142" cy="273844"/>
          </a:xfrm>
          <a:prstGeom prst="rect">
            <a:avLst/>
          </a:prstGeom>
        </p:spPr>
        <p:txBody>
          <a:bodyPr vert="horz" lIns="91440" tIns="45720" rIns="91440" bIns="45720" rtlCol="0" anchor="t"/>
          <a:lstStyle>
            <a:lvl1pPr algn="r">
              <a:defRPr sz="9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8838008" y="4205694"/>
            <a:ext cx="305991" cy="273844"/>
          </a:xfrm>
          <a:prstGeom prst="rect">
            <a:avLst/>
          </a:prstGeom>
        </p:spPr>
        <p:txBody>
          <a:bodyPr vert="horz" lIns="91440" tIns="45720" rIns="91440" bIns="45720" rtlCol="0" anchor="ctr"/>
          <a:lstStyle>
            <a:lvl1pPr algn="r">
              <a:defRPr sz="9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60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2" r:id="rId13"/>
  </p:sldLayoutIdLst>
  <p:hf sldNum="0" hdr="0" ftr="0" dt="0"/>
  <p:txStyles>
    <p:title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p:titleStyle>
    <p:body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19366354_Face_detection_and_recognition_using_Raspberry_Pi" TargetMode="External"/><Relationship Id="rId2" Type="http://schemas.openxmlformats.org/officeDocument/2006/relationships/hyperlink" Target="file:///C:\Users\RadhikaJoshi\Downloads\implementation-of-car-black-box-using-arm-IJERTCONV3IS27019%20(1).pdf" TargetMode="External"/><Relationship Id="rId1" Type="http://schemas.openxmlformats.org/officeDocument/2006/relationships/slideLayout" Target="../slideLayouts/slideLayout7.xml"/><Relationship Id="rId4" Type="http://schemas.openxmlformats.org/officeDocument/2006/relationships/hyperlink" Target="file:///C:\Users\RadhikaJoshi\Downloads\C519002932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longdom.org/peer-reviewed-journals/aircraft-black-box-54250.html" TargetMode="External"/><Relationship Id="rId2" Type="http://schemas.openxmlformats.org/officeDocument/2006/relationships/hyperlink" Target="https://link.springer.com/chapter/10.1007/978-81-322-2562-1_9"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4788" b="34593"/>
          <a:stretch/>
        </p:blipFill>
        <p:spPr>
          <a:xfrm>
            <a:off x="0" y="1275605"/>
            <a:ext cx="9144000" cy="2088233"/>
          </a:xfrm>
          <a:prstGeom prst="rect">
            <a:avLst/>
          </a:prstGeom>
        </p:spPr>
      </p:pic>
    </p:spTree>
    <p:extLst>
      <p:ext uri="{BB962C8B-B14F-4D97-AF65-F5344CB8AC3E}">
        <p14:creationId xmlns:p14="http://schemas.microsoft.com/office/powerpoint/2010/main" val="978217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553" y="0"/>
            <a:ext cx="4308894" cy="5143500"/>
          </a:xfrm>
          <a:prstGeom prst="rect">
            <a:avLst/>
          </a:prstGeom>
        </p:spPr>
      </p:pic>
    </p:spTree>
    <p:extLst>
      <p:ext uri="{BB962C8B-B14F-4D97-AF65-F5344CB8AC3E}">
        <p14:creationId xmlns:p14="http://schemas.microsoft.com/office/powerpoint/2010/main" val="227104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95745050"/>
              </p:ext>
            </p:extLst>
          </p:nvPr>
        </p:nvGraphicFramePr>
        <p:xfrm>
          <a:off x="179512" y="771550"/>
          <a:ext cx="8496943" cy="4062522"/>
        </p:xfrm>
        <a:graphic>
          <a:graphicData uri="http://schemas.openxmlformats.org/drawingml/2006/table">
            <a:tbl>
              <a:tblPr firstRow="1" bandRow="1">
                <a:tableStyleId>{BDBED569-4797-4DF1-A0F4-6AAB3CD982D8}</a:tableStyleId>
              </a:tblPr>
              <a:tblGrid>
                <a:gridCol w="566463"/>
                <a:gridCol w="2745905"/>
                <a:gridCol w="1944216"/>
                <a:gridCol w="3240359"/>
              </a:tblGrid>
              <a:tr h="374442">
                <a:tc>
                  <a:txBody>
                    <a:bodyPr/>
                    <a:lstStyle/>
                    <a:p>
                      <a:pPr algn="ctr"/>
                      <a:r>
                        <a:rPr lang="en-US" sz="1200" b="0" dirty="0" smtClean="0">
                          <a:latin typeface="Arial Black" panose="020B0A04020102020204" pitchFamily="34" charset="0"/>
                        </a:rPr>
                        <a:t>No.</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Title</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Date</a:t>
                      </a:r>
                      <a:r>
                        <a:rPr lang="en-US" sz="1200" b="0" baseline="0" dirty="0" smtClean="0">
                          <a:latin typeface="Arial Black" panose="020B0A04020102020204" pitchFamily="34" charset="0"/>
                        </a:rPr>
                        <a:t> and Journal</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Findings</a:t>
                      </a:r>
                      <a:endParaRPr lang="en-US" sz="1200" b="0" dirty="0">
                        <a:latin typeface="Arial Black" panose="020B0A04020102020204" pitchFamily="34" charset="0"/>
                      </a:endParaRPr>
                    </a:p>
                  </a:txBody>
                  <a:tcPr anchor="ctr"/>
                </a:tc>
              </a:tr>
              <a:tr h="446450">
                <a:tc>
                  <a:txBody>
                    <a:bodyPr/>
                    <a:lstStyle/>
                    <a:p>
                      <a:r>
                        <a:rPr lang="en-US" sz="1200" b="0" dirty="0" smtClean="0">
                          <a:latin typeface="Arial Black" panose="020B0A04020102020204" pitchFamily="34" charset="0"/>
                        </a:rPr>
                        <a:t>1</a:t>
                      </a:r>
                      <a:endParaRPr lang="en-US" sz="1200" b="0" dirty="0">
                        <a:latin typeface="Arial Black" panose="020B0A04020102020204" pitchFamily="34" charset="0"/>
                      </a:endParaRPr>
                    </a:p>
                  </a:txBody>
                  <a:tcPr/>
                </a:tc>
                <a:tc>
                  <a:txBody>
                    <a:bodyPr/>
                    <a:lstStyle/>
                    <a:p>
                      <a:r>
                        <a:rPr lang="en-US" sz="1800" b="1" dirty="0" smtClean="0">
                          <a:hlinkClick r:id="rId2" action="ppaction://hlinkfile"/>
                        </a:rPr>
                        <a:t>Implementation of Car Black-Box using ARM</a:t>
                      </a:r>
                      <a:endParaRPr lang="en-US" sz="18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r>
                        <a:rPr lang="en-US" sz="1400" dirty="0" smtClean="0"/>
                        <a:t>March 2018</a:t>
                      </a:r>
                    </a:p>
                    <a:p>
                      <a:endParaRPr lang="en-US" sz="1400" dirty="0" smtClean="0"/>
                    </a:p>
                    <a:p>
                      <a:endParaRPr lang="en-US" sz="1400" dirty="0" smtClean="0"/>
                    </a:p>
                    <a:p>
                      <a:r>
                        <a:rPr lang="en-US" sz="1400" dirty="0" smtClean="0"/>
                        <a:t>International Journal of Engineering Research &amp; Technology (IJERT)</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dirty="0" smtClean="0"/>
                        <a:t>Various sensors are used to record different parameters that determines the vehicle status at real time. These measured values will be stored in memory(black box)</a:t>
                      </a:r>
                      <a:endParaRPr lang="en-US" sz="1400" b="0" dirty="0">
                        <a:latin typeface="Times New Roman" panose="02020603050405020304" pitchFamily="18" charset="0"/>
                        <a:cs typeface="Times New Roman" panose="02020603050405020304" pitchFamily="18" charset="0"/>
                      </a:endParaRPr>
                    </a:p>
                  </a:txBody>
                  <a:tcPr/>
                </a:tc>
              </a:tr>
              <a:tr h="446450">
                <a:tc>
                  <a:txBody>
                    <a:bodyPr/>
                    <a:lstStyle/>
                    <a:p>
                      <a:r>
                        <a:rPr lang="en-US" sz="1200" b="0" dirty="0" smtClean="0">
                          <a:latin typeface="Arial Black" panose="020B0A04020102020204" pitchFamily="34" charset="0"/>
                        </a:rPr>
                        <a:t>2</a:t>
                      </a:r>
                      <a:endParaRPr lang="en-US" sz="1200" b="0" dirty="0">
                        <a:latin typeface="Arial Black" panose="020B0A0402010202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1" i="0" kern="1200" dirty="0" smtClean="0">
                          <a:solidFill>
                            <a:srgbClr val="002060"/>
                          </a:solidFill>
                          <a:effectLst/>
                          <a:latin typeface="Times New Roman" panose="02020603050405020304" pitchFamily="18" charset="0"/>
                          <a:ea typeface="+mn-ea"/>
                          <a:cs typeface="Times New Roman" panose="02020603050405020304" pitchFamily="18" charset="0"/>
                          <a:hlinkClick r:id="rId3"/>
                        </a:rPr>
                        <a:t>FACE DETECTION AND RECOGNITION USING RASPBERRY PI </a:t>
                      </a:r>
                      <a:endParaRPr lang="en-US" sz="1400" b="1" i="0" kern="1200" dirty="0" smtClean="0">
                        <a:solidFill>
                          <a:srgbClr val="002060"/>
                        </a:solidFill>
                        <a:effectLst/>
                        <a:latin typeface="Times New Roman" panose="02020603050405020304" pitchFamily="18" charset="0"/>
                        <a:ea typeface="+mn-ea"/>
                        <a:cs typeface="Times New Roman" panose="02020603050405020304" pitchFamily="18" charset="0"/>
                      </a:endParaRPr>
                    </a:p>
                    <a:p>
                      <a:endParaRPr lang="en-US" sz="14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r>
                        <a:rPr lang="en-US" sz="1400" b="0" dirty="0" smtClean="0">
                          <a:latin typeface="Times New Roman" panose="02020603050405020304" pitchFamily="18" charset="0"/>
                          <a:cs typeface="Times New Roman" panose="02020603050405020304" pitchFamily="18" charset="0"/>
                        </a:rPr>
                        <a:t>March 2020</a:t>
                      </a:r>
                    </a:p>
                    <a:p>
                      <a:endParaRPr lang="en-US" sz="1400" b="0" dirty="0" smtClean="0">
                        <a:latin typeface="Times New Roman" panose="02020603050405020304" pitchFamily="18" charset="0"/>
                        <a:cs typeface="Times New Roman" panose="02020603050405020304" pitchFamily="18" charset="0"/>
                      </a:endParaRPr>
                    </a:p>
                    <a:p>
                      <a:r>
                        <a:rPr lang="en-US" sz="1400" b="0" dirty="0" smtClean="0">
                          <a:latin typeface="Times New Roman" panose="02020603050405020304" pitchFamily="18" charset="0"/>
                          <a:cs typeface="Times New Roman" panose="02020603050405020304" pitchFamily="18" charset="0"/>
                        </a:rPr>
                        <a:t>IEEE</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Aim</a:t>
                      </a:r>
                      <a:r>
                        <a:rPr lang="en-US" sz="1400" b="0" baseline="0" dirty="0" smtClean="0">
                          <a:latin typeface="Times New Roman" panose="02020603050405020304" pitchFamily="18" charset="0"/>
                          <a:cs typeface="Times New Roman" panose="02020603050405020304" pitchFamily="18" charset="0"/>
                        </a:rPr>
                        <a:t> to study the paper to understand various techniques of face detection – face detection using </a:t>
                      </a:r>
                      <a:r>
                        <a:rPr lang="en-US" sz="1400" b="0" baseline="0" dirty="0" err="1" smtClean="0">
                          <a:latin typeface="Times New Roman" panose="02020603050405020304" pitchFamily="18" charset="0"/>
                          <a:cs typeface="Times New Roman" panose="02020603050405020304" pitchFamily="18" charset="0"/>
                        </a:rPr>
                        <a:t>haarcascade</a:t>
                      </a:r>
                      <a:r>
                        <a:rPr lang="en-US" sz="1400" b="0" baseline="0" dirty="0" smtClean="0">
                          <a:latin typeface="Times New Roman" panose="02020603050405020304" pitchFamily="18" charset="0"/>
                          <a:cs typeface="Times New Roman" panose="02020603050405020304" pitchFamily="18" charset="0"/>
                        </a:rPr>
                        <a:t> and face </a:t>
                      </a:r>
                      <a:r>
                        <a:rPr lang="en-US" sz="1400" b="0" baseline="0" dirty="0" err="1" smtClean="0">
                          <a:latin typeface="Times New Roman" panose="02020603050405020304" pitchFamily="18" charset="0"/>
                          <a:cs typeface="Times New Roman" panose="02020603050405020304" pitchFamily="18" charset="0"/>
                        </a:rPr>
                        <a:t>reconginition</a:t>
                      </a:r>
                      <a:r>
                        <a:rPr lang="en-US" sz="1400" b="0" baseline="0" dirty="0" smtClean="0">
                          <a:latin typeface="Times New Roman" panose="02020603050405020304" pitchFamily="18" charset="0"/>
                          <a:cs typeface="Times New Roman" panose="02020603050405020304" pitchFamily="18" charset="0"/>
                        </a:rPr>
                        <a:t> using EIGEN face approach.</a:t>
                      </a:r>
                      <a:endParaRPr lang="en-US" sz="1400" b="0" dirty="0">
                        <a:latin typeface="Times New Roman" panose="02020603050405020304" pitchFamily="18" charset="0"/>
                        <a:cs typeface="Times New Roman" panose="02020603050405020304" pitchFamily="18" charset="0"/>
                      </a:endParaRPr>
                    </a:p>
                  </a:txBody>
                  <a:tcPr/>
                </a:tc>
              </a:tr>
              <a:tr h="446450">
                <a:tc>
                  <a:txBody>
                    <a:bodyPr/>
                    <a:lstStyle/>
                    <a:p>
                      <a:r>
                        <a:rPr lang="en-US" sz="1200" b="0" dirty="0" smtClean="0">
                          <a:latin typeface="Arial Black" panose="020B0A04020102020204" pitchFamily="34" charset="0"/>
                        </a:rPr>
                        <a:t>3</a:t>
                      </a:r>
                      <a:endParaRPr lang="en-US" sz="1200" b="0" dirty="0">
                        <a:latin typeface="Arial Black" panose="020B0A04020102020204" pitchFamily="34" charset="0"/>
                      </a:endParaRPr>
                    </a:p>
                  </a:txBody>
                  <a:tcPr/>
                </a:tc>
                <a:tc>
                  <a:txBody>
                    <a:bodyPr/>
                    <a:lstStyle/>
                    <a:p>
                      <a:r>
                        <a:rPr lang="en-US" sz="1400" b="1" dirty="0" smtClean="0">
                          <a:solidFill>
                            <a:srgbClr val="002060"/>
                          </a:solidFill>
                          <a:latin typeface="Times New Roman" panose="02020603050405020304" pitchFamily="18" charset="0"/>
                          <a:cs typeface="Times New Roman" panose="02020603050405020304" pitchFamily="18" charset="0"/>
                          <a:hlinkClick r:id="rId4" action="ppaction://hlinkfile"/>
                        </a:rPr>
                        <a:t>Integrated Accident Prevention Detection and Response System (IAPDRS)</a:t>
                      </a:r>
                      <a:endParaRPr lang="en-US" sz="14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r>
                        <a:rPr lang="en-US" sz="1400" dirty="0" smtClean="0">
                          <a:latin typeface="Times New Roman" panose="02020603050405020304" pitchFamily="18" charset="0"/>
                          <a:cs typeface="Times New Roman" panose="02020603050405020304" pitchFamily="18" charset="0"/>
                        </a:rPr>
                        <a:t>3, February 2020</a:t>
                      </a:r>
                    </a:p>
                    <a:p>
                      <a:endParaRPr lang="en-US" sz="1400" b="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International Journal of Engineering and Advanced Technology (IJEAT)</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b="0" kern="1200" dirty="0" smtClean="0">
                          <a:effectLst/>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objective of this paper is to develop a system that can detect and report an accident. Also, this paper provides a method to prevent an accident because of a speed breaker, blind turns, pits, stop signs, </a:t>
                      </a:r>
                      <a:r>
                        <a:rPr lang="en-US" sz="1400" dirty="0" err="1" smtClean="0">
                          <a:latin typeface="Times New Roman" panose="02020603050405020304" pitchFamily="18" charset="0"/>
                          <a:cs typeface="Times New Roman" panose="02020603050405020304" pitchFamily="18" charset="0"/>
                        </a:rPr>
                        <a:t>etc</a:t>
                      </a:r>
                      <a:endParaRPr lang="en-US" sz="1400" b="0" dirty="0">
                        <a:latin typeface="Times New Roman" panose="02020603050405020304" pitchFamily="18" charset="0"/>
                        <a:cs typeface="Times New Roman" panose="02020603050405020304" pitchFamily="18" charset="0"/>
                      </a:endParaRPr>
                    </a:p>
                  </a:txBody>
                  <a:tcPr/>
                </a:tc>
              </a:tr>
            </a:tbl>
          </a:graphicData>
        </a:graphic>
      </p:graphicFrame>
      <p:sp>
        <p:nvSpPr>
          <p:cNvPr id="3" name="Google Shape;796;p34"/>
          <p:cNvSpPr txBox="1">
            <a:spLocks/>
          </p:cNvSpPr>
          <p:nvPr/>
        </p:nvSpPr>
        <p:spPr>
          <a:xfrm>
            <a:off x="-180528" y="123478"/>
            <a:ext cx="3168353" cy="576064"/>
          </a:xfrm>
          <a:prstGeom prst="rect">
            <a:avLst/>
          </a:prstGeom>
        </p:spPr>
        <p:txBody>
          <a:bodyPr spcFirstLastPara="1" wrap="square" lIns="91425" tIns="91425" rIns="91425" bIns="91425"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2000" b="1" dirty="0" smtClean="0">
                <a:solidFill>
                  <a:srgbClr val="FF0000"/>
                </a:solidFill>
                <a:latin typeface="Times New Roman" panose="02020603050405020304" pitchFamily="18" charset="0"/>
                <a:cs typeface="Times New Roman" panose="02020603050405020304" pitchFamily="18" charset="0"/>
              </a:rPr>
              <a:t>Literature Survey</a:t>
            </a:r>
            <a:endParaRPr 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179512" y="641215"/>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630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48138805"/>
              </p:ext>
            </p:extLst>
          </p:nvPr>
        </p:nvGraphicFramePr>
        <p:xfrm>
          <a:off x="179512" y="195486"/>
          <a:ext cx="8496943" cy="4835570"/>
        </p:xfrm>
        <a:graphic>
          <a:graphicData uri="http://schemas.openxmlformats.org/drawingml/2006/table">
            <a:tbl>
              <a:tblPr firstRow="1" bandRow="1">
                <a:tableStyleId>{BDBED569-4797-4DF1-A0F4-6AAB3CD982D8}</a:tableStyleId>
              </a:tblPr>
              <a:tblGrid>
                <a:gridCol w="566463"/>
                <a:gridCol w="2745905"/>
                <a:gridCol w="1944216"/>
                <a:gridCol w="3240359"/>
              </a:tblGrid>
              <a:tr h="446450">
                <a:tc>
                  <a:txBody>
                    <a:bodyPr/>
                    <a:lstStyle/>
                    <a:p>
                      <a:pPr algn="ctr"/>
                      <a:r>
                        <a:rPr lang="en-US" sz="1200" b="0" dirty="0" smtClean="0">
                          <a:latin typeface="Arial Black" panose="020B0A04020102020204" pitchFamily="34" charset="0"/>
                        </a:rPr>
                        <a:t>No.</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Title</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Date</a:t>
                      </a:r>
                      <a:r>
                        <a:rPr lang="en-US" sz="1200" b="0" baseline="0" dirty="0" smtClean="0">
                          <a:latin typeface="Arial Black" panose="020B0A04020102020204" pitchFamily="34" charset="0"/>
                        </a:rPr>
                        <a:t> and Journal</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Findings</a:t>
                      </a:r>
                      <a:endParaRPr lang="en-US" sz="1200" b="0" dirty="0">
                        <a:latin typeface="Arial Black" panose="020B0A04020102020204" pitchFamily="34" charset="0"/>
                      </a:endParaRPr>
                    </a:p>
                  </a:txBody>
                  <a:tcPr anchor="ctr"/>
                </a:tc>
              </a:tr>
              <a:tr h="446450">
                <a:tc>
                  <a:txBody>
                    <a:bodyPr/>
                    <a:lstStyle/>
                    <a:p>
                      <a:r>
                        <a:rPr lang="en-US" sz="1200" b="0" dirty="0" smtClean="0">
                          <a:latin typeface="Arial Black" panose="020B0A04020102020204" pitchFamily="34" charset="0"/>
                        </a:rPr>
                        <a:t>4</a:t>
                      </a:r>
                      <a:endParaRPr lang="en-US" sz="1200" b="0" dirty="0">
                        <a:latin typeface="Arial Black" panose="020B0A04020102020204" pitchFamily="34" charset="0"/>
                      </a:endParaRPr>
                    </a:p>
                  </a:txBody>
                  <a:tcPr/>
                </a:tc>
                <a:tc>
                  <a:txBody>
                    <a:bodyPr/>
                    <a:lstStyle/>
                    <a:p>
                      <a:r>
                        <a:rPr lang="en-US" sz="1200" dirty="0" smtClean="0"/>
                        <a:t>An Accident Detection and Classification System Using Internet of Things and Machine Learning towards Smart City</a:t>
                      </a:r>
                      <a:endParaRPr lang="en-US" sz="1200" b="0" dirty="0">
                        <a:latin typeface="Arial Black" panose="020B0A04020102020204" pitchFamily="34" charset="0"/>
                      </a:endParaRPr>
                    </a:p>
                  </a:txBody>
                  <a:tcPr anchor="ctr"/>
                </a:tc>
                <a:tc>
                  <a:txBody>
                    <a:bodyPr/>
                    <a:lstStyle/>
                    <a:p>
                      <a:r>
                        <a:rPr lang="en-US" sz="1400" b="0" dirty="0" smtClean="0">
                          <a:latin typeface="Times New Roman" panose="02020603050405020304" pitchFamily="18" charset="0"/>
                          <a:cs typeface="Times New Roman" panose="02020603050405020304" pitchFamily="18" charset="0"/>
                        </a:rPr>
                        <a:t>14 Feb 2022</a:t>
                      </a:r>
                    </a:p>
                    <a:p>
                      <a:endParaRPr lang="en-US" sz="1200" b="0" dirty="0" smtClean="0">
                        <a:latin typeface="Times New Roman" panose="02020603050405020304" pitchFamily="18" charset="0"/>
                        <a:cs typeface="Times New Roman" panose="02020603050405020304" pitchFamily="18" charset="0"/>
                      </a:endParaRPr>
                    </a:p>
                    <a:p>
                      <a:r>
                        <a:rPr lang="en-US" sz="1200" b="0" dirty="0" smtClean="0">
                          <a:latin typeface="Times New Roman" panose="02020603050405020304" pitchFamily="18" charset="0"/>
                          <a:cs typeface="Times New Roman" panose="02020603050405020304" pitchFamily="18" charset="0"/>
                        </a:rPr>
                        <a:t>MDPI</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Corbel" panose="020B0503020204020204" pitchFamily="34" charset="0"/>
                        </a:rPr>
                        <a:t>the system utilizes a group of sensors including a Hall effect sensor, vibration sensor, accelerometer, flame and smoke sensors, and force and impact sensors. The collected data are sent to a microcontroller for processing and events classification. If an accident is detected, the microcontroller sends an emergency alert through a GSM transmitter.</a:t>
                      </a:r>
                      <a:endParaRPr lang="en-US" sz="1200" b="0" dirty="0">
                        <a:latin typeface="Corbel" panose="020B0503020204020204" pitchFamily="34" charset="0"/>
                      </a:endParaRPr>
                    </a:p>
                  </a:txBody>
                  <a:tcPr/>
                </a:tc>
              </a:tr>
              <a:tr h="446450">
                <a:tc>
                  <a:txBody>
                    <a:bodyPr/>
                    <a:lstStyle/>
                    <a:p>
                      <a:r>
                        <a:rPr lang="en-US" sz="1200" b="0" dirty="0" smtClean="0">
                          <a:latin typeface="Arial Black" panose="020B0A04020102020204" pitchFamily="34" charset="0"/>
                        </a:rPr>
                        <a:t>5</a:t>
                      </a:r>
                      <a:endParaRPr lang="en-US" sz="1200" b="0" dirty="0">
                        <a:latin typeface="Arial Black" panose="020B0A0402010202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A Review Paper on Accident Detection System Using Intelligent Algorithm for VANET </a:t>
                      </a:r>
                      <a:endParaRPr lang="en-US" sz="1200" b="0" kern="1200" dirty="0" smtClean="0">
                        <a:effectLst/>
                        <a:latin typeface="Arial Black" panose="020B0A04020102020204" pitchFamily="34" charset="0"/>
                      </a:endParaRPr>
                    </a:p>
                    <a:p>
                      <a:endParaRPr lang="en-US" sz="1200" b="0" dirty="0">
                        <a:latin typeface="Arial Black" panose="020B0A04020102020204" pitchFamily="34" charset="0"/>
                      </a:endParaRPr>
                    </a:p>
                  </a:txBody>
                  <a:tcPr anchor="ctr"/>
                </a:tc>
                <a:tc>
                  <a:txBody>
                    <a:bodyPr/>
                    <a:lstStyle/>
                    <a:p>
                      <a:r>
                        <a:rPr lang="en-US" sz="1200" b="0" dirty="0" smtClean="0">
                          <a:latin typeface="Arial Narrow" panose="020B0606020202030204" pitchFamily="34" charset="0"/>
                        </a:rPr>
                        <a:t>May 2020</a:t>
                      </a:r>
                    </a:p>
                    <a:p>
                      <a:endParaRPr lang="en-US" sz="1200" b="0" dirty="0" smtClean="0">
                        <a:latin typeface="Arial Black" panose="020B0A04020102020204" pitchFamily="34" charset="0"/>
                      </a:endParaRPr>
                    </a:p>
                    <a:p>
                      <a:r>
                        <a:rPr lang="en-US" sz="1200" dirty="0" smtClean="0"/>
                        <a:t>Journal of Information Engineering and Applications </a:t>
                      </a:r>
                      <a:endParaRPr lang="en-US" sz="1200" b="0" dirty="0">
                        <a:latin typeface="Arial Black" panose="020B0A04020102020204" pitchFamily="34" charset="0"/>
                      </a:endParaRPr>
                    </a:p>
                  </a:txBody>
                  <a:tcPr/>
                </a:tc>
                <a:tc>
                  <a:txBody>
                    <a:bodyPr/>
                    <a:lstStyle/>
                    <a:p>
                      <a:r>
                        <a:rPr lang="en-US" sz="1200" b="0" kern="1200" dirty="0" smtClean="0">
                          <a:effectLst/>
                          <a:latin typeface="Corbel" panose="020B0503020204020204" pitchFamily="34" charset="0"/>
                        </a:rPr>
                        <a:t> </a:t>
                      </a:r>
                      <a:r>
                        <a:rPr lang="en-US" sz="1200" dirty="0" smtClean="0">
                          <a:latin typeface="Corbel" panose="020B0503020204020204" pitchFamily="34" charset="0"/>
                        </a:rPr>
                        <a:t>The use of GSM, GPS, and VANET technologies allows the system to track vehicle and provides the most instant and accurate information about the vehicle accident spot.</a:t>
                      </a:r>
                      <a:endParaRPr lang="en-US" sz="1200" b="0" dirty="0">
                        <a:latin typeface="Corbel" panose="020B0503020204020204" pitchFamily="34" charset="0"/>
                      </a:endParaRPr>
                    </a:p>
                  </a:txBody>
                  <a:tcPr/>
                </a:tc>
              </a:tr>
              <a:tr h="446450">
                <a:tc>
                  <a:txBody>
                    <a:bodyPr/>
                    <a:lstStyle/>
                    <a:p>
                      <a:r>
                        <a:rPr lang="en-US" sz="1200" b="0" dirty="0" smtClean="0">
                          <a:latin typeface="Arial Black" panose="020B0A04020102020204" pitchFamily="34" charset="0"/>
                        </a:rPr>
                        <a:t>6</a:t>
                      </a:r>
                      <a:endParaRPr lang="en-US" sz="1200" b="0" dirty="0">
                        <a:latin typeface="Arial Black" panose="020B0A04020102020204" pitchFamily="34" charset="0"/>
                      </a:endParaRPr>
                    </a:p>
                  </a:txBody>
                  <a:tcPr/>
                </a:tc>
                <a:tc>
                  <a:txBody>
                    <a:bodyPr/>
                    <a:lstStyle/>
                    <a:p>
                      <a:r>
                        <a:rPr lang="en-US" sz="1200" dirty="0" smtClean="0"/>
                        <a:t>Car Accident Detection and Notification System Using Smartphone</a:t>
                      </a:r>
                      <a:endParaRPr lang="en-US" sz="1200" b="0" dirty="0">
                        <a:latin typeface="Arial Black" panose="020B0A04020102020204" pitchFamily="34" charset="0"/>
                      </a:endParaRPr>
                    </a:p>
                  </a:txBody>
                  <a:tcPr anchor="ctr"/>
                </a:tc>
                <a:tc>
                  <a:txBody>
                    <a:bodyPr/>
                    <a:lstStyle/>
                    <a:p>
                      <a:r>
                        <a:rPr lang="en-US" sz="1200" dirty="0" smtClean="0"/>
                        <a:t>4, April 2015</a:t>
                      </a:r>
                    </a:p>
                    <a:p>
                      <a:endParaRPr lang="en-US" sz="1200" dirty="0" smtClean="0"/>
                    </a:p>
                    <a:p>
                      <a:r>
                        <a:rPr lang="en-US" sz="1200" dirty="0" smtClean="0"/>
                        <a:t>A Monthly Journal of Computer Science and Information Technology </a:t>
                      </a:r>
                      <a:endParaRPr lang="en-US" sz="1200" b="0" dirty="0">
                        <a:latin typeface="Arial Black" panose="020B0A04020102020204" pitchFamily="34" charset="0"/>
                      </a:endParaRPr>
                    </a:p>
                  </a:txBody>
                  <a:tcPr/>
                </a:tc>
                <a:tc>
                  <a:txBody>
                    <a:bodyPr/>
                    <a:lstStyle/>
                    <a:p>
                      <a:r>
                        <a:rPr lang="en-US" sz="1200" b="0" dirty="0" smtClean="0">
                          <a:latin typeface="Corbel" panose="020B0503020204020204" pitchFamily="34" charset="0"/>
                          <a:cs typeface="Times New Roman" panose="02020603050405020304" pitchFamily="18" charset="0"/>
                        </a:rPr>
                        <a:t>Speed</a:t>
                      </a:r>
                      <a:r>
                        <a:rPr lang="en-US" sz="1200" b="0" baseline="0" dirty="0" smtClean="0">
                          <a:latin typeface="Corbel" panose="020B0503020204020204" pitchFamily="34" charset="0"/>
                          <a:cs typeface="Times New Roman" panose="02020603050405020304" pitchFamily="18" charset="0"/>
                        </a:rPr>
                        <a:t> detection of </a:t>
                      </a:r>
                      <a:r>
                        <a:rPr lang="en-US" sz="1200" b="0" baseline="0" dirty="0" err="1" smtClean="0">
                          <a:latin typeface="Corbel" panose="020B0503020204020204" pitchFamily="34" charset="0"/>
                          <a:cs typeface="Times New Roman" panose="02020603050405020304" pitchFamily="18" charset="0"/>
                        </a:rPr>
                        <a:t>vechicle</a:t>
                      </a:r>
                      <a:r>
                        <a:rPr lang="en-US" sz="1200" b="0" baseline="0" dirty="0" smtClean="0">
                          <a:latin typeface="Corbel" panose="020B0503020204020204" pitchFamily="34" charset="0"/>
                          <a:cs typeface="Times New Roman" panose="02020603050405020304" pitchFamily="18" charset="0"/>
                        </a:rPr>
                        <a:t> as well as video/images and airbag deployment (using smartphone GPS , Accelerometer sensor , Microphone)</a:t>
                      </a:r>
                      <a:endParaRPr lang="en-US" sz="1200" b="0" dirty="0">
                        <a:latin typeface="Corbel" panose="020B0503020204020204" pitchFamily="34" charset="0"/>
                        <a:cs typeface="Times New Roman" panose="02020603050405020304" pitchFamily="18" charset="0"/>
                      </a:endParaRPr>
                    </a:p>
                  </a:txBody>
                  <a:tcPr/>
                </a:tc>
              </a:tr>
              <a:tr h="446450">
                <a:tc>
                  <a:txBody>
                    <a:bodyPr/>
                    <a:lstStyle/>
                    <a:p>
                      <a:r>
                        <a:rPr lang="en-US" sz="1200" b="0" dirty="0" smtClean="0">
                          <a:latin typeface="Arial Black" panose="020B0A04020102020204" pitchFamily="34" charset="0"/>
                        </a:rPr>
                        <a:t>7</a:t>
                      </a:r>
                      <a:endParaRPr lang="en-US" sz="1200" b="0" dirty="0">
                        <a:latin typeface="Arial Black" panose="020B0A04020102020204" pitchFamily="34" charset="0"/>
                      </a:endParaRPr>
                    </a:p>
                  </a:txBody>
                  <a:tcPr/>
                </a:tc>
                <a:tc>
                  <a:txBody>
                    <a:bodyPr/>
                    <a:lstStyle/>
                    <a:p>
                      <a:r>
                        <a:rPr lang="en-US" sz="1400" dirty="0" smtClean="0"/>
                        <a:t>Inattentive Driving Detection Using Body-Worn Sensors: Feasibility Study</a:t>
                      </a:r>
                      <a:endParaRPr lang="en-US" sz="1400" b="0" dirty="0">
                        <a:latin typeface="Arial Black" panose="020B0A04020102020204" pitchFamily="34" charset="0"/>
                      </a:endParaRPr>
                    </a:p>
                  </a:txBody>
                  <a:tcPr anchor="ctr"/>
                </a:tc>
                <a:tc>
                  <a:txBody>
                    <a:bodyPr/>
                    <a:lstStyle/>
                    <a:p>
                      <a:r>
                        <a:rPr lang="en-US" sz="1200" dirty="0" smtClean="0"/>
                        <a:t>29 October 2021</a:t>
                      </a:r>
                    </a:p>
                    <a:p>
                      <a:endParaRPr lang="en-US" sz="1200" b="1" dirty="0" smtClean="0">
                        <a:latin typeface="Arial Black" panose="020B0A04020102020204" pitchFamily="34" charset="0"/>
                      </a:endParaRPr>
                    </a:p>
                    <a:p>
                      <a:r>
                        <a:rPr lang="en-US" sz="1200" b="0" dirty="0" smtClean="0">
                          <a:latin typeface="Times New Roman" panose="02020603050405020304" pitchFamily="18" charset="0"/>
                          <a:cs typeface="Times New Roman" panose="02020603050405020304" pitchFamily="18" charset="0"/>
                        </a:rPr>
                        <a:t>MDPI</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Corbel" panose="020B0503020204020204" pitchFamily="34" charset="0"/>
                        </a:rPr>
                        <a:t>The proposed method consists of three detection models, that is, body movement, drowsiness, and inattention detection based on an anomaly detection algorithm</a:t>
                      </a:r>
                      <a:endParaRPr lang="en-US" sz="1200" b="0" dirty="0">
                        <a:latin typeface="Corbel" panose="020B0503020204020204" pitchFamily="34" charset="0"/>
                      </a:endParaRPr>
                    </a:p>
                  </a:txBody>
                  <a:tcPr/>
                </a:tc>
              </a:tr>
            </a:tbl>
          </a:graphicData>
        </a:graphic>
      </p:graphicFrame>
    </p:spTree>
    <p:extLst>
      <p:ext uri="{BB962C8B-B14F-4D97-AF65-F5344CB8AC3E}">
        <p14:creationId xmlns:p14="http://schemas.microsoft.com/office/powerpoint/2010/main" val="466246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96;p34"/>
          <p:cNvSpPr txBox="1">
            <a:spLocks/>
          </p:cNvSpPr>
          <p:nvPr/>
        </p:nvSpPr>
        <p:spPr>
          <a:xfrm>
            <a:off x="0" y="133835"/>
            <a:ext cx="4032448" cy="576064"/>
          </a:xfrm>
          <a:prstGeom prst="rect">
            <a:avLst/>
          </a:prstGeom>
        </p:spPr>
        <p:txBody>
          <a:bodyPr spcFirstLastPara="1" wrap="square" lIns="91425" tIns="91425" rIns="91425" bIns="91425"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3200" b="1" dirty="0" smtClean="0">
                <a:solidFill>
                  <a:srgbClr val="003217"/>
                </a:solidFill>
                <a:latin typeface="Times New Roman" panose="02020603050405020304" pitchFamily="18" charset="0"/>
                <a:cs typeface="Times New Roman" panose="02020603050405020304" pitchFamily="18" charset="0"/>
              </a:rPr>
              <a:t>Literature Review</a:t>
            </a:r>
            <a:endParaRPr lang="en-US" sz="3200" b="1" dirty="0">
              <a:solidFill>
                <a:srgbClr val="003217"/>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395536" y="771550"/>
            <a:ext cx="77768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635974484"/>
              </p:ext>
            </p:extLst>
          </p:nvPr>
        </p:nvGraphicFramePr>
        <p:xfrm>
          <a:off x="251520" y="1059582"/>
          <a:ext cx="8496943" cy="3281090"/>
        </p:xfrm>
        <a:graphic>
          <a:graphicData uri="http://schemas.openxmlformats.org/drawingml/2006/table">
            <a:tbl>
              <a:tblPr firstRow="1" bandRow="1">
                <a:tableStyleId>{BDBED569-4797-4DF1-A0F4-6AAB3CD982D8}</a:tableStyleId>
              </a:tblPr>
              <a:tblGrid>
                <a:gridCol w="566463"/>
                <a:gridCol w="2745905"/>
                <a:gridCol w="1944216"/>
                <a:gridCol w="3240359"/>
              </a:tblGrid>
              <a:tr h="446450">
                <a:tc>
                  <a:txBody>
                    <a:bodyPr/>
                    <a:lstStyle/>
                    <a:p>
                      <a:pPr algn="ctr"/>
                      <a:r>
                        <a:rPr lang="en-US" sz="1200" b="0" dirty="0" smtClean="0">
                          <a:latin typeface="Arial Black" panose="020B0A04020102020204" pitchFamily="34" charset="0"/>
                        </a:rPr>
                        <a:t>No.</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Title</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Date</a:t>
                      </a:r>
                      <a:r>
                        <a:rPr lang="en-US" sz="1200" b="0" baseline="0" dirty="0" smtClean="0">
                          <a:latin typeface="Arial Black" panose="020B0A04020102020204" pitchFamily="34" charset="0"/>
                        </a:rPr>
                        <a:t> and Journal</a:t>
                      </a:r>
                      <a:endParaRPr lang="en-US" sz="1200" b="0" dirty="0">
                        <a:latin typeface="Arial Black" panose="020B0A04020102020204" pitchFamily="34" charset="0"/>
                      </a:endParaRPr>
                    </a:p>
                  </a:txBody>
                  <a:tcPr anchor="ctr"/>
                </a:tc>
                <a:tc>
                  <a:txBody>
                    <a:bodyPr/>
                    <a:lstStyle/>
                    <a:p>
                      <a:pPr algn="ctr"/>
                      <a:r>
                        <a:rPr lang="en-US" sz="1200" b="0" dirty="0" smtClean="0">
                          <a:latin typeface="Arial Black" panose="020B0A04020102020204" pitchFamily="34" charset="0"/>
                        </a:rPr>
                        <a:t>Findings</a:t>
                      </a:r>
                      <a:endParaRPr lang="en-US" sz="1200" b="0" dirty="0">
                        <a:latin typeface="Arial Black" panose="020B0A04020102020204" pitchFamily="34" charset="0"/>
                      </a:endParaRPr>
                    </a:p>
                  </a:txBody>
                  <a:tcPr anchor="ctr"/>
                </a:tc>
              </a:tr>
              <a:tr h="446450">
                <a:tc>
                  <a:txBody>
                    <a:bodyPr/>
                    <a:lstStyle/>
                    <a:p>
                      <a:r>
                        <a:rPr lang="en-US" sz="1200" b="0" dirty="0" smtClean="0">
                          <a:latin typeface="Arial Black" panose="020B0A04020102020204" pitchFamily="34" charset="0"/>
                        </a:rPr>
                        <a:t>8</a:t>
                      </a:r>
                      <a:endParaRPr lang="en-US" sz="1200" b="0" dirty="0">
                        <a:latin typeface="Arial Black" panose="020B0A0402010202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kern="1200" dirty="0" smtClean="0">
                          <a:effectLst/>
                          <a:latin typeface="Arial Black" panose="020B0A04020102020204" pitchFamily="34" charset="0"/>
                          <a:hlinkClick r:id="rId2"/>
                        </a:rPr>
                        <a:t>Traffic Accident Detection Using Machine Learning Algorithms</a:t>
                      </a:r>
                      <a:endParaRPr lang="en-US" sz="1200" b="0" kern="1200" dirty="0" smtClean="0">
                        <a:effectLst/>
                        <a:latin typeface="Arial Black" panose="020B0A04020102020204" pitchFamily="34" charset="0"/>
                      </a:endParaRPr>
                    </a:p>
                    <a:p>
                      <a:endParaRPr lang="en-US" sz="1200" b="0" dirty="0">
                        <a:latin typeface="Arial Black" panose="020B0A04020102020204" pitchFamily="34" charset="0"/>
                      </a:endParaRPr>
                    </a:p>
                  </a:txBody>
                  <a:tcPr anchor="ctr"/>
                </a:tc>
                <a:tc>
                  <a:txBody>
                    <a:bodyPr/>
                    <a:lstStyle/>
                    <a:p>
                      <a:r>
                        <a:rPr lang="en-US" sz="1200" b="0" dirty="0" smtClean="0">
                          <a:latin typeface="Arial Black" panose="020B0A04020102020204" pitchFamily="34" charset="0"/>
                        </a:rPr>
                        <a:t>04</a:t>
                      </a:r>
                      <a:r>
                        <a:rPr lang="en-US" sz="1200" b="0" baseline="0" dirty="0" smtClean="0">
                          <a:latin typeface="Arial Black" panose="020B0A04020102020204" pitchFamily="34" charset="0"/>
                        </a:rPr>
                        <a:t> Jan 2022</a:t>
                      </a:r>
                    </a:p>
                    <a:p>
                      <a:r>
                        <a:rPr lang="en-US" sz="1200" b="0" baseline="0" dirty="0" smtClean="0">
                          <a:latin typeface="Arial Black" panose="020B0A04020102020204" pitchFamily="34" charset="0"/>
                        </a:rPr>
                        <a:t>Springer</a:t>
                      </a:r>
                      <a:endParaRPr lang="en-US" sz="1200" b="0" dirty="0">
                        <a:latin typeface="Arial Black" panose="020B0A04020102020204" pitchFamily="34" charset="0"/>
                      </a:endParaRPr>
                    </a:p>
                  </a:txBody>
                  <a:tcPr/>
                </a:tc>
                <a:tc>
                  <a:txBody>
                    <a:bodyPr/>
                    <a:lstStyle/>
                    <a:p>
                      <a:r>
                        <a:rPr lang="en-US" sz="1200" b="0" kern="1200" dirty="0" smtClean="0">
                          <a:effectLst/>
                          <a:latin typeface="Arial Black" panose="020B0A04020102020204" pitchFamily="34" charset="0"/>
                        </a:rPr>
                        <a:t>A vehicular ad hoc network (VANET) can help in reducing accidents by sending safety messages to the vehicles.</a:t>
                      </a:r>
                      <a:endParaRPr lang="en-US" sz="1200" b="0" dirty="0">
                        <a:latin typeface="Arial Black" panose="020B0A04020102020204" pitchFamily="34" charset="0"/>
                      </a:endParaRPr>
                    </a:p>
                  </a:txBody>
                  <a:tcPr/>
                </a:tc>
              </a:tr>
              <a:tr h="446450">
                <a:tc>
                  <a:txBody>
                    <a:bodyPr/>
                    <a:lstStyle/>
                    <a:p>
                      <a:r>
                        <a:rPr lang="en-US" sz="1200" b="0" dirty="0" smtClean="0">
                          <a:latin typeface="Arial Black" panose="020B0A04020102020204" pitchFamily="34" charset="0"/>
                        </a:rPr>
                        <a:t>9</a:t>
                      </a:r>
                      <a:endParaRPr lang="en-US" sz="1200" b="0" dirty="0">
                        <a:latin typeface="Arial Black" panose="020B0A0402010202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kern="1200" dirty="0" smtClean="0">
                          <a:effectLst/>
                          <a:latin typeface="Arial Black" panose="020B0A04020102020204" pitchFamily="34" charset="0"/>
                        </a:rPr>
                        <a:t>Accident and Health Insurance</a:t>
                      </a:r>
                    </a:p>
                    <a:p>
                      <a:endParaRPr lang="en-US" sz="1200" b="0" dirty="0">
                        <a:latin typeface="Arial Black" panose="020B0A04020102020204" pitchFamily="34" charset="0"/>
                      </a:endParaRPr>
                    </a:p>
                  </a:txBody>
                  <a:tcPr anchor="ctr"/>
                </a:tc>
                <a:tc>
                  <a:txBody>
                    <a:bodyPr/>
                    <a:lstStyle/>
                    <a:p>
                      <a:r>
                        <a:rPr lang="en-US" sz="1200" b="0" dirty="0" smtClean="0">
                          <a:latin typeface="Arial Black" panose="020B0A04020102020204" pitchFamily="34" charset="0"/>
                        </a:rPr>
                        <a:t>24</a:t>
                      </a:r>
                      <a:r>
                        <a:rPr lang="en-US" sz="1200" b="0" baseline="0" dirty="0" smtClean="0">
                          <a:latin typeface="Arial Black" panose="020B0A04020102020204" pitchFamily="34" charset="0"/>
                        </a:rPr>
                        <a:t> March 2022</a:t>
                      </a:r>
                    </a:p>
                    <a:p>
                      <a:r>
                        <a:rPr lang="en-US" sz="1200" b="0" baseline="0" dirty="0" smtClean="0">
                          <a:latin typeface="Arial Black" panose="020B0A04020102020204" pitchFamily="34" charset="0"/>
                        </a:rPr>
                        <a:t>IEEE</a:t>
                      </a:r>
                      <a:endParaRPr lang="en-US" sz="1200" b="0" dirty="0">
                        <a:latin typeface="Arial Black" panose="020B0A04020102020204" pitchFamily="34" charset="0"/>
                      </a:endParaRPr>
                    </a:p>
                  </a:txBody>
                  <a:tcPr/>
                </a:tc>
                <a:tc>
                  <a:txBody>
                    <a:bodyPr/>
                    <a:lstStyle/>
                    <a:p>
                      <a:r>
                        <a:rPr lang="en-US" sz="1200" b="0" kern="1200" dirty="0" smtClean="0">
                          <a:effectLst/>
                          <a:latin typeface="Arial Black" panose="020B0A04020102020204" pitchFamily="34" charset="0"/>
                        </a:rPr>
                        <a:t> The residual systemic risk that cannot be absorbed by the</a:t>
                      </a:r>
                      <a:r>
                        <a:rPr lang="en-US" sz="1200" b="0" kern="1200" baseline="0" dirty="0" smtClean="0">
                          <a:effectLst/>
                          <a:latin typeface="Arial Black" panose="020B0A04020102020204" pitchFamily="34" charset="0"/>
                        </a:rPr>
                        <a:t> </a:t>
                      </a:r>
                      <a:r>
                        <a:rPr lang="en-US" sz="1200" b="0" kern="1200" dirty="0" smtClean="0">
                          <a:effectLst/>
                          <a:latin typeface="Arial Black" panose="020B0A04020102020204" pitchFamily="34" charset="0"/>
                        </a:rPr>
                        <a:t>policies and the necessity to generate wider and superior insurance service are at the basis of the call for regulation of the insurance business.</a:t>
                      </a:r>
                      <a:endParaRPr lang="en-US" sz="1200" b="0" dirty="0">
                        <a:latin typeface="Arial Black" panose="020B0A04020102020204" pitchFamily="34" charset="0"/>
                      </a:endParaRPr>
                    </a:p>
                  </a:txBody>
                  <a:tcPr/>
                </a:tc>
              </a:tr>
              <a:tr h="446450">
                <a:tc>
                  <a:txBody>
                    <a:bodyPr/>
                    <a:lstStyle/>
                    <a:p>
                      <a:r>
                        <a:rPr lang="en-US" sz="1200" b="0" dirty="0" smtClean="0">
                          <a:latin typeface="Arial Black" panose="020B0A04020102020204" pitchFamily="34" charset="0"/>
                        </a:rPr>
                        <a:t>10</a:t>
                      </a:r>
                      <a:endParaRPr lang="en-US" sz="1200" b="0" dirty="0">
                        <a:latin typeface="Arial Black" panose="020B0A0402010202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kern="1200" dirty="0" smtClean="0">
                          <a:effectLst/>
                          <a:latin typeface="Arial Black" panose="020B0A04020102020204" pitchFamily="34" charset="0"/>
                          <a:hlinkClick r:id="rId3"/>
                        </a:rPr>
                        <a:t>Aircraft Black Box</a:t>
                      </a:r>
                      <a:endParaRPr lang="en-US" sz="1200" b="0" kern="1200" dirty="0" smtClean="0">
                        <a:effectLst/>
                        <a:latin typeface="Arial Black" panose="020B0A04020102020204" pitchFamily="34" charset="0"/>
                      </a:endParaRPr>
                    </a:p>
                    <a:p>
                      <a:endParaRPr lang="en-US" sz="1200" b="0" dirty="0">
                        <a:latin typeface="Arial Black" panose="020B0A04020102020204" pitchFamily="34" charset="0"/>
                      </a:endParaRPr>
                    </a:p>
                  </a:txBody>
                  <a:tcPr anchor="ctr"/>
                </a:tc>
                <a:tc>
                  <a:txBody>
                    <a:bodyPr/>
                    <a:lstStyle/>
                    <a:p>
                      <a:r>
                        <a:rPr lang="en-US" sz="1200" b="0" dirty="0" err="1" smtClean="0">
                          <a:latin typeface="Arial Black" panose="020B0A04020102020204" pitchFamily="34" charset="0"/>
                        </a:rPr>
                        <a:t>LongDom</a:t>
                      </a:r>
                      <a:endParaRPr lang="en-US" sz="1200" b="0" dirty="0">
                        <a:latin typeface="Arial Black" panose="020B0A04020102020204" pitchFamily="34" charset="0"/>
                      </a:endParaRPr>
                    </a:p>
                  </a:txBody>
                  <a:tcPr/>
                </a:tc>
                <a:tc>
                  <a:txBody>
                    <a:bodyPr/>
                    <a:lstStyle/>
                    <a:p>
                      <a:r>
                        <a:rPr lang="en-US" sz="1200" b="0" kern="1200" dirty="0" smtClean="0">
                          <a:effectLst/>
                          <a:latin typeface="Arial Black" panose="020B0A04020102020204" pitchFamily="34" charset="0"/>
                        </a:rPr>
                        <a:t>black box flight recorder is heavily protected recording device, similar to a hard disk or a memory card</a:t>
                      </a:r>
                      <a:endParaRPr lang="en-US" sz="1200" b="0" dirty="0">
                        <a:latin typeface="Arial Black" panose="020B0A04020102020204" pitchFamily="34" charset="0"/>
                      </a:endParaRPr>
                    </a:p>
                  </a:txBody>
                  <a:tcPr/>
                </a:tc>
              </a:tr>
            </a:tbl>
          </a:graphicData>
        </a:graphic>
      </p:graphicFrame>
    </p:spTree>
    <p:extLst>
      <p:ext uri="{BB962C8B-B14F-4D97-AF65-F5344CB8AC3E}">
        <p14:creationId xmlns:p14="http://schemas.microsoft.com/office/powerpoint/2010/main" val="2646374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9502"/>
            <a:ext cx="8640960" cy="5601533"/>
          </a:xfrm>
          <a:prstGeom prst="rect">
            <a:avLst/>
          </a:prstGeom>
          <a:noFill/>
        </p:spPr>
        <p:txBody>
          <a:bodyPr wrap="square" rtlCol="0">
            <a:spAutoFit/>
          </a:bodyPr>
          <a:lstStyle/>
          <a:p>
            <a:pPr lvl="1"/>
            <a:r>
              <a:rPr lang="en-US" b="1" dirty="0">
                <a:solidFill>
                  <a:srgbClr val="C00000"/>
                </a:solidFill>
              </a:rPr>
              <a:t>Approach</a:t>
            </a:r>
          </a:p>
          <a:p>
            <a:r>
              <a:rPr lang="en-US" b="1" dirty="0"/>
              <a:t> </a:t>
            </a:r>
            <a:endParaRPr lang="en-US" sz="1200" dirty="0"/>
          </a:p>
          <a:p>
            <a:pPr marL="285750" lvl="0" indent="-285750" algn="just">
              <a:buFont typeface="Wingdings" panose="05000000000000000000" pitchFamily="2" charset="2"/>
              <a:buChar char="§"/>
            </a:pPr>
            <a:r>
              <a:rPr lang="en-US" dirty="0"/>
              <a:t>As discussed above our main aim is to detect or find out all the causes of road accident and genuineness behind accident, we are going to detect accident related factor such as sudden speed/acceleration change ,whether driver is drunk , whether driver is feeling uncomfortable or unwell it be can due to rise in blood pressure any kind of health issue or tension related to job or personal life</a:t>
            </a:r>
            <a:r>
              <a:rPr lang="en-US" dirty="0" smtClean="0"/>
              <a:t>.</a:t>
            </a:r>
          </a:p>
          <a:p>
            <a:pPr marL="171450" lvl="0" indent="-171450" algn="just">
              <a:buFont typeface="Wingdings" panose="05000000000000000000" pitchFamily="2" charset="2"/>
              <a:buChar char="§"/>
            </a:pPr>
            <a:endParaRPr lang="en-US" sz="1200" dirty="0"/>
          </a:p>
          <a:p>
            <a:pPr marL="285750" lvl="0" indent="-285750" algn="just">
              <a:buFont typeface="Wingdings" panose="05000000000000000000" pitchFamily="2" charset="2"/>
              <a:buChar char="§"/>
            </a:pPr>
            <a:r>
              <a:rPr lang="en-US" dirty="0"/>
              <a:t>We are going to detect all the above factors by using sensors such as </a:t>
            </a:r>
            <a:r>
              <a:rPr lang="en-US" dirty="0" err="1"/>
              <a:t>photoplethysmographic</a:t>
            </a:r>
            <a:r>
              <a:rPr lang="en-US" dirty="0"/>
              <a:t> sensor(blood pressure detection), MQ-3 Sensor(alcohol detection), TMP36(temperature detection) and speed change detection using </a:t>
            </a:r>
            <a:r>
              <a:rPr lang="en-US" dirty="0" smtClean="0"/>
              <a:t>accelerometer.</a:t>
            </a:r>
          </a:p>
          <a:p>
            <a:pPr marL="171450" lvl="0" indent="-171450" algn="just">
              <a:buFont typeface="Wingdings" panose="05000000000000000000" pitchFamily="2" charset="2"/>
              <a:buChar char="§"/>
            </a:pPr>
            <a:endParaRPr lang="en-US" sz="1200" dirty="0"/>
          </a:p>
          <a:p>
            <a:pPr marL="285750" lvl="0" indent="-285750" algn="just">
              <a:buFont typeface="Wingdings" panose="05000000000000000000" pitchFamily="2" charset="2"/>
              <a:buChar char="§"/>
            </a:pPr>
            <a:r>
              <a:rPr lang="en-US" dirty="0"/>
              <a:t>We are going to detect the face by using python with </a:t>
            </a:r>
            <a:r>
              <a:rPr lang="en-US" dirty="0" err="1"/>
              <a:t>haarcascade</a:t>
            </a:r>
            <a:r>
              <a:rPr lang="en-US" dirty="0"/>
              <a:t>. Python program is designed to detect eye blinks so the eye blink counter is updated in firebase database, pupil movement either left or right and face emotion detection we will also de to check the accident causes</a:t>
            </a:r>
            <a:r>
              <a:rPr lang="en-US" dirty="0" smtClean="0"/>
              <a:t>.</a:t>
            </a:r>
          </a:p>
          <a:p>
            <a:pPr marL="171450" lvl="0" indent="-171450" algn="just">
              <a:buFont typeface="Wingdings" panose="05000000000000000000" pitchFamily="2" charset="2"/>
              <a:buChar char="§"/>
            </a:pPr>
            <a:endParaRPr lang="en-US" sz="1200" dirty="0"/>
          </a:p>
          <a:p>
            <a:pPr marL="285750" lvl="0" indent="-285750" algn="just">
              <a:buFont typeface="Wingdings" panose="05000000000000000000" pitchFamily="2" charset="2"/>
              <a:buChar char="§"/>
            </a:pPr>
            <a:r>
              <a:rPr lang="en-US" dirty="0"/>
              <a:t>Python program is designed to read the value from Arduino and continuously update the value in firebase.</a:t>
            </a:r>
            <a:endParaRPr lang="en-US" sz="1200" dirty="0"/>
          </a:p>
          <a:p>
            <a:pPr marL="285750" lvl="0" indent="-285750" algn="just">
              <a:buFont typeface="Wingdings" panose="05000000000000000000" pitchFamily="2" charset="2"/>
              <a:buChar char="§"/>
            </a:pPr>
            <a:r>
              <a:rPr lang="en-US" dirty="0"/>
              <a:t>When car is started after that when if there is sudden change in speed of car that will detected by accelerometer. Sudden change in accelerometer means the accident is occur.</a:t>
            </a:r>
            <a:endParaRPr lang="en-US" sz="1200" dirty="0"/>
          </a:p>
          <a:p>
            <a:r>
              <a:rPr lang="en-US" dirty="0"/>
              <a:t> </a:t>
            </a:r>
            <a:endParaRPr lang="en-US" sz="2000" dirty="0"/>
          </a:p>
          <a:p>
            <a:r>
              <a:rPr lang="en-US" dirty="0"/>
              <a:t> </a:t>
            </a:r>
            <a:endParaRPr lang="en-US" sz="2000" dirty="0"/>
          </a:p>
          <a:p>
            <a:r>
              <a:rPr lang="en-US" dirty="0"/>
              <a:t> </a:t>
            </a:r>
            <a:endParaRPr lang="en-US" sz="2000" dirty="0"/>
          </a:p>
          <a:p>
            <a:r>
              <a:rPr lang="en-US" dirty="0"/>
              <a:t> </a:t>
            </a:r>
            <a:endParaRPr lang="en-US" sz="2000" dirty="0"/>
          </a:p>
          <a:p>
            <a:r>
              <a:rPr lang="en-US" dirty="0"/>
              <a:t> </a:t>
            </a:r>
            <a:endParaRPr lang="en-US" sz="2000" dirty="0"/>
          </a:p>
          <a:p>
            <a:r>
              <a:rPr lang="en-US" dirty="0"/>
              <a:t> </a:t>
            </a:r>
            <a:endParaRPr lang="en-US" sz="2000" dirty="0"/>
          </a:p>
          <a:p>
            <a:r>
              <a:rPr lang="en-US" dirty="0"/>
              <a:t> </a:t>
            </a:r>
            <a:endParaRPr lang="en-US" sz="2000" dirty="0"/>
          </a:p>
        </p:txBody>
      </p:sp>
    </p:spTree>
    <p:extLst>
      <p:ext uri="{BB962C8B-B14F-4D97-AF65-F5344CB8AC3E}">
        <p14:creationId xmlns:p14="http://schemas.microsoft.com/office/powerpoint/2010/main" val="32503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6806"/>
            <a:ext cx="8249672" cy="4555093"/>
          </a:xfrm>
          <a:prstGeom prst="rect">
            <a:avLst/>
          </a:prstGeom>
          <a:noFill/>
        </p:spPr>
        <p:txBody>
          <a:bodyPr wrap="square" rtlCol="0">
            <a:spAutoFit/>
          </a:bodyPr>
          <a:lstStyle/>
          <a:p>
            <a:r>
              <a:rPr lang="en-US" b="1" dirty="0"/>
              <a:t> </a:t>
            </a:r>
            <a:endParaRPr lang="en-US" sz="1200" dirty="0"/>
          </a:p>
          <a:p>
            <a:r>
              <a:rPr lang="en-US" b="1" dirty="0"/>
              <a:t>Hardware Requirement</a:t>
            </a:r>
            <a:r>
              <a:rPr lang="en-US" b="1" dirty="0" smtClean="0"/>
              <a:t>:</a:t>
            </a:r>
          </a:p>
          <a:p>
            <a:endParaRPr lang="en-US" b="1" dirty="0"/>
          </a:p>
          <a:p>
            <a:pPr marL="285750" lvl="0" indent="-285750">
              <a:lnSpc>
                <a:spcPct val="150000"/>
              </a:lnSpc>
              <a:buFont typeface="Wingdings" panose="05000000000000000000" pitchFamily="2" charset="2"/>
              <a:buChar char="§"/>
            </a:pPr>
            <a:r>
              <a:rPr lang="en-US" dirty="0"/>
              <a:t>Arduino Board, Webcam.</a:t>
            </a:r>
            <a:endParaRPr lang="en-US" sz="1200" dirty="0"/>
          </a:p>
          <a:p>
            <a:pPr marL="285750" lvl="0" indent="-285750">
              <a:lnSpc>
                <a:spcPct val="150000"/>
              </a:lnSpc>
              <a:buFont typeface="Wingdings" panose="05000000000000000000" pitchFamily="2" charset="2"/>
              <a:buChar char="§"/>
            </a:pPr>
            <a:r>
              <a:rPr lang="en-US" dirty="0" err="1"/>
              <a:t>photoplethysmographic</a:t>
            </a:r>
            <a:r>
              <a:rPr lang="en-US" dirty="0"/>
              <a:t> sensor(blood pressure detection), MQ-3 Sensor(alcohol detection), TMP36(temperature detection) and speed change detection using accelerometer.</a:t>
            </a:r>
            <a:endParaRPr lang="en-US" sz="1200" dirty="0"/>
          </a:p>
          <a:p>
            <a:pPr marL="285750" lvl="0" indent="-285750">
              <a:lnSpc>
                <a:spcPct val="150000"/>
              </a:lnSpc>
              <a:buFont typeface="Wingdings" panose="05000000000000000000" pitchFamily="2" charset="2"/>
              <a:buChar char="§"/>
            </a:pPr>
            <a:r>
              <a:rPr lang="en-US" dirty="0"/>
              <a:t>A Laptop/Computer for managing and working with project</a:t>
            </a:r>
            <a:endParaRPr lang="en-US" sz="1200" dirty="0"/>
          </a:p>
          <a:p>
            <a:pPr marL="285750" lvl="0" indent="-285750">
              <a:lnSpc>
                <a:spcPct val="150000"/>
              </a:lnSpc>
              <a:buFont typeface="Wingdings" panose="05000000000000000000" pitchFamily="2" charset="2"/>
              <a:buChar char="§"/>
            </a:pPr>
            <a:r>
              <a:rPr lang="en-US" dirty="0"/>
              <a:t>Processor</a:t>
            </a:r>
            <a:endParaRPr lang="en-US" sz="1200" dirty="0"/>
          </a:p>
          <a:p>
            <a:pPr marL="285750" lvl="0" indent="-285750">
              <a:lnSpc>
                <a:spcPct val="150000"/>
              </a:lnSpc>
              <a:buFont typeface="Wingdings" panose="05000000000000000000" pitchFamily="2" charset="2"/>
              <a:buChar char="§"/>
            </a:pPr>
            <a:r>
              <a:rPr lang="en-US" dirty="0"/>
              <a:t>RAM(Random Access Memory</a:t>
            </a:r>
            <a:r>
              <a:rPr lang="en-US" dirty="0" smtClean="0"/>
              <a:t>)</a:t>
            </a:r>
          </a:p>
          <a:p>
            <a:pPr lvl="0"/>
            <a:endParaRPr lang="en-US" sz="1200" dirty="0"/>
          </a:p>
          <a:p>
            <a:pPr lvl="0"/>
            <a:endParaRPr lang="en-US" sz="1200" dirty="0"/>
          </a:p>
          <a:p>
            <a:r>
              <a:rPr lang="en-US" b="1" dirty="0"/>
              <a:t>Software Requirement</a:t>
            </a:r>
            <a:r>
              <a:rPr lang="en-US" b="1" dirty="0" smtClean="0"/>
              <a:t>:</a:t>
            </a:r>
          </a:p>
          <a:p>
            <a:endParaRPr lang="en-US" b="1" dirty="0"/>
          </a:p>
          <a:p>
            <a:pPr marL="285750" lvl="0" indent="-285750">
              <a:lnSpc>
                <a:spcPct val="150000"/>
              </a:lnSpc>
              <a:buFont typeface="Arial" panose="020B0604020202020204" pitchFamily="34" charset="0"/>
              <a:buChar char="•"/>
            </a:pPr>
            <a:r>
              <a:rPr lang="en-US" dirty="0"/>
              <a:t>Python, Firebase, </a:t>
            </a:r>
            <a:r>
              <a:rPr lang="en-US" dirty="0" err="1"/>
              <a:t>Pycharm</a:t>
            </a:r>
            <a:r>
              <a:rPr lang="en-US" dirty="0"/>
              <a:t>, Flask.</a:t>
            </a:r>
            <a:endParaRPr lang="en-US" sz="1200" dirty="0"/>
          </a:p>
          <a:p>
            <a:pPr marL="285750" lvl="0" indent="-285750">
              <a:lnSpc>
                <a:spcPct val="150000"/>
              </a:lnSpc>
              <a:buFont typeface="Arial" panose="020B0604020202020204" pitchFamily="34" charset="0"/>
              <a:buChar char="•"/>
            </a:pPr>
            <a:r>
              <a:rPr lang="en-US" dirty="0"/>
              <a:t>A web server for hosting website</a:t>
            </a:r>
            <a:endParaRPr lang="en-US" sz="1200" dirty="0"/>
          </a:p>
          <a:p>
            <a:r>
              <a:rPr lang="en-US" dirty="0"/>
              <a:t> </a:t>
            </a:r>
            <a:endParaRPr lang="en-US" sz="2000" dirty="0"/>
          </a:p>
          <a:p>
            <a:endParaRPr lang="en-US" dirty="0"/>
          </a:p>
        </p:txBody>
      </p:sp>
      <p:sp>
        <p:nvSpPr>
          <p:cNvPr id="3" name="Google Shape;796;p34"/>
          <p:cNvSpPr txBox="1">
            <a:spLocks/>
          </p:cNvSpPr>
          <p:nvPr/>
        </p:nvSpPr>
        <p:spPr>
          <a:xfrm>
            <a:off x="0" y="15652"/>
            <a:ext cx="5436096" cy="576064"/>
          </a:xfrm>
          <a:prstGeom prst="rect">
            <a:avLst/>
          </a:prstGeom>
        </p:spPr>
        <p:txBody>
          <a:bodyPr spcFirstLastPara="1" vert="horz" wrap="square" lIns="91425" tIns="91425" rIns="91425" bIns="91425" rtlCol="0"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2400" b="1" dirty="0" smtClean="0">
                <a:solidFill>
                  <a:srgbClr val="FF0000"/>
                </a:solidFill>
                <a:latin typeface="Times New Roman" panose="02020603050405020304" pitchFamily="18" charset="0"/>
                <a:cs typeface="Times New Roman" panose="02020603050405020304" pitchFamily="18" charset="0"/>
              </a:rPr>
              <a:t>Hardware &amp; Software requirements</a:t>
            </a:r>
          </a:p>
          <a:p>
            <a:pPr algn="ctr">
              <a:spcBef>
                <a:spcPts val="0"/>
              </a:spcBef>
              <a:buClrTx/>
              <a:buFontTx/>
            </a:pPr>
            <a:endParaRPr lang="en-US" sz="24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323528" y="668172"/>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75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59"/>
          <p:cNvSpPr/>
          <p:nvPr/>
        </p:nvSpPr>
        <p:spPr>
          <a:xfrm>
            <a:off x="2985600" y="702425"/>
            <a:ext cx="3172800" cy="317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Thanks</a:t>
            </a:r>
            <a:endParaRPr dirty="0"/>
          </a:p>
        </p:txBody>
      </p:sp>
      <p:grpSp>
        <p:nvGrpSpPr>
          <p:cNvPr id="7" name="Google Shape;2489;p65"/>
          <p:cNvGrpSpPr/>
          <p:nvPr/>
        </p:nvGrpSpPr>
        <p:grpSpPr>
          <a:xfrm>
            <a:off x="398767" y="201887"/>
            <a:ext cx="500825" cy="850200"/>
            <a:chOff x="3558950" y="3191175"/>
            <a:chExt cx="500825" cy="850200"/>
          </a:xfrm>
        </p:grpSpPr>
        <p:sp>
          <p:nvSpPr>
            <p:cNvPr id="8" name="Google Shape;2490;p65"/>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91;p65"/>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718"/>
                                        </p:tgtEl>
                                        <p:attrNameLst>
                                          <p:attrName>fillcolor</p:attrName>
                                        </p:attrNameLst>
                                      </p:cBhvr>
                                      <p:to>
                                        <a:schemeClr val="accent2"/>
                                      </p:to>
                                    </p:animClr>
                                    <p:set>
                                      <p:cBhvr>
                                        <p:cTn id="7" dur="2000" fill="hold"/>
                                        <p:tgtEl>
                                          <p:spTgt spid="1718"/>
                                        </p:tgtEl>
                                        <p:attrNameLst>
                                          <p:attrName>fill.type</p:attrName>
                                        </p:attrNameLst>
                                      </p:cBhvr>
                                      <p:to>
                                        <p:strVal val="solid"/>
                                      </p:to>
                                    </p:set>
                                    <p:set>
                                      <p:cBhvr>
                                        <p:cTn id="8" dur="2000" fill="hold"/>
                                        <p:tgtEl>
                                          <p:spTgt spid="17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628650" y="1369219"/>
            <a:ext cx="7886700" cy="3263504"/>
          </a:xfrm>
        </p:spPr>
        <p:txBody>
          <a:bodyPr>
            <a:normAutofit/>
          </a:bodyPr>
          <a:lstStyle/>
          <a:p>
            <a:pPr>
              <a:buFont typeface="Arial" panose="020B0604020202020204" pitchFamily="34" charset="0"/>
              <a:buChar char="•"/>
            </a:pPr>
            <a:r>
              <a:rPr lang="en-US" altLang="en-IN" sz="2000" b="1" dirty="0" smtClean="0">
                <a:latin typeface="Times New Roman" panose="02020603050405020304" pitchFamily="18" charset="0"/>
                <a:cs typeface="Times New Roman" panose="02020603050405020304" pitchFamily="18" charset="0"/>
                <a:sym typeface="+mn-ea"/>
              </a:rPr>
              <a:t>Concept of the project</a:t>
            </a:r>
            <a:endParaRPr lang="en-US" altLang="en-IN" sz="2000" b="1" dirty="0">
              <a:solidFill>
                <a:schemeClr val="accent2">
                  <a:lumMod val="75000"/>
                </a:schemeClr>
              </a:solidFill>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Problem Statement and Objectives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Proposed Block </a:t>
            </a:r>
            <a:r>
              <a:rPr lang="en-IN" sz="2000" b="1" dirty="0" smtClean="0">
                <a:latin typeface="Times New Roman" panose="02020603050405020304" pitchFamily="18" charset="0"/>
                <a:cs typeface="Times New Roman" panose="02020603050405020304" pitchFamily="18" charset="0"/>
              </a:rPr>
              <a:t>Diagram</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Selected References</a:t>
            </a:r>
          </a:p>
          <a:p>
            <a:r>
              <a:rPr lang="en-IN" sz="2000" b="1" dirty="0">
                <a:latin typeface="Times New Roman" panose="02020603050405020304" pitchFamily="18" charset="0"/>
                <a:cs typeface="Times New Roman" panose="02020603050405020304" pitchFamily="18" charset="0"/>
              </a:rPr>
              <a:t>Methodology </a:t>
            </a:r>
            <a:r>
              <a:rPr lang="en-IN" sz="2000" b="1" dirty="0" smtClean="0">
                <a:latin typeface="Times New Roman" panose="02020603050405020304" pitchFamily="18" charset="0"/>
                <a:cs typeface="Times New Roman" panose="02020603050405020304" pitchFamily="18" charset="0"/>
              </a:rPr>
              <a:t>/ Initial Design</a:t>
            </a:r>
            <a:endParaRPr lang="en-IN" sz="2000" b="1" dirty="0">
              <a:latin typeface="Times New Roman" panose="02020603050405020304" pitchFamily="18" charset="0"/>
              <a:cs typeface="Times New Roman" panose="02020603050405020304" pitchFamily="18" charset="0"/>
            </a:endParaRPr>
          </a:p>
          <a:p>
            <a:r>
              <a:rPr lang="en-US" altLang="en-IN" sz="2000" b="1" dirty="0">
                <a:latin typeface="Times New Roman" panose="02020603050405020304" pitchFamily="18" charset="0"/>
                <a:cs typeface="Times New Roman" panose="02020603050405020304" pitchFamily="18" charset="0"/>
              </a:rPr>
              <a:t>Basic Implementation </a:t>
            </a:r>
          </a:p>
          <a:p>
            <a:pPr>
              <a:buFont typeface="Arial" panose="020B0604020202020204" pitchFamily="34" charset="0"/>
              <a:buChar char="•"/>
            </a:pPr>
            <a:endParaRPr lang="en-IN" sz="21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00" b="1" dirty="0">
              <a:latin typeface="Times New Roman" panose="02020603050405020304" pitchFamily="18" charset="0"/>
              <a:cs typeface="Times New Roman" panose="02020603050405020304" pitchFamily="18" charset="0"/>
            </a:endParaRPr>
          </a:p>
        </p:txBody>
      </p:sp>
      <p:sp>
        <p:nvSpPr>
          <p:cNvPr id="5" name="Google Shape;796;p34"/>
          <p:cNvSpPr txBox="1">
            <a:spLocks/>
          </p:cNvSpPr>
          <p:nvPr/>
        </p:nvSpPr>
        <p:spPr>
          <a:xfrm>
            <a:off x="0" y="293549"/>
            <a:ext cx="4248472" cy="576064"/>
          </a:xfrm>
          <a:prstGeom prst="rect">
            <a:avLst/>
          </a:prstGeom>
        </p:spPr>
        <p:txBody>
          <a:bodyPr spcFirstLastPara="1" vert="horz" wrap="square" lIns="91425" tIns="91425" rIns="91425" bIns="91425" rtlCol="0"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3200" b="1" dirty="0" smtClean="0">
                <a:solidFill>
                  <a:srgbClr val="FF0000"/>
                </a:solidFill>
                <a:latin typeface="Times New Roman" panose="02020603050405020304" pitchFamily="18" charset="0"/>
                <a:cs typeface="Times New Roman" panose="02020603050405020304" pitchFamily="18" charset="0"/>
              </a:rPr>
              <a:t>Index</a:t>
            </a:r>
            <a:endParaRPr lang="en-US" sz="3200" b="1" dirty="0">
              <a:solidFill>
                <a:srgbClr val="FF000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23528" y="946069"/>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566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4" name="Google Shape;794;p34"/>
          <p:cNvSpPr txBox="1">
            <a:spLocks noGrp="1"/>
          </p:cNvSpPr>
          <p:nvPr>
            <p:ph type="subTitle" idx="1"/>
          </p:nvPr>
        </p:nvSpPr>
        <p:spPr>
          <a:xfrm>
            <a:off x="323528" y="1366226"/>
            <a:ext cx="4824536" cy="3077732"/>
          </a:xfrm>
          <a:prstGeom prst="rect">
            <a:avLst/>
          </a:prstGeom>
        </p:spPr>
        <p:txBody>
          <a:bodyPr spcFirstLastPara="1" wrap="square" lIns="91425" tIns="91425" rIns="91425" bIns="91425" anchor="b" anchorCtr="0">
            <a:noAutofit/>
          </a:bodyPr>
          <a:lstStyle/>
          <a:p>
            <a:pPr marL="0" lvl="0" indent="0" algn="just"/>
            <a:r>
              <a:rPr lang="en-GB" dirty="0" smtClean="0"/>
              <a:t>Most </a:t>
            </a:r>
            <a:r>
              <a:rPr lang="en-GB" dirty="0"/>
              <a:t>of us at some point have been in a car accident with another driver. Sometimes one or both of the parties involved may have different stories of who was at fault. This leaves the insurers to try to figure things out when processing the claims. So our aim is to use artificial intelligence and Internet of Things to determine what really did happen during the collision. </a:t>
            </a:r>
            <a:endParaRPr lang="en-GB" dirty="0" smtClean="0"/>
          </a:p>
          <a:p>
            <a:pPr marL="0" lvl="0" indent="0" algn="just"/>
            <a:r>
              <a:rPr lang="en-GB" dirty="0" smtClean="0"/>
              <a:t>Also </a:t>
            </a:r>
            <a:r>
              <a:rPr lang="en-GB" dirty="0"/>
              <a:t>in some cases it’s important to figure out whether it was by mistake or had done it purposely. So our system will detect the Facial expression (pupil position, drowsy driving) of driver, health condition of driver (Blood pressure, Temperature and pulse rate), whether the driver was drunk and the speed of vehicle before collision.</a:t>
            </a:r>
            <a:endParaRPr dirty="0"/>
          </a:p>
        </p:txBody>
      </p:sp>
      <p:sp>
        <p:nvSpPr>
          <p:cNvPr id="796" name="Google Shape;796;p34"/>
          <p:cNvSpPr txBox="1">
            <a:spLocks noGrp="1"/>
          </p:cNvSpPr>
          <p:nvPr>
            <p:ph type="title"/>
          </p:nvPr>
        </p:nvSpPr>
        <p:spPr>
          <a:xfrm>
            <a:off x="323528" y="362365"/>
            <a:ext cx="4248472" cy="5760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smtClean="0">
                <a:solidFill>
                  <a:srgbClr val="FF0000"/>
                </a:solidFill>
                <a:latin typeface="Times New Roman" panose="02020603050405020304" pitchFamily="18" charset="0"/>
                <a:cs typeface="Times New Roman" panose="02020603050405020304" pitchFamily="18" charset="0"/>
              </a:rPr>
              <a:t>Concept of Project</a:t>
            </a:r>
            <a:endParaRPr sz="3200" b="1" dirty="0">
              <a:solidFill>
                <a:srgbClr val="FF0000"/>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323528" y="946069"/>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8" descr="https://media-exp1.licdn.com/dms/image/sync/C5627AQFHgLHgQnVEPQ/articleshare-shrink_1280_800/0/1661941541951?e=1662548400&amp;v=beta&amp;t=sr6d_U7vd0IkbI_CKzo5fvHvv8pmCARA5XlTdHafbd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1275606"/>
            <a:ext cx="3528392" cy="25922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96;p34"/>
          <p:cNvSpPr txBox="1">
            <a:spLocks/>
          </p:cNvSpPr>
          <p:nvPr/>
        </p:nvSpPr>
        <p:spPr>
          <a:xfrm>
            <a:off x="-540568" y="2211710"/>
            <a:ext cx="3168353" cy="576064"/>
          </a:xfrm>
          <a:prstGeom prst="rect">
            <a:avLst/>
          </a:prstGeom>
        </p:spPr>
        <p:txBody>
          <a:bodyPr spcFirstLastPara="1" wrap="square" lIns="91425" tIns="91425" rIns="91425" bIns="91425"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2000" b="1" dirty="0" smtClean="0">
                <a:solidFill>
                  <a:srgbClr val="FF0000"/>
                </a:solidFill>
                <a:latin typeface="Times New Roman" panose="02020603050405020304" pitchFamily="18" charset="0"/>
                <a:cs typeface="Times New Roman" panose="02020603050405020304" pitchFamily="18" charset="0"/>
              </a:rPr>
              <a:t>Objective</a:t>
            </a:r>
            <a:endParaRPr 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251690" y="2787774"/>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4182" y="2861671"/>
            <a:ext cx="6699270" cy="1477328"/>
          </a:xfrm>
          <a:prstGeom prst="rect">
            <a:avLst/>
          </a:prstGeom>
          <a:noFill/>
        </p:spPr>
        <p:txBody>
          <a:bodyPr wrap="none" rtlCol="0">
            <a:spAutoFit/>
          </a:bodyPr>
          <a:lstStyle/>
          <a:p>
            <a:pPr marL="342900" indent="-342900">
              <a:buAutoNum type="arabicPeriod"/>
            </a:pPr>
            <a:r>
              <a:rPr lang="en-GB" sz="1800" b="1" dirty="0">
                <a:solidFill>
                  <a:srgbClr val="003217"/>
                </a:solidFill>
                <a:latin typeface="Times New Roman" panose="02020603050405020304" pitchFamily="18" charset="0"/>
                <a:cs typeface="Times New Roman" panose="02020603050405020304" pitchFamily="18" charset="0"/>
              </a:rPr>
              <a:t>D</a:t>
            </a:r>
            <a:r>
              <a:rPr lang="en-GB" sz="1800" b="1" dirty="0" smtClean="0">
                <a:solidFill>
                  <a:srgbClr val="003217"/>
                </a:solidFill>
                <a:latin typeface="Times New Roman" panose="02020603050405020304" pitchFamily="18" charset="0"/>
                <a:cs typeface="Times New Roman" panose="02020603050405020304" pitchFamily="18" charset="0"/>
              </a:rPr>
              <a:t>etermine </a:t>
            </a:r>
            <a:r>
              <a:rPr lang="en-GB" sz="1800" b="1" dirty="0">
                <a:solidFill>
                  <a:srgbClr val="003217"/>
                </a:solidFill>
                <a:latin typeface="Times New Roman" panose="02020603050405020304" pitchFamily="18" charset="0"/>
                <a:cs typeface="Times New Roman" panose="02020603050405020304" pitchFamily="18" charset="0"/>
              </a:rPr>
              <a:t>what really did happen during the </a:t>
            </a:r>
            <a:r>
              <a:rPr lang="en-GB" sz="1800" b="1" dirty="0" smtClean="0">
                <a:solidFill>
                  <a:srgbClr val="003217"/>
                </a:solidFill>
                <a:latin typeface="Times New Roman" panose="02020603050405020304" pitchFamily="18" charset="0"/>
                <a:cs typeface="Times New Roman" panose="02020603050405020304" pitchFamily="18" charset="0"/>
              </a:rPr>
              <a:t>collision</a:t>
            </a:r>
          </a:p>
          <a:p>
            <a:pPr marL="342900" indent="-342900">
              <a:buAutoNum type="arabicPeriod"/>
            </a:pPr>
            <a:r>
              <a:rPr lang="en-US" sz="1800" b="1" dirty="0" smtClean="0">
                <a:solidFill>
                  <a:srgbClr val="003217"/>
                </a:solidFill>
                <a:latin typeface="Times New Roman" panose="02020603050405020304" pitchFamily="18" charset="0"/>
                <a:cs typeface="Times New Roman" panose="02020603050405020304" pitchFamily="18" charset="0"/>
              </a:rPr>
              <a:t>Predict </a:t>
            </a:r>
            <a:r>
              <a:rPr lang="en-US" sz="1800" b="1" dirty="0">
                <a:solidFill>
                  <a:srgbClr val="003217"/>
                </a:solidFill>
                <a:latin typeface="Times New Roman" panose="02020603050405020304" pitchFamily="18" charset="0"/>
                <a:cs typeface="Times New Roman" panose="02020603050405020304" pitchFamily="18" charset="0"/>
              </a:rPr>
              <a:t>the causes of accidents based on various factors.</a:t>
            </a:r>
          </a:p>
          <a:p>
            <a:pPr marL="342900" indent="-342900">
              <a:buAutoNum type="arabicPeriod"/>
            </a:pPr>
            <a:r>
              <a:rPr lang="en-US" sz="1800" b="1" dirty="0">
                <a:solidFill>
                  <a:srgbClr val="003217"/>
                </a:solidFill>
                <a:latin typeface="Times New Roman" panose="02020603050405020304" pitchFamily="18" charset="0"/>
                <a:cs typeface="Times New Roman" panose="02020603050405020304" pitchFamily="18" charset="0"/>
              </a:rPr>
              <a:t>Analyze whether the accident was unintentional or intentional.</a:t>
            </a:r>
          </a:p>
          <a:p>
            <a:pPr marL="342900" indent="-342900">
              <a:buAutoNum type="arabicPeriod"/>
            </a:pPr>
            <a:r>
              <a:rPr lang="en-US" sz="1800" b="1" dirty="0">
                <a:solidFill>
                  <a:srgbClr val="003217"/>
                </a:solidFill>
                <a:latin typeface="Times New Roman" panose="02020603050405020304" pitchFamily="18" charset="0"/>
                <a:cs typeface="Times New Roman" panose="02020603050405020304" pitchFamily="18" charset="0"/>
              </a:rPr>
              <a:t>Develop effective accident investigation procedures.</a:t>
            </a:r>
          </a:p>
          <a:p>
            <a:pPr marL="342900" indent="-342900">
              <a:buAutoNum type="arabicPeriod"/>
            </a:pPr>
            <a:r>
              <a:rPr lang="en-US" sz="1800" b="1" dirty="0">
                <a:solidFill>
                  <a:srgbClr val="003217"/>
                </a:solidFill>
                <a:latin typeface="Times New Roman" panose="02020603050405020304" pitchFamily="18" charset="0"/>
                <a:cs typeface="Times New Roman" panose="02020603050405020304" pitchFamily="18" charset="0"/>
              </a:rPr>
              <a:t>Improve accident analysis methodologies for better insights.</a:t>
            </a:r>
            <a:endParaRPr lang="en-US" sz="1800" b="1" dirty="0" smtClean="0">
              <a:solidFill>
                <a:srgbClr val="003217"/>
              </a:solidFill>
              <a:latin typeface="Times New Roman" panose="02020603050405020304" pitchFamily="18" charset="0"/>
              <a:cs typeface="Times New Roman" panose="02020603050405020304" pitchFamily="18" charset="0"/>
            </a:endParaRPr>
          </a:p>
        </p:txBody>
      </p:sp>
      <p:grpSp>
        <p:nvGrpSpPr>
          <p:cNvPr id="6" name="Google Shape;2522;p65"/>
          <p:cNvGrpSpPr/>
          <p:nvPr/>
        </p:nvGrpSpPr>
        <p:grpSpPr>
          <a:xfrm>
            <a:off x="7798529" y="1476096"/>
            <a:ext cx="1004175" cy="1997075"/>
            <a:chOff x="5601325" y="2619050"/>
            <a:chExt cx="1004175" cy="1997075"/>
          </a:xfrm>
        </p:grpSpPr>
        <p:sp>
          <p:nvSpPr>
            <p:cNvPr id="7" name="Google Shape;2523;p65"/>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4;p65"/>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5;p65"/>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6;p65"/>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7;p65"/>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8;p65"/>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29;p65"/>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0;p65"/>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1;p65"/>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2;p65"/>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3;p65"/>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4;p65"/>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5;p65"/>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796;p34"/>
          <p:cNvSpPr txBox="1">
            <a:spLocks/>
          </p:cNvSpPr>
          <p:nvPr/>
        </p:nvSpPr>
        <p:spPr>
          <a:xfrm>
            <a:off x="-108520" y="267494"/>
            <a:ext cx="3168353" cy="576064"/>
          </a:xfrm>
          <a:prstGeom prst="rect">
            <a:avLst/>
          </a:prstGeom>
        </p:spPr>
        <p:txBody>
          <a:bodyPr spcFirstLastPara="1" wrap="square" lIns="91425" tIns="91425" rIns="91425" bIns="91425"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2000" b="1" dirty="0" smtClean="0">
                <a:solidFill>
                  <a:srgbClr val="FF0000"/>
                </a:solidFill>
                <a:latin typeface="Times New Roman" panose="02020603050405020304" pitchFamily="18" charset="0"/>
                <a:cs typeface="Times New Roman" panose="02020603050405020304" pitchFamily="18" charset="0"/>
              </a:rPr>
              <a:t>Problem Statement</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251690" y="1178316"/>
            <a:ext cx="8280750" cy="646331"/>
          </a:xfrm>
          <a:prstGeom prst="rect">
            <a:avLst/>
          </a:prstGeom>
          <a:noFill/>
        </p:spPr>
        <p:txBody>
          <a:bodyPr wrap="square" rtlCol="0">
            <a:spAutoFit/>
          </a:bodyPr>
          <a:lstStyle/>
          <a:p>
            <a:r>
              <a:rPr lang="en-US" sz="1800" b="1" dirty="0" smtClean="0">
                <a:solidFill>
                  <a:srgbClr val="003217"/>
                </a:solidFill>
                <a:latin typeface="Times New Roman" panose="02020603050405020304" pitchFamily="18" charset="0"/>
                <a:cs typeface="Times New Roman" panose="02020603050405020304" pitchFamily="18" charset="0"/>
              </a:rPr>
              <a:t>To </a:t>
            </a:r>
            <a:r>
              <a:rPr lang="en-US" sz="1800" b="1" dirty="0">
                <a:solidFill>
                  <a:srgbClr val="003217"/>
                </a:solidFill>
                <a:latin typeface="Times New Roman" panose="02020603050405020304" pitchFamily="18" charset="0"/>
                <a:cs typeface="Times New Roman" panose="02020603050405020304" pitchFamily="18" charset="0"/>
              </a:rPr>
              <a:t>develop a system that can accurately analyze and assess the behavior and health of drivers to improve road safety and prevent accidents.</a:t>
            </a:r>
            <a:endParaRPr lang="en-GB" sz="1800" b="1" dirty="0" smtClean="0">
              <a:solidFill>
                <a:srgbClr val="003217"/>
              </a:solidFill>
              <a:latin typeface="Times New Roman" panose="02020603050405020304" pitchFamily="18" charset="0"/>
              <a:cs typeface="Times New Roman" panose="02020603050405020304" pitchFamily="18" charset="0"/>
            </a:endParaRPr>
          </a:p>
        </p:txBody>
      </p:sp>
      <p:cxnSp>
        <p:nvCxnSpPr>
          <p:cNvPr id="22" name="Straight Connector 21"/>
          <p:cNvCxnSpPr/>
          <p:nvPr/>
        </p:nvCxnSpPr>
        <p:spPr>
          <a:xfrm>
            <a:off x="169340" y="932273"/>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959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176147"/>
            <a:ext cx="8208912" cy="3284041"/>
          </a:xfrm>
          <a:prstGeom prst="rect">
            <a:avLst/>
          </a:prstGeom>
          <a:noFill/>
        </p:spPr>
        <p:txBody>
          <a:bodyPr wrap="square" rtlCol="0" anchor="ctr">
            <a:spAutoFit/>
          </a:bodyPr>
          <a:lstStyle/>
          <a:p>
            <a:pPr marL="285750" indent="-285750" algn="just">
              <a:lnSpc>
                <a:spcPct val="150000"/>
              </a:lnSpc>
              <a:buFont typeface="Arial" panose="020B0604020202020204" pitchFamily="34" charset="0"/>
              <a:buChar char="•"/>
            </a:pPr>
            <a:r>
              <a:rPr lang="en-US" dirty="0"/>
              <a:t>Develop a system to accurately determine the events that occurred during a collision.</a:t>
            </a:r>
          </a:p>
          <a:p>
            <a:pPr marL="285750" indent="-285750" algn="just">
              <a:lnSpc>
                <a:spcPct val="150000"/>
              </a:lnSpc>
              <a:buFont typeface="Arial" panose="020B0604020202020204" pitchFamily="34" charset="0"/>
              <a:buChar char="•"/>
            </a:pPr>
            <a:r>
              <a:rPr lang="en-US" dirty="0"/>
              <a:t>Utilize facial recognition technology to detect driver expressions and eye movements.</a:t>
            </a:r>
          </a:p>
          <a:p>
            <a:pPr marL="285750" indent="-285750" algn="just">
              <a:lnSpc>
                <a:spcPct val="150000"/>
              </a:lnSpc>
              <a:buFont typeface="Arial" panose="020B0604020202020204" pitchFamily="34" charset="0"/>
              <a:buChar char="•"/>
            </a:pPr>
            <a:r>
              <a:rPr lang="en-US" dirty="0"/>
              <a:t>Integrate sensors to monitor driver health conditions such as blood pressure, temperature, and pulse rate.</a:t>
            </a:r>
          </a:p>
          <a:p>
            <a:pPr marL="285750" indent="-285750" algn="just">
              <a:lnSpc>
                <a:spcPct val="150000"/>
              </a:lnSpc>
              <a:buFont typeface="Arial" panose="020B0604020202020204" pitchFamily="34" charset="0"/>
              <a:buChar char="•"/>
            </a:pPr>
            <a:r>
              <a:rPr lang="en-US" dirty="0"/>
              <a:t>Detect sudden changes in vehicle speed using accelerometer readings.</a:t>
            </a:r>
          </a:p>
          <a:p>
            <a:pPr marL="285750" indent="-285750" algn="just">
              <a:lnSpc>
                <a:spcPct val="150000"/>
              </a:lnSpc>
              <a:buFont typeface="Arial" panose="020B0604020202020204" pitchFamily="34" charset="0"/>
              <a:buChar char="•"/>
            </a:pPr>
            <a:r>
              <a:rPr lang="en-US" dirty="0"/>
              <a:t>Implement a cloud-based platform for real-time data storage and analysis.</a:t>
            </a:r>
          </a:p>
          <a:p>
            <a:pPr marL="285750" indent="-285750" algn="just">
              <a:lnSpc>
                <a:spcPct val="150000"/>
              </a:lnSpc>
              <a:buFont typeface="Arial" panose="020B0604020202020204" pitchFamily="34" charset="0"/>
              <a:buChar char="•"/>
            </a:pPr>
            <a:r>
              <a:rPr lang="en-US" dirty="0"/>
              <a:t>Provide a user-friendly interface for drivers, administrators, and insurance representatives.</a:t>
            </a:r>
          </a:p>
          <a:p>
            <a:pPr marL="285750" indent="-285750" algn="just">
              <a:lnSpc>
                <a:spcPct val="150000"/>
              </a:lnSpc>
              <a:buFont typeface="Arial" panose="020B0604020202020204" pitchFamily="34" charset="0"/>
              <a:buChar char="•"/>
            </a:pPr>
            <a:r>
              <a:rPr lang="en-US" dirty="0"/>
              <a:t>Collaborate with stakeholders such as law enforcement agencies and insurance companies.</a:t>
            </a:r>
          </a:p>
          <a:p>
            <a:pPr marL="285750" indent="-285750" algn="just">
              <a:lnSpc>
                <a:spcPct val="150000"/>
              </a:lnSpc>
              <a:buFont typeface="Arial" panose="020B0604020202020204" pitchFamily="34" charset="0"/>
              <a:buChar char="•"/>
            </a:pPr>
            <a:r>
              <a:rPr lang="en-US" dirty="0" smtClean="0"/>
              <a:t>Scale </a:t>
            </a:r>
            <a:r>
              <a:rPr lang="en-US" dirty="0"/>
              <a:t>the system for integration with existing vehicle technologies and infrastructure.</a:t>
            </a:r>
          </a:p>
          <a:p>
            <a:pPr marL="285750" indent="-285750" algn="just">
              <a:lnSpc>
                <a:spcPct val="150000"/>
              </a:lnSpc>
              <a:buFont typeface="Arial" panose="020B0604020202020204" pitchFamily="34" charset="0"/>
              <a:buChar char="•"/>
            </a:pPr>
            <a:r>
              <a:rPr lang="en-US" dirty="0"/>
              <a:t>Improve accident prevention strategies through insights gained from the system.</a:t>
            </a:r>
          </a:p>
        </p:txBody>
      </p:sp>
      <p:sp>
        <p:nvSpPr>
          <p:cNvPr id="4" name="Google Shape;796;p34"/>
          <p:cNvSpPr txBox="1">
            <a:spLocks/>
          </p:cNvSpPr>
          <p:nvPr/>
        </p:nvSpPr>
        <p:spPr>
          <a:xfrm>
            <a:off x="-900608" y="195486"/>
            <a:ext cx="4248472" cy="576064"/>
          </a:xfrm>
          <a:prstGeom prst="rect">
            <a:avLst/>
          </a:prstGeom>
        </p:spPr>
        <p:txBody>
          <a:bodyPr spcFirstLastPara="1" vert="horz" wrap="square" lIns="91425" tIns="91425" rIns="91425" bIns="91425" rtlCol="0"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3200" b="1" dirty="0" smtClean="0">
                <a:solidFill>
                  <a:srgbClr val="FF0000"/>
                </a:solidFill>
                <a:latin typeface="Times New Roman" panose="02020603050405020304" pitchFamily="18" charset="0"/>
                <a:cs typeface="Times New Roman" panose="02020603050405020304" pitchFamily="18" charset="0"/>
              </a:rPr>
              <a:t>Scope</a:t>
            </a:r>
            <a:endParaRPr lang="en-US" sz="3200" b="1" dirty="0">
              <a:solidFill>
                <a:srgbClr val="FF000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46069"/>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68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96;p34"/>
          <p:cNvSpPr txBox="1">
            <a:spLocks/>
          </p:cNvSpPr>
          <p:nvPr/>
        </p:nvSpPr>
        <p:spPr>
          <a:xfrm>
            <a:off x="-252536" y="0"/>
            <a:ext cx="3168353" cy="576064"/>
          </a:xfrm>
          <a:prstGeom prst="rect">
            <a:avLst/>
          </a:prstGeom>
        </p:spPr>
        <p:txBody>
          <a:bodyPr spcFirstLastPara="1" wrap="square" lIns="91425" tIns="91425" rIns="91425" bIns="91425" anchor="t" anchorCtr="0">
            <a:noAutofit/>
          </a:bodyPr>
          <a:lst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a:lstStyle>
          <a:p>
            <a:pPr algn="ctr">
              <a:spcBef>
                <a:spcPts val="0"/>
              </a:spcBef>
              <a:buClrTx/>
              <a:buFontTx/>
            </a:pPr>
            <a:r>
              <a:rPr lang="en-US" sz="2000" b="1" dirty="0" smtClean="0">
                <a:solidFill>
                  <a:srgbClr val="FF0000"/>
                </a:solidFill>
                <a:latin typeface="Times New Roman" panose="02020603050405020304" pitchFamily="18" charset="0"/>
                <a:cs typeface="Times New Roman" panose="02020603050405020304" pitchFamily="18" charset="0"/>
              </a:rPr>
              <a:t>Block Diagram</a:t>
            </a:r>
            <a:endParaRPr 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251520" y="483518"/>
            <a:ext cx="777686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627534"/>
            <a:ext cx="7572091" cy="4392488"/>
          </a:xfrm>
          <a:prstGeom prst="rect">
            <a:avLst/>
          </a:prstGeom>
        </p:spPr>
      </p:pic>
    </p:spTree>
    <p:extLst>
      <p:ext uri="{BB962C8B-B14F-4D97-AF65-F5344CB8AC3E}">
        <p14:creationId xmlns:p14="http://schemas.microsoft.com/office/powerpoint/2010/main" val="608903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948"/>
          <a:stretch/>
        </p:blipFill>
        <p:spPr>
          <a:xfrm>
            <a:off x="1475656" y="18281"/>
            <a:ext cx="6291724" cy="4756710"/>
          </a:xfrm>
          <a:prstGeom prst="rect">
            <a:avLst/>
          </a:prstGeom>
        </p:spPr>
      </p:pic>
    </p:spTree>
    <p:extLst>
      <p:ext uri="{BB962C8B-B14F-4D97-AF65-F5344CB8AC3E}">
        <p14:creationId xmlns:p14="http://schemas.microsoft.com/office/powerpoint/2010/main" val="59515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126" y="0"/>
            <a:ext cx="3323748" cy="5143500"/>
          </a:xfrm>
          <a:prstGeom prst="rect">
            <a:avLst/>
          </a:prstGeom>
        </p:spPr>
      </p:pic>
    </p:spTree>
    <p:extLst>
      <p:ext uri="{BB962C8B-B14F-4D97-AF65-F5344CB8AC3E}">
        <p14:creationId xmlns:p14="http://schemas.microsoft.com/office/powerpoint/2010/main" val="167601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963" y="0"/>
            <a:ext cx="5610073" cy="5143500"/>
          </a:xfrm>
          <a:prstGeom prst="rect">
            <a:avLst/>
          </a:prstGeom>
        </p:spPr>
      </p:pic>
    </p:spTree>
    <p:extLst>
      <p:ext uri="{BB962C8B-B14F-4D97-AF65-F5344CB8AC3E}">
        <p14:creationId xmlns:p14="http://schemas.microsoft.com/office/powerpoint/2010/main" val="329436060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414</TotalTime>
  <Words>731</Words>
  <Application>Microsoft Office PowerPoint</Application>
  <PresentationFormat>On-screen Show (16:9)</PresentationFormat>
  <Paragraphs>134</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 New Roman</vt:lpstr>
      <vt:lpstr>Arial</vt:lpstr>
      <vt:lpstr>Wingdings</vt:lpstr>
      <vt:lpstr>Arial Narrow</vt:lpstr>
      <vt:lpstr>Corbel</vt:lpstr>
      <vt:lpstr>Century Schoolbook</vt:lpstr>
      <vt:lpstr>Viga</vt:lpstr>
      <vt:lpstr>Arial Black</vt:lpstr>
      <vt:lpstr>Headlines</vt:lpstr>
      <vt:lpstr>PowerPoint Presentation</vt:lpstr>
      <vt:lpstr>PowerPoint Presentation</vt:lpstr>
      <vt:lpstr>Concept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 system to identify major causes of vehicle accident and Genuineness behind it using AI and IOT.</dc:title>
  <dc:creator>SHREYASH</dc:creator>
  <cp:lastModifiedBy>Radhika Joshi</cp:lastModifiedBy>
  <cp:revision>68</cp:revision>
  <dcterms:modified xsi:type="dcterms:W3CDTF">2023-08-26T08:26:38Z</dcterms:modified>
</cp:coreProperties>
</file>