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0980"/>
                </a:srgbClr>
              </a:gs>
              <a:gs pos="37000">
                <a:srgbClr val="FFFFFF">
                  <a:alpha val="75686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>
            <a:gsLst>
              <a:gs pos="0">
                <a:srgbClr val="FFFFFF">
                  <a:alpha val="88627"/>
                </a:srgbClr>
              </a:gs>
              <a:gs pos="48000">
                <a:srgbClr val="FFFFFF">
                  <a:alpha val="61960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473795" y="5052545"/>
            <a:ext cx="5637010" cy="882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40"/>
              </a:spcBef>
              <a:spcAft>
                <a:spcPts val="0"/>
              </a:spcAft>
              <a:buSzPts val="2860"/>
              <a:buNone/>
              <a:defRPr sz="2200">
                <a:solidFill>
                  <a:schemeClr val="dk2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234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20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300"/>
              </a:spcAft>
              <a:buSzPts val="18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2"/>
          <p:cNvSpPr txBox="1"/>
          <p:nvPr>
            <p:ph type="ctrTitle"/>
          </p:nvPr>
        </p:nvSpPr>
        <p:spPr>
          <a:xfrm>
            <a:off x="817581" y="3132290"/>
            <a:ext cx="7175351" cy="179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912"/>
              <a:buChar char="*"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 rot="5400000">
            <a:off x="3368040" y="-731521"/>
            <a:ext cx="347472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 rot="5400000">
            <a:off x="-436711" y="1966987"/>
            <a:ext cx="523833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888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 rot="5400000">
            <a:off x="3291392" y="764240"/>
            <a:ext cx="4894729" cy="4829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4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1143000" y="731520"/>
            <a:ext cx="640080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1764"/>
                </a:srgbClr>
              </a:gs>
              <a:gs pos="37000">
                <a:srgbClr val="FFFFFF">
                  <a:alpha val="76862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>
            <a:gsLst>
              <a:gs pos="0">
                <a:srgbClr val="FFFFFF">
                  <a:alpha val="89803"/>
                </a:srgbClr>
              </a:gs>
              <a:gs pos="48000">
                <a:srgbClr val="FFFFFF">
                  <a:alpha val="62745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" name="Google Shape;44;p5"/>
          <p:cNvSpPr txBox="1"/>
          <p:nvPr>
            <p:ph type="title"/>
          </p:nvPr>
        </p:nvSpPr>
        <p:spPr>
          <a:xfrm>
            <a:off x="2033195" y="2172648"/>
            <a:ext cx="5966666" cy="24233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888"/>
              <a:buChar char="*"/>
              <a:defRPr b="1" sz="4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2022438" y="4607511"/>
            <a:ext cx="5970494" cy="835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600"/>
              <a:buNone/>
              <a:defRPr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23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300"/>
              </a:spcBef>
              <a:spcAft>
                <a:spcPts val="30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6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" type="body"/>
          </p:nvPr>
        </p:nvSpPr>
        <p:spPr>
          <a:xfrm>
            <a:off x="1142999" y="731519"/>
            <a:ext cx="3346704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2" type="body"/>
          </p:nvPr>
        </p:nvSpPr>
        <p:spPr>
          <a:xfrm>
            <a:off x="4645152" y="731520"/>
            <a:ext cx="3346704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idx="1" type="body"/>
          </p:nvPr>
        </p:nvSpPr>
        <p:spPr>
          <a:xfrm>
            <a:off x="1143000" y="731520"/>
            <a:ext cx="334670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3120"/>
              <a:buNone/>
              <a:defRPr b="1" i="0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23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300"/>
              </a:spcAft>
              <a:buSzPts val="2080"/>
              <a:buNone/>
              <a:defRPr b="1" sz="1600"/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1156447" y="1400327"/>
            <a:ext cx="3346704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2pPr>
            <a:lvl3pPr indent="-360680" lvl="2" marL="13716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3pPr>
            <a:lvl4pPr indent="-360680" lvl="3" marL="18288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indent="-360679" lvl="4" marL="22860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5pPr>
            <a:lvl6pPr indent="-360679" lvl="5" marL="27432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6pPr>
            <a:lvl7pPr indent="-360679" lvl="6" marL="32004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7pPr>
            <a:lvl8pPr indent="-360679" lvl="7" marL="36576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8pPr>
            <a:lvl9pPr indent="-360679" lvl="8" marL="4114800" algn="l">
              <a:spcBef>
                <a:spcPts val="320"/>
              </a:spcBef>
              <a:spcAft>
                <a:spcPts val="300"/>
              </a:spcAft>
              <a:buSzPts val="2080"/>
              <a:buChar char="*"/>
              <a:defRPr sz="1600"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4647302" y="731520"/>
            <a:ext cx="334670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3120"/>
              <a:buNone/>
              <a:defRPr b="1" i="0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23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300"/>
              </a:spcAft>
              <a:buSzPts val="2080"/>
              <a:buNone/>
              <a:defRPr b="1" sz="1600"/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4645025" y="1399032"/>
            <a:ext cx="3346704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2pPr>
            <a:lvl3pPr indent="-360680" lvl="2" marL="13716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3pPr>
            <a:lvl4pPr indent="-360680" lvl="3" marL="18288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indent="-360679" lvl="4" marL="22860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5pPr>
            <a:lvl6pPr indent="-360679" lvl="5" marL="27432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6pPr>
            <a:lvl7pPr indent="-360679" lvl="6" marL="32004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7pPr>
            <a:lvl8pPr indent="-360679" lvl="7" marL="36576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8pPr>
            <a:lvl9pPr indent="-360679" lvl="8" marL="4114800" algn="l">
              <a:spcBef>
                <a:spcPts val="320"/>
              </a:spcBef>
              <a:spcAft>
                <a:spcPts val="300"/>
              </a:spcAft>
              <a:buSzPts val="2080"/>
              <a:buChar char="*"/>
              <a:defRPr sz="1600"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7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839095" y="2209800"/>
            <a:ext cx="3636085" cy="12584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584"/>
              <a:buChar char="*"/>
              <a:defRPr b="1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4593515" y="731520"/>
            <a:ext cx="4017085" cy="489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0210" lvl="0" marL="457200" algn="l">
              <a:spcBef>
                <a:spcPts val="440"/>
              </a:spcBef>
              <a:spcAft>
                <a:spcPts val="0"/>
              </a:spcAft>
              <a:buSzPts val="2860"/>
              <a:buChar char="*"/>
              <a:defRPr sz="2200"/>
            </a:lvl1pPr>
            <a:lvl2pPr indent="-393700" lvl="1" marL="9144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3pPr>
            <a:lvl4pPr indent="-360680" lvl="3" marL="18288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indent="-344170" lvl="4" marL="2286000" algn="l">
              <a:spcBef>
                <a:spcPts val="300"/>
              </a:spcBef>
              <a:spcAft>
                <a:spcPts val="0"/>
              </a:spcAft>
              <a:buSzPts val="1820"/>
              <a:buChar char="*"/>
              <a:defRPr sz="1400"/>
            </a:lvl5pPr>
            <a:lvl6pPr indent="-393700" lvl="5" marL="27432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6pPr>
            <a:lvl7pPr indent="-393700" lvl="6" marL="32004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7pPr>
            <a:lvl8pPr indent="-393700" lvl="7" marL="36576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8pPr>
            <a:lvl9pPr indent="-393700" lvl="8" marL="4114800" algn="l">
              <a:spcBef>
                <a:spcPts val="400"/>
              </a:spcBef>
              <a:spcAft>
                <a:spcPts val="300"/>
              </a:spcAft>
              <a:buSzPts val="2600"/>
              <a:buChar char="*"/>
              <a:defRPr sz="20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1075765" y="3497802"/>
            <a:ext cx="3388660" cy="2139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820"/>
              <a:buNone/>
              <a:defRPr sz="14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60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300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8pPr>
            <a:lvl9pPr indent="-228600" lvl="8" marL="4114800" algn="l">
              <a:spcBef>
                <a:spcPts val="300"/>
              </a:spcBef>
              <a:spcAft>
                <a:spcPts val="300"/>
              </a:spcAft>
              <a:buSzPts val="1170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1764"/>
                </a:srgbClr>
              </a:gs>
              <a:gs pos="37000">
                <a:srgbClr val="FFFFFF">
                  <a:alpha val="76862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9" name="Google Shape;79;p10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>
            <a:gsLst>
              <a:gs pos="0">
                <a:srgbClr val="FFFFFF">
                  <a:alpha val="89803"/>
                </a:srgbClr>
              </a:gs>
              <a:gs pos="48000">
                <a:srgbClr val="FFFFFF">
                  <a:alpha val="62745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0" name="Google Shape;80;p10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4475175" y="1143000"/>
            <a:ext cx="4114800" cy="3127806"/>
          </a:xfrm>
          <a:prstGeom prst="roundRect">
            <a:avLst>
              <a:gd fmla="val 4230" name="adj"/>
            </a:avLst>
          </a:prstGeom>
          <a:solidFill>
            <a:srgbClr val="8BC9F7"/>
          </a:solidFill>
          <a:ln>
            <a:noFill/>
          </a:ln>
          <a:effectLst>
            <a:reflection blurRad="0" dir="0" dist="0" endA="300" endPos="28000" kx="0" rotWithShape="0" algn="bl" stA="23000" stPos="0" sy="-100000" ky="0"/>
          </a:effectLst>
        </p:spPr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877887" y="1010486"/>
            <a:ext cx="3694114" cy="21630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360680" lvl="0" marL="457200" algn="l">
              <a:spcBef>
                <a:spcPts val="320"/>
              </a:spcBef>
              <a:spcAft>
                <a:spcPts val="0"/>
              </a:spcAft>
              <a:buSzPts val="2080"/>
              <a:buFont typeface="Georgia"/>
              <a:buChar char="*"/>
              <a:defRPr sz="16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60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300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8pPr>
            <a:lvl9pPr indent="-228600" lvl="8" marL="4114800" algn="l">
              <a:spcBef>
                <a:spcPts val="300"/>
              </a:spcBef>
              <a:spcAft>
                <a:spcPts val="300"/>
              </a:spcAft>
              <a:buSzPts val="1170"/>
              <a:buNone/>
              <a:defRPr sz="9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10"/>
          <p:cNvSpPr txBox="1"/>
          <p:nvPr>
            <p:ph type="title"/>
          </p:nvPr>
        </p:nvSpPr>
        <p:spPr>
          <a:xfrm>
            <a:off x="727268" y="4464421"/>
            <a:ext cx="638353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888"/>
              <a:buChar char="*"/>
              <a:defRPr b="1" sz="4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9D4FE"/>
            </a:gs>
            <a:gs pos="60000">
              <a:srgbClr val="FFFFFF"/>
            </a:gs>
            <a:gs pos="100000">
              <a:srgbClr val="54BD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rgbClr val="FFFFFF">
                  <a:alpha val="90980"/>
                </a:srgbClr>
              </a:gs>
              <a:gs pos="37000">
                <a:srgbClr val="FFFFFF">
                  <a:alpha val="75686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>
            <a:gsLst>
              <a:gs pos="0">
                <a:srgbClr val="FFFFFF">
                  <a:alpha val="88627"/>
                </a:srgbClr>
              </a:gs>
              <a:gs pos="48000">
                <a:srgbClr val="FFFFFF">
                  <a:alpha val="61960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5888"/>
              <a:buFont typeface="Georgia"/>
              <a:buChar char="*"/>
              <a:defRPr b="1" i="0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021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C3260C"/>
              </a:buClr>
              <a:buSzPts val="2860"/>
              <a:buFont typeface="Georgia"/>
              <a:buChar char="*"/>
              <a:defRPr b="0" i="0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937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Char char="*"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77189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SzPts val="2340"/>
              <a:buFont typeface="Georgia"/>
              <a:buChar char="*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6068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C3260C"/>
              </a:buClr>
              <a:buSzPts val="2080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417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417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4170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4170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4170" lvl="8" marL="4114800" marR="0" rtl="0" algn="l">
              <a:spcBef>
                <a:spcPts val="300"/>
              </a:spcBef>
              <a:spcAft>
                <a:spcPts val="30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Relationship Id="rId7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/>
        </p:nvSpPr>
        <p:spPr>
          <a:xfrm>
            <a:off x="1600200" y="1828800"/>
            <a:ext cx="630936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PS Code :  CM481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Team Name : DOC + PE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Team Leader : Sanket  Bhoite</a:t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College Name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Government Polytechnic, Pune</a:t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381000" y="569886"/>
            <a:ext cx="8458200" cy="369332"/>
          </a:xfrm>
          <a:prstGeom prst="rect">
            <a:avLst/>
          </a:prstGeom>
          <a:noFill/>
          <a:ln>
            <a:noFill/>
          </a:ln>
          <a:effectLst>
            <a:outerShdw blurRad="149987" algn="ctr" dir="8460000" dist="250190">
              <a:srgbClr val="000000">
                <a:alpha val="27843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63C64"/>
                </a:solidFill>
                <a:latin typeface="Verdana"/>
                <a:ea typeface="Verdana"/>
                <a:cs typeface="Verdana"/>
                <a:sym typeface="Verdana"/>
              </a:rPr>
              <a:t>Online OPD Appointment Booking &amp; Video Consultation System</a:t>
            </a:r>
            <a:endParaRPr b="1" sz="1800">
              <a:solidFill>
                <a:srgbClr val="063C6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6" name="Google Shape;10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4953000"/>
            <a:ext cx="2071733" cy="160020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/>
          <p:nvPr/>
        </p:nvSpPr>
        <p:spPr>
          <a:xfrm>
            <a:off x="152400" y="749498"/>
            <a:ext cx="838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6" name="Google Shape;206;p22"/>
          <p:cNvSpPr txBox="1"/>
          <p:nvPr/>
        </p:nvSpPr>
        <p:spPr>
          <a:xfrm>
            <a:off x="975360" y="1752600"/>
            <a:ext cx="7315200" cy="3570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CONCLUSION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AutoNum type="arabicPeriod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Thus we have successfully developed the smart mobile application </a:t>
            </a: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“DOC + PE” 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helping the patient to book the doctor appointment from the  mobile.</a:t>
            </a:r>
            <a:endParaRPr/>
          </a:p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AutoNum type="arabicPeriod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There is no need to visit the hospital and wait in </a:t>
            </a: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queue until the doctor is available.</a:t>
            </a:r>
            <a:endParaRPr/>
          </a:p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8813" y="1524000"/>
            <a:ext cx="3657600" cy="297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9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/>
        </p:nvSpPr>
        <p:spPr>
          <a:xfrm>
            <a:off x="248570" y="504497"/>
            <a:ext cx="8305800" cy="5940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CONTENTS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1. Problem Statement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2. Introduction</a:t>
            </a:r>
            <a:endParaRPr/>
          </a:p>
          <a:p>
            <a:pPr indent="-2286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3. Process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4. Technology Stack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5. Features</a:t>
            </a:r>
            <a:endParaRPr/>
          </a:p>
          <a:p>
            <a:pPr indent="-2286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6. Advantages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7. Conclusion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2" name="Google Shape;11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9712" y="2327400"/>
            <a:ext cx="2550488" cy="247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/>
        </p:nvSpPr>
        <p:spPr>
          <a:xfrm>
            <a:off x="1173480" y="228600"/>
            <a:ext cx="678180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PROBLEM  STATEMENT</a:t>
            </a:r>
            <a:endParaRPr b="1"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Develope  an application for booking  inclinic and video appointment  with the doctor  and video consultation through online using  a mobile.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8" name="Google Shape;11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3765952"/>
            <a:ext cx="4991100" cy="3092048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/>
        </p:nvSpPr>
        <p:spPr>
          <a:xfrm>
            <a:off x="307428" y="1150883"/>
            <a:ext cx="83058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INTRODUCTION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Patient can easily book an appointment  without  visiting a hospital.</a:t>
            </a:r>
            <a:endParaRPr/>
          </a:p>
          <a:p>
            <a:pPr indent="-2286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After booking the appointment  successfully the appointment slip will  be send  to the patient.</a:t>
            </a:r>
            <a:endParaRPr/>
          </a:p>
          <a:p>
            <a:pPr indent="-2286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With the help of video consultation option doctor  and patient can easily interact with each other.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with the help of online payment method patient will pay the doctor fee.</a:t>
            </a:r>
            <a:endParaRPr/>
          </a:p>
          <a:p>
            <a:pPr indent="-266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1393728" y="369301"/>
            <a:ext cx="5943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Process</a:t>
            </a:r>
            <a:r>
              <a:rPr b="1"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en-US" sz="16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Patient Side</a:t>
            </a: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b="1" sz="280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9" name="Google Shape;12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15" y="1219200"/>
            <a:ext cx="894665" cy="118331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/>
        </p:nvSpPr>
        <p:spPr>
          <a:xfrm>
            <a:off x="299954" y="2286000"/>
            <a:ext cx="259080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User</a:t>
            </a: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installs the app</a:t>
            </a:r>
            <a:endParaRPr b="1"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Create his/hers account fill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all details like  username, password, Phone no, Email id etc. Stored in Firebase.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1" name="Google Shape;13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9600" y="1143000"/>
            <a:ext cx="1234716" cy="109929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/>
          <p:nvPr/>
        </p:nvSpPr>
        <p:spPr>
          <a:xfrm>
            <a:off x="3819236" y="2209800"/>
            <a:ext cx="28556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User Login into the app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user enter his/hers username and   password  and login into system.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65528" y="4618604"/>
            <a:ext cx="1371600" cy="117259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/>
        </p:nvSpPr>
        <p:spPr>
          <a:xfrm>
            <a:off x="4069356" y="5814536"/>
            <a:ext cx="263624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Appointment Booking &amp; Generating the appointment slip</a:t>
            </a:r>
            <a:endParaRPr b="1"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5" name="Google Shape;135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23484" y="2953420"/>
            <a:ext cx="1158516" cy="12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/>
          <p:nvPr/>
        </p:nvSpPr>
        <p:spPr>
          <a:xfrm>
            <a:off x="7010400" y="4272915"/>
            <a:ext cx="1981200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My Profile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User can view his/her profile. They can also check  the status of booked appointment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7" name="Google Shape;137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7570" y="4419600"/>
            <a:ext cx="1500357" cy="1310838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8" name="Google Shape;138;p17"/>
          <p:cNvSpPr txBox="1"/>
          <p:nvPr/>
        </p:nvSpPr>
        <p:spPr>
          <a:xfrm>
            <a:off x="381000" y="5638800"/>
            <a:ext cx="2333184" cy="815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Video Consultation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User will  enter the code which is received from doctor and start the video call.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39" name="Google Shape;139;p17"/>
          <p:cNvCxnSpPr/>
          <p:nvPr/>
        </p:nvCxnSpPr>
        <p:spPr>
          <a:xfrm>
            <a:off x="2057927" y="1692648"/>
            <a:ext cx="1980673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5" rotWithShape="0" dir="5400000" dist="22984">
              <a:srgbClr val="000000">
                <a:alpha val="44705"/>
              </a:srgbClr>
            </a:outerShdw>
          </a:effectLst>
        </p:spPr>
      </p:cxnSp>
      <p:cxnSp>
        <p:nvCxnSpPr>
          <p:cNvPr id="140" name="Google Shape;140;p17"/>
          <p:cNvCxnSpPr/>
          <p:nvPr/>
        </p:nvCxnSpPr>
        <p:spPr>
          <a:xfrm>
            <a:off x="5943600" y="1676400"/>
            <a:ext cx="1600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5" rotWithShape="0" dir="5400000" dist="22984">
              <a:srgbClr val="000000">
                <a:alpha val="44705"/>
              </a:srgbClr>
            </a:outerShdw>
          </a:effectLst>
        </p:spPr>
      </p:cxnSp>
      <p:sp>
        <p:nvSpPr>
          <p:cNvPr id="141" name="Google Shape;141;p17"/>
          <p:cNvSpPr/>
          <p:nvPr/>
        </p:nvSpPr>
        <p:spPr>
          <a:xfrm>
            <a:off x="7277100" y="1676400"/>
            <a:ext cx="533400" cy="856565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5" rotWithShape="0" dir="5400000" dist="22984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42" name="Google Shape;142;p17"/>
          <p:cNvCxnSpPr/>
          <p:nvPr/>
        </p:nvCxnSpPr>
        <p:spPr>
          <a:xfrm>
            <a:off x="7810500" y="2104682"/>
            <a:ext cx="0" cy="63851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5" rotWithShape="0" dir="5400000" dist="22984">
              <a:srgbClr val="000000">
                <a:alpha val="44705"/>
              </a:srgbClr>
            </a:outerShdw>
          </a:effectLst>
        </p:spPr>
      </p:cxnSp>
      <p:cxnSp>
        <p:nvCxnSpPr>
          <p:cNvPr id="143" name="Google Shape;143;p17"/>
          <p:cNvCxnSpPr/>
          <p:nvPr/>
        </p:nvCxnSpPr>
        <p:spPr>
          <a:xfrm>
            <a:off x="7924800" y="5383241"/>
            <a:ext cx="0" cy="84311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5" rotWithShape="0" dir="5400000" dist="22984">
              <a:srgbClr val="000000">
                <a:alpha val="44705"/>
              </a:srgbClr>
            </a:outerShdw>
          </a:effectLst>
        </p:spPr>
      </p:cxnSp>
      <p:cxnSp>
        <p:nvCxnSpPr>
          <p:cNvPr id="144" name="Google Shape;144;p17"/>
          <p:cNvCxnSpPr/>
          <p:nvPr/>
        </p:nvCxnSpPr>
        <p:spPr>
          <a:xfrm rot="10800000">
            <a:off x="6743700" y="6248400"/>
            <a:ext cx="11811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5" rotWithShape="0" dir="5400000" dist="22984">
              <a:srgbClr val="000000">
                <a:alpha val="44705"/>
              </a:srgbClr>
            </a:outerShdw>
          </a:effectLst>
        </p:spPr>
      </p:cxnSp>
      <p:cxnSp>
        <p:nvCxnSpPr>
          <p:cNvPr id="145" name="Google Shape;145;p17"/>
          <p:cNvCxnSpPr/>
          <p:nvPr/>
        </p:nvCxnSpPr>
        <p:spPr>
          <a:xfrm rot="10800000">
            <a:off x="2667000" y="6172200"/>
            <a:ext cx="1324416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5" rotWithShape="0" dir="5400000" dist="22984">
              <a:srgbClr val="000000">
                <a:alpha val="44705"/>
              </a:srgbClr>
            </a:outerShdw>
          </a:effectLst>
        </p:spPr>
      </p:cxn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/>
        </p:nvSpPr>
        <p:spPr>
          <a:xfrm>
            <a:off x="2133600" y="407908"/>
            <a:ext cx="3886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Process (</a:t>
            </a:r>
            <a:r>
              <a:rPr b="1"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Doctor Side</a:t>
            </a: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b="1"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1" name="Google Shape;15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357" y="1295400"/>
            <a:ext cx="847843" cy="139084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8"/>
          <p:cNvSpPr txBox="1"/>
          <p:nvPr/>
        </p:nvSpPr>
        <p:spPr>
          <a:xfrm>
            <a:off x="228600" y="2667000"/>
            <a:ext cx="29718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Doctor</a:t>
            </a: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installs the app</a:t>
            </a:r>
            <a:endParaRPr b="1"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Create his/hers account fill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all details like  Username, password, Phone no, Email id , license no etc. Stored in Firebase.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3" name="Google Shape;15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8800" y="1295400"/>
            <a:ext cx="1234716" cy="109929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8"/>
          <p:cNvSpPr/>
          <p:nvPr/>
        </p:nvSpPr>
        <p:spPr>
          <a:xfrm>
            <a:off x="4869594" y="2567226"/>
            <a:ext cx="2902806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Doctor Login into the app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Doctor enter his/hers username and   password  and  login into system.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5" name="Google Shape;155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91400" y="4665063"/>
            <a:ext cx="1158516" cy="12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8"/>
          <p:cNvSpPr txBox="1"/>
          <p:nvPr/>
        </p:nvSpPr>
        <p:spPr>
          <a:xfrm>
            <a:off x="7399158" y="5798872"/>
            <a:ext cx="17448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My Profile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Doctor can view  and  edit the  profile.  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7" name="Google Shape;157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2400" y="4516654"/>
            <a:ext cx="1371601" cy="119834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 txBox="1"/>
          <p:nvPr/>
        </p:nvSpPr>
        <p:spPr>
          <a:xfrm>
            <a:off x="238242" y="6019800"/>
            <a:ext cx="2133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Video Consultation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Doctor will start  the  consultation.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59" name="Google Shape;159;p18"/>
          <p:cNvCxnSpPr/>
          <p:nvPr/>
        </p:nvCxnSpPr>
        <p:spPr>
          <a:xfrm>
            <a:off x="2371842" y="1845048"/>
            <a:ext cx="2504958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5" rotWithShape="0" dir="5400000" dist="22984">
              <a:srgbClr val="000000">
                <a:alpha val="44705"/>
              </a:srgbClr>
            </a:outerShdw>
          </a:effectLst>
        </p:spPr>
      </p:cxnSp>
      <p:sp>
        <p:nvSpPr>
          <p:cNvPr id="160" name="Google Shape;160;p18"/>
          <p:cNvSpPr/>
          <p:nvPr/>
        </p:nvSpPr>
        <p:spPr>
          <a:xfrm>
            <a:off x="5762078" y="1707508"/>
            <a:ext cx="2222876" cy="1689625"/>
          </a:xfrm>
          <a:prstGeom prst="arc">
            <a:avLst>
              <a:gd fmla="val 15974463" name="adj1"/>
              <a:gd fmla="val 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5" rotWithShape="0" dir="5400000" dist="22984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61" name="Google Shape;161;p18"/>
          <p:cNvCxnSpPr/>
          <p:nvPr/>
        </p:nvCxnSpPr>
        <p:spPr>
          <a:xfrm rot="10800000">
            <a:off x="5486400" y="5257800"/>
            <a:ext cx="1607958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5" rotWithShape="0" dir="5400000" dist="22984">
              <a:srgbClr val="000000">
                <a:alpha val="44705"/>
              </a:srgbClr>
            </a:outerShdw>
          </a:effectLst>
        </p:spPr>
      </p:cxnSp>
      <p:cxnSp>
        <p:nvCxnSpPr>
          <p:cNvPr id="162" name="Google Shape;162;p18"/>
          <p:cNvCxnSpPr/>
          <p:nvPr/>
        </p:nvCxnSpPr>
        <p:spPr>
          <a:xfrm rot="10800000">
            <a:off x="1722646" y="5257800"/>
            <a:ext cx="1553954" cy="685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5" rotWithShape="0" dir="5400000" dist="22984">
              <a:srgbClr val="000000">
                <a:alpha val="44705"/>
              </a:srgbClr>
            </a:outerShdw>
          </a:effectLst>
        </p:spPr>
      </p:cxnSp>
      <p:pic>
        <p:nvPicPr>
          <p:cNvPr id="163" name="Google Shape;163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80512" y="4618604"/>
            <a:ext cx="1371600" cy="117259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 txBox="1"/>
          <p:nvPr/>
        </p:nvSpPr>
        <p:spPr>
          <a:xfrm>
            <a:off x="3780512" y="6004411"/>
            <a:ext cx="2778428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Show my appointments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All the doctor appointments will show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5" name="Google Shape;165;p18"/>
          <p:cNvCxnSpPr/>
          <p:nvPr/>
        </p:nvCxnSpPr>
        <p:spPr>
          <a:xfrm>
            <a:off x="7992556" y="2540557"/>
            <a:ext cx="0" cy="196433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5" rotWithShape="0" dir="5400000" dist="22984">
              <a:srgbClr val="000000">
                <a:alpha val="44705"/>
              </a:srgbClr>
            </a:outerShdw>
          </a:effectLst>
        </p:spPr>
      </p:cxnSp>
    </p:spTree>
  </p:cSld>
  <p:clrMapOvr>
    <a:masterClrMapping/>
  </p:clrMapOvr>
  <mc:AlternateContent>
    <mc:Choice Requires="p14">
      <p:transition spd="slow" p14:dur="3400">
        <p:fade thruBlk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/>
        </p:nvSpPr>
        <p:spPr>
          <a:xfrm>
            <a:off x="2819400" y="316468"/>
            <a:ext cx="3886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TECHNOLOGY STACK</a:t>
            </a:r>
            <a:endParaRPr b="1"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2" name="Google Shape;17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250" y="1618830"/>
            <a:ext cx="2133600" cy="1850398"/>
          </a:xfrm>
          <a:prstGeom prst="ellipse">
            <a:avLst/>
          </a:prstGeom>
          <a:noFill/>
          <a:ln>
            <a:noFill/>
          </a:ln>
        </p:spPr>
      </p:pic>
      <p:sp>
        <p:nvSpPr>
          <p:cNvPr id="173" name="Google Shape;173;p19"/>
          <p:cNvSpPr txBox="1"/>
          <p:nvPr/>
        </p:nvSpPr>
        <p:spPr>
          <a:xfrm>
            <a:off x="144780" y="3733800"/>
            <a:ext cx="2667000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FIREBASE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Database  for storing the  patients details, doctors details and  for  authentication.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4" name="Google Shape;17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5363" y="1657101"/>
            <a:ext cx="1881934" cy="191278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9"/>
          <p:cNvSpPr txBox="1"/>
          <p:nvPr/>
        </p:nvSpPr>
        <p:spPr>
          <a:xfrm>
            <a:off x="6705600" y="3964632"/>
            <a:ext cx="23622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ANDROID STUDIO</a:t>
            </a:r>
            <a:endParaRPr b="1"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By using the android studio platform we develop the doc + pe application successfully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3339465" y="3657600"/>
            <a:ext cx="3213735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main used of java in project was  to defined the  logic in various state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7" name="Google Shape;17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57776" y="2057826"/>
            <a:ext cx="1781424" cy="1657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/>
        </p:nvSpPr>
        <p:spPr>
          <a:xfrm>
            <a:off x="2514600" y="208737"/>
            <a:ext cx="4038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FEATURES</a:t>
            </a:r>
            <a:endParaRPr b="1"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4" name="Google Shape;18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7800" y="2160113"/>
            <a:ext cx="1897208" cy="1116487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185" name="Google Shape;185;p20"/>
          <p:cNvSpPr/>
          <p:nvPr/>
        </p:nvSpPr>
        <p:spPr>
          <a:xfrm>
            <a:off x="5181600" y="990600"/>
            <a:ext cx="1939294" cy="8382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Booking Video Appointment</a:t>
            </a:r>
            <a:endParaRPr b="1"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1255484" y="3992880"/>
            <a:ext cx="1944916" cy="88392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Video Consultation</a:t>
            </a:r>
            <a:endParaRPr b="1"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7" name="Google Shape;18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4281" y="5181600"/>
            <a:ext cx="1325119" cy="1157736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sp>
        <p:nvSpPr>
          <p:cNvPr id="188" name="Google Shape;188;p20"/>
          <p:cNvSpPr/>
          <p:nvPr/>
        </p:nvSpPr>
        <p:spPr>
          <a:xfrm>
            <a:off x="5638800" y="4038600"/>
            <a:ext cx="1542191" cy="990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Online Payment</a:t>
            </a:r>
            <a:endParaRPr b="1"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9" name="Google Shape;18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86400" y="5257800"/>
            <a:ext cx="1560381" cy="107514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sp>
        <p:nvSpPr>
          <p:cNvPr id="190" name="Google Shape;190;p20"/>
          <p:cNvSpPr/>
          <p:nvPr/>
        </p:nvSpPr>
        <p:spPr>
          <a:xfrm>
            <a:off x="1197128" y="990600"/>
            <a:ext cx="2079472" cy="7620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Booking inclinic Appointment</a:t>
            </a:r>
            <a:endParaRPr b="1"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1" name="Google Shape;191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30658" y="2057400"/>
            <a:ext cx="1136342" cy="13716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cxnSp>
        <p:nvCxnSpPr>
          <p:cNvPr id="192" name="Google Shape;192;p20"/>
          <p:cNvCxnSpPr/>
          <p:nvPr/>
        </p:nvCxnSpPr>
        <p:spPr>
          <a:xfrm>
            <a:off x="4349804" y="990600"/>
            <a:ext cx="0" cy="5715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5" rotWithShape="0" dir="5400000" dist="22984">
              <a:srgbClr val="000000">
                <a:alpha val="44705"/>
              </a:srgbClr>
            </a:outerShdw>
          </a:effectLst>
        </p:spPr>
      </p:cxnSp>
      <p:cxnSp>
        <p:nvCxnSpPr>
          <p:cNvPr id="193" name="Google Shape;193;p20"/>
          <p:cNvCxnSpPr/>
          <p:nvPr/>
        </p:nvCxnSpPr>
        <p:spPr>
          <a:xfrm>
            <a:off x="609600" y="3733800"/>
            <a:ext cx="3505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5" rotWithShape="0" dir="5400000" dist="22984">
              <a:srgbClr val="000000">
                <a:alpha val="44705"/>
              </a:srgbClr>
            </a:outerShdw>
          </a:effectLst>
        </p:spPr>
      </p:cxnSp>
      <p:cxnSp>
        <p:nvCxnSpPr>
          <p:cNvPr id="194" name="Google Shape;194;p20"/>
          <p:cNvCxnSpPr/>
          <p:nvPr/>
        </p:nvCxnSpPr>
        <p:spPr>
          <a:xfrm>
            <a:off x="4572000" y="3733800"/>
            <a:ext cx="3505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5" rotWithShape="0" dir="5400000" dist="22984">
              <a:srgbClr val="000000">
                <a:alpha val="44705"/>
              </a:srgbClr>
            </a:outerShdw>
          </a:effectLst>
        </p:spPr>
      </p:cxn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/>
        </p:nvSpPr>
        <p:spPr>
          <a:xfrm>
            <a:off x="15240" y="1143000"/>
            <a:ext cx="8610600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ADVANTAGES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Online OPD Appointment Booking &amp; Video Consultation System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AutoNum type="arabicPeriod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24/7 booking is available from anywhere any time.</a:t>
            </a:r>
            <a:endParaRPr/>
          </a:p>
          <a:p>
            <a:pPr indent="-2286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2. organize your schedule better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3. Multiple locations and multiple doctors.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4.Your business is always available for reservations.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5. An online booking system will save your time .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6. Patient can easily contact with doctor without going hospital.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pstream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