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6" autoAdjust="0"/>
  </p:normalViewPr>
  <p:slideViewPr>
    <p:cSldViewPr snapToGrid="0" snapToObjects="1">
      <p:cViewPr varScale="1">
        <p:scale>
          <a:sx n="108" d="100"/>
          <a:sy n="108" d="100"/>
        </p:scale>
        <p:origin x="67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26.09.2019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9/26/2019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9/26/2019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f</a:t>
            </a:r>
            <a:r>
              <a:rPr lang="en-IN" dirty="0"/>
              <a:t>I</a:t>
            </a:r>
            <a:r>
              <a:rPr lang="tr-TR" dirty="0"/>
              <a:t>tness center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fitness centers</a:t>
            </a:r>
            <a:endParaRPr lang="tr-TR" dirty="0"/>
          </a:p>
          <a:p>
            <a:pPr marL="0" indent="0">
              <a:buNone/>
            </a:pPr>
            <a:r>
              <a:rPr lang="en-US" b="1" dirty="0"/>
              <a:t>Cluster 0</a:t>
            </a:r>
            <a:endParaRPr lang="en-US" dirty="0"/>
          </a:p>
        </p:txBody>
      </p:sp>
      <p:pic>
        <p:nvPicPr>
          <p:cNvPr id="6" name="Picture 5">
            <a:extLst>
              <a:ext uri="{FF2B5EF4-FFF2-40B4-BE49-F238E27FC236}">
                <a16:creationId xmlns:a16="http://schemas.microsoft.com/office/drawing/2014/main" id="{735777E4-9E9F-47BC-A1F2-6116FAD70212}"/>
              </a:ext>
            </a:extLst>
          </p:cNvPr>
          <p:cNvPicPr>
            <a:picLocks noChangeAspect="1"/>
          </p:cNvPicPr>
          <p:nvPr/>
        </p:nvPicPr>
        <p:blipFill>
          <a:blip r:embed="rId2"/>
          <a:stretch>
            <a:fillRect/>
          </a:stretch>
        </p:blipFill>
        <p:spPr>
          <a:xfrm>
            <a:off x="1370940" y="3674224"/>
            <a:ext cx="9450119" cy="2210108"/>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6" name="Picture 5">
            <a:extLst>
              <a:ext uri="{FF2B5EF4-FFF2-40B4-BE49-F238E27FC236}">
                <a16:creationId xmlns:a16="http://schemas.microsoft.com/office/drawing/2014/main" id="{7EA2B363-E8E2-4F57-BC67-A18E889A31FE}"/>
              </a:ext>
            </a:extLst>
          </p:cNvPr>
          <p:cNvPicPr>
            <a:picLocks noChangeAspect="1"/>
          </p:cNvPicPr>
          <p:nvPr/>
        </p:nvPicPr>
        <p:blipFill>
          <a:blip r:embed="rId2"/>
          <a:stretch>
            <a:fillRect/>
          </a:stretch>
        </p:blipFill>
        <p:spPr>
          <a:xfrm>
            <a:off x="1342361" y="3253272"/>
            <a:ext cx="9507277" cy="2800741"/>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6" name="Picture 5">
            <a:extLst>
              <a:ext uri="{FF2B5EF4-FFF2-40B4-BE49-F238E27FC236}">
                <a16:creationId xmlns:a16="http://schemas.microsoft.com/office/drawing/2014/main" id="{EF705BBC-2A03-4316-8699-EA5CE674AA24}"/>
              </a:ext>
            </a:extLst>
          </p:cNvPr>
          <p:cNvPicPr>
            <a:picLocks noChangeAspect="1"/>
          </p:cNvPicPr>
          <p:nvPr/>
        </p:nvPicPr>
        <p:blipFill>
          <a:blip r:embed="rId2"/>
          <a:stretch>
            <a:fillRect/>
          </a:stretch>
        </p:blipFill>
        <p:spPr>
          <a:xfrm>
            <a:off x="1356651" y="2883878"/>
            <a:ext cx="10040692" cy="3665501"/>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4" name="Picture 3">
            <a:extLst>
              <a:ext uri="{FF2B5EF4-FFF2-40B4-BE49-F238E27FC236}">
                <a16:creationId xmlns:a16="http://schemas.microsoft.com/office/drawing/2014/main" id="{00BDBA67-C7BC-4B33-B2B1-3F7D11D9CB3D}"/>
              </a:ext>
            </a:extLst>
          </p:cNvPr>
          <p:cNvPicPr>
            <a:picLocks noChangeAspect="1"/>
          </p:cNvPicPr>
          <p:nvPr/>
        </p:nvPicPr>
        <p:blipFill>
          <a:blip r:embed="rId2"/>
          <a:stretch>
            <a:fillRect/>
          </a:stretch>
        </p:blipFill>
        <p:spPr>
          <a:xfrm>
            <a:off x="1319212" y="2883878"/>
            <a:ext cx="9553575" cy="3587523"/>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6" name="Picture 5">
            <a:extLst>
              <a:ext uri="{FF2B5EF4-FFF2-40B4-BE49-F238E27FC236}">
                <a16:creationId xmlns:a16="http://schemas.microsoft.com/office/drawing/2014/main" id="{B2E6CF6E-EB1B-4976-9A81-833D7BA85AF6}"/>
              </a:ext>
            </a:extLst>
          </p:cNvPr>
          <p:cNvPicPr>
            <a:picLocks noChangeAspect="1"/>
          </p:cNvPicPr>
          <p:nvPr/>
        </p:nvPicPr>
        <p:blipFill>
          <a:blip r:embed="rId2"/>
          <a:stretch>
            <a:fillRect/>
          </a:stretch>
        </p:blipFill>
        <p:spPr>
          <a:xfrm>
            <a:off x="1304256" y="2883878"/>
            <a:ext cx="9583487" cy="3614893"/>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4" name="Picture 3">
            <a:extLst>
              <a:ext uri="{FF2B5EF4-FFF2-40B4-BE49-F238E27FC236}">
                <a16:creationId xmlns:a16="http://schemas.microsoft.com/office/drawing/2014/main" id="{30679E05-F56D-44C8-A35E-9BE24E0CCCB7}"/>
              </a:ext>
            </a:extLst>
          </p:cNvPr>
          <p:cNvPicPr>
            <a:picLocks noChangeAspect="1"/>
          </p:cNvPicPr>
          <p:nvPr/>
        </p:nvPicPr>
        <p:blipFill>
          <a:blip r:embed="rId2"/>
          <a:stretch>
            <a:fillRect/>
          </a:stretch>
        </p:blipFill>
        <p:spPr>
          <a:xfrm>
            <a:off x="1453931" y="2424793"/>
            <a:ext cx="9284138" cy="4073707"/>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35566"/>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0 (</a:t>
            </a:r>
            <a:r>
              <a:rPr lang="en-US" dirty="0"/>
              <a:t>Chelsea</a:t>
            </a:r>
            <a:r>
              <a:rPr lang="tr-TR" dirty="0">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rPr>
              <a:t>and Cluster 1 (</a:t>
            </a:r>
            <a:r>
              <a:rPr lang="en-US" dirty="0"/>
              <a:t>Marble Hill</a:t>
            </a:r>
            <a:r>
              <a:rPr lang="en-US" dirty="0">
                <a:solidFill>
                  <a:srgbClr val="000000"/>
                </a:solidFill>
                <a:latin typeface="Times New Roman" panose="02020603050405020304" pitchFamily="18" charset="0"/>
                <a:ea typeface="Calibri" panose="020F0502020204030204" pitchFamily="34" charset="0"/>
              </a:rPr>
              <a:t>) areas are the best places to open a new fitness center business.</a:t>
            </a:r>
            <a:endParaRPr lang="tr-TR"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B12A7CAF-8317-4626-8612-1DB9B10FDE9F}"/>
              </a:ext>
            </a:extLst>
          </p:cNvPr>
          <p:cNvPicPr>
            <a:picLocks noChangeAspect="1"/>
          </p:cNvPicPr>
          <p:nvPr/>
        </p:nvPicPr>
        <p:blipFill>
          <a:blip r:embed="rId2"/>
          <a:stretch>
            <a:fillRect/>
          </a:stretch>
        </p:blipFill>
        <p:spPr>
          <a:xfrm>
            <a:off x="1154953" y="2759586"/>
            <a:ext cx="6066744" cy="3643709"/>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a:t>
            </a:r>
            <a:r>
              <a:rPr lang="en-IN" dirty="0"/>
              <a:t>Hamilton Heights </a:t>
            </a:r>
            <a:r>
              <a:rPr lang="en-US" dirty="0"/>
              <a:t>and </a:t>
            </a:r>
            <a:r>
              <a:rPr lang="en-IN" dirty="0"/>
              <a:t>Washington Heights </a:t>
            </a:r>
            <a:r>
              <a:rPr lang="en-US" dirty="0"/>
              <a:t>so it is very risky to open business in these areas.</a:t>
            </a:r>
            <a:endParaRPr lang="tr-TR" dirty="0"/>
          </a:p>
          <a:p>
            <a:pPr lvl="0"/>
            <a:r>
              <a:rPr lang="en-IN" dirty="0"/>
              <a:t>East Harlem</a:t>
            </a:r>
            <a:r>
              <a:rPr lang="en-US" dirty="0"/>
              <a:t> has also potential where closes to </a:t>
            </a:r>
            <a:r>
              <a:rPr lang="en-IN" dirty="0"/>
              <a:t>Washington Heights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health. It’s fitness culture includes an array of international techniques influenced by the city's immigrant history. </a:t>
            </a:r>
            <a:endParaRPr lang="tr-TR" dirty="0"/>
          </a:p>
          <a:p>
            <a:pPr marL="0" indent="0">
              <a:buNone/>
            </a:pPr>
            <a:endParaRPr lang="tr-TR" dirty="0"/>
          </a:p>
          <a:p>
            <a:r>
              <a:rPr lang="en-US" dirty="0"/>
              <a:t>Fitness centers have become so popular in the United States now it seems that there is  one on every corner, not only in major cities but also in smaller cities. Starting a fitness center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fitness centers which are operating right in each neighborhood. Manhattan has full potential but also is a very challenging district to open a business because of high competition. New fitness center should be open in an area that inadequate neighborhood in this way the center can attract more customers. Therefore, this analysis necessary to ensure that we have enough customers and that we are not so close to other fitness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a:t>fitness centers in Manhattan </a:t>
            </a:r>
            <a:r>
              <a:rPr lang="en-US" dirty="0"/>
              <a:t>currently and their location.</a:t>
            </a:r>
          </a:p>
          <a:p>
            <a:r>
              <a:rPr lang="en-US" dirty="0"/>
              <a:t>We then used Foursquare Map API to find their geographic coordinates based on their postal code addresses.</a:t>
            </a:r>
            <a:endParaRPr lang="tr-TR" dirty="0"/>
          </a:p>
          <a:p>
            <a:r>
              <a:rPr lang="tr-TR" dirty="0"/>
              <a:t>In Manhattan, there is </a:t>
            </a:r>
            <a:r>
              <a:rPr lang="en-IN" dirty="0"/>
              <a:t>1885</a:t>
            </a:r>
            <a:r>
              <a:rPr lang="tr-TR" dirty="0"/>
              <a:t> fitness centers are currently operating. </a:t>
            </a:r>
          </a:p>
          <a:p>
            <a:pPr marL="0" indent="0">
              <a:buNone/>
            </a:pPr>
            <a:endParaRPr lang="tr-TR" dirty="0"/>
          </a:p>
          <a:p>
            <a:pPr marL="0" indent="0">
              <a:buNone/>
            </a:pPr>
            <a:endParaRPr lang="en-US" dirty="0"/>
          </a:p>
        </p:txBody>
      </p:sp>
      <p:pic>
        <p:nvPicPr>
          <p:cNvPr id="4" name="Picture 3">
            <a:extLst>
              <a:ext uri="{FF2B5EF4-FFF2-40B4-BE49-F238E27FC236}">
                <a16:creationId xmlns:a16="http://schemas.microsoft.com/office/drawing/2014/main" id="{FD09C34F-10BB-4278-9F0E-4D799974EF7A}"/>
              </a:ext>
            </a:extLst>
          </p:cNvPr>
          <p:cNvPicPr>
            <a:picLocks noChangeAspect="1"/>
          </p:cNvPicPr>
          <p:nvPr/>
        </p:nvPicPr>
        <p:blipFill>
          <a:blip r:embed="rId3"/>
          <a:stretch>
            <a:fillRect/>
          </a:stretch>
        </p:blipFill>
        <p:spPr>
          <a:xfrm>
            <a:off x="1435553" y="4500562"/>
            <a:ext cx="5875760" cy="1108302"/>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Foursquare Map API to find their geographic coordinates of the 5 locations shortlisted for our </a:t>
            </a:r>
            <a:r>
              <a:rPr lang="tr-TR" dirty="0"/>
              <a:t>fitness center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5" name="Picture 4">
            <a:extLst>
              <a:ext uri="{FF2B5EF4-FFF2-40B4-BE49-F238E27FC236}">
                <a16:creationId xmlns:a16="http://schemas.microsoft.com/office/drawing/2014/main" id="{905A8E4A-2E99-4A88-83B6-45DFFB717604}"/>
              </a:ext>
            </a:extLst>
          </p:cNvPr>
          <p:cNvPicPr>
            <a:picLocks noChangeAspect="1"/>
          </p:cNvPicPr>
          <p:nvPr/>
        </p:nvPicPr>
        <p:blipFill>
          <a:blip r:embed="rId3"/>
          <a:stretch>
            <a:fillRect/>
          </a:stretch>
        </p:blipFill>
        <p:spPr>
          <a:xfrm>
            <a:off x="873664" y="3282044"/>
            <a:ext cx="10444671" cy="2465614"/>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are 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fitness center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7" name="Picture 6">
            <a:extLst>
              <a:ext uri="{FF2B5EF4-FFF2-40B4-BE49-F238E27FC236}">
                <a16:creationId xmlns:a16="http://schemas.microsoft.com/office/drawing/2014/main" id="{D0C44A45-82B6-4C3D-AFA5-2EE27595127C}"/>
              </a:ext>
            </a:extLst>
          </p:cNvPr>
          <p:cNvPicPr>
            <a:picLocks noChangeAspect="1"/>
          </p:cNvPicPr>
          <p:nvPr/>
        </p:nvPicPr>
        <p:blipFill>
          <a:blip r:embed="rId3"/>
          <a:stretch>
            <a:fillRect/>
          </a:stretch>
        </p:blipFill>
        <p:spPr>
          <a:xfrm>
            <a:off x="1089105" y="2560926"/>
            <a:ext cx="10013790" cy="3696514"/>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8904848" y="2841674"/>
            <a:ext cx="3080825" cy="646331"/>
          </a:xfrm>
          <a:prstGeom prst="rect">
            <a:avLst/>
          </a:prstGeom>
        </p:spPr>
        <p:txBody>
          <a:bodyPr wrap="square">
            <a:spAutoFit/>
          </a:bodyPr>
          <a:lstStyle/>
          <a:p>
            <a:r>
              <a:rPr lang="tr-TR" dirty="0"/>
              <a:t>fitness centers in Manhattan</a:t>
            </a:r>
          </a:p>
        </p:txBody>
      </p:sp>
      <p:pic>
        <p:nvPicPr>
          <p:cNvPr id="5" name="Picture 4">
            <a:extLst>
              <a:ext uri="{FF2B5EF4-FFF2-40B4-BE49-F238E27FC236}">
                <a16:creationId xmlns:a16="http://schemas.microsoft.com/office/drawing/2014/main" id="{BC9B2A55-3301-47A1-B956-B5C1CCCA7377}"/>
              </a:ext>
            </a:extLst>
          </p:cNvPr>
          <p:cNvPicPr>
            <a:picLocks noChangeAspect="1"/>
          </p:cNvPicPr>
          <p:nvPr/>
        </p:nvPicPr>
        <p:blipFill>
          <a:blip r:embed="rId2"/>
          <a:stretch>
            <a:fillRect/>
          </a:stretch>
        </p:blipFill>
        <p:spPr>
          <a:xfrm>
            <a:off x="693964" y="2397275"/>
            <a:ext cx="8210884" cy="4362753"/>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5" name="Picture 4">
            <a:extLst>
              <a:ext uri="{FF2B5EF4-FFF2-40B4-BE49-F238E27FC236}">
                <a16:creationId xmlns:a16="http://schemas.microsoft.com/office/drawing/2014/main" id="{EC2A9A65-6E1C-41B4-9088-3165BFD0AE8A}"/>
              </a:ext>
            </a:extLst>
          </p:cNvPr>
          <p:cNvPicPr>
            <a:picLocks noChangeAspect="1"/>
          </p:cNvPicPr>
          <p:nvPr/>
        </p:nvPicPr>
        <p:blipFill>
          <a:blip r:embed="rId3"/>
          <a:stretch>
            <a:fillRect/>
          </a:stretch>
        </p:blipFill>
        <p:spPr>
          <a:xfrm>
            <a:off x="933326" y="3486150"/>
            <a:ext cx="10450285" cy="3102429"/>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357</TotalTime>
  <Words>624</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zero D</cp:lastModifiedBy>
  <cp:revision>26</cp:revision>
  <dcterms:created xsi:type="dcterms:W3CDTF">2019-01-13T13:58:47Z</dcterms:created>
  <dcterms:modified xsi:type="dcterms:W3CDTF">2019-09-25T18:57:37Z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