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2" r:id="rId3"/>
    <p:sldId id="263" r:id="rId4"/>
    <p:sldId id="260" r:id="rId5"/>
    <p:sldId id="269" r:id="rId6"/>
    <p:sldId id="270" r:id="rId7"/>
    <p:sldId id="264" r:id="rId8"/>
    <p:sldId id="276" r:id="rId9"/>
    <p:sldId id="278" r:id="rId10"/>
    <p:sldId id="279" r:id="rId11"/>
    <p:sldId id="266" r:id="rId12"/>
    <p:sldId id="280" r:id="rId13"/>
    <p:sldId id="267" r:id="rId14"/>
    <p:sldId id="281" r:id="rId15"/>
    <p:sldId id="268" r:id="rId16"/>
    <p:sldId id="282" r:id="rId17"/>
    <p:sldId id="272" r:id="rId18"/>
    <p:sldId id="283" r:id="rId1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521415D9-36F7-43E2-AB2F-B90AF26B5E84}">
      <p14:sectionLst xmlns:p14="http://schemas.microsoft.com/office/powerpoint/2010/main">
        <p14:section name="Default Section" id="{C8319D6F-B26D-4403-9EC9-7F5929564222}">
          <p14:sldIdLst>
            <p14:sldId id="256"/>
            <p14:sldId id="262"/>
            <p14:sldId id="263"/>
            <p14:sldId id="260"/>
            <p14:sldId id="269"/>
            <p14:sldId id="270"/>
            <p14:sldId id="264"/>
            <p14:sldId id="276"/>
            <p14:sldId id="278"/>
            <p14:sldId id="279"/>
            <p14:sldId id="266"/>
            <p14:sldId id="280"/>
            <p14:sldId id="267"/>
            <p14:sldId id="281"/>
            <p14:sldId id="268"/>
            <p14:sldId id="282"/>
            <p14:sldId id="272"/>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21"/>
  </p:normalViewPr>
  <p:slideViewPr>
    <p:cSldViewPr snapToGrid="0" snapToObjects="1">
      <p:cViewPr varScale="1">
        <p:scale>
          <a:sx n="109" d="100"/>
          <a:sy n="109" d="100"/>
        </p:scale>
        <p:origin x="70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Shape 43"/>
          <p:cNvSpPr>
            <a:spLocks noGrp="1" noRot="1" noChangeAspect="1"/>
          </p:cNvSpPr>
          <p:nvPr>
            <p:ph type="sldImg"/>
          </p:nvPr>
        </p:nvSpPr>
        <p:spPr>
          <a:xfrm>
            <a:off x="1143000" y="685800"/>
            <a:ext cx="4572000" cy="3429000"/>
          </a:xfrm>
          <a:prstGeom prst="rect">
            <a:avLst/>
          </a:prstGeom>
        </p:spPr>
        <p:txBody>
          <a:bodyPr/>
          <a:lstStyle/>
          <a:p>
            <a:endParaRPr/>
          </a:p>
        </p:txBody>
      </p:sp>
      <p:sp>
        <p:nvSpPr>
          <p:cNvPr id="44" name="Shape 4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610509733"/>
      </p:ext>
    </p:extLst>
  </p:cSld>
  <p:clrMap bg1="lt1" tx1="dk1" bg2="lt2" tx2="dk2" accent1="accent1" accent2="accent2" accent3="accent3" accent4="accent4" accent5="accent5" accent6="accent6" hlink="hlink" folHlink="folHlink"/>
  <p:notesStyle>
    <a:lvl1pPr defTabSz="457200" latinLnBrk="0">
      <a:spcBef>
        <a:spcPts val="400"/>
      </a:spcBef>
      <a:defRPr sz="1200">
        <a:latin typeface="+mn-lt"/>
        <a:ea typeface="+mn-ea"/>
        <a:cs typeface="+mn-cs"/>
        <a:sym typeface="Calibri"/>
      </a:defRPr>
    </a:lvl1pPr>
    <a:lvl2pPr indent="228600" defTabSz="457200" latinLnBrk="0">
      <a:spcBef>
        <a:spcPts val="400"/>
      </a:spcBef>
      <a:defRPr sz="1200">
        <a:latin typeface="+mn-lt"/>
        <a:ea typeface="+mn-ea"/>
        <a:cs typeface="+mn-cs"/>
        <a:sym typeface="Calibri"/>
      </a:defRPr>
    </a:lvl2pPr>
    <a:lvl3pPr indent="457200" defTabSz="457200" latinLnBrk="0">
      <a:spcBef>
        <a:spcPts val="400"/>
      </a:spcBef>
      <a:defRPr sz="1200">
        <a:latin typeface="+mn-lt"/>
        <a:ea typeface="+mn-ea"/>
        <a:cs typeface="+mn-cs"/>
        <a:sym typeface="Calibri"/>
      </a:defRPr>
    </a:lvl3pPr>
    <a:lvl4pPr indent="685800" defTabSz="457200" latinLnBrk="0">
      <a:spcBef>
        <a:spcPts val="400"/>
      </a:spcBef>
      <a:defRPr sz="1200">
        <a:latin typeface="+mn-lt"/>
        <a:ea typeface="+mn-ea"/>
        <a:cs typeface="+mn-cs"/>
        <a:sym typeface="Calibri"/>
      </a:defRPr>
    </a:lvl4pPr>
    <a:lvl5pPr indent="914400" defTabSz="457200" latinLnBrk="0">
      <a:spcBef>
        <a:spcPts val="400"/>
      </a:spcBef>
      <a:defRPr sz="1200">
        <a:latin typeface="+mn-lt"/>
        <a:ea typeface="+mn-ea"/>
        <a:cs typeface="+mn-cs"/>
        <a:sym typeface="Calibri"/>
      </a:defRPr>
    </a:lvl5pPr>
    <a:lvl6pPr indent="1143000" defTabSz="457200" latinLnBrk="0">
      <a:spcBef>
        <a:spcPts val="400"/>
      </a:spcBef>
      <a:defRPr sz="1200">
        <a:latin typeface="+mn-lt"/>
        <a:ea typeface="+mn-ea"/>
        <a:cs typeface="+mn-cs"/>
        <a:sym typeface="Calibri"/>
      </a:defRPr>
    </a:lvl6pPr>
    <a:lvl7pPr indent="1371600" defTabSz="457200" latinLnBrk="0">
      <a:spcBef>
        <a:spcPts val="400"/>
      </a:spcBef>
      <a:defRPr sz="1200">
        <a:latin typeface="+mn-lt"/>
        <a:ea typeface="+mn-ea"/>
        <a:cs typeface="+mn-cs"/>
        <a:sym typeface="Calibri"/>
      </a:defRPr>
    </a:lvl7pPr>
    <a:lvl8pPr indent="1600200" defTabSz="457200" latinLnBrk="0">
      <a:spcBef>
        <a:spcPts val="400"/>
      </a:spcBef>
      <a:defRPr sz="1200">
        <a:latin typeface="+mn-lt"/>
        <a:ea typeface="+mn-ea"/>
        <a:cs typeface="+mn-cs"/>
        <a:sym typeface="Calibri"/>
      </a:defRPr>
    </a:lvl8pPr>
    <a:lvl9pPr indent="1828800" defTabSz="457200" latinLnBrk="0">
      <a:spcBef>
        <a:spcPts val="400"/>
      </a:spcBef>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title"/>
          </p:nvPr>
        </p:nvSpPr>
        <p:spPr>
          <a:prstGeom prst="rect">
            <a:avLst/>
          </a:prstGeom>
        </p:spPr>
        <p:txBody>
          <a:bodyPr/>
          <a:lstStyle/>
          <a:p>
            <a:r>
              <a:t>Click to edit Master title style</a:t>
            </a:r>
          </a:p>
        </p:txBody>
      </p:sp>
      <p:sp>
        <p:nvSpPr>
          <p:cNvPr id="12" name="Shape 12"/>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0" name="Shape 30"/>
          <p:cNvSpPr>
            <a:spLocks noGrp="1"/>
          </p:cNvSpPr>
          <p:nvPr>
            <p:ph type="sldNum" sz="quarter" idx="2"/>
          </p:nvPr>
        </p:nvSpPr>
        <p:spPr>
          <a:xfrm>
            <a:off x="6553200" y="4684712"/>
            <a:ext cx="343903" cy="358141"/>
          </a:xfrm>
          <a:prstGeom prst="rect">
            <a:avLst/>
          </a:prstGeom>
        </p:spPr>
        <p:txBody>
          <a:bodyPr anchor="t"/>
          <a:lstStyle>
            <a:lvl1pPr algn="l">
              <a:defRPr sz="1800"/>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7" name="Shape 37"/>
          <p:cNvSpPr>
            <a:spLocks noGrp="1"/>
          </p:cNvSpPr>
          <p:nvPr>
            <p:ph type="sldNum" sz="quarter" idx="2"/>
          </p:nvPr>
        </p:nvSpPr>
        <p:spPr>
          <a:xfrm>
            <a:off x="6553200" y="4684712"/>
            <a:ext cx="343903" cy="358141"/>
          </a:xfrm>
          <a:prstGeom prst="rect">
            <a:avLst/>
          </a:prstGeom>
        </p:spPr>
        <p:txBody>
          <a:bodyPr anchor="t"/>
          <a:lstStyle>
            <a:lvl1pPr algn="l">
              <a:defRPr sz="1800"/>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206375"/>
            <a:ext cx="8229600" cy="857250"/>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Click to edit Master title style</a:t>
            </a:r>
          </a:p>
        </p:txBody>
      </p:sp>
      <p:sp>
        <p:nvSpPr>
          <p:cNvPr id="3" name="Shape 3"/>
          <p:cNvSpPr>
            <a:spLocks noGrp="1"/>
          </p:cNvSpPr>
          <p:nvPr>
            <p:ph type="body" idx="1"/>
          </p:nvPr>
        </p:nvSpPr>
        <p:spPr>
          <a:xfrm>
            <a:off x="457200" y="1200150"/>
            <a:ext cx="8229600" cy="3394075"/>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Click to edit Master text styles</a:t>
            </a:r>
          </a:p>
          <a:p>
            <a:pPr lvl="1"/>
            <a:r>
              <a:t>Second level</a:t>
            </a:r>
          </a:p>
          <a:p>
            <a:pPr lvl="2"/>
            <a:r>
              <a:t>Third level</a:t>
            </a:r>
          </a:p>
          <a:p>
            <a:pPr lvl="3"/>
            <a:r>
              <a:t>Fourth level</a:t>
            </a:r>
          </a:p>
          <a:p>
            <a:pPr lvl="4"/>
            <a:r>
              <a:t>Fifth level</a:t>
            </a:r>
          </a:p>
        </p:txBody>
      </p:sp>
      <p:sp>
        <p:nvSpPr>
          <p:cNvPr id="4" name="Shape 4"/>
          <p:cNvSpPr>
            <a:spLocks noGrp="1"/>
          </p:cNvSpPr>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Lst>
  <p:transition spd="med"/>
  <p:txStyles>
    <p:titleStyle>
      <a:lvl1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9pPr>
    </p:titleStyle>
    <p:bodyStyle>
      <a:lvl1pPr marL="342900" marR="0" indent="-342900" algn="l" defTabSz="457200" rtl="0" latinLnBrk="0">
        <a:lnSpc>
          <a:spcPct val="100000"/>
        </a:lnSpc>
        <a:spcBef>
          <a:spcPts val="4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1pPr>
      <a:lvl2pPr marL="774700" marR="0" indent="-317500" algn="l" defTabSz="457200" rtl="0" latinLnBrk="0">
        <a:lnSpc>
          <a:spcPct val="100000"/>
        </a:lnSpc>
        <a:spcBef>
          <a:spcPts val="4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2pPr>
      <a:lvl3pPr marL="1168400" marR="0" indent="-254000" algn="l" defTabSz="457200" rtl="0" latinLnBrk="0">
        <a:lnSpc>
          <a:spcPct val="100000"/>
        </a:lnSpc>
        <a:spcBef>
          <a:spcPts val="4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3pPr>
      <a:lvl4pPr marL="1625600" marR="0" indent="-254000" algn="l" defTabSz="457200" rtl="0" latinLnBrk="0">
        <a:lnSpc>
          <a:spcPct val="100000"/>
        </a:lnSpc>
        <a:spcBef>
          <a:spcPts val="4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4pPr>
      <a:lvl5pPr marL="2082800" marR="0" indent="-254000" algn="l" defTabSz="457200" rtl="0" latinLnBrk="0">
        <a:lnSpc>
          <a:spcPct val="100000"/>
        </a:lnSpc>
        <a:spcBef>
          <a:spcPts val="4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5pPr>
      <a:lvl6pPr marL="2540000" marR="0" indent="-254000" algn="l" defTabSz="457200" rtl="0" latinLnBrk="0">
        <a:lnSpc>
          <a:spcPct val="100000"/>
        </a:lnSpc>
        <a:spcBef>
          <a:spcPts val="4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6pPr>
      <a:lvl7pPr marL="2997200" marR="0" indent="-254000" algn="l" defTabSz="457200" rtl="0" latinLnBrk="0">
        <a:lnSpc>
          <a:spcPct val="100000"/>
        </a:lnSpc>
        <a:spcBef>
          <a:spcPts val="4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7pPr>
      <a:lvl8pPr marL="3454400" marR="0" indent="-254000" algn="l" defTabSz="457200" rtl="0" latinLnBrk="0">
        <a:lnSpc>
          <a:spcPct val="100000"/>
        </a:lnSpc>
        <a:spcBef>
          <a:spcPts val="4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8pPr>
      <a:lvl9pPr marL="3911600" marR="0" indent="-254000" algn="l" defTabSz="457200" rtl="0" latinLnBrk="0">
        <a:lnSpc>
          <a:spcPct val="100000"/>
        </a:lnSpc>
        <a:spcBef>
          <a:spcPts val="4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benhamner/nips-2015-papers"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a:spLocks noGrp="1"/>
          </p:cNvSpPr>
          <p:nvPr>
            <p:ph type="title" idx="4294967295"/>
          </p:nvPr>
        </p:nvSpPr>
        <p:spPr>
          <a:xfrm>
            <a:off x="755456" y="808893"/>
            <a:ext cx="7702550" cy="1287193"/>
          </a:xfrm>
          <a:prstGeom prst="rect">
            <a:avLst/>
          </a:prstGeom>
        </p:spPr>
        <p:txBody>
          <a:bodyPr>
            <a:noAutofit/>
          </a:bodyPr>
          <a:lstStyle/>
          <a:p>
            <a:pPr defTabSz="182880">
              <a:defRPr sz="1160">
                <a:solidFill>
                  <a:srgbClr val="2D3B45"/>
                </a:solidFill>
                <a:latin typeface="Helvetica Neue"/>
                <a:ea typeface="Helvetica Neue"/>
                <a:cs typeface="Helvetica Neue"/>
                <a:sym typeface="Helvetica Neue"/>
              </a:defRPr>
            </a:pPr>
            <a:br>
              <a:rPr sz="2400" dirty="0"/>
            </a:br>
            <a:br>
              <a:rPr sz="2400" dirty="0"/>
            </a:br>
            <a:r>
              <a:rPr sz="2400" b="1" dirty="0">
                <a:solidFill>
                  <a:srgbClr val="000090"/>
                </a:solidFill>
                <a:latin typeface="Times New Roman" panose="02020603050405020304" pitchFamily="18" charset="0"/>
                <a:cs typeface="Times New Roman" panose="02020603050405020304" pitchFamily="18" charset="0"/>
                <a:sym typeface="Calibri"/>
              </a:rPr>
              <a:t>Exploring  and </a:t>
            </a:r>
            <a:r>
              <a:rPr lang="en-US" sz="2400" b="1" dirty="0">
                <a:solidFill>
                  <a:srgbClr val="000090"/>
                </a:solidFill>
                <a:latin typeface="Times New Roman" panose="02020603050405020304" pitchFamily="18" charset="0"/>
                <a:cs typeface="Times New Roman" panose="02020603050405020304" pitchFamily="18" charset="0"/>
                <a:sym typeface="Calibri"/>
              </a:rPr>
              <a:t>A</a:t>
            </a:r>
            <a:r>
              <a:rPr sz="2400" b="1" dirty="0">
                <a:solidFill>
                  <a:srgbClr val="000090"/>
                </a:solidFill>
                <a:latin typeface="Times New Roman" panose="02020603050405020304" pitchFamily="18" charset="0"/>
                <a:cs typeface="Times New Roman" panose="02020603050405020304" pitchFamily="18" charset="0"/>
                <a:sym typeface="Calibri"/>
              </a:rPr>
              <a:t>nalyzing </a:t>
            </a:r>
            <a:r>
              <a:rPr lang="en-US" sz="2400" b="1" dirty="0">
                <a:solidFill>
                  <a:srgbClr val="000090"/>
                </a:solidFill>
                <a:latin typeface="Times New Roman" panose="02020603050405020304" pitchFamily="18" charset="0"/>
                <a:cs typeface="Times New Roman" panose="02020603050405020304" pitchFamily="18" charset="0"/>
                <a:sym typeface="Calibri"/>
              </a:rPr>
              <a:t>Co</a:t>
            </a:r>
            <a:r>
              <a:rPr sz="2400" b="1" dirty="0">
                <a:solidFill>
                  <a:srgbClr val="000090"/>
                </a:solidFill>
                <a:latin typeface="Times New Roman" panose="02020603050405020304" pitchFamily="18" charset="0"/>
                <a:cs typeface="Times New Roman" panose="02020603050405020304" pitchFamily="18" charset="0"/>
                <a:sym typeface="Calibri"/>
              </a:rPr>
              <a:t>nference </a:t>
            </a:r>
            <a:r>
              <a:rPr lang="en-US" sz="2400" b="1" dirty="0">
                <a:solidFill>
                  <a:srgbClr val="000090"/>
                </a:solidFill>
                <a:latin typeface="Times New Roman" panose="02020603050405020304" pitchFamily="18" charset="0"/>
                <a:cs typeface="Times New Roman" panose="02020603050405020304" pitchFamily="18" charset="0"/>
                <a:sym typeface="Calibri"/>
              </a:rPr>
              <a:t>P</a:t>
            </a:r>
            <a:r>
              <a:rPr sz="2400" b="1" dirty="0">
                <a:solidFill>
                  <a:srgbClr val="000090"/>
                </a:solidFill>
                <a:latin typeface="Times New Roman" panose="02020603050405020304" pitchFamily="18" charset="0"/>
                <a:cs typeface="Times New Roman" panose="02020603050405020304" pitchFamily="18" charset="0"/>
                <a:sym typeface="Calibri"/>
              </a:rPr>
              <a:t>apers</a:t>
            </a:r>
            <a:r>
              <a:rPr lang="en-US" sz="2400" b="1" dirty="0">
                <a:solidFill>
                  <a:srgbClr val="000090"/>
                </a:solidFill>
                <a:latin typeface="Times New Roman" panose="02020603050405020304" pitchFamily="18" charset="0"/>
                <a:cs typeface="Times New Roman" panose="02020603050405020304" pitchFamily="18" charset="0"/>
                <a:sym typeface="Calibri"/>
              </a:rPr>
              <a:t>              using Hadoop Ecosystems</a:t>
            </a:r>
            <a:br>
              <a:rPr sz="2400" b="1" dirty="0">
                <a:solidFill>
                  <a:srgbClr val="000090"/>
                </a:solidFill>
                <a:latin typeface="Times New Roman" panose="02020603050405020304" pitchFamily="18" charset="0"/>
                <a:cs typeface="Times New Roman" panose="02020603050405020304" pitchFamily="18" charset="0"/>
                <a:sym typeface="Calibri"/>
              </a:rPr>
            </a:br>
            <a:br>
              <a:rPr sz="2400" b="1" dirty="0">
                <a:solidFill>
                  <a:srgbClr val="000090"/>
                </a:solidFill>
                <a:latin typeface="Times New Roman" panose="02020603050405020304" pitchFamily="18" charset="0"/>
                <a:cs typeface="Times New Roman" panose="02020603050405020304" pitchFamily="18" charset="0"/>
                <a:sym typeface="Calibri"/>
              </a:rPr>
            </a:br>
            <a:br>
              <a:rPr lang="en-US" sz="2400" b="1" dirty="0">
                <a:solidFill>
                  <a:srgbClr val="000090"/>
                </a:solidFill>
                <a:sym typeface="Calibri"/>
              </a:rPr>
            </a:br>
            <a:r>
              <a:rPr sz="2400" dirty="0">
                <a:solidFill>
                  <a:srgbClr val="000090"/>
                </a:solidFill>
                <a:sym typeface="Calibri"/>
              </a:rPr>
              <a:t> </a:t>
            </a:r>
            <a:endParaRPr sz="2400" dirty="0">
              <a:latin typeface="Helvetica Neue"/>
              <a:ea typeface="Helvetica Neue"/>
              <a:cs typeface="Helvetica Neue"/>
            </a:endParaRPr>
          </a:p>
        </p:txBody>
      </p:sp>
      <p:sp>
        <p:nvSpPr>
          <p:cNvPr id="47" name="Shape 47"/>
          <p:cNvSpPr/>
          <p:nvPr/>
        </p:nvSpPr>
        <p:spPr>
          <a:xfrm>
            <a:off x="3886004" y="3517069"/>
            <a:ext cx="4572002" cy="156966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r">
              <a:defRPr sz="2400"/>
            </a:pPr>
            <a:r>
              <a:rPr lang="en-US" dirty="0"/>
              <a:t>Members</a:t>
            </a:r>
            <a:r>
              <a:rPr lang="en-US"/>
              <a:t>: </a:t>
            </a:r>
            <a:r>
              <a:rPr lang="en-US"/>
              <a:t>Sanket </a:t>
            </a:r>
            <a:r>
              <a:rPr lang="en-US"/>
              <a:t>Patel </a:t>
            </a:r>
          </a:p>
          <a:p>
            <a:pPr algn="r">
              <a:defRPr sz="2400"/>
            </a:pPr>
            <a:r>
              <a:rPr lang="en-US"/>
              <a:t>Saleh </a:t>
            </a:r>
            <a:r>
              <a:rPr lang="en-US" dirty="0" err="1"/>
              <a:t>Albelwi</a:t>
            </a:r>
            <a:endParaRPr lang="en-US" dirty="0"/>
          </a:p>
          <a:p>
            <a:pPr algn="r">
              <a:defRPr sz="2400"/>
            </a:pPr>
            <a:r>
              <a:rPr lang="en-US" dirty="0"/>
              <a:t>	</a:t>
            </a:r>
            <a:endParaRPr dirty="0"/>
          </a:p>
          <a:p>
            <a:pPr>
              <a:defRPr sz="2400"/>
            </a:pP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a:spLocks noGrp="1"/>
          </p:cNvSpPr>
          <p:nvPr>
            <p:ph type="title" idx="4294967295"/>
          </p:nvPr>
        </p:nvSpPr>
        <p:spPr>
          <a:xfrm>
            <a:off x="457200" y="206375"/>
            <a:ext cx="8229600" cy="857250"/>
          </a:xfrm>
          <a:prstGeom prst="rect">
            <a:avLst/>
          </a:prstGeom>
        </p:spPr>
        <p:txBody>
          <a:bodyPr/>
          <a:lstStyle>
            <a:lvl1pPr>
              <a:defRPr>
                <a:latin typeface="Arial"/>
                <a:ea typeface="Arial"/>
                <a:cs typeface="Arial"/>
                <a:sym typeface="Arial"/>
              </a:defRPr>
            </a:lvl1pPr>
          </a:lstStyle>
          <a:p>
            <a:r>
              <a:rPr lang="en-US" dirty="0"/>
              <a:t>Number of Papers based on Country Result</a:t>
            </a:r>
            <a:endParaRPr dirty="0"/>
          </a:p>
        </p:txBody>
      </p:sp>
      <p:sp>
        <p:nvSpPr>
          <p:cNvPr id="69" name="Shape 69"/>
          <p:cNvSpPr/>
          <p:nvPr/>
        </p:nvSpPr>
        <p:spPr>
          <a:xfrm>
            <a:off x="-1" y="838200"/>
            <a:ext cx="9144002" cy="0"/>
          </a:xfrm>
          <a:prstGeom prst="line">
            <a:avLst/>
          </a:prstGeom>
          <a:ln w="25400">
            <a:solidFill>
              <a:schemeClr val="accent1"/>
            </a:solidFill>
          </a:ln>
        </p:spPr>
        <p:txBody>
          <a:bodyPr lIns="45719" rIns="45719"/>
          <a:lstStyle/>
          <a:p>
            <a:endParaRPr/>
          </a:p>
        </p:txBody>
      </p:sp>
      <p:pic>
        <p:nvPicPr>
          <p:cNvPr id="2" name="Picture 1"/>
          <p:cNvPicPr>
            <a:picLocks noChangeAspect="1"/>
          </p:cNvPicPr>
          <p:nvPr/>
        </p:nvPicPr>
        <p:blipFill>
          <a:blip r:embed="rId2"/>
          <a:stretch>
            <a:fillRect/>
          </a:stretch>
        </p:blipFill>
        <p:spPr>
          <a:xfrm>
            <a:off x="457200" y="1063625"/>
            <a:ext cx="8229600" cy="3810830"/>
          </a:xfrm>
          <a:prstGeom prst="rect">
            <a:avLst/>
          </a:prstGeom>
        </p:spPr>
      </p:pic>
    </p:spTree>
    <p:extLst>
      <p:ext uri="{BB962C8B-B14F-4D97-AF65-F5344CB8AC3E}">
        <p14:creationId xmlns:p14="http://schemas.microsoft.com/office/powerpoint/2010/main" val="254904699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hape 68"/>
          <p:cNvSpPr>
            <a:spLocks noGrp="1"/>
          </p:cNvSpPr>
          <p:nvPr>
            <p:ph type="body" idx="4294967295"/>
          </p:nvPr>
        </p:nvSpPr>
        <p:spPr>
          <a:xfrm>
            <a:off x="744537" y="1058862"/>
            <a:ext cx="7715251" cy="3762520"/>
          </a:xfrm>
          <a:prstGeom prst="rect">
            <a:avLst/>
          </a:prstGeom>
        </p:spPr>
        <p:txBody>
          <a:bodyPr>
            <a:normAutofit/>
          </a:bodyPr>
          <a:lstStyle/>
          <a:p>
            <a:pPr marL="0" indent="0" algn="just">
              <a:buNone/>
              <a:defRPr>
                <a:latin typeface="Arial"/>
                <a:ea typeface="Arial"/>
                <a:cs typeface="Arial"/>
                <a:sym typeface="Arial"/>
              </a:defRPr>
            </a:pPr>
            <a:r>
              <a:rPr lang="en-US" dirty="0">
                <a:solidFill>
                  <a:schemeClr val="tx1"/>
                </a:solidFill>
              </a:rPr>
              <a:t>3)	</a:t>
            </a:r>
            <a:r>
              <a:rPr lang="en-US" altLang="en-US" b="1" dirty="0"/>
              <a:t> Finding Datasets Counts used in NIPS</a:t>
            </a:r>
            <a:endParaRPr lang="en-US" dirty="0">
              <a:solidFill>
                <a:schemeClr val="tx1"/>
              </a:solidFill>
            </a:endParaRPr>
          </a:p>
          <a:p>
            <a:pPr algn="just">
              <a:buFont typeface="Wingdings" panose="05000000000000000000" pitchFamily="2" charset="2"/>
              <a:buChar char="Ø"/>
              <a:defRPr/>
            </a:pPr>
            <a:endParaRPr lang="en-US" altLang="en-US" dirty="0"/>
          </a:p>
          <a:p>
            <a:pPr algn="just">
              <a:buFont typeface="Wingdings" panose="05000000000000000000" pitchFamily="2" charset="2"/>
              <a:buChar char="Ø"/>
              <a:defRPr/>
            </a:pPr>
            <a:r>
              <a:rPr lang="en-US" altLang="en-US" dirty="0"/>
              <a:t>In this problem, we are going to find datasets </a:t>
            </a:r>
            <a:r>
              <a:rPr lang="en-US" dirty="0"/>
              <a:t>that are used in NIPS 2015 conference papers and number of papers using that dataset.</a:t>
            </a:r>
          </a:p>
          <a:p>
            <a:pPr algn="just">
              <a:buFont typeface="Wingdings" panose="05000000000000000000" pitchFamily="2" charset="2"/>
              <a:buChar char="Ø"/>
              <a:defRPr/>
            </a:pPr>
            <a:r>
              <a:rPr lang="en-US" dirty="0"/>
              <a:t> It is implemented in MapReduce.</a:t>
            </a:r>
          </a:p>
          <a:p>
            <a:pPr algn="just">
              <a:buFont typeface="Wingdings" panose="05000000000000000000" pitchFamily="2" charset="2"/>
              <a:buChar char="Ø"/>
              <a:defRPr/>
            </a:pPr>
            <a:r>
              <a:rPr lang="en-US" altLang="en-US" dirty="0"/>
              <a:t> So it will give result as number of papers used the specific dataset from list of datasets.</a:t>
            </a:r>
          </a:p>
        </p:txBody>
      </p:sp>
      <p:sp>
        <p:nvSpPr>
          <p:cNvPr id="69" name="Shape 69"/>
          <p:cNvSpPr/>
          <p:nvPr/>
        </p:nvSpPr>
        <p:spPr>
          <a:xfrm>
            <a:off x="-1" y="838200"/>
            <a:ext cx="9144002" cy="0"/>
          </a:xfrm>
          <a:prstGeom prst="line">
            <a:avLst/>
          </a:prstGeom>
          <a:ln w="25400">
            <a:solidFill>
              <a:schemeClr val="accent1"/>
            </a:solidFill>
          </a:ln>
        </p:spPr>
        <p:txBody>
          <a:bodyPr lIns="45719" rIns="45719"/>
          <a:lstStyle/>
          <a:p>
            <a:endParaRPr/>
          </a:p>
        </p:txBody>
      </p:sp>
      <p:sp>
        <p:nvSpPr>
          <p:cNvPr id="4" name="Shape 67"/>
          <p:cNvSpPr txBox="1">
            <a:spLocks/>
          </p:cNvSpPr>
          <p:nvPr/>
        </p:nvSpPr>
        <p:spPr>
          <a:xfrm>
            <a:off x="457200" y="206375"/>
            <a:ext cx="8229600" cy="857250"/>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Arial"/>
                <a:ea typeface="Arial"/>
                <a:cs typeface="Arial"/>
                <a:sym typeface="Arial"/>
              </a:defRPr>
            </a:lvl1pPr>
            <a:lvl2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9pPr>
          </a:lstStyle>
          <a:p>
            <a:pPr hangingPunct="1"/>
            <a:r>
              <a:rPr lang="en-US" dirty="0"/>
              <a:t>Problem Definition 3</a:t>
            </a:r>
          </a:p>
        </p:txBody>
      </p:sp>
    </p:spTree>
    <p:extLst>
      <p:ext uri="{BB962C8B-B14F-4D97-AF65-F5344CB8AC3E}">
        <p14:creationId xmlns:p14="http://schemas.microsoft.com/office/powerpoint/2010/main" val="229959770"/>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p:nvPr/>
        </p:nvSpPr>
        <p:spPr>
          <a:xfrm>
            <a:off x="-1" y="838200"/>
            <a:ext cx="9144002" cy="0"/>
          </a:xfrm>
          <a:prstGeom prst="line">
            <a:avLst/>
          </a:prstGeom>
          <a:ln w="25400">
            <a:solidFill>
              <a:schemeClr val="accent1"/>
            </a:solidFill>
          </a:ln>
        </p:spPr>
        <p:txBody>
          <a:bodyPr lIns="45719" rIns="45719"/>
          <a:lstStyle/>
          <a:p>
            <a:endParaRPr/>
          </a:p>
        </p:txBody>
      </p:sp>
      <p:sp>
        <p:nvSpPr>
          <p:cNvPr id="4" name="Shape 67"/>
          <p:cNvSpPr txBox="1">
            <a:spLocks/>
          </p:cNvSpPr>
          <p:nvPr/>
        </p:nvSpPr>
        <p:spPr>
          <a:xfrm>
            <a:off x="457200" y="206375"/>
            <a:ext cx="8229600" cy="857250"/>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Arial"/>
                <a:ea typeface="Arial"/>
                <a:cs typeface="Arial"/>
                <a:sym typeface="Arial"/>
              </a:defRPr>
            </a:lvl1pPr>
            <a:lvl2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9pPr>
          </a:lstStyle>
          <a:p>
            <a:pPr hangingPunct="1"/>
            <a:r>
              <a:rPr lang="en-US" dirty="0"/>
              <a:t>Datasets Counts Result</a:t>
            </a:r>
          </a:p>
        </p:txBody>
      </p:sp>
      <p:pic>
        <p:nvPicPr>
          <p:cNvPr id="2" name="Picture 1"/>
          <p:cNvPicPr>
            <a:picLocks noChangeAspect="1"/>
          </p:cNvPicPr>
          <p:nvPr/>
        </p:nvPicPr>
        <p:blipFill>
          <a:blip r:embed="rId2"/>
          <a:stretch>
            <a:fillRect/>
          </a:stretch>
        </p:blipFill>
        <p:spPr>
          <a:xfrm>
            <a:off x="457200" y="1244991"/>
            <a:ext cx="8229600" cy="3397346"/>
          </a:xfrm>
          <a:prstGeom prst="rect">
            <a:avLst/>
          </a:prstGeom>
        </p:spPr>
      </p:pic>
    </p:spTree>
    <p:extLst>
      <p:ext uri="{BB962C8B-B14F-4D97-AF65-F5344CB8AC3E}">
        <p14:creationId xmlns:p14="http://schemas.microsoft.com/office/powerpoint/2010/main" val="2872606120"/>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hape 68"/>
          <p:cNvSpPr>
            <a:spLocks noGrp="1"/>
          </p:cNvSpPr>
          <p:nvPr>
            <p:ph type="body" idx="4294967295"/>
          </p:nvPr>
        </p:nvSpPr>
        <p:spPr>
          <a:xfrm>
            <a:off x="744537" y="1058862"/>
            <a:ext cx="7715251" cy="3395663"/>
          </a:xfrm>
          <a:prstGeom prst="rect">
            <a:avLst/>
          </a:prstGeom>
        </p:spPr>
        <p:txBody>
          <a:bodyPr>
            <a:normAutofit/>
          </a:bodyPr>
          <a:lstStyle/>
          <a:p>
            <a:pPr marL="0" indent="0" algn="just">
              <a:buNone/>
              <a:defRPr>
                <a:latin typeface="Arial"/>
                <a:ea typeface="Arial"/>
                <a:cs typeface="Arial"/>
                <a:sym typeface="Arial"/>
              </a:defRPr>
            </a:pPr>
            <a:r>
              <a:rPr lang="en-US" dirty="0">
                <a:solidFill>
                  <a:schemeClr val="tx1"/>
                </a:solidFill>
              </a:rPr>
              <a:t>4)	Top Number of Authors</a:t>
            </a:r>
          </a:p>
          <a:p>
            <a:pPr marL="0" indent="0" algn="just">
              <a:buNone/>
              <a:defRPr>
                <a:latin typeface="Arial"/>
                <a:ea typeface="Arial"/>
                <a:cs typeface="Arial"/>
                <a:sym typeface="Arial"/>
              </a:defRPr>
            </a:pPr>
            <a:r>
              <a:rPr lang="en-US" dirty="0">
                <a:solidFill>
                  <a:schemeClr val="tx1"/>
                </a:solidFill>
              </a:rPr>
              <a:t>	</a:t>
            </a:r>
          </a:p>
          <a:p>
            <a:pPr lvl="1" algn="just">
              <a:buFont typeface="Wingdings" panose="05000000000000000000" pitchFamily="2" charset="2"/>
              <a:buChar char="Ø"/>
              <a:defRPr>
                <a:latin typeface="Arial"/>
                <a:ea typeface="Arial"/>
                <a:cs typeface="Arial"/>
                <a:sym typeface="Arial"/>
              </a:defRPr>
            </a:pPr>
            <a:r>
              <a:rPr lang="en-US" dirty="0">
                <a:solidFill>
                  <a:schemeClr val="tx1"/>
                </a:solidFill>
                <a:latin typeface="Arial"/>
                <a:ea typeface="Arial"/>
                <a:cs typeface="Arial"/>
                <a:sym typeface="Arial"/>
              </a:rPr>
              <a:t>In this problem, we are using Author’s list containing the author’s name, id, and paper id’s which will be used to find the top authors who has published more number of papers in NIPS conference.</a:t>
            </a:r>
          </a:p>
          <a:p>
            <a:pPr lvl="1" algn="just">
              <a:buFont typeface="Wingdings" panose="05000000000000000000" pitchFamily="2" charset="2"/>
              <a:buChar char="Ø"/>
              <a:defRPr>
                <a:latin typeface="Arial"/>
                <a:ea typeface="Arial"/>
                <a:cs typeface="Arial"/>
                <a:sym typeface="Arial"/>
              </a:defRPr>
            </a:pPr>
            <a:r>
              <a:rPr lang="en-US" dirty="0">
                <a:solidFill>
                  <a:schemeClr val="tx1"/>
                </a:solidFill>
                <a:latin typeface="Arial"/>
                <a:ea typeface="Arial"/>
                <a:cs typeface="Arial"/>
                <a:sym typeface="Arial"/>
              </a:rPr>
              <a:t>We are going to use Hive programming for this problem. </a:t>
            </a:r>
            <a:endParaRPr lang="en-US" dirty="0">
              <a:solidFill>
                <a:schemeClr val="tx1"/>
              </a:solidFill>
            </a:endParaRPr>
          </a:p>
        </p:txBody>
      </p:sp>
      <p:sp>
        <p:nvSpPr>
          <p:cNvPr id="69" name="Shape 69"/>
          <p:cNvSpPr/>
          <p:nvPr/>
        </p:nvSpPr>
        <p:spPr>
          <a:xfrm>
            <a:off x="-1" y="838200"/>
            <a:ext cx="9144002" cy="0"/>
          </a:xfrm>
          <a:prstGeom prst="line">
            <a:avLst/>
          </a:prstGeom>
          <a:ln w="25400">
            <a:solidFill>
              <a:schemeClr val="accent1"/>
            </a:solidFill>
          </a:ln>
        </p:spPr>
        <p:txBody>
          <a:bodyPr lIns="45719" rIns="45719"/>
          <a:lstStyle/>
          <a:p>
            <a:endParaRPr/>
          </a:p>
        </p:txBody>
      </p:sp>
      <p:sp>
        <p:nvSpPr>
          <p:cNvPr id="4" name="Shape 67"/>
          <p:cNvSpPr txBox="1">
            <a:spLocks/>
          </p:cNvSpPr>
          <p:nvPr/>
        </p:nvSpPr>
        <p:spPr>
          <a:xfrm>
            <a:off x="457200" y="206375"/>
            <a:ext cx="8229600" cy="857250"/>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Arial"/>
                <a:ea typeface="Arial"/>
                <a:cs typeface="Arial"/>
                <a:sym typeface="Arial"/>
              </a:defRPr>
            </a:lvl1pPr>
            <a:lvl2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9pPr>
          </a:lstStyle>
          <a:p>
            <a:pPr hangingPunct="1"/>
            <a:r>
              <a:rPr lang="en-US" dirty="0"/>
              <a:t>Problem Definition 4</a:t>
            </a:r>
          </a:p>
        </p:txBody>
      </p:sp>
    </p:spTree>
    <p:extLst>
      <p:ext uri="{BB962C8B-B14F-4D97-AF65-F5344CB8AC3E}">
        <p14:creationId xmlns:p14="http://schemas.microsoft.com/office/powerpoint/2010/main" val="189182025"/>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p:nvPr/>
        </p:nvSpPr>
        <p:spPr>
          <a:xfrm>
            <a:off x="-1" y="838200"/>
            <a:ext cx="9144002" cy="0"/>
          </a:xfrm>
          <a:prstGeom prst="line">
            <a:avLst/>
          </a:prstGeom>
          <a:ln w="25400">
            <a:solidFill>
              <a:schemeClr val="accent1"/>
            </a:solidFill>
          </a:ln>
        </p:spPr>
        <p:txBody>
          <a:bodyPr lIns="45719" rIns="45719"/>
          <a:lstStyle/>
          <a:p>
            <a:endParaRPr/>
          </a:p>
        </p:txBody>
      </p:sp>
      <p:sp>
        <p:nvSpPr>
          <p:cNvPr id="4" name="Shape 67"/>
          <p:cNvSpPr txBox="1">
            <a:spLocks/>
          </p:cNvSpPr>
          <p:nvPr/>
        </p:nvSpPr>
        <p:spPr>
          <a:xfrm>
            <a:off x="457200" y="206375"/>
            <a:ext cx="8229600" cy="857250"/>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Arial"/>
                <a:ea typeface="Arial"/>
                <a:cs typeface="Arial"/>
                <a:sym typeface="Arial"/>
              </a:defRPr>
            </a:lvl1pPr>
            <a:lvl2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9pPr>
          </a:lstStyle>
          <a:p>
            <a:pPr hangingPunct="1"/>
            <a:r>
              <a:rPr lang="en-US" dirty="0"/>
              <a:t>Top Number of Authors Result</a:t>
            </a:r>
          </a:p>
        </p:txBody>
      </p:sp>
      <p:pic>
        <p:nvPicPr>
          <p:cNvPr id="2" name="Picture 1"/>
          <p:cNvPicPr>
            <a:picLocks noChangeAspect="1"/>
          </p:cNvPicPr>
          <p:nvPr/>
        </p:nvPicPr>
        <p:blipFill>
          <a:blip r:embed="rId2"/>
          <a:stretch>
            <a:fillRect/>
          </a:stretch>
        </p:blipFill>
        <p:spPr>
          <a:xfrm>
            <a:off x="457199" y="1308295"/>
            <a:ext cx="8229601" cy="3108960"/>
          </a:xfrm>
          <a:prstGeom prst="rect">
            <a:avLst/>
          </a:prstGeom>
          <a:ln w="12700">
            <a:solidFill>
              <a:schemeClr val="tx1"/>
            </a:solidFill>
          </a:ln>
        </p:spPr>
      </p:pic>
    </p:spTree>
    <p:extLst>
      <p:ext uri="{BB962C8B-B14F-4D97-AF65-F5344CB8AC3E}">
        <p14:creationId xmlns:p14="http://schemas.microsoft.com/office/powerpoint/2010/main" val="220418453"/>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hape 68"/>
          <p:cNvSpPr>
            <a:spLocks noGrp="1"/>
          </p:cNvSpPr>
          <p:nvPr>
            <p:ph type="body" idx="4294967295"/>
          </p:nvPr>
        </p:nvSpPr>
        <p:spPr>
          <a:xfrm>
            <a:off x="744537" y="1058862"/>
            <a:ext cx="7715251" cy="3395663"/>
          </a:xfrm>
          <a:prstGeom prst="rect">
            <a:avLst/>
          </a:prstGeom>
        </p:spPr>
        <p:txBody>
          <a:bodyPr>
            <a:normAutofit/>
          </a:bodyPr>
          <a:lstStyle/>
          <a:p>
            <a:pPr marL="0" indent="0" algn="just">
              <a:buNone/>
              <a:defRPr>
                <a:latin typeface="Arial"/>
                <a:ea typeface="Arial"/>
                <a:cs typeface="Arial"/>
                <a:sym typeface="Arial"/>
              </a:defRPr>
            </a:pPr>
            <a:r>
              <a:rPr lang="en-US" dirty="0">
                <a:solidFill>
                  <a:schemeClr val="tx1"/>
                </a:solidFill>
              </a:rPr>
              <a:t>5)	</a:t>
            </a:r>
            <a:r>
              <a:rPr lang="en-US" b="1" dirty="0">
                <a:solidFill>
                  <a:schemeClr val="tx1"/>
                </a:solidFill>
              </a:rPr>
              <a:t>Clustering Papers Based on Titles</a:t>
            </a:r>
          </a:p>
          <a:p>
            <a:pPr marL="0" indent="0" algn="just">
              <a:buNone/>
              <a:defRPr>
                <a:latin typeface="Arial"/>
                <a:ea typeface="Arial"/>
                <a:cs typeface="Arial"/>
                <a:sym typeface="Arial"/>
              </a:defRPr>
            </a:pPr>
            <a:r>
              <a:rPr lang="en-US" dirty="0">
                <a:solidFill>
                  <a:schemeClr val="tx1"/>
                </a:solidFill>
              </a:rPr>
              <a:t>	</a:t>
            </a:r>
          </a:p>
          <a:p>
            <a:pPr algn="just">
              <a:buFont typeface="Wingdings" panose="05000000000000000000" pitchFamily="2" charset="2"/>
              <a:buChar char="Ø"/>
              <a:defRPr/>
            </a:pPr>
            <a:r>
              <a:rPr lang="en-US" altLang="en-US" dirty="0"/>
              <a:t>In this problem, we are going to cluster all the papers based on title using Spark and K-Means machine learning algorithm.</a:t>
            </a:r>
          </a:p>
          <a:p>
            <a:pPr algn="just">
              <a:buFont typeface="Wingdings" panose="05000000000000000000" pitchFamily="2" charset="2"/>
              <a:buChar char="Ø"/>
              <a:defRPr/>
            </a:pPr>
            <a:r>
              <a:rPr lang="en-US" altLang="en-US" dirty="0"/>
              <a:t> Because Spark contains libraries some machine learning algorithms library.</a:t>
            </a:r>
          </a:p>
          <a:p>
            <a:pPr algn="just">
              <a:buFont typeface="Wingdings" panose="05000000000000000000" pitchFamily="2" charset="2"/>
              <a:buChar char="Ø"/>
              <a:defRPr/>
            </a:pPr>
            <a:r>
              <a:rPr lang="en-US" altLang="en-US" dirty="0"/>
              <a:t>We have used only 50 papers to clustering.</a:t>
            </a:r>
          </a:p>
        </p:txBody>
      </p:sp>
      <p:sp>
        <p:nvSpPr>
          <p:cNvPr id="69" name="Shape 69"/>
          <p:cNvSpPr/>
          <p:nvPr/>
        </p:nvSpPr>
        <p:spPr>
          <a:xfrm>
            <a:off x="-1" y="838200"/>
            <a:ext cx="9144002" cy="0"/>
          </a:xfrm>
          <a:prstGeom prst="line">
            <a:avLst/>
          </a:prstGeom>
          <a:ln w="25400">
            <a:solidFill>
              <a:schemeClr val="accent1"/>
            </a:solidFill>
          </a:ln>
        </p:spPr>
        <p:txBody>
          <a:bodyPr lIns="45719" rIns="45719"/>
          <a:lstStyle/>
          <a:p>
            <a:endParaRPr/>
          </a:p>
        </p:txBody>
      </p:sp>
      <p:sp>
        <p:nvSpPr>
          <p:cNvPr id="4" name="Shape 67"/>
          <p:cNvSpPr txBox="1">
            <a:spLocks/>
          </p:cNvSpPr>
          <p:nvPr/>
        </p:nvSpPr>
        <p:spPr>
          <a:xfrm>
            <a:off x="457200" y="206375"/>
            <a:ext cx="8229600" cy="857250"/>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Arial"/>
                <a:ea typeface="Arial"/>
                <a:cs typeface="Arial"/>
                <a:sym typeface="Arial"/>
              </a:defRPr>
            </a:lvl1pPr>
            <a:lvl2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9pPr>
          </a:lstStyle>
          <a:p>
            <a:pPr hangingPunct="1"/>
            <a:r>
              <a:rPr lang="en-US" dirty="0"/>
              <a:t>Problem Definition 5</a:t>
            </a:r>
          </a:p>
        </p:txBody>
      </p:sp>
    </p:spTree>
    <p:extLst>
      <p:ext uri="{BB962C8B-B14F-4D97-AF65-F5344CB8AC3E}">
        <p14:creationId xmlns:p14="http://schemas.microsoft.com/office/powerpoint/2010/main" val="3928595522"/>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p:nvPr/>
        </p:nvSpPr>
        <p:spPr>
          <a:xfrm>
            <a:off x="-1" y="838200"/>
            <a:ext cx="9144002" cy="0"/>
          </a:xfrm>
          <a:prstGeom prst="line">
            <a:avLst/>
          </a:prstGeom>
          <a:ln w="25400">
            <a:solidFill>
              <a:schemeClr val="accent1"/>
            </a:solidFill>
          </a:ln>
        </p:spPr>
        <p:txBody>
          <a:bodyPr lIns="45719" rIns="45719"/>
          <a:lstStyle/>
          <a:p>
            <a:endParaRPr/>
          </a:p>
        </p:txBody>
      </p:sp>
      <p:sp>
        <p:nvSpPr>
          <p:cNvPr id="4" name="Shape 67"/>
          <p:cNvSpPr txBox="1">
            <a:spLocks/>
          </p:cNvSpPr>
          <p:nvPr/>
        </p:nvSpPr>
        <p:spPr>
          <a:xfrm>
            <a:off x="457200" y="206375"/>
            <a:ext cx="8229600" cy="857250"/>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Arial"/>
                <a:ea typeface="Arial"/>
                <a:cs typeface="Arial"/>
                <a:sym typeface="Arial"/>
              </a:defRPr>
            </a:lvl1pPr>
            <a:lvl2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9pPr>
          </a:lstStyle>
          <a:p>
            <a:pPr hangingPunct="1"/>
            <a:r>
              <a:rPr lang="en-US" dirty="0"/>
              <a:t>Clustering Papers Result</a:t>
            </a:r>
          </a:p>
        </p:txBody>
      </p:sp>
      <p:pic>
        <p:nvPicPr>
          <p:cNvPr id="2" name="Picture 1"/>
          <p:cNvPicPr>
            <a:picLocks noChangeAspect="1"/>
          </p:cNvPicPr>
          <p:nvPr/>
        </p:nvPicPr>
        <p:blipFill>
          <a:blip r:embed="rId2"/>
          <a:stretch>
            <a:fillRect/>
          </a:stretch>
        </p:blipFill>
        <p:spPr>
          <a:xfrm>
            <a:off x="457200" y="1315329"/>
            <a:ext cx="8229600" cy="3280468"/>
          </a:xfrm>
          <a:prstGeom prst="rect">
            <a:avLst/>
          </a:prstGeom>
          <a:ln w="12700">
            <a:solidFill>
              <a:schemeClr val="tx1"/>
            </a:solidFill>
          </a:ln>
        </p:spPr>
      </p:pic>
    </p:spTree>
    <p:extLst>
      <p:ext uri="{BB962C8B-B14F-4D97-AF65-F5344CB8AC3E}">
        <p14:creationId xmlns:p14="http://schemas.microsoft.com/office/powerpoint/2010/main" val="841189140"/>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Conclusion</a:t>
            </a:r>
          </a:p>
        </p:txBody>
      </p:sp>
      <p:sp>
        <p:nvSpPr>
          <p:cNvPr id="2" name="Text Placeholder 1"/>
          <p:cNvSpPr>
            <a:spLocks noGrp="1"/>
          </p:cNvSpPr>
          <p:nvPr>
            <p:ph type="body" idx="1"/>
          </p:nvPr>
        </p:nvSpPr>
        <p:spPr/>
        <p:txBody>
          <a:bodyPr/>
          <a:lstStyle/>
          <a:p>
            <a:pPr algn="just">
              <a:buFont typeface="Wingdings" panose="05000000000000000000" pitchFamily="2" charset="2"/>
              <a:buChar char="Ø"/>
            </a:pPr>
            <a:r>
              <a:rPr lang="en-US" dirty="0"/>
              <a:t>In this project, by using Hadoop Ecosystems such as MapReduce, Hive and Spark, one can find the result of the problem very quickly from Big data. </a:t>
            </a:r>
          </a:p>
          <a:p>
            <a:pPr algn="just">
              <a:buFont typeface="Wingdings" panose="05000000000000000000" pitchFamily="2" charset="2"/>
              <a:buChar char="Ø"/>
            </a:pPr>
            <a:r>
              <a:rPr lang="en-US" dirty="0"/>
              <a:t>Also the task of finding similar papers corresponding to one sample paper from large dataset is difficult but through this Hadoop Ecosystem tools it can be done in less time than traditional tools.</a:t>
            </a:r>
          </a:p>
          <a:p>
            <a:pPr algn="just">
              <a:buFont typeface="Wingdings" panose="05000000000000000000" pitchFamily="2" charset="2"/>
              <a:buChar char="Ø"/>
            </a:pPr>
            <a:r>
              <a:rPr lang="en-US" dirty="0"/>
              <a:t>The outputs of this project in many tasks  are “Fact-sheet”  about the conference which provides the deep insight analysis of this conference dataset.</a:t>
            </a:r>
          </a:p>
          <a:p>
            <a:pPr algn="just">
              <a:buFont typeface="Wingdings" panose="05000000000000000000" pitchFamily="2" charset="2"/>
              <a:buChar char="Ø"/>
            </a:pPr>
            <a:endParaRPr lang="en-US" dirty="0"/>
          </a:p>
        </p:txBody>
      </p:sp>
      <p:sp>
        <p:nvSpPr>
          <p:cNvPr id="65" name="Shape 65"/>
          <p:cNvSpPr/>
          <p:nvPr/>
        </p:nvSpPr>
        <p:spPr>
          <a:xfrm>
            <a:off x="-1" y="838200"/>
            <a:ext cx="9144002" cy="0"/>
          </a:xfrm>
          <a:prstGeom prst="line">
            <a:avLst/>
          </a:prstGeom>
          <a:ln w="25400">
            <a:solidFill>
              <a:schemeClr val="accent1"/>
            </a:solidFill>
          </a:ln>
        </p:spPr>
        <p:txBody>
          <a:bodyPr lIns="45719" rIns="45719"/>
          <a:lstStyle/>
          <a:p>
            <a:endParaRPr/>
          </a:p>
        </p:txBody>
      </p:sp>
    </p:spTree>
    <p:extLst>
      <p:ext uri="{BB962C8B-B14F-4D97-AF65-F5344CB8AC3E}">
        <p14:creationId xmlns:p14="http://schemas.microsoft.com/office/powerpoint/2010/main" val="3355964804"/>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68881" y="1966890"/>
            <a:ext cx="4330930" cy="1754326"/>
          </a:xfrm>
          <a:prstGeom prst="rect">
            <a:avLst/>
          </a:prstGeom>
        </p:spPr>
        <p:txBody>
          <a:bodyPr wrap="square">
            <a:spAutoFit/>
          </a:bodyPr>
          <a:lstStyle/>
          <a:p>
            <a:pPr algn="ctr"/>
            <a:r>
              <a:rPr lang="en-US" sz="3600" b="1" dirty="0">
                <a:solidFill>
                  <a:schemeClr val="accent1">
                    <a:lumMod val="50000"/>
                  </a:schemeClr>
                </a:solidFill>
                <a:latin typeface="Arial" charset="0"/>
                <a:cs typeface="Arial" charset="0"/>
              </a:rPr>
              <a:t>Thank You..!!</a:t>
            </a:r>
          </a:p>
          <a:p>
            <a:pPr algn="ctr"/>
            <a:endParaRPr lang="en-US" sz="3600" b="1" dirty="0">
              <a:solidFill>
                <a:schemeClr val="accent1">
                  <a:lumMod val="50000"/>
                </a:schemeClr>
              </a:solidFill>
              <a:latin typeface="Arial" charset="0"/>
              <a:cs typeface="Arial" charset="0"/>
            </a:endParaRPr>
          </a:p>
          <a:p>
            <a:pPr algn="ctr"/>
            <a:r>
              <a:rPr lang="en-US" sz="3600" b="1" dirty="0">
                <a:solidFill>
                  <a:schemeClr val="accent1">
                    <a:lumMod val="50000"/>
                  </a:schemeClr>
                </a:solidFill>
                <a:latin typeface="Arial" charset="0"/>
                <a:cs typeface="Arial" charset="0"/>
              </a:rPr>
              <a:t>Any Questions??</a:t>
            </a:r>
            <a:endParaRPr lang="en-US" sz="3600" b="1" dirty="0">
              <a:solidFill>
                <a:schemeClr val="accent1">
                  <a:lumMod val="50000"/>
                </a:schemeClr>
              </a:solidFill>
            </a:endParaRPr>
          </a:p>
        </p:txBody>
      </p:sp>
    </p:spTree>
    <p:extLst>
      <p:ext uri="{BB962C8B-B14F-4D97-AF65-F5344CB8AC3E}">
        <p14:creationId xmlns:p14="http://schemas.microsoft.com/office/powerpoint/2010/main" val="388329925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a:spLocks noGrp="1"/>
          </p:cNvSpPr>
          <p:nvPr>
            <p:ph type="title" idx="4294967295"/>
          </p:nvPr>
        </p:nvSpPr>
        <p:spPr>
          <a:prstGeom prst="rect">
            <a:avLst/>
          </a:prstGeom>
        </p:spPr>
        <p:txBody>
          <a:bodyPr/>
          <a:lstStyle>
            <a:lvl1pPr>
              <a:defRPr>
                <a:latin typeface="Arial"/>
                <a:ea typeface="Arial"/>
                <a:cs typeface="Arial"/>
                <a:sym typeface="Arial"/>
              </a:defRPr>
            </a:lvl1pPr>
          </a:lstStyle>
          <a:p>
            <a:r>
              <a:rPr lang="en-US" dirty="0"/>
              <a:t>Introduction</a:t>
            </a:r>
            <a:endParaRPr dirty="0"/>
          </a:p>
        </p:txBody>
      </p:sp>
      <p:sp>
        <p:nvSpPr>
          <p:cNvPr id="68" name="Shape 68"/>
          <p:cNvSpPr>
            <a:spLocks noGrp="1"/>
          </p:cNvSpPr>
          <p:nvPr>
            <p:ph type="body" idx="4294967295"/>
          </p:nvPr>
        </p:nvSpPr>
        <p:spPr>
          <a:xfrm>
            <a:off x="744537" y="1058862"/>
            <a:ext cx="7715251" cy="3395663"/>
          </a:xfrm>
          <a:prstGeom prst="rect">
            <a:avLst/>
          </a:prstGeom>
        </p:spPr>
        <p:txBody>
          <a:bodyPr>
            <a:normAutofit/>
          </a:bodyPr>
          <a:lstStyle/>
          <a:p>
            <a:pPr algn="just">
              <a:buFont typeface="Wingdings" panose="05000000000000000000" pitchFamily="2" charset="2"/>
              <a:buChar char="Ø"/>
              <a:defRPr>
                <a:latin typeface="Arial"/>
                <a:ea typeface="Arial"/>
                <a:cs typeface="Arial"/>
                <a:sym typeface="Arial"/>
              </a:defRPr>
            </a:pPr>
            <a:r>
              <a:rPr lang="en-US" dirty="0">
                <a:sym typeface="Arial"/>
              </a:rPr>
              <a:t>Technology is growing faster and people are giving their contribution by trying new ideas, introducing work with others, discussing on ideas and solving it and so many other ways.</a:t>
            </a:r>
          </a:p>
          <a:p>
            <a:pPr algn="just">
              <a:buFont typeface="Wingdings" panose="05000000000000000000" pitchFamily="2" charset="2"/>
              <a:buChar char="Ø"/>
              <a:defRPr>
                <a:latin typeface="Arial"/>
                <a:ea typeface="Arial"/>
                <a:cs typeface="Arial"/>
                <a:sym typeface="Arial"/>
              </a:defRPr>
            </a:pPr>
            <a:r>
              <a:rPr lang="en-US" dirty="0">
                <a:sym typeface="Arial"/>
              </a:rPr>
              <a:t> Conferences are held by many organizations such as IEEE, NIPS, CT-IETA, etc. for advancing innovation and technological excellence for the benefit of humanity.</a:t>
            </a:r>
          </a:p>
          <a:p>
            <a:pPr algn="just">
              <a:buFont typeface="Wingdings" panose="05000000000000000000" pitchFamily="2" charset="2"/>
              <a:buChar char="Ø"/>
              <a:defRPr>
                <a:latin typeface="Arial"/>
                <a:ea typeface="Arial"/>
                <a:cs typeface="Arial"/>
                <a:sym typeface="Arial"/>
              </a:defRPr>
            </a:pPr>
            <a:r>
              <a:rPr lang="en-US" dirty="0">
                <a:sym typeface="Arial"/>
              </a:rPr>
              <a:t>So by analyzing this paper, one can know in what field technology is growing faster or slower. </a:t>
            </a:r>
          </a:p>
          <a:p>
            <a:pPr algn="just">
              <a:buFont typeface="Wingdings" panose="05000000000000000000" pitchFamily="2" charset="2"/>
              <a:buChar char="Ø"/>
              <a:defRPr>
                <a:latin typeface="Arial"/>
                <a:ea typeface="Arial"/>
                <a:cs typeface="Arial"/>
                <a:sym typeface="Arial"/>
              </a:defRPr>
            </a:pPr>
            <a:r>
              <a:rPr lang="en-US" dirty="0">
                <a:sym typeface="Arial"/>
              </a:rPr>
              <a:t>Also one can find the similar  papers to corresponding sample paper.</a:t>
            </a:r>
            <a:endParaRPr lang="en-US" dirty="0">
              <a:solidFill>
                <a:srgbClr val="002060"/>
              </a:solidFill>
            </a:endParaRPr>
          </a:p>
        </p:txBody>
      </p:sp>
      <p:sp>
        <p:nvSpPr>
          <p:cNvPr id="69" name="Shape 69"/>
          <p:cNvSpPr/>
          <p:nvPr/>
        </p:nvSpPr>
        <p:spPr>
          <a:xfrm>
            <a:off x="-1" y="838200"/>
            <a:ext cx="9144002" cy="0"/>
          </a:xfrm>
          <a:prstGeom prst="line">
            <a:avLst/>
          </a:prstGeom>
          <a:ln w="25400">
            <a:solidFill>
              <a:schemeClr val="accent1"/>
            </a:solidFill>
          </a:ln>
        </p:spPr>
        <p:txBody>
          <a:bodyPr lIns="45719" rIns="45719"/>
          <a:lstStyle/>
          <a:p>
            <a:endParaRPr/>
          </a:p>
        </p:txBody>
      </p:sp>
    </p:spTree>
    <p:extLst>
      <p:ext uri="{BB962C8B-B14F-4D97-AF65-F5344CB8AC3E}">
        <p14:creationId xmlns:p14="http://schemas.microsoft.com/office/powerpoint/2010/main" val="160646887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26126"/>
            <a:ext cx="8229600" cy="3368099"/>
          </a:xfrm>
        </p:spPr>
        <p:txBody>
          <a:bodyPr>
            <a:normAutofit/>
          </a:bodyPr>
          <a:lstStyle/>
          <a:p>
            <a:pPr algn="just">
              <a:buFont typeface="Wingdings" panose="05000000000000000000" pitchFamily="2" charset="2"/>
              <a:buChar char="Ø"/>
              <a:defRPr>
                <a:latin typeface="Arial"/>
                <a:ea typeface="Arial"/>
                <a:cs typeface="Arial"/>
                <a:sym typeface="Arial"/>
              </a:defRPr>
            </a:pPr>
            <a:r>
              <a:rPr lang="en-US" dirty="0">
                <a:latin typeface="Arial"/>
                <a:ea typeface="Arial"/>
                <a:cs typeface="Arial"/>
              </a:rPr>
              <a:t>All over the world approximately 10,000 GB of conference papers dataset is available.</a:t>
            </a:r>
          </a:p>
          <a:p>
            <a:pPr algn="just">
              <a:buFont typeface="Wingdings" panose="05000000000000000000" pitchFamily="2" charset="2"/>
              <a:buChar char="Ø"/>
              <a:defRPr>
                <a:latin typeface="Arial"/>
                <a:ea typeface="Arial"/>
                <a:cs typeface="Arial"/>
                <a:sym typeface="Arial"/>
              </a:defRPr>
            </a:pPr>
            <a:r>
              <a:rPr lang="en-US" dirty="0">
                <a:latin typeface="Arial"/>
                <a:ea typeface="Arial"/>
                <a:cs typeface="Arial"/>
              </a:rPr>
              <a:t>Finding similarities between research papers is difficult and consuming-time.</a:t>
            </a:r>
          </a:p>
          <a:p>
            <a:pPr algn="just">
              <a:buFont typeface="Wingdings" panose="05000000000000000000" pitchFamily="2" charset="2"/>
              <a:buChar char="Ø"/>
              <a:defRPr>
                <a:latin typeface="Arial"/>
                <a:ea typeface="Arial"/>
                <a:cs typeface="Arial"/>
                <a:sym typeface="Arial"/>
              </a:defRPr>
            </a:pPr>
            <a:r>
              <a:rPr lang="en-US" dirty="0">
                <a:latin typeface="Arial"/>
                <a:ea typeface="Arial"/>
                <a:cs typeface="Arial"/>
              </a:rPr>
              <a:t>Using Hadoop ecosystems tools it will be easy and less time consuming for analyzing this type of data.</a:t>
            </a:r>
          </a:p>
        </p:txBody>
      </p:sp>
      <p:sp>
        <p:nvSpPr>
          <p:cNvPr id="4" name="Shape 67"/>
          <p:cNvSpPr>
            <a:spLocks noGrp="1"/>
          </p:cNvSpPr>
          <p:nvPr>
            <p:ph type="title" idx="4294967295"/>
          </p:nvPr>
        </p:nvSpPr>
        <p:spPr>
          <a:xfrm>
            <a:off x="457200" y="206375"/>
            <a:ext cx="8229600" cy="857250"/>
          </a:xfrm>
          <a:prstGeom prst="rect">
            <a:avLst/>
          </a:prstGeom>
        </p:spPr>
        <p:txBody>
          <a:bodyPr/>
          <a:lstStyle>
            <a:lvl1pPr>
              <a:defRPr>
                <a:latin typeface="Arial"/>
                <a:ea typeface="Arial"/>
                <a:cs typeface="Arial"/>
                <a:sym typeface="Arial"/>
              </a:defRPr>
            </a:lvl1pPr>
          </a:lstStyle>
          <a:p>
            <a:r>
              <a:rPr lang="en-US" dirty="0"/>
              <a:t>Introduction</a:t>
            </a:r>
            <a:endParaRPr dirty="0"/>
          </a:p>
        </p:txBody>
      </p:sp>
    </p:spTree>
    <p:extLst>
      <p:ext uri="{BB962C8B-B14F-4D97-AF65-F5344CB8AC3E}">
        <p14:creationId xmlns:p14="http://schemas.microsoft.com/office/powerpoint/2010/main" val="125697983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a:spLocks noGrp="1"/>
          </p:cNvSpPr>
          <p:nvPr>
            <p:ph type="title" idx="4294967295"/>
          </p:nvPr>
        </p:nvSpPr>
        <p:spPr>
          <a:prstGeom prst="rect">
            <a:avLst/>
          </a:prstGeom>
        </p:spPr>
        <p:txBody>
          <a:bodyPr/>
          <a:lstStyle>
            <a:lvl1pPr>
              <a:defRPr>
                <a:latin typeface="Arial"/>
                <a:ea typeface="Arial"/>
                <a:cs typeface="Arial"/>
                <a:sym typeface="Arial"/>
              </a:defRPr>
            </a:lvl1pPr>
          </a:lstStyle>
          <a:p>
            <a:r>
              <a:rPr lang="en-US" dirty="0"/>
              <a:t>Dataset</a:t>
            </a:r>
            <a:endParaRPr dirty="0"/>
          </a:p>
        </p:txBody>
      </p:sp>
      <p:sp>
        <p:nvSpPr>
          <p:cNvPr id="64" name="Shape 64"/>
          <p:cNvSpPr>
            <a:spLocks noGrp="1"/>
          </p:cNvSpPr>
          <p:nvPr>
            <p:ph type="body" idx="4294967295"/>
          </p:nvPr>
        </p:nvSpPr>
        <p:spPr>
          <a:xfrm>
            <a:off x="744537" y="1037842"/>
            <a:ext cx="7715251" cy="3797295"/>
          </a:xfrm>
          <a:prstGeom prst="rect">
            <a:avLst/>
          </a:prstGeom>
        </p:spPr>
        <p:txBody>
          <a:bodyPr>
            <a:normAutofit/>
          </a:bodyPr>
          <a:lstStyle/>
          <a:p>
            <a:pPr marL="431800" algn="just">
              <a:buFont typeface="Wingdings" panose="05000000000000000000" pitchFamily="2" charset="2"/>
              <a:buChar char="Ø"/>
              <a:defRPr/>
            </a:pPr>
            <a:r>
              <a:rPr lang="en-US" altLang="en-US" dirty="0">
                <a:solidFill>
                  <a:schemeClr val="tx1"/>
                </a:solidFill>
                <a:latin typeface="Arial" charset="0"/>
                <a:ea typeface="Arial" charset="0"/>
                <a:cs typeface="Arial" charset="0"/>
              </a:rPr>
              <a:t>We  are using Neural Information Processing Systems Conference (NIPS) 2015 papers.</a:t>
            </a:r>
          </a:p>
          <a:p>
            <a:pPr marL="431800" algn="just">
              <a:buFont typeface="Wingdings" panose="05000000000000000000" pitchFamily="2" charset="2"/>
              <a:buChar char="Ø"/>
              <a:defRPr/>
            </a:pPr>
            <a:r>
              <a:rPr lang="en-US" altLang="en-US" dirty="0">
                <a:solidFill>
                  <a:schemeClr val="tx1"/>
                </a:solidFill>
                <a:latin typeface="Arial" charset="0"/>
                <a:ea typeface="Arial" charset="0"/>
                <a:cs typeface="Arial" charset="0"/>
              </a:rPr>
              <a:t>Size of the dataset is 0.5 GB.</a:t>
            </a:r>
          </a:p>
          <a:p>
            <a:pPr marL="431800" algn="just">
              <a:buFont typeface="Wingdings" panose="05000000000000000000" pitchFamily="2" charset="2"/>
              <a:buChar char="Ø"/>
              <a:defRPr/>
            </a:pPr>
            <a:r>
              <a:rPr lang="en-US" altLang="en-US" dirty="0">
                <a:solidFill>
                  <a:schemeClr val="tx1"/>
                </a:solidFill>
                <a:latin typeface="Arial" charset="0"/>
                <a:ea typeface="Arial" charset="0"/>
                <a:cs typeface="Arial" charset="0"/>
              </a:rPr>
              <a:t>Over 403 papers are their in PDF formats.</a:t>
            </a:r>
          </a:p>
          <a:p>
            <a:pPr marL="431800" algn="just">
              <a:buFont typeface="Wingdings" panose="05000000000000000000" pitchFamily="2" charset="2"/>
              <a:buChar char="Ø"/>
              <a:defRPr/>
            </a:pPr>
            <a:r>
              <a:rPr lang="en-US" altLang="en-US" dirty="0">
                <a:solidFill>
                  <a:schemeClr val="tx1"/>
                </a:solidFill>
                <a:latin typeface="Arial" charset="0"/>
                <a:ea typeface="Arial" charset="0"/>
                <a:cs typeface="Arial" charset="0"/>
              </a:rPr>
              <a:t>Average number of pages for each paper is 10.</a:t>
            </a:r>
          </a:p>
          <a:p>
            <a:pPr marL="431800" algn="just">
              <a:buFont typeface="Wingdings" panose="05000000000000000000" pitchFamily="2" charset="2"/>
              <a:buChar char="Ø"/>
              <a:defRPr/>
            </a:pPr>
            <a:r>
              <a:rPr lang="en-US" altLang="en-US" dirty="0">
                <a:solidFill>
                  <a:schemeClr val="tx1"/>
                </a:solidFill>
                <a:latin typeface="Arial" charset="0"/>
                <a:ea typeface="Arial" charset="0"/>
                <a:cs typeface="Arial" charset="0"/>
              </a:rPr>
              <a:t>Link for dataset:</a:t>
            </a:r>
          </a:p>
          <a:p>
            <a:pPr marL="88900" indent="0" algn="ctr">
              <a:buNone/>
              <a:defRPr/>
            </a:pPr>
            <a:r>
              <a:rPr lang="en-US" u="sng" dirty="0">
                <a:hlinkClick r:id="rId2"/>
              </a:rPr>
              <a:t>https://www.kaggle.com/benhamner/nips-2015-papers</a:t>
            </a:r>
            <a:endParaRPr lang="en-US" u="sng" dirty="0"/>
          </a:p>
          <a:p>
            <a:pPr marL="431800">
              <a:buFont typeface="Wingdings" panose="05000000000000000000" pitchFamily="2" charset="2"/>
              <a:buChar char="Ø"/>
              <a:defRPr/>
            </a:pPr>
            <a:r>
              <a:rPr lang="en-US" dirty="0"/>
              <a:t>Each paper contains a lot of information such as [ title of paper, author names, affiliations, abstracts, keywords, introduction, Related work, Results and Discussion, references, etc.]</a:t>
            </a:r>
          </a:p>
          <a:p>
            <a:pPr marL="88900" indent="0">
              <a:buNone/>
              <a:defRPr/>
            </a:pPr>
            <a:endParaRPr lang="en-US" u="sng" dirty="0">
              <a:solidFill>
                <a:schemeClr val="accent1">
                  <a:lumMod val="50000"/>
                </a:schemeClr>
              </a:solidFill>
              <a:latin typeface="Arial" charset="0"/>
              <a:cs typeface="Arial" charset="0"/>
            </a:endParaRPr>
          </a:p>
        </p:txBody>
      </p:sp>
      <p:sp>
        <p:nvSpPr>
          <p:cNvPr id="65" name="Shape 65"/>
          <p:cNvSpPr/>
          <p:nvPr/>
        </p:nvSpPr>
        <p:spPr>
          <a:xfrm>
            <a:off x="-1" y="838200"/>
            <a:ext cx="9144002" cy="0"/>
          </a:xfrm>
          <a:prstGeom prst="line">
            <a:avLst/>
          </a:prstGeom>
          <a:ln w="25400">
            <a:solidFill>
              <a:schemeClr val="accent1"/>
            </a:solidFill>
          </a:ln>
        </p:spPr>
        <p:txBody>
          <a:bodyPr lIns="45719" rIns="45719"/>
          <a:lstStyle/>
          <a:p>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Grp="1"/>
          </p:cNvSpPr>
          <p:nvPr>
            <p:ph type="body" idx="4294967295"/>
          </p:nvPr>
        </p:nvSpPr>
        <p:spPr>
          <a:xfrm>
            <a:off x="744537" y="1037842"/>
            <a:ext cx="7715251" cy="3797295"/>
          </a:xfrm>
          <a:prstGeom prst="rect">
            <a:avLst/>
          </a:prstGeom>
        </p:spPr>
        <p:txBody>
          <a:bodyPr>
            <a:normAutofit/>
          </a:bodyPr>
          <a:lstStyle/>
          <a:p>
            <a:pPr marL="431800">
              <a:buFont typeface="Wingdings" panose="05000000000000000000" pitchFamily="2" charset="2"/>
              <a:buChar char="Ø"/>
              <a:defRPr/>
            </a:pPr>
            <a:r>
              <a:rPr lang="en-US" dirty="0">
                <a:solidFill>
                  <a:schemeClr val="tx1"/>
                </a:solidFill>
                <a:latin typeface="Arial" charset="0"/>
                <a:cs typeface="Arial" charset="0"/>
              </a:rPr>
              <a:t>Also it contains Authors data in two files Authors.csv and PaperAuthors.csv containing author’s name, id, and papers id submitted by them in NIPS.</a:t>
            </a:r>
          </a:p>
        </p:txBody>
      </p:sp>
      <p:sp>
        <p:nvSpPr>
          <p:cNvPr id="65" name="Shape 65"/>
          <p:cNvSpPr/>
          <p:nvPr/>
        </p:nvSpPr>
        <p:spPr>
          <a:xfrm>
            <a:off x="-1" y="838200"/>
            <a:ext cx="9144002" cy="0"/>
          </a:xfrm>
          <a:prstGeom prst="line">
            <a:avLst/>
          </a:prstGeom>
          <a:ln w="25400">
            <a:solidFill>
              <a:schemeClr val="accent1"/>
            </a:solidFill>
          </a:ln>
        </p:spPr>
        <p:txBody>
          <a:bodyPr lIns="45719" rIns="45719"/>
          <a:lstStyle/>
          <a:p>
            <a:endParaRPr/>
          </a:p>
        </p:txBody>
      </p:sp>
      <p:sp>
        <p:nvSpPr>
          <p:cNvPr id="4" name="Shape 63"/>
          <p:cNvSpPr txBox="1">
            <a:spLocks/>
          </p:cNvSpPr>
          <p:nvPr/>
        </p:nvSpPr>
        <p:spPr>
          <a:xfrm>
            <a:off x="457200" y="206375"/>
            <a:ext cx="8229600" cy="857250"/>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Arial"/>
                <a:ea typeface="Arial"/>
                <a:cs typeface="Arial"/>
                <a:sym typeface="Arial"/>
              </a:defRPr>
            </a:lvl1pPr>
            <a:lvl2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sz="2800" b="0" i="0" u="none" strike="noStrike" cap="none" spc="0" baseline="0">
                <a:ln>
                  <a:noFill/>
                </a:ln>
                <a:solidFill>
                  <a:srgbClr val="000090"/>
                </a:solidFill>
                <a:uFillTx/>
                <a:latin typeface="+mn-lt"/>
                <a:ea typeface="+mn-ea"/>
                <a:cs typeface="+mn-cs"/>
                <a:sym typeface="Calibri"/>
              </a:defRPr>
            </a:lvl9pPr>
          </a:lstStyle>
          <a:p>
            <a:pPr hangingPunct="1"/>
            <a:r>
              <a:rPr lang="en-US"/>
              <a:t>Dataset</a:t>
            </a:r>
            <a:endParaRPr lang="en-US" dirty="0"/>
          </a:p>
        </p:txBody>
      </p:sp>
    </p:spTree>
    <p:extLst>
      <p:ext uri="{BB962C8B-B14F-4D97-AF65-F5344CB8AC3E}">
        <p14:creationId xmlns:p14="http://schemas.microsoft.com/office/powerpoint/2010/main" val="3124407746"/>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Dataset Files Sample</a:t>
            </a:r>
          </a:p>
        </p:txBody>
      </p:sp>
      <p:sp>
        <p:nvSpPr>
          <p:cNvPr id="65" name="Shape 65"/>
          <p:cNvSpPr/>
          <p:nvPr/>
        </p:nvSpPr>
        <p:spPr>
          <a:xfrm>
            <a:off x="-1" y="838200"/>
            <a:ext cx="9144002" cy="0"/>
          </a:xfrm>
          <a:prstGeom prst="line">
            <a:avLst/>
          </a:prstGeom>
          <a:ln w="25400">
            <a:solidFill>
              <a:schemeClr val="accent1"/>
            </a:solidFill>
          </a:ln>
        </p:spPr>
        <p:txBody>
          <a:bodyPr lIns="45719" rIns="45719"/>
          <a:lstStyle/>
          <a:p>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51" y="935502"/>
            <a:ext cx="3003642" cy="2453290"/>
          </a:xfrm>
          <a:prstGeom prst="rect">
            <a:avLst/>
          </a:prstGeom>
          <a:ln w="12700">
            <a:solidFill>
              <a:schemeClr val="tx1"/>
            </a:solidFill>
          </a:ln>
        </p:spPr>
      </p:pic>
      <p:pic>
        <p:nvPicPr>
          <p:cNvPr id="4" name="Picture 3"/>
          <p:cNvPicPr>
            <a:picLocks noChangeAspect="1"/>
          </p:cNvPicPr>
          <p:nvPr/>
        </p:nvPicPr>
        <p:blipFill>
          <a:blip r:embed="rId3"/>
          <a:stretch>
            <a:fillRect/>
          </a:stretch>
        </p:blipFill>
        <p:spPr>
          <a:xfrm>
            <a:off x="3695194" y="1063625"/>
            <a:ext cx="1952984" cy="2325167"/>
          </a:xfrm>
          <a:prstGeom prst="rect">
            <a:avLst/>
          </a:prstGeom>
          <a:ln w="12700">
            <a:solidFill>
              <a:schemeClr val="tx1"/>
            </a:solidFill>
          </a:ln>
        </p:spPr>
      </p:pic>
      <p:sp>
        <p:nvSpPr>
          <p:cNvPr id="6" name="Rectangle 5"/>
          <p:cNvSpPr/>
          <p:nvPr/>
        </p:nvSpPr>
        <p:spPr>
          <a:xfrm>
            <a:off x="3725829" y="3504745"/>
            <a:ext cx="1518364" cy="369332"/>
          </a:xfrm>
          <a:prstGeom prst="rect">
            <a:avLst/>
          </a:prstGeom>
        </p:spPr>
        <p:txBody>
          <a:bodyPr wrap="none">
            <a:spAutoFit/>
          </a:bodyPr>
          <a:lstStyle/>
          <a:p>
            <a:r>
              <a:rPr lang="en-US" b="1" dirty="0">
                <a:solidFill>
                  <a:schemeClr val="accent1">
                    <a:lumMod val="50000"/>
                  </a:schemeClr>
                </a:solidFill>
                <a:latin typeface="Arial" charset="0"/>
                <a:cs typeface="Arial" charset="0"/>
              </a:rPr>
              <a:t>Authors.csv</a:t>
            </a:r>
            <a:endParaRPr lang="en-US" b="1" dirty="0">
              <a:solidFill>
                <a:schemeClr val="accent1">
                  <a:lumMod val="50000"/>
                </a:schemeClr>
              </a:solidFill>
            </a:endParaRPr>
          </a:p>
        </p:txBody>
      </p:sp>
      <p:pic>
        <p:nvPicPr>
          <p:cNvPr id="7" name="Picture 6"/>
          <p:cNvPicPr>
            <a:picLocks noChangeAspect="1"/>
          </p:cNvPicPr>
          <p:nvPr/>
        </p:nvPicPr>
        <p:blipFill>
          <a:blip r:embed="rId4"/>
          <a:stretch>
            <a:fillRect/>
          </a:stretch>
        </p:blipFill>
        <p:spPr>
          <a:xfrm>
            <a:off x="5954768" y="1063626"/>
            <a:ext cx="1975275" cy="2325166"/>
          </a:xfrm>
          <a:prstGeom prst="rect">
            <a:avLst/>
          </a:prstGeom>
          <a:ln w="12700">
            <a:solidFill>
              <a:schemeClr val="tx1"/>
            </a:solidFill>
          </a:ln>
        </p:spPr>
      </p:pic>
      <p:sp>
        <p:nvSpPr>
          <p:cNvPr id="8" name="Rectangle 7"/>
          <p:cNvSpPr/>
          <p:nvPr/>
        </p:nvSpPr>
        <p:spPr>
          <a:xfrm>
            <a:off x="5954768" y="3504745"/>
            <a:ext cx="2159566" cy="369332"/>
          </a:xfrm>
          <a:prstGeom prst="rect">
            <a:avLst/>
          </a:prstGeom>
        </p:spPr>
        <p:txBody>
          <a:bodyPr wrap="none">
            <a:spAutoFit/>
          </a:bodyPr>
          <a:lstStyle/>
          <a:p>
            <a:r>
              <a:rPr lang="en-US" b="1" dirty="0">
                <a:solidFill>
                  <a:schemeClr val="accent1">
                    <a:lumMod val="50000"/>
                  </a:schemeClr>
                </a:solidFill>
                <a:latin typeface="Arial" charset="0"/>
                <a:cs typeface="Arial" charset="0"/>
              </a:rPr>
              <a:t>PaperAuthors.csv</a:t>
            </a:r>
          </a:p>
        </p:txBody>
      </p:sp>
      <p:sp>
        <p:nvSpPr>
          <p:cNvPr id="9" name="Rectangle 8"/>
          <p:cNvSpPr/>
          <p:nvPr/>
        </p:nvSpPr>
        <p:spPr>
          <a:xfrm>
            <a:off x="1149097" y="3504745"/>
            <a:ext cx="1710725" cy="369332"/>
          </a:xfrm>
          <a:prstGeom prst="rect">
            <a:avLst/>
          </a:prstGeom>
        </p:spPr>
        <p:txBody>
          <a:bodyPr wrap="none">
            <a:spAutoFit/>
          </a:bodyPr>
          <a:lstStyle/>
          <a:p>
            <a:r>
              <a:rPr lang="en-US" b="1" dirty="0">
                <a:solidFill>
                  <a:schemeClr val="accent1">
                    <a:lumMod val="50000"/>
                  </a:schemeClr>
                </a:solidFill>
                <a:latin typeface="Arial" charset="0"/>
                <a:cs typeface="Arial" charset="0"/>
              </a:rPr>
              <a:t>Sample Paper</a:t>
            </a:r>
            <a:endParaRPr lang="en-US" b="1" dirty="0">
              <a:solidFill>
                <a:schemeClr val="accent1">
                  <a:lumMod val="50000"/>
                </a:schemeClr>
              </a:solidFill>
            </a:endParaRPr>
          </a:p>
        </p:txBody>
      </p:sp>
    </p:spTree>
    <p:extLst>
      <p:ext uri="{BB962C8B-B14F-4D97-AF65-F5344CB8AC3E}">
        <p14:creationId xmlns:p14="http://schemas.microsoft.com/office/powerpoint/2010/main" val="147036843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a:spLocks noGrp="1"/>
          </p:cNvSpPr>
          <p:nvPr>
            <p:ph type="title" idx="4294967295"/>
          </p:nvPr>
        </p:nvSpPr>
        <p:spPr>
          <a:xfrm>
            <a:off x="457200" y="206375"/>
            <a:ext cx="8229600" cy="857250"/>
          </a:xfrm>
          <a:prstGeom prst="rect">
            <a:avLst/>
          </a:prstGeom>
        </p:spPr>
        <p:txBody>
          <a:bodyPr/>
          <a:lstStyle>
            <a:lvl1pPr>
              <a:defRPr>
                <a:latin typeface="Arial"/>
                <a:ea typeface="Arial"/>
                <a:cs typeface="Arial"/>
                <a:sym typeface="Arial"/>
              </a:defRPr>
            </a:lvl1pPr>
          </a:lstStyle>
          <a:p>
            <a:r>
              <a:rPr lang="en-US" dirty="0"/>
              <a:t>Problem Definition 1</a:t>
            </a:r>
            <a:endParaRPr dirty="0"/>
          </a:p>
        </p:txBody>
      </p:sp>
      <p:sp>
        <p:nvSpPr>
          <p:cNvPr id="68" name="Shape 68"/>
          <p:cNvSpPr>
            <a:spLocks noGrp="1"/>
          </p:cNvSpPr>
          <p:nvPr>
            <p:ph type="body" idx="4294967295"/>
          </p:nvPr>
        </p:nvSpPr>
        <p:spPr>
          <a:xfrm>
            <a:off x="744537" y="1058862"/>
            <a:ext cx="7715251" cy="3395663"/>
          </a:xfrm>
          <a:prstGeom prst="rect">
            <a:avLst/>
          </a:prstGeom>
        </p:spPr>
        <p:txBody>
          <a:bodyPr>
            <a:normAutofit/>
          </a:bodyPr>
          <a:lstStyle/>
          <a:p>
            <a:pPr marL="457200" indent="-457200" algn="just">
              <a:spcAft>
                <a:spcPts val="600"/>
              </a:spcAft>
              <a:buAutoNum type="arabicParenR"/>
              <a:defRPr>
                <a:latin typeface="Arial"/>
                <a:ea typeface="Arial"/>
                <a:cs typeface="Arial"/>
                <a:sym typeface="Arial"/>
              </a:defRPr>
            </a:pPr>
            <a:r>
              <a:rPr lang="en-US" b="1" dirty="0">
                <a:solidFill>
                  <a:schemeClr val="tx1"/>
                </a:solidFill>
              </a:rPr>
              <a:t>Finding Similar Papers</a:t>
            </a:r>
          </a:p>
          <a:p>
            <a:pPr marL="0" indent="0" algn="just">
              <a:buNone/>
              <a:defRPr>
                <a:latin typeface="Arial"/>
                <a:ea typeface="Arial"/>
                <a:cs typeface="Arial"/>
                <a:sym typeface="Arial"/>
              </a:defRPr>
            </a:pPr>
            <a:r>
              <a:rPr lang="en-US" dirty="0"/>
              <a:t>In this problem, we aim to find top 10 similar papers for given paper. This part is implemented by MapReduce program. It is implemented in 3 MapReduce programs as following :- </a:t>
            </a:r>
          </a:p>
          <a:p>
            <a:pPr lvl="1" algn="just">
              <a:buFont typeface="Arial" panose="020B0604020202020204" pitchFamily="34" charset="0"/>
              <a:buChar char="•"/>
              <a:defRPr/>
            </a:pPr>
            <a:r>
              <a:rPr lang="en-US" dirty="0"/>
              <a:t>Find Top words by each paper.</a:t>
            </a:r>
          </a:p>
          <a:p>
            <a:pPr lvl="1" algn="just">
              <a:buFont typeface="Arial" panose="020B0604020202020204" pitchFamily="34" charset="0"/>
              <a:buChar char="•"/>
              <a:defRPr/>
            </a:pPr>
            <a:r>
              <a:rPr lang="en-US" dirty="0"/>
              <a:t>Find </a:t>
            </a:r>
            <a:r>
              <a:rPr lang="en-US" dirty="0" err="1"/>
              <a:t>Tf-Idf</a:t>
            </a:r>
            <a:r>
              <a:rPr lang="en-US" dirty="0"/>
              <a:t> of top words in that paper.</a:t>
            </a:r>
          </a:p>
          <a:p>
            <a:pPr lvl="1" algn="just">
              <a:buFont typeface="Arial" panose="020B0604020202020204" pitchFamily="34" charset="0"/>
              <a:buChar char="•"/>
              <a:defRPr/>
            </a:pPr>
            <a:r>
              <a:rPr lang="en-US" dirty="0"/>
              <a:t>Find top 10 similar papers for a given paper by using </a:t>
            </a:r>
            <a:r>
              <a:rPr lang="en-US" dirty="0" err="1"/>
              <a:t>Jaccard</a:t>
            </a:r>
            <a:r>
              <a:rPr lang="en-US" dirty="0"/>
              <a:t> index.</a:t>
            </a:r>
          </a:p>
          <a:p>
            <a:pPr algn="just">
              <a:buFont typeface="Wingdings" panose="05000000000000000000" pitchFamily="2" charset="2"/>
              <a:buChar char="Ø"/>
              <a:defRPr>
                <a:latin typeface="Arial"/>
                <a:ea typeface="Arial"/>
                <a:cs typeface="Arial"/>
                <a:sym typeface="Arial"/>
              </a:defRPr>
            </a:pPr>
            <a:endParaRPr lang="en-US" dirty="0">
              <a:solidFill>
                <a:srgbClr val="002060"/>
              </a:solidFill>
            </a:endParaRPr>
          </a:p>
        </p:txBody>
      </p:sp>
      <p:sp>
        <p:nvSpPr>
          <p:cNvPr id="69" name="Shape 69"/>
          <p:cNvSpPr/>
          <p:nvPr/>
        </p:nvSpPr>
        <p:spPr>
          <a:xfrm>
            <a:off x="-1" y="838200"/>
            <a:ext cx="9144002" cy="0"/>
          </a:xfrm>
          <a:prstGeom prst="line">
            <a:avLst/>
          </a:prstGeom>
          <a:ln w="25400">
            <a:solidFill>
              <a:schemeClr val="accent1"/>
            </a:solidFill>
          </a:ln>
        </p:spPr>
        <p:txBody>
          <a:bodyPr lIns="45719" rIns="45719"/>
          <a:lstStyle/>
          <a:p>
            <a:endParaRPr/>
          </a:p>
        </p:txBody>
      </p:sp>
    </p:spTree>
    <p:extLst>
      <p:ext uri="{BB962C8B-B14F-4D97-AF65-F5344CB8AC3E}">
        <p14:creationId xmlns:p14="http://schemas.microsoft.com/office/powerpoint/2010/main" val="271270201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a:spLocks noGrp="1"/>
          </p:cNvSpPr>
          <p:nvPr>
            <p:ph type="title" idx="4294967295"/>
          </p:nvPr>
        </p:nvSpPr>
        <p:spPr>
          <a:xfrm>
            <a:off x="457200" y="206375"/>
            <a:ext cx="8229600" cy="857250"/>
          </a:xfrm>
          <a:prstGeom prst="rect">
            <a:avLst/>
          </a:prstGeom>
        </p:spPr>
        <p:txBody>
          <a:bodyPr/>
          <a:lstStyle>
            <a:lvl1pPr>
              <a:defRPr>
                <a:latin typeface="Arial"/>
                <a:ea typeface="Arial"/>
                <a:cs typeface="Arial"/>
                <a:sym typeface="Arial"/>
              </a:defRPr>
            </a:lvl1pPr>
          </a:lstStyle>
          <a:p>
            <a:r>
              <a:rPr lang="en-US" dirty="0"/>
              <a:t>Similar Paper Result</a:t>
            </a:r>
            <a:endParaRPr dirty="0"/>
          </a:p>
        </p:txBody>
      </p:sp>
      <p:pic>
        <p:nvPicPr>
          <p:cNvPr id="2" name="Picture 1"/>
          <p:cNvPicPr>
            <a:picLocks noChangeAspect="1"/>
          </p:cNvPicPr>
          <p:nvPr/>
        </p:nvPicPr>
        <p:blipFill>
          <a:blip r:embed="rId2"/>
          <a:stretch>
            <a:fillRect/>
          </a:stretch>
        </p:blipFill>
        <p:spPr>
          <a:xfrm>
            <a:off x="1096979" y="1218745"/>
            <a:ext cx="6950042" cy="2877200"/>
          </a:xfrm>
          <a:prstGeom prst="rect">
            <a:avLst/>
          </a:prstGeom>
        </p:spPr>
      </p:pic>
      <p:sp>
        <p:nvSpPr>
          <p:cNvPr id="69" name="Shape 69"/>
          <p:cNvSpPr/>
          <p:nvPr/>
        </p:nvSpPr>
        <p:spPr>
          <a:xfrm>
            <a:off x="-1" y="838200"/>
            <a:ext cx="9144002" cy="0"/>
          </a:xfrm>
          <a:prstGeom prst="line">
            <a:avLst/>
          </a:prstGeom>
          <a:ln w="25400">
            <a:solidFill>
              <a:schemeClr val="accent1"/>
            </a:solidFill>
          </a:ln>
        </p:spPr>
        <p:txBody>
          <a:bodyPr lIns="45719" rIns="45719"/>
          <a:lstStyle/>
          <a:p>
            <a:endParaRPr/>
          </a:p>
        </p:txBody>
      </p:sp>
      <p:sp>
        <p:nvSpPr>
          <p:cNvPr id="7" name="Rectangle 6"/>
          <p:cNvSpPr/>
          <p:nvPr/>
        </p:nvSpPr>
        <p:spPr>
          <a:xfrm>
            <a:off x="1557392" y="4252955"/>
            <a:ext cx="6029215" cy="369332"/>
          </a:xfrm>
          <a:prstGeom prst="rect">
            <a:avLst/>
          </a:prstGeom>
        </p:spPr>
        <p:txBody>
          <a:bodyPr wrap="none">
            <a:spAutoFit/>
          </a:bodyPr>
          <a:lstStyle/>
          <a:p>
            <a:pPr algn="ctr"/>
            <a:r>
              <a:rPr lang="en-US" b="1" dirty="0">
                <a:solidFill>
                  <a:schemeClr val="accent1">
                    <a:lumMod val="50000"/>
                  </a:schemeClr>
                </a:solidFill>
              </a:rPr>
              <a:t>Top 10 Similar Papers Corresponding to Sample Paper Id 5635</a:t>
            </a:r>
          </a:p>
        </p:txBody>
      </p:sp>
    </p:spTree>
    <p:extLst>
      <p:ext uri="{BB962C8B-B14F-4D97-AF65-F5344CB8AC3E}">
        <p14:creationId xmlns:p14="http://schemas.microsoft.com/office/powerpoint/2010/main" val="1638419112"/>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a:spLocks noGrp="1"/>
          </p:cNvSpPr>
          <p:nvPr>
            <p:ph type="title" idx="4294967295"/>
          </p:nvPr>
        </p:nvSpPr>
        <p:spPr>
          <a:xfrm>
            <a:off x="457200" y="206375"/>
            <a:ext cx="8229600" cy="857250"/>
          </a:xfrm>
          <a:prstGeom prst="rect">
            <a:avLst/>
          </a:prstGeom>
        </p:spPr>
        <p:txBody>
          <a:bodyPr/>
          <a:lstStyle>
            <a:lvl1pPr>
              <a:defRPr>
                <a:latin typeface="Arial"/>
                <a:ea typeface="Arial"/>
                <a:cs typeface="Arial"/>
                <a:sym typeface="Arial"/>
              </a:defRPr>
            </a:lvl1pPr>
          </a:lstStyle>
          <a:p>
            <a:r>
              <a:rPr lang="en-US" dirty="0"/>
              <a:t>Problem Definition 2</a:t>
            </a:r>
            <a:endParaRPr dirty="0"/>
          </a:p>
        </p:txBody>
      </p:sp>
      <p:sp>
        <p:nvSpPr>
          <p:cNvPr id="68" name="Shape 68"/>
          <p:cNvSpPr>
            <a:spLocks noGrp="1"/>
          </p:cNvSpPr>
          <p:nvPr>
            <p:ph type="body" idx="4294967295"/>
          </p:nvPr>
        </p:nvSpPr>
        <p:spPr>
          <a:xfrm>
            <a:off x="744537" y="1058862"/>
            <a:ext cx="7715251" cy="3395663"/>
          </a:xfrm>
          <a:prstGeom prst="rect">
            <a:avLst/>
          </a:prstGeom>
        </p:spPr>
        <p:txBody>
          <a:bodyPr>
            <a:normAutofit lnSpcReduction="10000"/>
          </a:bodyPr>
          <a:lstStyle/>
          <a:p>
            <a:pPr marL="0" indent="0" algn="just">
              <a:buNone/>
              <a:defRPr>
                <a:latin typeface="Arial"/>
                <a:ea typeface="Arial"/>
                <a:cs typeface="Arial"/>
                <a:sym typeface="Arial"/>
              </a:defRPr>
            </a:pPr>
            <a:r>
              <a:rPr lang="en-US" dirty="0">
                <a:solidFill>
                  <a:schemeClr val="tx1"/>
                </a:solidFill>
              </a:rPr>
              <a:t>2)</a:t>
            </a:r>
            <a:r>
              <a:rPr lang="en-US" dirty="0">
                <a:solidFill>
                  <a:srgbClr val="002060"/>
                </a:solidFill>
              </a:rPr>
              <a:t>	</a:t>
            </a:r>
            <a:r>
              <a:rPr lang="en-US" altLang="en-US" b="1" dirty="0"/>
              <a:t>Finding Number of Papers based on Country</a:t>
            </a:r>
            <a:endParaRPr lang="en-US" dirty="0">
              <a:solidFill>
                <a:schemeClr val="tx1"/>
              </a:solidFill>
            </a:endParaRPr>
          </a:p>
          <a:p>
            <a:pPr marL="0" indent="0" algn="just">
              <a:buNone/>
              <a:defRPr>
                <a:latin typeface="Arial"/>
                <a:ea typeface="Arial"/>
                <a:cs typeface="Arial"/>
                <a:sym typeface="Arial"/>
              </a:defRPr>
            </a:pPr>
            <a:r>
              <a:rPr lang="en-US" dirty="0">
                <a:solidFill>
                  <a:schemeClr val="tx1"/>
                </a:solidFill>
              </a:rPr>
              <a:t>	</a:t>
            </a:r>
          </a:p>
          <a:p>
            <a:pPr algn="just">
              <a:buFont typeface="Wingdings" panose="05000000000000000000" pitchFamily="2" charset="2"/>
              <a:buChar char="Ø"/>
              <a:defRPr/>
            </a:pPr>
            <a:r>
              <a:rPr lang="en-US" altLang="en-US" dirty="0"/>
              <a:t>In this problem, we are going to find the number of papers based on country using MapReduce.</a:t>
            </a:r>
          </a:p>
          <a:p>
            <a:pPr algn="just">
              <a:buFont typeface="Wingdings" panose="05000000000000000000" pitchFamily="2" charset="2"/>
              <a:buChar char="Ø"/>
              <a:defRPr/>
            </a:pPr>
            <a:r>
              <a:rPr lang="en-US" altLang="en-US" dirty="0"/>
              <a:t> And visualize the result on the world map.</a:t>
            </a:r>
          </a:p>
          <a:p>
            <a:pPr algn="just">
              <a:buFont typeface="Wingdings" panose="05000000000000000000" pitchFamily="2" charset="2"/>
              <a:buChar char="Ø"/>
              <a:defRPr/>
            </a:pPr>
            <a:r>
              <a:rPr lang="en-US" dirty="0"/>
              <a:t>MapReduce Function:</a:t>
            </a:r>
          </a:p>
          <a:p>
            <a:pPr lvl="2"/>
            <a:r>
              <a:rPr lang="en-US" dirty="0"/>
              <a:t>Mapper: map (byte offset, line text) </a:t>
            </a:r>
          </a:p>
          <a:p>
            <a:pPr marL="1828800" lvl="4" indent="0">
              <a:buNone/>
            </a:pPr>
            <a:r>
              <a:rPr lang="en-US" dirty="0"/>
              <a:t>=</a:t>
            </a:r>
            <a:r>
              <a:rPr lang="en-US" i="1" dirty="0"/>
              <a:t>Emit</a:t>
            </a:r>
            <a:r>
              <a:rPr lang="en-US" dirty="0"/>
              <a:t> (Country,1) list</a:t>
            </a:r>
          </a:p>
          <a:p>
            <a:pPr lvl="2">
              <a:buFont typeface="Arial" panose="020B0604020202020204" pitchFamily="34" charset="0"/>
              <a:buChar char="•"/>
            </a:pPr>
            <a:r>
              <a:rPr lang="en-US" dirty="0"/>
              <a:t>Reducer: Reduce (</a:t>
            </a:r>
            <a:r>
              <a:rPr lang="en-US" dirty="0" err="1"/>
              <a:t>inter_country</a:t>
            </a:r>
            <a:r>
              <a:rPr lang="en-US" dirty="0"/>
              <a:t>, 1)</a:t>
            </a:r>
          </a:p>
          <a:p>
            <a:pPr marL="1828800" lvl="4" indent="0">
              <a:buNone/>
            </a:pPr>
            <a:r>
              <a:rPr lang="en-US" dirty="0"/>
              <a:t>= </a:t>
            </a:r>
            <a:r>
              <a:rPr lang="en-US" i="1" dirty="0"/>
              <a:t>Emit</a:t>
            </a:r>
            <a:r>
              <a:rPr lang="en-US" dirty="0"/>
              <a:t> (Country, sum) </a:t>
            </a:r>
          </a:p>
          <a:p>
            <a:pPr marL="0" indent="0" algn="just">
              <a:buNone/>
              <a:defRPr/>
            </a:pPr>
            <a:endParaRPr lang="en-US" altLang="en-US" dirty="0"/>
          </a:p>
          <a:p>
            <a:pPr marL="457200" lvl="1" indent="0" algn="just">
              <a:buNone/>
              <a:defRPr>
                <a:latin typeface="Arial"/>
                <a:ea typeface="Arial"/>
                <a:cs typeface="Arial"/>
                <a:sym typeface="Arial"/>
              </a:defRPr>
            </a:pPr>
            <a:endParaRPr lang="en-US" dirty="0">
              <a:solidFill>
                <a:schemeClr val="tx1"/>
              </a:solidFill>
            </a:endParaRPr>
          </a:p>
        </p:txBody>
      </p:sp>
      <p:sp>
        <p:nvSpPr>
          <p:cNvPr id="69" name="Shape 69"/>
          <p:cNvSpPr/>
          <p:nvPr/>
        </p:nvSpPr>
        <p:spPr>
          <a:xfrm>
            <a:off x="-1" y="838200"/>
            <a:ext cx="9144002" cy="0"/>
          </a:xfrm>
          <a:prstGeom prst="line">
            <a:avLst/>
          </a:prstGeom>
          <a:ln w="25400">
            <a:solidFill>
              <a:schemeClr val="accent1"/>
            </a:solidFill>
          </a:ln>
        </p:spPr>
        <p:txBody>
          <a:bodyPr lIns="45719" rIns="45719"/>
          <a:lstStyle/>
          <a:p>
            <a:endParaRPr/>
          </a:p>
        </p:txBody>
      </p:sp>
    </p:spTree>
    <p:extLst>
      <p:ext uri="{BB962C8B-B14F-4D97-AF65-F5344CB8AC3E}">
        <p14:creationId xmlns:p14="http://schemas.microsoft.com/office/powerpoint/2010/main" val="2218474616"/>
      </p:ext>
    </p:extLst>
  </p:cSld>
  <p:clrMapOvr>
    <a:masterClrMapping/>
  </p:clrMapOvr>
  <p:transition spd="slow"/>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632</TotalTime>
  <Words>480</Words>
  <Application>Microsoft Office PowerPoint</Application>
  <PresentationFormat>On-screen Show (16:9)</PresentationFormat>
  <Paragraphs>73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Helvetica Neue</vt:lpstr>
      <vt:lpstr>Times New Roman</vt:lpstr>
      <vt:lpstr>Wingdings</vt:lpstr>
      <vt:lpstr>Office Theme</vt:lpstr>
      <vt:lpstr>  Exploring  and Analyzing Conference Papers              using Hadoop Ecosystems    </vt:lpstr>
      <vt:lpstr>Introduction</vt:lpstr>
      <vt:lpstr>Introduction</vt:lpstr>
      <vt:lpstr>Dataset</vt:lpstr>
      <vt:lpstr>PowerPoint Presentation</vt:lpstr>
      <vt:lpstr>Dataset Files Sample</vt:lpstr>
      <vt:lpstr>Problem Definition 1</vt:lpstr>
      <vt:lpstr>Similar Paper Result</vt:lpstr>
      <vt:lpstr>Problem Definition 2</vt:lpstr>
      <vt:lpstr>Number of Papers based on Country Result</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CPSC-651-6T1-Big Data Systems &amp; Analysis   Exploring  and analyzing conference papers   Phase 1</dc:title>
  <dc:creator>Saleh Albelwi</dc:creator>
  <cp:lastModifiedBy>Sanket Patel</cp:lastModifiedBy>
  <cp:revision>85</cp:revision>
  <dcterms:modified xsi:type="dcterms:W3CDTF">2017-02-02T20:30:41Z</dcterms:modified>
</cp:coreProperties>
</file>