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9" r:id="rId4"/>
    <p:sldId id="258" r:id="rId5"/>
    <p:sldId id="260" r:id="rId6"/>
    <p:sldId id="263" r:id="rId7"/>
    <p:sldId id="261" r:id="rId8"/>
    <p:sldId id="265" r:id="rId9"/>
    <p:sldId id="264" r:id="rId10"/>
    <p:sldId id="262" r:id="rId11"/>
    <p:sldId id="269" r:id="rId12"/>
    <p:sldId id="271" r:id="rId13"/>
    <p:sldId id="25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C0902-8F38-FE4C-AD15-61A6A58AF82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778E6-4A55-F54F-9BE2-7701D2FD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78E6-4A55-F54F-9BE2-7701D2FD4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78E6-4A55-F54F-9BE2-7701D2FD4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913-EC43-1E9C-968C-45A795EEE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1966-78E8-9D8E-0BA3-124354E82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8DC1-FA71-4D90-ED1C-7B39573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3533-E448-F7A0-0C7A-66DEA708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32C7-2ECB-3379-AB9F-A1FCF3C8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C112-FF9F-42BF-F0E3-9D7317BA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37037-4CFB-3687-0158-EE39140A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A627-7FE1-5CBF-A7D5-CD6DF9BB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2EAF-EC63-8121-0F97-AE7ABAC6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FA20-557C-8D61-6582-34E5F569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5243E-F673-832D-1491-CF8A13B3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50E79-0F73-C629-42D5-F0A0C2F5A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F03-E4DA-0991-2023-10C019BE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B015-8F58-9628-DF41-FDB71662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1C44-A308-2EEF-1404-AB80ECCB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97CE-0EEE-AD7B-AB4F-6A648761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7911-09BF-40B2-60E9-8C29D8A3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147C-956F-CFCE-30A2-66B0A897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647D-B048-F403-F458-66892BFA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A57C-FF4F-13C7-19C7-503F1AED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F133-1624-AA34-D825-5C2E4691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4A5BB-7CFD-79A0-ACDB-155636F9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B9C2-2B2C-C683-CAB2-3349DE66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A37C-51DC-0D57-5C20-175E9776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68CF-E12D-5E0D-246D-BE47EFF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79B7-E23A-1FC3-A898-B21221DE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F96D-5E08-7E8B-0038-DBA5AD744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9D55-13D9-6438-4B7E-4A84D5B0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77FA-1665-7E62-501F-765B9366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701C4-602B-5988-7BDF-23BF402D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54A21-4CE4-32B8-DBDE-2622FEF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EB67-71BC-3149-6EA9-F2795FDC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12D-79D5-ECAA-8F66-0A5D4FEA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02E6-0484-6FCF-0CE5-5448BBD3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D86DD-5DD7-CEC5-E2F1-AA3936050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40EF0-8475-D794-B9F4-FE5732186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AE3D9-6278-6691-9FB5-E24DDAC9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94A4F-D27F-6318-E1ED-E2BA5A7C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84C8-2DE3-8DF5-E1E0-E9C9CA0E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025F-AB8A-4996-8B63-BF459388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3E8B-DBEA-76D4-6CD2-1504168D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F8CC9-1FAF-793C-AAA8-570330D8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10431-88F0-2606-430A-24C0E3FB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2AC51-886A-C69E-A799-8C017D60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145CF-C7E5-2AB2-A638-58D28A70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857A-E2F1-7353-1226-79B13D0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7AB3-71F9-DF9C-B544-72C6388A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7BC4-90E6-5804-EC10-C392051F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3209-25E9-09D4-6232-B7DFF2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37BF-FD76-4522-2A55-6FD9A48F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E9EA9-411B-A9BF-0C37-23BA89C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1A9F-FE50-DE02-D36D-B0A87C8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78AB-001E-2CE9-0ABD-295EF31E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D0AAB-1ABF-88CD-D709-8D042180A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30C2-90EE-742A-670F-6B1B94D4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DE5B-FE3B-2BFD-7430-52A7D011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DC13D-D1A2-A0B9-E72E-AE55A584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D376-6DE3-7A51-969B-D5B79643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BF24-A440-3C57-BE64-1A7F3845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EAF5-973E-4AFF-C070-7EF9C57A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767B-5AF6-FD7B-DBE6-38C67D44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D32EF-A45D-2847-A2EC-FE037D7359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EE01-E31D-321B-E5D7-C0CDC46E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3EB1-73CC-9F6B-B4AA-56DFE7CCA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B5584-AE56-F243-A5D5-F10EAA62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F8DA32-AC3E-EBF9-BC6B-D8BC5C346701}"/>
              </a:ext>
            </a:extLst>
          </p:cNvPr>
          <p:cNvCxnSpPr>
            <a:cxnSpLocks/>
          </p:cNvCxnSpPr>
          <p:nvPr/>
        </p:nvCxnSpPr>
        <p:spPr>
          <a:xfrm>
            <a:off x="2872171" y="2070424"/>
            <a:ext cx="68221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Trending Home Exterior Design Ideas to Incorporate in 2023">
            <a:extLst>
              <a:ext uri="{FF2B5EF4-FFF2-40B4-BE49-F238E27FC236}">
                <a16:creationId xmlns:a16="http://schemas.microsoft.com/office/drawing/2014/main" id="{814BE2B6-4B3F-0CA3-5083-861D3967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8473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21A2C372-A8DB-EDD1-E8DB-92E455B52A88}"/>
              </a:ext>
            </a:extLst>
          </p:cNvPr>
          <p:cNvSpPr/>
          <p:nvPr/>
        </p:nvSpPr>
        <p:spPr>
          <a:xfrm rot="8341376">
            <a:off x="1880882" y="2651548"/>
            <a:ext cx="10146742" cy="8940795"/>
          </a:xfrm>
          <a:prstGeom prst="rtTriangle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C47C1D7-03D2-629A-1434-55C0778F9A08}"/>
              </a:ext>
            </a:extLst>
          </p:cNvPr>
          <p:cNvSpPr/>
          <p:nvPr/>
        </p:nvSpPr>
        <p:spPr>
          <a:xfrm rot="5114506">
            <a:off x="-1269332" y="2480205"/>
            <a:ext cx="5823284" cy="3669634"/>
          </a:xfrm>
          <a:prstGeom prst="triangle">
            <a:avLst>
              <a:gd name="adj" fmla="val 52606"/>
            </a:avLst>
          </a:prstGeom>
          <a:solidFill>
            <a:schemeClr val="bg2">
              <a:lumMod val="90000"/>
              <a:alpha val="61635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243A58-BD5B-5E06-E849-EE20013F2B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-807826" y="1289247"/>
            <a:ext cx="4291218" cy="3024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CB3D48-063E-FED6-29B4-30D3022A5842}"/>
              </a:ext>
            </a:extLst>
          </p:cNvPr>
          <p:cNvSpPr txBox="1"/>
          <p:nvPr/>
        </p:nvSpPr>
        <p:spPr>
          <a:xfrm>
            <a:off x="4864769" y="3610219"/>
            <a:ext cx="6930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HOME CREDIT </a:t>
            </a:r>
          </a:p>
          <a:p>
            <a:r>
              <a:rPr lang="en-US" sz="8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DEFAULT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53B2B7-770C-1D18-7170-DDB52F6293C1}"/>
              </a:ext>
            </a:extLst>
          </p:cNvPr>
          <p:cNvCxnSpPr>
            <a:cxnSpLocks/>
          </p:cNvCxnSpPr>
          <p:nvPr/>
        </p:nvCxnSpPr>
        <p:spPr>
          <a:xfrm flipH="1" flipV="1">
            <a:off x="7654058" y="661330"/>
            <a:ext cx="5043927" cy="5776648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F38C62-DA40-06E8-CEAD-A54207289CF1}"/>
              </a:ext>
            </a:extLst>
          </p:cNvPr>
          <p:cNvCxnSpPr>
            <a:cxnSpLocks/>
          </p:cNvCxnSpPr>
          <p:nvPr/>
        </p:nvCxnSpPr>
        <p:spPr>
          <a:xfrm>
            <a:off x="-1019289" y="1465488"/>
            <a:ext cx="4347317" cy="30257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EEBB60-B2F6-F401-0E23-23758707C45C}"/>
              </a:ext>
            </a:extLst>
          </p:cNvPr>
          <p:cNvCxnSpPr>
            <a:cxnSpLocks/>
          </p:cNvCxnSpPr>
          <p:nvPr/>
        </p:nvCxnSpPr>
        <p:spPr>
          <a:xfrm flipH="1" flipV="1">
            <a:off x="7691711" y="634775"/>
            <a:ext cx="5131008" cy="5897524"/>
          </a:xfrm>
          <a:prstGeom prst="line">
            <a:avLst/>
          </a:prstGeom>
          <a:ln w="57150">
            <a:solidFill>
              <a:srgbClr val="9A0201">
                <a:alpha val="41203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17CD08-9B40-870A-5E07-F80F2F105DD9}"/>
              </a:ext>
            </a:extLst>
          </p:cNvPr>
          <p:cNvCxnSpPr>
            <a:cxnSpLocks/>
          </p:cNvCxnSpPr>
          <p:nvPr/>
        </p:nvCxnSpPr>
        <p:spPr>
          <a:xfrm>
            <a:off x="-1019289" y="1745144"/>
            <a:ext cx="4094700" cy="2922360"/>
          </a:xfrm>
          <a:prstGeom prst="line">
            <a:avLst/>
          </a:prstGeom>
          <a:ln>
            <a:solidFill>
              <a:srgbClr val="9A020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8FD727-1607-89D2-C5EF-83E18A95DE3A}"/>
              </a:ext>
            </a:extLst>
          </p:cNvPr>
          <p:cNvSpPr txBox="1"/>
          <p:nvPr/>
        </p:nvSpPr>
        <p:spPr>
          <a:xfrm>
            <a:off x="3048012" y="240739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MODEL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04AA9-6AE6-01D6-1D85-2F01C5CA25AF}"/>
              </a:ext>
            </a:extLst>
          </p:cNvPr>
          <p:cNvSpPr/>
          <p:nvPr/>
        </p:nvSpPr>
        <p:spPr>
          <a:xfrm>
            <a:off x="2394289" y="2851483"/>
            <a:ext cx="1612232" cy="1479177"/>
          </a:xfrm>
          <a:prstGeom prst="rect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81D02-00B4-171D-32BD-F6E175498738}"/>
              </a:ext>
            </a:extLst>
          </p:cNvPr>
          <p:cNvSpPr/>
          <p:nvPr/>
        </p:nvSpPr>
        <p:spPr>
          <a:xfrm>
            <a:off x="2413914" y="4517358"/>
            <a:ext cx="1592607" cy="1479176"/>
          </a:xfrm>
          <a:prstGeom prst="rect">
            <a:avLst/>
          </a:prstGeom>
          <a:solidFill>
            <a:schemeClr val="bg1">
              <a:lumMod val="75000"/>
              <a:alpha val="60894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9CAC0-A4E3-3DD4-B553-35CBDE73ED2E}"/>
              </a:ext>
            </a:extLst>
          </p:cNvPr>
          <p:cNvSpPr/>
          <p:nvPr/>
        </p:nvSpPr>
        <p:spPr>
          <a:xfrm>
            <a:off x="4754488" y="2851484"/>
            <a:ext cx="1612231" cy="14791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4537A-53F4-A4D2-851E-F5E0A2642ED9}"/>
              </a:ext>
            </a:extLst>
          </p:cNvPr>
          <p:cNvSpPr/>
          <p:nvPr/>
        </p:nvSpPr>
        <p:spPr>
          <a:xfrm>
            <a:off x="4754488" y="4517358"/>
            <a:ext cx="1612231" cy="1479176"/>
          </a:xfrm>
          <a:prstGeom prst="rect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3AA7E-D0FF-6D98-CD71-28F940E48F7F}"/>
              </a:ext>
            </a:extLst>
          </p:cNvPr>
          <p:cNvSpPr/>
          <p:nvPr/>
        </p:nvSpPr>
        <p:spPr>
          <a:xfrm>
            <a:off x="7114686" y="2851483"/>
            <a:ext cx="1612232" cy="1455113"/>
          </a:xfrm>
          <a:prstGeom prst="rect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28C3B6-9586-34D5-10A8-3E1A682CC961}"/>
              </a:ext>
            </a:extLst>
          </p:cNvPr>
          <p:cNvSpPr/>
          <p:nvPr/>
        </p:nvSpPr>
        <p:spPr>
          <a:xfrm>
            <a:off x="9474885" y="4517358"/>
            <a:ext cx="1592606" cy="1479176"/>
          </a:xfrm>
          <a:prstGeom prst="rect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CE58D-DA95-3F3A-BFC9-CA46412D435A}"/>
              </a:ext>
            </a:extLst>
          </p:cNvPr>
          <p:cNvSpPr/>
          <p:nvPr/>
        </p:nvSpPr>
        <p:spPr>
          <a:xfrm>
            <a:off x="9474884" y="2851483"/>
            <a:ext cx="1592606" cy="14791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C0D33-0C36-1D25-B5C5-F353FF3F7258}"/>
              </a:ext>
            </a:extLst>
          </p:cNvPr>
          <p:cNvSpPr/>
          <p:nvPr/>
        </p:nvSpPr>
        <p:spPr>
          <a:xfrm>
            <a:off x="7114686" y="4517358"/>
            <a:ext cx="1612232" cy="1469901"/>
          </a:xfrm>
          <a:prstGeom prst="rect">
            <a:avLst/>
          </a:prstGeom>
          <a:solidFill>
            <a:schemeClr val="bg1">
              <a:lumMod val="75000"/>
              <a:alpha val="60894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CCBCE-F4D2-117A-25CB-17F6CB70E3C7}"/>
              </a:ext>
            </a:extLst>
          </p:cNvPr>
          <p:cNvSpPr txBox="1"/>
          <p:nvPr/>
        </p:nvSpPr>
        <p:spPr>
          <a:xfrm>
            <a:off x="4308268" y="1691016"/>
            <a:ext cx="247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LOGISTIC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D515BC-0343-ABF5-133C-8331986AB076}"/>
              </a:ext>
            </a:extLst>
          </p:cNvPr>
          <p:cNvSpPr txBox="1"/>
          <p:nvPr/>
        </p:nvSpPr>
        <p:spPr>
          <a:xfrm>
            <a:off x="1914721" y="1684688"/>
            <a:ext cx="2602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RANDOM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FOREST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5325A-7C35-2B6D-56DD-22481A96A782}"/>
              </a:ext>
            </a:extLst>
          </p:cNvPr>
          <p:cNvSpPr txBox="1"/>
          <p:nvPr/>
        </p:nvSpPr>
        <p:spPr>
          <a:xfrm>
            <a:off x="6710558" y="1684688"/>
            <a:ext cx="2420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EXTREME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GRADIENT BOOST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AE2CA-0817-7005-6321-DB5E4C864FEE}"/>
              </a:ext>
            </a:extLst>
          </p:cNvPr>
          <p:cNvSpPr txBox="1"/>
          <p:nvPr/>
        </p:nvSpPr>
        <p:spPr>
          <a:xfrm>
            <a:off x="8981783" y="1691016"/>
            <a:ext cx="2602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LIGHT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GRADIENT BOOST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89FF3-FC7E-6DB2-BF7B-26C7E1264D67}"/>
              </a:ext>
            </a:extLst>
          </p:cNvPr>
          <p:cNvSpPr txBox="1"/>
          <p:nvPr/>
        </p:nvSpPr>
        <p:spPr>
          <a:xfrm>
            <a:off x="191451" y="3179719"/>
            <a:ext cx="247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AUC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7C775-0E49-8597-0437-DAF1D0D1B88D}"/>
              </a:ext>
            </a:extLst>
          </p:cNvPr>
          <p:cNvSpPr txBox="1"/>
          <p:nvPr/>
        </p:nvSpPr>
        <p:spPr>
          <a:xfrm>
            <a:off x="191451" y="4806032"/>
            <a:ext cx="247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KAGGLE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DDB0E-7126-BD52-A0E2-CE6138B50AEC}"/>
              </a:ext>
            </a:extLst>
          </p:cNvPr>
          <p:cNvSpPr txBox="1"/>
          <p:nvPr/>
        </p:nvSpPr>
        <p:spPr>
          <a:xfrm>
            <a:off x="2574410" y="3071207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F7EAC-8A08-BB49-6033-E7A9FE18A3DB}"/>
              </a:ext>
            </a:extLst>
          </p:cNvPr>
          <p:cNvSpPr txBox="1"/>
          <p:nvPr/>
        </p:nvSpPr>
        <p:spPr>
          <a:xfrm>
            <a:off x="4935390" y="3081262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0.59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40B1F6-E562-59C3-A77D-F6B8E975EC44}"/>
              </a:ext>
            </a:extLst>
          </p:cNvPr>
          <p:cNvSpPr txBox="1"/>
          <p:nvPr/>
        </p:nvSpPr>
        <p:spPr>
          <a:xfrm>
            <a:off x="7295589" y="3070948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A8605-6069-6310-2A25-76D3DD2EB36B}"/>
              </a:ext>
            </a:extLst>
          </p:cNvPr>
          <p:cNvSpPr txBox="1"/>
          <p:nvPr/>
        </p:nvSpPr>
        <p:spPr>
          <a:xfrm>
            <a:off x="9617590" y="3077124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0.75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AD4F2-A118-67D5-7531-EA12E716AB40}"/>
              </a:ext>
            </a:extLst>
          </p:cNvPr>
          <p:cNvSpPr txBox="1"/>
          <p:nvPr/>
        </p:nvSpPr>
        <p:spPr>
          <a:xfrm>
            <a:off x="2560297" y="4737571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0.53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868BBA-D5C3-BBCA-B9B4-F11199CDF4F1}"/>
              </a:ext>
            </a:extLst>
          </p:cNvPr>
          <p:cNvSpPr txBox="1"/>
          <p:nvPr/>
        </p:nvSpPr>
        <p:spPr>
          <a:xfrm>
            <a:off x="4921881" y="4744476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0.54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9CD6CA-CAF8-7DB1-AFF2-17A6117B1CD0}"/>
              </a:ext>
            </a:extLst>
          </p:cNvPr>
          <p:cNvSpPr txBox="1"/>
          <p:nvPr/>
        </p:nvSpPr>
        <p:spPr>
          <a:xfrm>
            <a:off x="7295589" y="4744476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0.74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F14C69-0D64-7646-C925-B794F7F2958C}"/>
              </a:ext>
            </a:extLst>
          </p:cNvPr>
          <p:cNvSpPr txBox="1"/>
          <p:nvPr/>
        </p:nvSpPr>
        <p:spPr>
          <a:xfrm>
            <a:off x="9631703" y="4806031"/>
            <a:ext cx="1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4685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/>
      <p:bldP spid="19" grpId="0"/>
      <p:bldP spid="20" grpId="0"/>
      <p:bldP spid="21" grpId="0"/>
      <p:bldP spid="24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486300-9B14-C3E3-0821-682B1C626821}"/>
              </a:ext>
            </a:extLst>
          </p:cNvPr>
          <p:cNvSpPr txBox="1"/>
          <p:nvPr/>
        </p:nvSpPr>
        <p:spPr>
          <a:xfrm>
            <a:off x="3048012" y="240739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MODEL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52C45-AE88-7876-8B7A-7B06311ABB63}"/>
              </a:ext>
            </a:extLst>
          </p:cNvPr>
          <p:cNvSpPr/>
          <p:nvPr/>
        </p:nvSpPr>
        <p:spPr>
          <a:xfrm>
            <a:off x="1138991" y="2743199"/>
            <a:ext cx="2855507" cy="1479177"/>
          </a:xfrm>
          <a:prstGeom prst="rect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51366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60F46-C74E-9BA1-9AAE-776B682D6E27}"/>
              </a:ext>
            </a:extLst>
          </p:cNvPr>
          <p:cNvSpPr/>
          <p:nvPr/>
        </p:nvSpPr>
        <p:spPr>
          <a:xfrm>
            <a:off x="1138991" y="4428163"/>
            <a:ext cx="2855507" cy="14791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3184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1E167-99C4-819B-7D91-91C14FA8EE18}"/>
              </a:ext>
            </a:extLst>
          </p:cNvPr>
          <p:cNvSpPr/>
          <p:nvPr/>
        </p:nvSpPr>
        <p:spPr>
          <a:xfrm>
            <a:off x="4174948" y="2743200"/>
            <a:ext cx="2855507" cy="14791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5188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130B1C-1F82-622D-5C1B-CC9EFF12FFE3}"/>
              </a:ext>
            </a:extLst>
          </p:cNvPr>
          <p:cNvSpPr/>
          <p:nvPr/>
        </p:nvSpPr>
        <p:spPr>
          <a:xfrm>
            <a:off x="4174948" y="4434365"/>
            <a:ext cx="2855507" cy="1479177"/>
          </a:xfrm>
          <a:prstGeom prst="rect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1765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A7457-40E1-083A-CA16-7B39C9EFFE3B}"/>
              </a:ext>
            </a:extLst>
          </p:cNvPr>
          <p:cNvSpPr txBox="1"/>
          <p:nvPr/>
        </p:nvSpPr>
        <p:spPr>
          <a:xfrm>
            <a:off x="453214" y="3399911"/>
            <a:ext cx="50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D28C-0F56-1994-3C41-33345003D947}"/>
              </a:ext>
            </a:extLst>
          </p:cNvPr>
          <p:cNvSpPr txBox="1"/>
          <p:nvPr/>
        </p:nvSpPr>
        <p:spPr>
          <a:xfrm>
            <a:off x="453213" y="4813808"/>
            <a:ext cx="50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3145E-E8A8-04A2-327E-728EE62A488E}"/>
              </a:ext>
            </a:extLst>
          </p:cNvPr>
          <p:cNvSpPr txBox="1"/>
          <p:nvPr/>
        </p:nvSpPr>
        <p:spPr>
          <a:xfrm>
            <a:off x="2434397" y="5907339"/>
            <a:ext cx="50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CB0C15-A571-BA68-E8EB-044A1DBD5A6E}"/>
              </a:ext>
            </a:extLst>
          </p:cNvPr>
          <p:cNvSpPr txBox="1"/>
          <p:nvPr/>
        </p:nvSpPr>
        <p:spPr>
          <a:xfrm>
            <a:off x="5558597" y="5907339"/>
            <a:ext cx="50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1FBE1-DB05-CB4A-F73E-0807EBE1CCBC}"/>
              </a:ext>
            </a:extLst>
          </p:cNvPr>
          <p:cNvSpPr txBox="1"/>
          <p:nvPr/>
        </p:nvSpPr>
        <p:spPr>
          <a:xfrm>
            <a:off x="2566744" y="2069545"/>
            <a:ext cx="36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CONFUSION MATRIX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61FFF1-30CF-4D71-A84D-C12D34FD0320}"/>
              </a:ext>
            </a:extLst>
          </p:cNvPr>
          <p:cNvSpPr/>
          <p:nvPr/>
        </p:nvSpPr>
        <p:spPr>
          <a:xfrm>
            <a:off x="9192127" y="2242426"/>
            <a:ext cx="1359568" cy="1330366"/>
          </a:xfrm>
          <a:prstGeom prst="ellipse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0.94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A6A4E5-3648-D86B-2E06-76AA885825C1}"/>
              </a:ext>
            </a:extLst>
          </p:cNvPr>
          <p:cNvSpPr/>
          <p:nvPr/>
        </p:nvSpPr>
        <p:spPr>
          <a:xfrm>
            <a:off x="9192127" y="5167751"/>
            <a:ext cx="1359568" cy="1330366"/>
          </a:xfrm>
          <a:prstGeom prst="ellipse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0.92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814E6B-E5AF-2704-79B7-3737061A8340}"/>
              </a:ext>
            </a:extLst>
          </p:cNvPr>
          <p:cNvSpPr/>
          <p:nvPr/>
        </p:nvSpPr>
        <p:spPr>
          <a:xfrm>
            <a:off x="7832559" y="3726994"/>
            <a:ext cx="1359568" cy="1330366"/>
          </a:xfrm>
          <a:prstGeom prst="ellipse">
            <a:avLst/>
          </a:prstGeom>
          <a:solidFill>
            <a:srgbClr val="C00000">
              <a:alpha val="69507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0.91</a:t>
            </a:r>
            <a:endParaRPr lang="en-US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CBE5E0-D9BE-6795-C368-FB1A10CD40BF}"/>
              </a:ext>
            </a:extLst>
          </p:cNvPr>
          <p:cNvSpPr txBox="1"/>
          <p:nvPr/>
        </p:nvSpPr>
        <p:spPr>
          <a:xfrm>
            <a:off x="10619872" y="2676776"/>
            <a:ext cx="182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PRECISION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D89761-3019-8DC6-028E-0F08F06A49F7}"/>
              </a:ext>
            </a:extLst>
          </p:cNvPr>
          <p:cNvSpPr txBox="1"/>
          <p:nvPr/>
        </p:nvSpPr>
        <p:spPr>
          <a:xfrm>
            <a:off x="9356565" y="4139439"/>
            <a:ext cx="182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RECALL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C2444-23D7-5850-C4FD-800FA21A7971}"/>
              </a:ext>
            </a:extLst>
          </p:cNvPr>
          <p:cNvSpPr txBox="1"/>
          <p:nvPr/>
        </p:nvSpPr>
        <p:spPr>
          <a:xfrm>
            <a:off x="10619871" y="5602102"/>
            <a:ext cx="182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5016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Dark Free Powerpoint Templates Design, 60% OFF">
            <a:extLst>
              <a:ext uri="{FF2B5EF4-FFF2-40B4-BE49-F238E27FC236}">
                <a16:creationId xmlns:a16="http://schemas.microsoft.com/office/drawing/2014/main" id="{517AD630-85D7-C15C-4609-B31AEFD87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40"/>
          <a:stretch/>
        </p:blipFill>
        <p:spPr bwMode="auto">
          <a:xfrm>
            <a:off x="0" y="0"/>
            <a:ext cx="3657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47C953-BAB8-B79E-BB16-B4A42C8385F3}"/>
              </a:ext>
            </a:extLst>
          </p:cNvPr>
          <p:cNvSpPr txBox="1"/>
          <p:nvPr/>
        </p:nvSpPr>
        <p:spPr>
          <a:xfrm>
            <a:off x="4412093" y="111399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EB8BA-4A7F-FFA9-0D40-00C3CB437992}"/>
              </a:ext>
            </a:extLst>
          </p:cNvPr>
          <p:cNvGrpSpPr/>
          <p:nvPr/>
        </p:nvGrpSpPr>
        <p:grpSpPr>
          <a:xfrm>
            <a:off x="128337" y="1603275"/>
            <a:ext cx="5967663" cy="4389470"/>
            <a:chOff x="280977" y="1443790"/>
            <a:chExt cx="6151664" cy="43193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20BE22-0A4F-1B5D-07DC-4F485671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78" y="1443790"/>
              <a:ext cx="6151663" cy="4319336"/>
            </a:xfrm>
            <a:prstGeom prst="rect">
              <a:avLst/>
            </a:prstGeom>
            <a:solidFill>
              <a:srgbClr val="9A020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7E74DF-C149-89E6-825E-59AEDB3CFF87}"/>
                </a:ext>
              </a:extLst>
            </p:cNvPr>
            <p:cNvSpPr txBox="1"/>
            <p:nvPr/>
          </p:nvSpPr>
          <p:spPr>
            <a:xfrm>
              <a:off x="517358" y="1937085"/>
              <a:ext cx="13956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AGE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E4638A-3B61-1FA0-D703-62AE98687062}"/>
                </a:ext>
              </a:extLst>
            </p:cNvPr>
            <p:cNvSpPr txBox="1"/>
            <p:nvPr/>
          </p:nvSpPr>
          <p:spPr>
            <a:xfrm>
              <a:off x="517357" y="2653799"/>
              <a:ext cx="13956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PAYMENT_RATE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35CFE0-5B82-788D-1EAB-2155CCB5A006}"/>
                </a:ext>
              </a:extLst>
            </p:cNvPr>
            <p:cNvSpPr txBox="1"/>
            <p:nvPr/>
          </p:nvSpPr>
          <p:spPr>
            <a:xfrm>
              <a:off x="280978" y="3424093"/>
              <a:ext cx="17405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NEW_REALTY_SCORE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C0F43D-8C5B-2BE4-0597-C9446962FE16}"/>
                </a:ext>
              </a:extLst>
            </p:cNvPr>
            <p:cNvSpPr txBox="1"/>
            <p:nvPr/>
          </p:nvSpPr>
          <p:spPr>
            <a:xfrm>
              <a:off x="280977" y="4140807"/>
              <a:ext cx="17405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AMT_GOODS_PRICE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5250D3-8EB8-36D9-DC1E-136BDB825B2A}"/>
                </a:ext>
              </a:extLst>
            </p:cNvPr>
            <p:cNvSpPr txBox="1"/>
            <p:nvPr/>
          </p:nvSpPr>
          <p:spPr>
            <a:xfrm>
              <a:off x="537409" y="4857521"/>
              <a:ext cx="13477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AMT_CREDIT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B428B2-E4DF-4489-E10A-B4CA837AA7E8}"/>
                </a:ext>
              </a:extLst>
            </p:cNvPr>
            <p:cNvSpPr/>
            <p:nvPr/>
          </p:nvSpPr>
          <p:spPr>
            <a:xfrm>
              <a:off x="1913020" y="1823894"/>
              <a:ext cx="4155146" cy="537241"/>
            </a:xfrm>
            <a:prstGeom prst="rect">
              <a:avLst/>
            </a:prstGeom>
            <a:solidFill>
              <a:srgbClr val="9A02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7C0099-58B6-1E8F-D54D-4611A4CB438E}"/>
                </a:ext>
              </a:extLst>
            </p:cNvPr>
            <p:cNvSpPr/>
            <p:nvPr/>
          </p:nvSpPr>
          <p:spPr>
            <a:xfrm>
              <a:off x="1940854" y="2532229"/>
              <a:ext cx="3232725" cy="575136"/>
            </a:xfrm>
            <a:prstGeom prst="rect">
              <a:avLst/>
            </a:prstGeom>
            <a:solidFill>
              <a:srgbClr val="9A02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99CF23-9DB3-4E3A-0777-1A0A882F9D31}"/>
                </a:ext>
              </a:extLst>
            </p:cNvPr>
            <p:cNvSpPr/>
            <p:nvPr/>
          </p:nvSpPr>
          <p:spPr>
            <a:xfrm>
              <a:off x="1940854" y="3248943"/>
              <a:ext cx="3064283" cy="575136"/>
            </a:xfrm>
            <a:prstGeom prst="rect">
              <a:avLst/>
            </a:prstGeom>
            <a:solidFill>
              <a:srgbClr val="9A02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60A3BD-CC83-0E5C-A37B-C7D85DD7C73D}"/>
                </a:ext>
              </a:extLst>
            </p:cNvPr>
            <p:cNvSpPr/>
            <p:nvPr/>
          </p:nvSpPr>
          <p:spPr>
            <a:xfrm>
              <a:off x="1913021" y="3960961"/>
              <a:ext cx="2153654" cy="575136"/>
            </a:xfrm>
            <a:prstGeom prst="rect">
              <a:avLst/>
            </a:prstGeom>
            <a:solidFill>
              <a:srgbClr val="9A02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84F7E0-3333-5E02-71C1-0820828FEDB6}"/>
                </a:ext>
              </a:extLst>
            </p:cNvPr>
            <p:cNvSpPr/>
            <p:nvPr/>
          </p:nvSpPr>
          <p:spPr>
            <a:xfrm>
              <a:off x="1940854" y="4672979"/>
              <a:ext cx="1861125" cy="575136"/>
            </a:xfrm>
            <a:prstGeom prst="rect">
              <a:avLst/>
            </a:prstGeom>
            <a:solidFill>
              <a:srgbClr val="9A02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AFB5DA-0E24-63AE-9901-5D04E7D9BE09}"/>
                </a:ext>
              </a:extLst>
            </p:cNvPr>
            <p:cNvSpPr txBox="1"/>
            <p:nvPr/>
          </p:nvSpPr>
          <p:spPr>
            <a:xfrm>
              <a:off x="1415717" y="1484936"/>
              <a:ext cx="48928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TOP 5 FEATURE IMPORTANCES FROM LGB MODEL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3CF94F-8516-A159-1A07-6D6AA91BFBAA}"/>
                </a:ext>
              </a:extLst>
            </p:cNvPr>
            <p:cNvSpPr txBox="1"/>
            <p:nvPr/>
          </p:nvSpPr>
          <p:spPr>
            <a:xfrm rot="16200000">
              <a:off x="-276240" y="3672331"/>
              <a:ext cx="1310441" cy="156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FE013E2-A3DC-96BC-9D2A-503AC05F7F62}"/>
              </a:ext>
            </a:extLst>
          </p:cNvPr>
          <p:cNvSpPr txBox="1"/>
          <p:nvPr/>
        </p:nvSpPr>
        <p:spPr>
          <a:xfrm>
            <a:off x="6075442" y="1603275"/>
            <a:ext cx="8314302" cy="860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Age</a:t>
            </a: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 – A key factor while consider default probability</a:t>
            </a:r>
          </a:p>
          <a:p>
            <a:pPr algn="just">
              <a:lnSpc>
                <a:spcPct val="200000"/>
              </a:lnSpc>
            </a:pPr>
            <a:r>
              <a:rPr lang="en-US" sz="2800" b="1" dirty="0" err="1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Payment_Rate</a:t>
            </a:r>
            <a:r>
              <a:rPr lang="en-US" sz="2800" b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- Payment of Loan Installments</a:t>
            </a:r>
          </a:p>
          <a:p>
            <a:pPr algn="just">
              <a:lnSpc>
                <a:spcPct val="200000"/>
              </a:lnSpc>
            </a:pPr>
            <a:r>
              <a:rPr lang="en-US" sz="2800" b="1" dirty="0" err="1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Realty_Score</a:t>
            </a:r>
            <a:r>
              <a:rPr lang="en-US" sz="2800" b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– Metric to determine property value</a:t>
            </a:r>
          </a:p>
          <a:p>
            <a:pPr algn="just">
              <a:lnSpc>
                <a:spcPct val="200000"/>
              </a:lnSpc>
            </a:pPr>
            <a:r>
              <a:rPr lang="en-US" sz="2800" b="1" dirty="0" err="1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Amt_Goods_Price</a:t>
            </a:r>
            <a:r>
              <a:rPr lang="en-US" sz="2800" b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– The cost of goods that is offered on credit</a:t>
            </a:r>
          </a:p>
          <a:p>
            <a:pPr algn="just">
              <a:lnSpc>
                <a:spcPct val="200000"/>
              </a:lnSpc>
            </a:pPr>
            <a:r>
              <a:rPr lang="en-US" sz="2800" b="1" dirty="0" err="1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Amt_Credit</a:t>
            </a:r>
            <a:r>
              <a:rPr lang="en-US" sz="2800" b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– Amount of Credit utilized</a:t>
            </a:r>
          </a:p>
          <a:p>
            <a:pPr algn="l">
              <a:lnSpc>
                <a:spcPct val="200000"/>
              </a:lnSpc>
            </a:pPr>
            <a:b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>
              <a:lnSpc>
                <a:spcPct val="200000"/>
              </a:lnSpc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algn="just">
              <a:lnSpc>
                <a:spcPct val="200000"/>
              </a:lnSpc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algn="just">
              <a:lnSpc>
                <a:spcPct val="200000"/>
              </a:lnSpc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212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Dark Free Powerpoint Templates Design, 60% OFF">
            <a:extLst>
              <a:ext uri="{FF2B5EF4-FFF2-40B4-BE49-F238E27FC236}">
                <a16:creationId xmlns:a16="http://schemas.microsoft.com/office/drawing/2014/main" id="{517AD630-85D7-C15C-4609-B31AEFD87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40"/>
          <a:stretch/>
        </p:blipFill>
        <p:spPr bwMode="auto">
          <a:xfrm>
            <a:off x="0" y="0"/>
            <a:ext cx="3657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47C953-BAB8-B79E-BB16-B4A42C8385F3}"/>
              </a:ext>
            </a:extLst>
          </p:cNvPr>
          <p:cNvSpPr txBox="1"/>
          <p:nvPr/>
        </p:nvSpPr>
        <p:spPr>
          <a:xfrm>
            <a:off x="3509725" y="200079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A609-C857-1F54-2A1B-466F3CD48421}"/>
              </a:ext>
            </a:extLst>
          </p:cNvPr>
          <p:cNvSpPr txBox="1"/>
          <p:nvPr/>
        </p:nvSpPr>
        <p:spPr>
          <a:xfrm>
            <a:off x="2176465" y="1415820"/>
            <a:ext cx="10015535" cy="90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Generate Probability of Default (PD)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Risk Adjusted Return on Capital (RAROC)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Ratio of Expected Return(ER) to Economic Capital: (EC)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			</a:t>
            </a:r>
            <a:r>
              <a:rPr lang="en-US" sz="2800" b="1" i="1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RAROC = (ER-EL)/ EC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Compare RAROC values for loan applications to prioritize higher expected returns considering risk.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Establish RAROC thresholds aligned with risk appetite and business goals.</a:t>
            </a:r>
          </a:p>
          <a:p>
            <a:pPr algn="l"/>
            <a:b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algn="just">
              <a:lnSpc>
                <a:spcPct val="150000"/>
              </a:lnSpc>
            </a:pPr>
            <a:endParaRPr lang="en-US" sz="2800" b="1" i="1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algn="just">
              <a:lnSpc>
                <a:spcPct val="150000"/>
              </a:lnSpc>
            </a:pPr>
            <a:endParaRPr lang="en-US" sz="2800" b="1" i="1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047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F8DA32-AC3E-EBF9-BC6B-D8BC5C346701}"/>
              </a:ext>
            </a:extLst>
          </p:cNvPr>
          <p:cNvCxnSpPr>
            <a:cxnSpLocks/>
          </p:cNvCxnSpPr>
          <p:nvPr/>
        </p:nvCxnSpPr>
        <p:spPr>
          <a:xfrm>
            <a:off x="2872171" y="2070424"/>
            <a:ext cx="68221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Trending Home Exterior Design Ideas to Incorporate in 2023">
            <a:extLst>
              <a:ext uri="{FF2B5EF4-FFF2-40B4-BE49-F238E27FC236}">
                <a16:creationId xmlns:a16="http://schemas.microsoft.com/office/drawing/2014/main" id="{814BE2B6-4B3F-0CA3-5083-861D3967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8473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21A2C372-A8DB-EDD1-E8DB-92E455B52A88}"/>
              </a:ext>
            </a:extLst>
          </p:cNvPr>
          <p:cNvSpPr/>
          <p:nvPr/>
        </p:nvSpPr>
        <p:spPr>
          <a:xfrm rot="8341376">
            <a:off x="1880882" y="2651548"/>
            <a:ext cx="10146742" cy="8940795"/>
          </a:xfrm>
          <a:prstGeom prst="rtTriangle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C47C1D7-03D2-629A-1434-55C0778F9A08}"/>
              </a:ext>
            </a:extLst>
          </p:cNvPr>
          <p:cNvSpPr/>
          <p:nvPr/>
        </p:nvSpPr>
        <p:spPr>
          <a:xfrm rot="5114506">
            <a:off x="-1269332" y="2480205"/>
            <a:ext cx="5823284" cy="3669634"/>
          </a:xfrm>
          <a:prstGeom prst="triangle">
            <a:avLst>
              <a:gd name="adj" fmla="val 52606"/>
            </a:avLst>
          </a:prstGeom>
          <a:solidFill>
            <a:schemeClr val="bg2">
              <a:lumMod val="90000"/>
              <a:alpha val="61635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243A58-BD5B-5E06-E849-EE20013F2B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-807826" y="1289247"/>
            <a:ext cx="4291218" cy="3024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CB3D48-063E-FED6-29B4-30D3022A5842}"/>
              </a:ext>
            </a:extLst>
          </p:cNvPr>
          <p:cNvSpPr txBox="1"/>
          <p:nvPr/>
        </p:nvSpPr>
        <p:spPr>
          <a:xfrm>
            <a:off x="3767359" y="4129657"/>
            <a:ext cx="6930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THANK YOU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53B2B7-770C-1D18-7170-DDB52F6293C1}"/>
              </a:ext>
            </a:extLst>
          </p:cNvPr>
          <p:cNvCxnSpPr>
            <a:cxnSpLocks/>
          </p:cNvCxnSpPr>
          <p:nvPr/>
        </p:nvCxnSpPr>
        <p:spPr>
          <a:xfrm flipH="1" flipV="1">
            <a:off x="7654058" y="661330"/>
            <a:ext cx="5043927" cy="5776648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F38C62-DA40-06E8-CEAD-A54207289CF1}"/>
              </a:ext>
            </a:extLst>
          </p:cNvPr>
          <p:cNvCxnSpPr>
            <a:cxnSpLocks/>
          </p:cNvCxnSpPr>
          <p:nvPr/>
        </p:nvCxnSpPr>
        <p:spPr>
          <a:xfrm>
            <a:off x="-1019289" y="1465488"/>
            <a:ext cx="4347317" cy="30257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EEBB60-B2F6-F401-0E23-23758707C45C}"/>
              </a:ext>
            </a:extLst>
          </p:cNvPr>
          <p:cNvCxnSpPr>
            <a:cxnSpLocks/>
          </p:cNvCxnSpPr>
          <p:nvPr/>
        </p:nvCxnSpPr>
        <p:spPr>
          <a:xfrm flipH="1" flipV="1">
            <a:off x="7691711" y="634775"/>
            <a:ext cx="5131008" cy="5897524"/>
          </a:xfrm>
          <a:prstGeom prst="line">
            <a:avLst/>
          </a:prstGeom>
          <a:ln w="57150">
            <a:solidFill>
              <a:srgbClr val="9A0201">
                <a:alpha val="41203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17CD08-9B40-870A-5E07-F80F2F105DD9}"/>
              </a:ext>
            </a:extLst>
          </p:cNvPr>
          <p:cNvCxnSpPr>
            <a:cxnSpLocks/>
          </p:cNvCxnSpPr>
          <p:nvPr/>
        </p:nvCxnSpPr>
        <p:spPr>
          <a:xfrm>
            <a:off x="-1019289" y="1745144"/>
            <a:ext cx="4094700" cy="2922360"/>
          </a:xfrm>
          <a:prstGeom prst="line">
            <a:avLst/>
          </a:prstGeom>
          <a:ln>
            <a:solidFill>
              <a:srgbClr val="9A020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AC9F5-9D66-6FD1-51A5-081885737672}"/>
              </a:ext>
            </a:extLst>
          </p:cNvPr>
          <p:cNvSpPr txBox="1"/>
          <p:nvPr/>
        </p:nvSpPr>
        <p:spPr>
          <a:xfrm>
            <a:off x="3806889" y="480239"/>
            <a:ext cx="6209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43B1-9CFD-F5D6-5108-FD72DB1C2641}"/>
              </a:ext>
            </a:extLst>
          </p:cNvPr>
          <p:cNvSpPr txBox="1"/>
          <p:nvPr/>
        </p:nvSpPr>
        <p:spPr>
          <a:xfrm>
            <a:off x="5166007" y="1615591"/>
            <a:ext cx="185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GROUP 7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356D7A-DF3F-B64E-E344-F41C9339204B}"/>
              </a:ext>
            </a:extLst>
          </p:cNvPr>
          <p:cNvGrpSpPr/>
          <p:nvPr/>
        </p:nvGrpSpPr>
        <p:grpSpPr>
          <a:xfrm>
            <a:off x="6950821" y="3027944"/>
            <a:ext cx="2345708" cy="2675208"/>
            <a:chOff x="663305" y="3027946"/>
            <a:chExt cx="2345708" cy="26752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C0763A-7FFF-94FD-F0A9-D05CBF04215D}"/>
                </a:ext>
              </a:extLst>
            </p:cNvPr>
            <p:cNvSpPr/>
            <p:nvPr/>
          </p:nvSpPr>
          <p:spPr>
            <a:xfrm>
              <a:off x="998623" y="3027946"/>
              <a:ext cx="1612230" cy="155207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glow rad="228600">
                <a:srgbClr val="9A0201">
                  <a:alpha val="40000"/>
                </a:srgb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66" name="Picture 2" descr="Cartoon Icon #330922 - Free Icons Library">
              <a:extLst>
                <a:ext uri="{FF2B5EF4-FFF2-40B4-BE49-F238E27FC236}">
                  <a16:creationId xmlns:a16="http://schemas.microsoft.com/office/drawing/2014/main" id="{38590FDE-5EDC-4679-A001-2CC4C8409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287" y="3289307"/>
              <a:ext cx="923745" cy="92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09E5E0-0126-4174-9122-7CA970463B0E}"/>
                </a:ext>
              </a:extLst>
            </p:cNvPr>
            <p:cNvSpPr txBox="1"/>
            <p:nvPr/>
          </p:nvSpPr>
          <p:spPr>
            <a:xfrm>
              <a:off x="663305" y="4841380"/>
              <a:ext cx="2345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SANKET </a:t>
              </a:r>
            </a:p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JANOLKAR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84E720-A2FC-E60A-DE44-41E5ABB5F81D}"/>
              </a:ext>
            </a:extLst>
          </p:cNvPr>
          <p:cNvGrpSpPr/>
          <p:nvPr/>
        </p:nvGrpSpPr>
        <p:grpSpPr>
          <a:xfrm>
            <a:off x="9355649" y="3027943"/>
            <a:ext cx="2345708" cy="2675209"/>
            <a:chOff x="3013473" y="3027945"/>
            <a:chExt cx="2345708" cy="267520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500F4A-D320-950F-696B-434B28CCA512}"/>
                </a:ext>
              </a:extLst>
            </p:cNvPr>
            <p:cNvSpPr/>
            <p:nvPr/>
          </p:nvSpPr>
          <p:spPr>
            <a:xfrm>
              <a:off x="3364833" y="3027945"/>
              <a:ext cx="1612230" cy="155207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glow rad="228600">
                <a:srgbClr val="9A0201">
                  <a:alpha val="40000"/>
                </a:srgb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2" descr="Cartoon Icon #330922 - Free Icons Library">
              <a:extLst>
                <a:ext uri="{FF2B5EF4-FFF2-40B4-BE49-F238E27FC236}">
                  <a16:creationId xmlns:a16="http://schemas.microsoft.com/office/drawing/2014/main" id="{2C04769C-7F57-6002-5676-89737EC28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075" y="3253549"/>
              <a:ext cx="923745" cy="92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71896A-1EC1-A823-3C87-AE42DC02BC10}"/>
                </a:ext>
              </a:extLst>
            </p:cNvPr>
            <p:cNvSpPr txBox="1"/>
            <p:nvPr/>
          </p:nvSpPr>
          <p:spPr>
            <a:xfrm>
              <a:off x="3013473" y="4841380"/>
              <a:ext cx="2345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SARVESH</a:t>
              </a:r>
            </a:p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KELUSKAR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DA03D9-ABC8-004D-F2E9-2D3BA4D646DA}"/>
              </a:ext>
            </a:extLst>
          </p:cNvPr>
          <p:cNvGrpSpPr/>
          <p:nvPr/>
        </p:nvGrpSpPr>
        <p:grpSpPr>
          <a:xfrm>
            <a:off x="2895471" y="3068710"/>
            <a:ext cx="2345708" cy="2675210"/>
            <a:chOff x="6911725" y="3027944"/>
            <a:chExt cx="2345708" cy="26752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BA8A81-BD31-5DD5-0008-FFADF6F4A847}"/>
                </a:ext>
              </a:extLst>
            </p:cNvPr>
            <p:cNvSpPr/>
            <p:nvPr/>
          </p:nvSpPr>
          <p:spPr>
            <a:xfrm>
              <a:off x="7380956" y="3027944"/>
              <a:ext cx="1612230" cy="155207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glow rad="228600">
                <a:srgbClr val="9A0201">
                  <a:alpha val="40000"/>
                </a:srgb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" descr="Cartoon Icon #330922 - Free Icons Library">
              <a:extLst>
                <a:ext uri="{FF2B5EF4-FFF2-40B4-BE49-F238E27FC236}">
                  <a16:creationId xmlns:a16="http://schemas.microsoft.com/office/drawing/2014/main" id="{2716A7E3-B1FC-0DC3-8047-B7F840009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198" y="3291643"/>
              <a:ext cx="923745" cy="92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0F6D1-044A-597C-8EA3-1660B1580EBD}"/>
                </a:ext>
              </a:extLst>
            </p:cNvPr>
            <p:cNvSpPr txBox="1"/>
            <p:nvPr/>
          </p:nvSpPr>
          <p:spPr>
            <a:xfrm>
              <a:off x="6911725" y="4841380"/>
              <a:ext cx="2345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GAUTAM</a:t>
              </a:r>
            </a:p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NAIR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BCBAB-DD91-FF64-2600-F7CF4E07B850}"/>
              </a:ext>
            </a:extLst>
          </p:cNvPr>
          <p:cNvGrpSpPr/>
          <p:nvPr/>
        </p:nvGrpSpPr>
        <p:grpSpPr>
          <a:xfrm>
            <a:off x="570947" y="3027944"/>
            <a:ext cx="2345708" cy="2675211"/>
            <a:chOff x="9380427" y="3027943"/>
            <a:chExt cx="2345708" cy="267521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B2DFA-6B76-54FA-1552-E8C22F9A19A5}"/>
                </a:ext>
              </a:extLst>
            </p:cNvPr>
            <p:cNvSpPr/>
            <p:nvPr/>
          </p:nvSpPr>
          <p:spPr>
            <a:xfrm>
              <a:off x="9747166" y="3027943"/>
              <a:ext cx="1612230" cy="1552073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glow rad="228600">
                <a:srgbClr val="9A0201">
                  <a:alpha val="40000"/>
                </a:srgb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70" name="Picture 6" descr="Mature Women Life Group - Professional Woman Icon - Free Transparent PNG  Clipart Images Download">
              <a:extLst>
                <a:ext uri="{FF2B5EF4-FFF2-40B4-BE49-F238E27FC236}">
                  <a16:creationId xmlns:a16="http://schemas.microsoft.com/office/drawing/2014/main" id="{117A676B-B720-2667-7A0C-D184BEAEE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71" b="89847" l="10000" r="90000">
                          <a14:foregroundMark x1="42738" y1="81226" x2="42738" y2="81226"/>
                          <a14:foregroundMark x1="31667" y1="80651" x2="31667" y2="80651"/>
                          <a14:foregroundMark x1="59286" y1="79310" x2="59286" y2="79310"/>
                          <a14:foregroundMark x1="66667" y1="85057" x2="66667" y2="85057"/>
                          <a14:foregroundMark x1="49524" y1="7471" x2="49524" y2="74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700" y="3253549"/>
              <a:ext cx="1651162" cy="102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C7ED7F-9D4D-3D67-88D8-EA7D13154712}"/>
                </a:ext>
              </a:extLst>
            </p:cNvPr>
            <p:cNvSpPr txBox="1"/>
            <p:nvPr/>
          </p:nvSpPr>
          <p:spPr>
            <a:xfrm>
              <a:off x="9380427" y="4841380"/>
              <a:ext cx="23457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NISHI</a:t>
              </a:r>
            </a:p>
            <a:p>
              <a:pPr algn="ctr"/>
              <a:r>
                <a:rPr lang="en-US" sz="2500" spc="300" dirty="0">
                  <a:solidFill>
                    <a:schemeClr val="bg1"/>
                  </a:solidFill>
                  <a:latin typeface="Angsana New" panose="02020603050405020304" pitchFamily="18" charset="-34"/>
                  <a:ea typeface="Baskerville" panose="02020502070401020303" pitchFamily="18" charset="0"/>
                  <a:cs typeface="Angsana New" panose="02020603050405020304" pitchFamily="18" charset="-34"/>
                </a:rPr>
                <a:t>TAYADE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555F754-352F-8249-6DF9-B9D8899D9947}"/>
              </a:ext>
            </a:extLst>
          </p:cNvPr>
          <p:cNvSpPr txBox="1"/>
          <p:nvPr/>
        </p:nvSpPr>
        <p:spPr>
          <a:xfrm>
            <a:off x="10010273" y="6150114"/>
            <a:ext cx="2976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GROUP  7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F460F-EB2D-89ED-A0B3-AAECE3370A10}"/>
              </a:ext>
            </a:extLst>
          </p:cNvPr>
          <p:cNvSpPr txBox="1"/>
          <p:nvPr/>
        </p:nvSpPr>
        <p:spPr>
          <a:xfrm>
            <a:off x="3550721" y="219466"/>
            <a:ext cx="6209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BUSINESS PROBLEM 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EA95378D-7087-E574-DC6B-ABACDF569B9B}"/>
              </a:ext>
            </a:extLst>
          </p:cNvPr>
          <p:cNvSpPr/>
          <p:nvPr/>
        </p:nvSpPr>
        <p:spPr>
          <a:xfrm>
            <a:off x="-1266948" y="1350435"/>
            <a:ext cx="6209673" cy="3609495"/>
          </a:xfrm>
          <a:prstGeom prst="flowChartTerminator">
            <a:avLst/>
          </a:prstGeom>
          <a:solidFill>
            <a:schemeClr val="bg2">
              <a:lumMod val="90000"/>
              <a:alpha val="2400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rminator 27">
            <a:extLst>
              <a:ext uri="{FF2B5EF4-FFF2-40B4-BE49-F238E27FC236}">
                <a16:creationId xmlns:a16="http://schemas.microsoft.com/office/drawing/2014/main" id="{EDAE650F-1DD2-7F26-61C5-416BD4031350}"/>
              </a:ext>
            </a:extLst>
          </p:cNvPr>
          <p:cNvSpPr/>
          <p:nvPr/>
        </p:nvSpPr>
        <p:spPr>
          <a:xfrm>
            <a:off x="7606894" y="3155182"/>
            <a:ext cx="6209673" cy="3510313"/>
          </a:xfrm>
          <a:prstGeom prst="flowChartTerminator">
            <a:avLst/>
          </a:prstGeom>
          <a:solidFill>
            <a:schemeClr val="bg2">
              <a:lumMod val="90000"/>
              <a:alpha val="2400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58E86-CF6A-07E5-29D0-B4565B1C7056}"/>
              </a:ext>
            </a:extLst>
          </p:cNvPr>
          <p:cNvSpPr txBox="1"/>
          <p:nvPr/>
        </p:nvSpPr>
        <p:spPr>
          <a:xfrm>
            <a:off x="114192" y="2517268"/>
            <a:ext cx="41294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A020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Challenges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in extending loans to individuals with limited credit history hinder the achievement of our </a:t>
            </a:r>
            <a:r>
              <a:rPr lang="en-US" sz="3200" dirty="0">
                <a:solidFill>
                  <a:srgbClr val="9A020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financial inclusion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mission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098" name="Picture 2" descr="Business Problem Solving: Over 71,824 Royalty-Free Licensable Stock  Illustrations &amp; Drawings | Shutterstock">
            <a:extLst>
              <a:ext uri="{FF2B5EF4-FFF2-40B4-BE49-F238E27FC236}">
                <a16:creationId xmlns:a16="http://schemas.microsoft.com/office/drawing/2014/main" id="{0A486133-442C-4F66-A8EB-AEF4AE975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200" y1="29812" x2="54200" y2="29812"/>
                        <a14:foregroundMark x1="36600" y1="30500" x2="36600" y2="30500"/>
                        <a14:foregroundMark x1="49667" y1="25438" x2="49667" y2="25438"/>
                        <a14:foregroundMark x1="30600" y1="43188" x2="30600" y2="43188"/>
                        <a14:foregroundMark x1="35867" y1="55625" x2="35867" y2="55625"/>
                        <a14:foregroundMark x1="49533" y1="64063" x2="49533" y2="64063"/>
                        <a14:foregroundMark x1="62600" y1="55813" x2="62600" y2="55813"/>
                        <a14:foregroundMark x1="68000" y1="43688" x2="68000" y2="43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17533" r="17668" b="21876"/>
          <a:stretch/>
        </p:blipFill>
        <p:spPr bwMode="auto">
          <a:xfrm>
            <a:off x="4643239" y="2129446"/>
            <a:ext cx="3254381" cy="3358800"/>
          </a:xfrm>
          <a:prstGeom prst="rect">
            <a:avLst/>
          </a:prstGeom>
          <a:noFill/>
          <a:effectLst>
            <a:glow rad="185695">
              <a:schemeClr val="bg1">
                <a:lumMod val="75000"/>
                <a:alpha val="3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6C04B4-B725-4024-D37F-9F8EAF0A7C9C}"/>
              </a:ext>
            </a:extLst>
          </p:cNvPr>
          <p:cNvSpPr txBox="1"/>
          <p:nvPr/>
        </p:nvSpPr>
        <p:spPr>
          <a:xfrm>
            <a:off x="944694" y="1617137"/>
            <a:ext cx="3678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latin typeface="Angsana New" panose="02020603050405020304" pitchFamily="18" charset="-34"/>
                <a:cs typeface="Angsana New" panose="02020603050405020304" pitchFamily="18" charset="-34"/>
              </a:rPr>
              <a:t>PROBLEM</a:t>
            </a:r>
            <a:r>
              <a:rPr lang="en-US" sz="5400" b="1" spc="3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4400" b="1" spc="3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2D571E-D0C5-5D66-9A65-04F4DA041346}"/>
              </a:ext>
            </a:extLst>
          </p:cNvPr>
          <p:cNvSpPr txBox="1"/>
          <p:nvPr/>
        </p:nvSpPr>
        <p:spPr>
          <a:xfrm>
            <a:off x="9013849" y="3683985"/>
            <a:ext cx="367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latin typeface="Angsana New" panose="02020603050405020304" pitchFamily="18" charset="-34"/>
                <a:cs typeface="Angsana New" panose="02020603050405020304" pitchFamily="18" charset="-34"/>
              </a:rPr>
              <a:t>APPROACH</a:t>
            </a:r>
            <a:endParaRPr lang="en-US" sz="4400" b="1" spc="3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089CB-693F-B6CF-5C21-FAF7E32677D2}"/>
              </a:ext>
            </a:extLst>
          </p:cNvPr>
          <p:cNvSpPr txBox="1"/>
          <p:nvPr/>
        </p:nvSpPr>
        <p:spPr>
          <a:xfrm>
            <a:off x="8464676" y="4750276"/>
            <a:ext cx="3564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9A020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Predicting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the ability of home loan applicant to repay the loan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7626E6-A711-56F7-3CEB-CB37273999EA}"/>
              </a:ext>
            </a:extLst>
          </p:cNvPr>
          <p:cNvSpPr txBox="1"/>
          <p:nvPr/>
        </p:nvSpPr>
        <p:spPr>
          <a:xfrm>
            <a:off x="-45219" y="1094418"/>
            <a:ext cx="806116" cy="179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rgbClr val="9A0201"/>
                </a:solidFill>
              </a:rPr>
              <a:t>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310E1-4503-BA1C-08F5-A838DCAF4DC9}"/>
              </a:ext>
            </a:extLst>
          </p:cNvPr>
          <p:cNvSpPr txBox="1"/>
          <p:nvPr/>
        </p:nvSpPr>
        <p:spPr>
          <a:xfrm rot="10800000">
            <a:off x="11498415" y="2258169"/>
            <a:ext cx="806116" cy="179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rgbClr val="9A020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456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8" grpId="1" animBg="1"/>
      <p:bldP spid="29" grpId="0"/>
      <p:bldP spid="30" grpId="0"/>
      <p:bldP spid="31" grpId="0"/>
      <p:bldP spid="18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555F754-352F-8249-6DF9-B9D8899D9947}"/>
              </a:ext>
            </a:extLst>
          </p:cNvPr>
          <p:cNvSpPr txBox="1"/>
          <p:nvPr/>
        </p:nvSpPr>
        <p:spPr>
          <a:xfrm>
            <a:off x="10010273" y="6150114"/>
            <a:ext cx="2398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GROUP  7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CD4704-2A62-54E9-42D1-99354B2D0766}"/>
              </a:ext>
            </a:extLst>
          </p:cNvPr>
          <p:cNvSpPr/>
          <p:nvPr/>
        </p:nvSpPr>
        <p:spPr>
          <a:xfrm rot="16200000">
            <a:off x="-2400301" y="2400302"/>
            <a:ext cx="6858001" cy="2057398"/>
          </a:xfrm>
          <a:prstGeom prst="rect">
            <a:avLst/>
          </a:prstGeom>
          <a:solidFill>
            <a:schemeClr val="tx1">
              <a:alpha val="75905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A020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E7F91-9C4D-1652-9AD5-45B1422824DD}"/>
              </a:ext>
            </a:extLst>
          </p:cNvPr>
          <p:cNvSpPr/>
          <p:nvPr/>
        </p:nvSpPr>
        <p:spPr>
          <a:xfrm rot="18842847">
            <a:off x="-531872" y="1147163"/>
            <a:ext cx="5178543" cy="4922174"/>
          </a:xfrm>
          <a:prstGeom prst="rect">
            <a:avLst/>
          </a:prstGeom>
          <a:solidFill>
            <a:schemeClr val="tx1">
              <a:alpha val="2400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Analysis Clipart Images - Free Download on Freepik">
            <a:extLst>
              <a:ext uri="{FF2B5EF4-FFF2-40B4-BE49-F238E27FC236}">
                <a16:creationId xmlns:a16="http://schemas.microsoft.com/office/drawing/2014/main" id="{3F0CD6DA-8BBD-8932-10CA-00E5959C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167"/>
            <a:ext cx="4493666" cy="4493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AF460F-EB2D-89ED-A0B3-AAECE3370A10}"/>
              </a:ext>
            </a:extLst>
          </p:cNvPr>
          <p:cNvSpPr txBox="1"/>
          <p:nvPr/>
        </p:nvSpPr>
        <p:spPr>
          <a:xfrm>
            <a:off x="4939695" y="143814"/>
            <a:ext cx="8087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DATASETS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089CB-693F-B6CF-5C21-FAF7E32677D2}"/>
              </a:ext>
            </a:extLst>
          </p:cNvPr>
          <p:cNvSpPr txBox="1"/>
          <p:nvPr/>
        </p:nvSpPr>
        <p:spPr>
          <a:xfrm>
            <a:off x="6196486" y="1196211"/>
            <a:ext cx="439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Prediction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7BF00-13FF-D18B-3B94-A99803B1BA0B}"/>
              </a:ext>
            </a:extLst>
          </p:cNvPr>
          <p:cNvSpPr txBox="1"/>
          <p:nvPr/>
        </p:nvSpPr>
        <p:spPr>
          <a:xfrm>
            <a:off x="6196486" y="3105941"/>
            <a:ext cx="494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Client’s Credit History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601B-1E9E-28C8-1CC8-1E8F2AFE9E76}"/>
              </a:ext>
            </a:extLst>
          </p:cNvPr>
          <p:cNvSpPr txBox="1"/>
          <p:nvPr/>
        </p:nvSpPr>
        <p:spPr>
          <a:xfrm>
            <a:off x="7814509" y="1862714"/>
            <a:ext cx="4391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Application Train Set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Application Test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074226-0E3B-1475-2CE6-3D03F6C35E6C}"/>
              </a:ext>
            </a:extLst>
          </p:cNvPr>
          <p:cNvSpPr txBox="1"/>
          <p:nvPr/>
        </p:nvSpPr>
        <p:spPr>
          <a:xfrm>
            <a:off x="7814509" y="3775116"/>
            <a:ext cx="43915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Bureau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Bureau Balance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Previous Application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Installment Payments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Credit Card Balance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POS Cash Balance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5A44C0B-77A6-91A1-9609-A84BDAA4F3FB}"/>
              </a:ext>
            </a:extLst>
          </p:cNvPr>
          <p:cNvSpPr/>
          <p:nvPr/>
        </p:nvSpPr>
        <p:spPr>
          <a:xfrm>
            <a:off x="7507706" y="2141625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E332DA95-DC64-FEB6-4F9D-A056C056D7BE}"/>
              </a:ext>
            </a:extLst>
          </p:cNvPr>
          <p:cNvSpPr/>
          <p:nvPr/>
        </p:nvSpPr>
        <p:spPr>
          <a:xfrm>
            <a:off x="7515722" y="2570751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3A5155C-0F1B-7A38-24BD-415FE1D6A740}"/>
              </a:ext>
            </a:extLst>
          </p:cNvPr>
          <p:cNvSpPr/>
          <p:nvPr/>
        </p:nvSpPr>
        <p:spPr>
          <a:xfrm>
            <a:off x="7523742" y="3986462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1AF30B0-80BA-8067-DC26-B0C636CD6E2A}"/>
              </a:ext>
            </a:extLst>
          </p:cNvPr>
          <p:cNvSpPr/>
          <p:nvPr/>
        </p:nvSpPr>
        <p:spPr>
          <a:xfrm>
            <a:off x="7531760" y="4463716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98D9EDF-A4F1-05D3-5E41-3EC8C9B67710}"/>
              </a:ext>
            </a:extLst>
          </p:cNvPr>
          <p:cNvSpPr/>
          <p:nvPr/>
        </p:nvSpPr>
        <p:spPr>
          <a:xfrm>
            <a:off x="7527744" y="4940970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CA425A0-CB6C-987E-240A-CD39D8AB84C8}"/>
              </a:ext>
            </a:extLst>
          </p:cNvPr>
          <p:cNvSpPr/>
          <p:nvPr/>
        </p:nvSpPr>
        <p:spPr>
          <a:xfrm>
            <a:off x="7535761" y="5454320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33EB1F12-A015-574B-80AC-504B42664E4B}"/>
              </a:ext>
            </a:extLst>
          </p:cNvPr>
          <p:cNvSpPr/>
          <p:nvPr/>
        </p:nvSpPr>
        <p:spPr>
          <a:xfrm>
            <a:off x="7547793" y="5935580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2F18940B-5A25-AEB8-5207-5CA04A38330B}"/>
              </a:ext>
            </a:extLst>
          </p:cNvPr>
          <p:cNvSpPr/>
          <p:nvPr/>
        </p:nvSpPr>
        <p:spPr>
          <a:xfrm>
            <a:off x="7543779" y="6448930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AF460F-EB2D-89ED-A0B3-AAECE3370A10}"/>
              </a:ext>
            </a:extLst>
          </p:cNvPr>
          <p:cNvSpPr txBox="1"/>
          <p:nvPr/>
        </p:nvSpPr>
        <p:spPr>
          <a:xfrm>
            <a:off x="1030412" y="544648"/>
            <a:ext cx="833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TARGET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89-80E8-29BE-D2D4-319AE0ADF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66" b="91833" l="8787" r="89854">
                        <a14:foregroundMark x1="8891" y1="44622" x2="8891" y2="44622"/>
                        <a14:foregroundMark x1="8996" y1="65339" x2="8996" y2="65339"/>
                        <a14:foregroundMark x1="13598" y1="68725" x2="26255" y2="73108"/>
                        <a14:foregroundMark x1="26255" y1="73108" x2="31067" y2="72709"/>
                        <a14:foregroundMark x1="31590" y1="84661" x2="44665" y2="85060"/>
                        <a14:foregroundMark x1="49477" y1="91833" x2="31590" y2="89641"/>
                        <a14:foregroundMark x1="31590" y1="89641" x2="28033" y2="86653"/>
                        <a14:foregroundMark x1="59728" y1="87649" x2="75000" y2="76096"/>
                        <a14:foregroundMark x1="80544" y1="70120" x2="65481" y2="89044"/>
                        <a14:foregroundMark x1="81172" y1="68725" x2="81172" y2="68725"/>
                        <a14:foregroundMark x1="83787" y1="65538" x2="83787" y2="65538"/>
                        <a14:foregroundMark x1="83787" y1="65538" x2="83787" y2="65538"/>
                        <a14:foregroundMark x1="84205" y1="62948" x2="84205" y2="64940"/>
                        <a14:foregroundMark x1="49477" y1="8566" x2="49477" y2="8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0" y="2340209"/>
            <a:ext cx="5712368" cy="3333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B542F-4B70-C34B-C8A9-0ACB17044F32}"/>
              </a:ext>
            </a:extLst>
          </p:cNvPr>
          <p:cNvSpPr txBox="1"/>
          <p:nvPr/>
        </p:nvSpPr>
        <p:spPr>
          <a:xfrm>
            <a:off x="1540043" y="2907918"/>
            <a:ext cx="198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NON-DEFAULT</a:t>
            </a:r>
          </a:p>
          <a:p>
            <a:pPr algn="ctr"/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91.9%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5BF76-8169-0205-7428-2D202B0975A4}"/>
              </a:ext>
            </a:extLst>
          </p:cNvPr>
          <p:cNvSpPr txBox="1"/>
          <p:nvPr/>
        </p:nvSpPr>
        <p:spPr>
          <a:xfrm>
            <a:off x="3352039" y="4321787"/>
            <a:ext cx="156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DEFAULT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8.1%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68B35721-4237-9211-036E-D89FC34E9E75}"/>
              </a:ext>
            </a:extLst>
          </p:cNvPr>
          <p:cNvSpPr/>
          <p:nvPr/>
        </p:nvSpPr>
        <p:spPr>
          <a:xfrm>
            <a:off x="8292293" y="840710"/>
            <a:ext cx="3327201" cy="2627167"/>
          </a:xfrm>
          <a:prstGeom prst="round2DiagRect">
            <a:avLst/>
          </a:prstGeom>
          <a:solidFill>
            <a:schemeClr val="bg2">
              <a:lumMod val="75000"/>
              <a:alpha val="75000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2E7B-BA1C-0642-8972-4A626022B66F}"/>
              </a:ext>
            </a:extLst>
          </p:cNvPr>
          <p:cNvSpPr txBox="1"/>
          <p:nvPr/>
        </p:nvSpPr>
        <p:spPr>
          <a:xfrm>
            <a:off x="8975129" y="1672495"/>
            <a:ext cx="252770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Majority Class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91.9% - Non Defaulters</a:t>
            </a:r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770F58CB-A0F0-F3D8-8DA7-7348258298EB}"/>
              </a:ext>
            </a:extLst>
          </p:cNvPr>
          <p:cNvSpPr/>
          <p:nvPr/>
        </p:nvSpPr>
        <p:spPr>
          <a:xfrm>
            <a:off x="6511063" y="3736638"/>
            <a:ext cx="3327201" cy="2627167"/>
          </a:xfrm>
          <a:prstGeom prst="round2DiagRect">
            <a:avLst/>
          </a:prstGeom>
          <a:solidFill>
            <a:srgbClr val="9A0201">
              <a:alpha val="84000"/>
            </a:srgb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025CD-A8CC-0358-9132-CAD2C5EE53E3}"/>
              </a:ext>
            </a:extLst>
          </p:cNvPr>
          <p:cNvSpPr txBox="1"/>
          <p:nvPr/>
        </p:nvSpPr>
        <p:spPr>
          <a:xfrm>
            <a:off x="7214276" y="4500179"/>
            <a:ext cx="252770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Minority Class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8.1% - Defaulters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2599D89-3A27-6C82-0B30-A589ACB8984C}"/>
              </a:ext>
            </a:extLst>
          </p:cNvPr>
          <p:cNvSpPr/>
          <p:nvPr/>
        </p:nvSpPr>
        <p:spPr>
          <a:xfrm>
            <a:off x="8714090" y="2671554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58E86-CF6A-07E5-29D0-B4565B1C7056}"/>
              </a:ext>
            </a:extLst>
          </p:cNvPr>
          <p:cNvSpPr txBox="1"/>
          <p:nvPr/>
        </p:nvSpPr>
        <p:spPr>
          <a:xfrm>
            <a:off x="8750197" y="1055188"/>
            <a:ext cx="2411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TARGET  ‘0’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D77CB-FEC1-37EB-9D0A-9EA3B8DF3395}"/>
              </a:ext>
            </a:extLst>
          </p:cNvPr>
          <p:cNvSpPr txBox="1"/>
          <p:nvPr/>
        </p:nvSpPr>
        <p:spPr>
          <a:xfrm>
            <a:off x="7027087" y="3932267"/>
            <a:ext cx="2411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TARGET  ‘1’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DB1A765-ED40-957D-36E0-61169A5B5177}"/>
              </a:ext>
            </a:extLst>
          </p:cNvPr>
          <p:cNvSpPr/>
          <p:nvPr/>
        </p:nvSpPr>
        <p:spPr>
          <a:xfrm>
            <a:off x="6914139" y="4868014"/>
            <a:ext cx="144379" cy="144379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F7207F63-C8BD-A660-2F9D-D67F3F21B9CC}"/>
              </a:ext>
            </a:extLst>
          </p:cNvPr>
          <p:cNvSpPr/>
          <p:nvPr/>
        </p:nvSpPr>
        <p:spPr>
          <a:xfrm>
            <a:off x="6910124" y="5501680"/>
            <a:ext cx="144379" cy="144379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FA5B3CB-04D4-7922-08A9-E6D9808CAE5E}"/>
              </a:ext>
            </a:extLst>
          </p:cNvPr>
          <p:cNvSpPr/>
          <p:nvPr/>
        </p:nvSpPr>
        <p:spPr>
          <a:xfrm>
            <a:off x="8714090" y="2031835"/>
            <a:ext cx="144379" cy="144379"/>
          </a:xfrm>
          <a:prstGeom prst="diamond">
            <a:avLst/>
          </a:prstGeom>
          <a:solidFill>
            <a:srgbClr val="9A0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 animBg="1"/>
      <p:bldP spid="14" grpId="0"/>
      <p:bldP spid="23" grpId="0" animBg="1"/>
      <p:bldP spid="15" grpId="0"/>
      <p:bldP spid="17" grpId="0" animBg="1"/>
      <p:bldP spid="29" grpId="0"/>
      <p:bldP spid="27" grpId="0"/>
      <p:bldP spid="19" grpId="0" animBg="1"/>
      <p:bldP spid="3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9997A5-B7CB-B2E5-C693-0766574CFBBA}"/>
              </a:ext>
            </a:extLst>
          </p:cNvPr>
          <p:cNvSpPr/>
          <p:nvPr/>
        </p:nvSpPr>
        <p:spPr>
          <a:xfrm>
            <a:off x="0" y="4229100"/>
            <a:ext cx="12192000" cy="2647583"/>
          </a:xfrm>
          <a:prstGeom prst="rect">
            <a:avLst/>
          </a:prstGeom>
          <a:solidFill>
            <a:schemeClr val="tx1">
              <a:lumMod val="50000"/>
              <a:lumOff val="50000"/>
              <a:alpha val="2400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F460F-EB2D-89ED-A0B3-AAECE3370A10}"/>
              </a:ext>
            </a:extLst>
          </p:cNvPr>
          <p:cNvSpPr txBox="1"/>
          <p:nvPr/>
        </p:nvSpPr>
        <p:spPr>
          <a:xfrm>
            <a:off x="2499665" y="284449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STATISTICAL APPROACH</a:t>
            </a:r>
            <a:endParaRPr lang="en-US" sz="4800" spc="300" dirty="0"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E48D1E-36FD-A34E-A86F-CF7D0602EBC2}"/>
              </a:ext>
            </a:extLst>
          </p:cNvPr>
          <p:cNvSpPr/>
          <p:nvPr/>
        </p:nvSpPr>
        <p:spPr>
          <a:xfrm>
            <a:off x="464325" y="1739762"/>
            <a:ext cx="2343872" cy="4573779"/>
          </a:xfrm>
          <a:prstGeom prst="rect">
            <a:avLst/>
          </a:prstGeom>
          <a:solidFill>
            <a:schemeClr val="tx1">
              <a:alpha val="84163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089CB-693F-B6CF-5C21-FAF7E32677D2}"/>
              </a:ext>
            </a:extLst>
          </p:cNvPr>
          <p:cNvSpPr txBox="1"/>
          <p:nvPr/>
        </p:nvSpPr>
        <p:spPr>
          <a:xfrm>
            <a:off x="171499" y="4699439"/>
            <a:ext cx="292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04822-242E-F33C-FFAC-9173C195C73C}"/>
              </a:ext>
            </a:extLst>
          </p:cNvPr>
          <p:cNvSpPr/>
          <p:nvPr/>
        </p:nvSpPr>
        <p:spPr>
          <a:xfrm>
            <a:off x="3498260" y="1739762"/>
            <a:ext cx="2343872" cy="4573779"/>
          </a:xfrm>
          <a:prstGeom prst="rect">
            <a:avLst/>
          </a:prstGeom>
          <a:solidFill>
            <a:schemeClr val="tx1">
              <a:alpha val="84163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5F0B0C-68B1-154B-7ABE-5E7CC3A60142}"/>
              </a:ext>
            </a:extLst>
          </p:cNvPr>
          <p:cNvSpPr/>
          <p:nvPr/>
        </p:nvSpPr>
        <p:spPr>
          <a:xfrm>
            <a:off x="9443960" y="1739762"/>
            <a:ext cx="2343872" cy="4573779"/>
          </a:xfrm>
          <a:prstGeom prst="rect">
            <a:avLst/>
          </a:prstGeom>
          <a:solidFill>
            <a:schemeClr val="tx1">
              <a:alpha val="84163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73C8C4-DA16-A42A-A2CE-5719CDEA6EAF}"/>
              </a:ext>
            </a:extLst>
          </p:cNvPr>
          <p:cNvSpPr/>
          <p:nvPr/>
        </p:nvSpPr>
        <p:spPr>
          <a:xfrm>
            <a:off x="6408445" y="1739762"/>
            <a:ext cx="2343872" cy="4573779"/>
          </a:xfrm>
          <a:prstGeom prst="rect">
            <a:avLst/>
          </a:prstGeom>
          <a:solidFill>
            <a:schemeClr val="tx1">
              <a:alpha val="84163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6D7EA-7CB1-00E8-02B8-CE732358067D}"/>
              </a:ext>
            </a:extLst>
          </p:cNvPr>
          <p:cNvSpPr txBox="1"/>
          <p:nvPr/>
        </p:nvSpPr>
        <p:spPr>
          <a:xfrm>
            <a:off x="3239095" y="4407338"/>
            <a:ext cx="2929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FEATURE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BB1CB-EEEB-5556-97DF-E1735128F1F0}"/>
              </a:ext>
            </a:extLst>
          </p:cNvPr>
          <p:cNvSpPr txBox="1"/>
          <p:nvPr/>
        </p:nvSpPr>
        <p:spPr>
          <a:xfrm>
            <a:off x="6168617" y="4407338"/>
            <a:ext cx="2929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5F301-4E03-62C5-8C59-F4625C9D8104}"/>
              </a:ext>
            </a:extLst>
          </p:cNvPr>
          <p:cNvSpPr txBox="1"/>
          <p:nvPr/>
        </p:nvSpPr>
        <p:spPr>
          <a:xfrm>
            <a:off x="9151135" y="4653559"/>
            <a:ext cx="29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PREDICTIONS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58B3B6-AF62-B205-365D-983CEA4C2D7E}"/>
              </a:ext>
            </a:extLst>
          </p:cNvPr>
          <p:cNvSpPr/>
          <p:nvPr/>
        </p:nvSpPr>
        <p:spPr>
          <a:xfrm>
            <a:off x="3756336" y="2006797"/>
            <a:ext cx="1757363" cy="1651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Three black gears illustration, Gear Computer Icons, mechanical gear,  engineering, rim png | PNGEgg">
            <a:extLst>
              <a:ext uri="{FF2B5EF4-FFF2-40B4-BE49-F238E27FC236}">
                <a16:creationId xmlns:a16="http://schemas.microsoft.com/office/drawing/2014/main" id="{1FA55E6C-E39D-3976-E6D9-3519A0E3D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7" b="95560" l="10000" r="90000">
                        <a14:foregroundMark x1="40333" y1="5708" x2="40333" y2="5708"/>
                        <a14:foregroundMark x1="61444" y1="58140" x2="61444" y2="58140"/>
                        <a14:foregroundMark x1="63889" y1="45877" x2="63889" y2="45877"/>
                        <a14:foregroundMark x1="58333" y1="95560" x2="58333" y2="95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17650"/>
          <a:stretch/>
        </p:blipFill>
        <p:spPr bwMode="auto">
          <a:xfrm>
            <a:off x="4058538" y="2396476"/>
            <a:ext cx="1175198" cy="102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A04F56-E9F6-E68F-0A41-7EAF8A89105B}"/>
              </a:ext>
            </a:extLst>
          </p:cNvPr>
          <p:cNvSpPr/>
          <p:nvPr/>
        </p:nvSpPr>
        <p:spPr>
          <a:xfrm>
            <a:off x="742302" y="2043113"/>
            <a:ext cx="1757363" cy="1651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Clip Art Analytics Icon Png - Data Analytics Icon Png, Transparent Png -  kindpng">
            <a:extLst>
              <a:ext uri="{FF2B5EF4-FFF2-40B4-BE49-F238E27FC236}">
                <a16:creationId xmlns:a16="http://schemas.microsoft.com/office/drawing/2014/main" id="{05EC702B-17FD-A6FF-F74B-E136BE66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778" l="5814" r="91628">
                        <a14:foregroundMark x1="5814" y1="41111" x2="5814" y2="41111"/>
                        <a14:foregroundMark x1="26977" y1="49222" x2="26977" y2="49222"/>
                        <a14:foregroundMark x1="33721" y1="45778" x2="33721" y2="45778"/>
                        <a14:foregroundMark x1="43140" y1="39778" x2="43140" y2="39778"/>
                        <a14:foregroundMark x1="50814" y1="39111" x2="50814" y2="39111"/>
                        <a14:foregroundMark x1="58721" y1="41333" x2="58721" y2="41333"/>
                        <a14:foregroundMark x1="91744" y1="90778" x2="91744" y2="90778"/>
                        <a14:foregroundMark x1="44535" y1="7778" x2="44535" y2="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2307994"/>
            <a:ext cx="1144345" cy="11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AC0537-2535-F37E-9D11-9D37FA36C9AF}"/>
              </a:ext>
            </a:extLst>
          </p:cNvPr>
          <p:cNvSpPr/>
          <p:nvPr/>
        </p:nvSpPr>
        <p:spPr>
          <a:xfrm>
            <a:off x="6702129" y="2081013"/>
            <a:ext cx="1757363" cy="1651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1A2BD5-FF52-7AF3-5561-031EDA69ED70}"/>
              </a:ext>
            </a:extLst>
          </p:cNvPr>
          <p:cNvSpPr/>
          <p:nvPr/>
        </p:nvSpPr>
        <p:spPr>
          <a:xfrm>
            <a:off x="9803491" y="2081013"/>
            <a:ext cx="1757363" cy="1651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Statistics Icon Png #349713 - Free Icons Library">
            <a:extLst>
              <a:ext uri="{FF2B5EF4-FFF2-40B4-BE49-F238E27FC236}">
                <a16:creationId xmlns:a16="http://schemas.microsoft.com/office/drawing/2014/main" id="{B763F50C-8463-0621-DB02-6E44B52D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03" y="2259170"/>
            <a:ext cx="1295218" cy="12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Data Analysis And Visualization - Black And White Data Clip Art - Free  Transparent PNG Clipart Images Download">
            <a:extLst>
              <a:ext uri="{FF2B5EF4-FFF2-40B4-BE49-F238E27FC236}">
                <a16:creationId xmlns:a16="http://schemas.microsoft.com/office/drawing/2014/main" id="{7C130109-A3CB-600E-3426-6D2757AB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4048" y1="16754" x2="44048" y2="16754"/>
                        <a14:foregroundMark x1="42976" y1="41187" x2="42976" y2="41187"/>
                        <a14:foregroundMark x1="37738" y1="78185" x2="37738" y2="78185"/>
                        <a14:foregroundMark x1="42024" y1="70506" x2="42024" y2="70506"/>
                        <a14:foregroundMark x1="49524" y1="63002" x2="49524" y2="63002"/>
                        <a14:foregroundMark x1="55476" y1="49389" x2="55476" y2="49389"/>
                        <a14:foregroundMark x1="62143" y1="42583" x2="62143" y2="42583"/>
                        <a14:backgroundMark x1="36786" y1="78534" x2="36786" y2="78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49" y="2343364"/>
            <a:ext cx="1651900" cy="11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663D376B-7CA9-ABA9-AA0F-C315A051DAAA}"/>
              </a:ext>
            </a:extLst>
          </p:cNvPr>
          <p:cNvSpPr/>
          <p:nvPr/>
        </p:nvSpPr>
        <p:spPr>
          <a:xfrm>
            <a:off x="2806617" y="3694645"/>
            <a:ext cx="961866" cy="1227155"/>
          </a:xfrm>
          <a:prstGeom prst="rightArrow">
            <a:avLst/>
          </a:prstGeom>
          <a:solidFill>
            <a:srgbClr val="9A020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2B6E525-BC54-9CD0-7C96-3ECA780F97EF}"/>
              </a:ext>
            </a:extLst>
          </p:cNvPr>
          <p:cNvSpPr/>
          <p:nvPr/>
        </p:nvSpPr>
        <p:spPr>
          <a:xfrm>
            <a:off x="5860595" y="3624905"/>
            <a:ext cx="961866" cy="1227155"/>
          </a:xfrm>
          <a:prstGeom prst="rightArrow">
            <a:avLst/>
          </a:prstGeom>
          <a:solidFill>
            <a:srgbClr val="9A020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24C53DB-FFDE-D9E3-F318-7A46666FB74E}"/>
              </a:ext>
            </a:extLst>
          </p:cNvPr>
          <p:cNvSpPr/>
          <p:nvPr/>
        </p:nvSpPr>
        <p:spPr>
          <a:xfrm>
            <a:off x="8752317" y="3624904"/>
            <a:ext cx="961866" cy="1227155"/>
          </a:xfrm>
          <a:prstGeom prst="rightArrow">
            <a:avLst/>
          </a:prstGeom>
          <a:solidFill>
            <a:srgbClr val="9A020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6" grpId="0" animBg="1"/>
      <p:bldP spid="17" grpId="0" animBg="1"/>
      <p:bldP spid="22" grpId="0" animBg="1"/>
      <p:bldP spid="23" grpId="0"/>
      <p:bldP spid="25" grpId="0"/>
      <p:bldP spid="26" grpId="0"/>
      <p:bldP spid="4" grpId="0" animBg="1"/>
      <p:bldP spid="3" grpId="0" animBg="1"/>
      <p:bldP spid="5" grpId="0" animBg="1"/>
      <p:bldP spid="6" grpId="0" animBg="1"/>
      <p:bldP spid="2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49BD560-289C-1027-9F28-7BF15660439A}"/>
              </a:ext>
            </a:extLst>
          </p:cNvPr>
          <p:cNvSpPr txBox="1"/>
          <p:nvPr/>
        </p:nvSpPr>
        <p:spPr>
          <a:xfrm>
            <a:off x="3253978" y="0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PREDICTOR  ANALYSIS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A1D89DFC-EF81-36FF-F762-38D240F7B37D}"/>
              </a:ext>
            </a:extLst>
          </p:cNvPr>
          <p:cNvSpPr/>
          <p:nvPr/>
        </p:nvSpPr>
        <p:spPr>
          <a:xfrm>
            <a:off x="1" y="1727766"/>
            <a:ext cx="6507954" cy="5130234"/>
          </a:xfrm>
          <a:prstGeom prst="rtTriangle">
            <a:avLst/>
          </a:prstGeom>
          <a:solidFill>
            <a:srgbClr val="9A0201">
              <a:alpha val="77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1ED8A2-0434-DECE-7422-2B04F4C7A9D2}"/>
              </a:ext>
            </a:extLst>
          </p:cNvPr>
          <p:cNvSpPr/>
          <p:nvPr/>
        </p:nvSpPr>
        <p:spPr>
          <a:xfrm rot="10800000">
            <a:off x="307177" y="963385"/>
            <a:ext cx="5788823" cy="4931229"/>
          </a:xfrm>
          <a:prstGeom prst="rect">
            <a:avLst/>
          </a:prstGeom>
          <a:solidFill>
            <a:schemeClr val="tx1">
              <a:lumMod val="50000"/>
              <a:lumOff val="50000"/>
              <a:alpha val="9676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128AFE-09E9-69DB-7539-DD3BE8ECA4CB}"/>
              </a:ext>
            </a:extLst>
          </p:cNvPr>
          <p:cNvSpPr txBox="1"/>
          <p:nvPr/>
        </p:nvSpPr>
        <p:spPr>
          <a:xfrm>
            <a:off x="7324906" y="1484382"/>
            <a:ext cx="391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C80E4C-418E-3DF7-0D67-05F909A1DB09}"/>
              </a:ext>
            </a:extLst>
          </p:cNvPr>
          <p:cNvSpPr txBox="1"/>
          <p:nvPr/>
        </p:nvSpPr>
        <p:spPr>
          <a:xfrm>
            <a:off x="6815128" y="2722543"/>
            <a:ext cx="5126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Peak of Defaulter at 30 years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Smaller probability density function for non-defaulters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Defaulters younger than Non-Defaulters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197D2B7-3264-CE98-5C0E-3F04A43B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9" y="1246074"/>
            <a:ext cx="5972176" cy="51302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3947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49BD560-289C-1027-9F28-7BF15660439A}"/>
              </a:ext>
            </a:extLst>
          </p:cNvPr>
          <p:cNvSpPr txBox="1"/>
          <p:nvPr/>
        </p:nvSpPr>
        <p:spPr>
          <a:xfrm>
            <a:off x="3333952" y="-28634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PREDICTOR  ANALYSIS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A1D89DFC-EF81-36FF-F762-38D240F7B37D}"/>
              </a:ext>
            </a:extLst>
          </p:cNvPr>
          <p:cNvSpPr/>
          <p:nvPr/>
        </p:nvSpPr>
        <p:spPr>
          <a:xfrm>
            <a:off x="1" y="1727766"/>
            <a:ext cx="6507954" cy="5130234"/>
          </a:xfrm>
          <a:prstGeom prst="rtTriangle">
            <a:avLst/>
          </a:prstGeom>
          <a:solidFill>
            <a:srgbClr val="9A0201">
              <a:alpha val="77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1ED8A2-0434-DECE-7422-2B04F4C7A9D2}"/>
              </a:ext>
            </a:extLst>
          </p:cNvPr>
          <p:cNvSpPr/>
          <p:nvPr/>
        </p:nvSpPr>
        <p:spPr>
          <a:xfrm rot="10800000">
            <a:off x="439541" y="963385"/>
            <a:ext cx="5788823" cy="4931229"/>
          </a:xfrm>
          <a:prstGeom prst="rect">
            <a:avLst/>
          </a:prstGeom>
          <a:solidFill>
            <a:schemeClr val="bg2">
              <a:lumMod val="75000"/>
              <a:alpha val="9676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23899-434F-96AB-A918-D9148C3CC787}"/>
              </a:ext>
            </a:extLst>
          </p:cNvPr>
          <p:cNvSpPr txBox="1"/>
          <p:nvPr/>
        </p:nvSpPr>
        <p:spPr>
          <a:xfrm>
            <a:off x="7457254" y="1449782"/>
            <a:ext cx="391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Income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83D92-3891-E320-8DD4-742D52F5607C}"/>
              </a:ext>
            </a:extLst>
          </p:cNvPr>
          <p:cNvSpPr txBox="1"/>
          <p:nvPr/>
        </p:nvSpPr>
        <p:spPr>
          <a:xfrm>
            <a:off x="6776342" y="2681977"/>
            <a:ext cx="508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No major effect on Default Classification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Both classes have similar income brackets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Few outliers for the non-defaulters which needs to be ignored.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1D36-61A0-BFF2-D0EE-83216D9F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7" y="1214769"/>
            <a:ext cx="5788824" cy="49602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C75315-1DBB-0FD7-30E8-74BBAB59E2F4}"/>
              </a:ext>
            </a:extLst>
          </p:cNvPr>
          <p:cNvSpPr/>
          <p:nvPr/>
        </p:nvSpPr>
        <p:spPr>
          <a:xfrm>
            <a:off x="3986216" y="4071938"/>
            <a:ext cx="1728788" cy="518090"/>
          </a:xfrm>
          <a:prstGeom prst="rect">
            <a:avLst/>
          </a:prstGeom>
          <a:solidFill>
            <a:srgbClr val="9A020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C57E5-B1C6-A538-3585-C0FA7B1BF1B0}"/>
              </a:ext>
            </a:extLst>
          </p:cNvPr>
          <p:cNvSpPr/>
          <p:nvPr/>
        </p:nvSpPr>
        <p:spPr>
          <a:xfrm>
            <a:off x="3986216" y="4590028"/>
            <a:ext cx="1728788" cy="152400"/>
          </a:xfrm>
          <a:prstGeom prst="rect">
            <a:avLst/>
          </a:prstGeom>
          <a:solidFill>
            <a:srgbClr val="9A020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87309F-1ADF-BE9D-E328-5224FF6A9FB1}"/>
              </a:ext>
            </a:extLst>
          </p:cNvPr>
          <p:cNvSpPr/>
          <p:nvPr/>
        </p:nvSpPr>
        <p:spPr>
          <a:xfrm>
            <a:off x="1719265" y="4036763"/>
            <a:ext cx="1931200" cy="5532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DA5B0-AC72-A7D2-DBBB-71F3AA88B28F}"/>
              </a:ext>
            </a:extLst>
          </p:cNvPr>
          <p:cNvSpPr/>
          <p:nvPr/>
        </p:nvSpPr>
        <p:spPr>
          <a:xfrm>
            <a:off x="1719265" y="4593258"/>
            <a:ext cx="1931200" cy="23574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49BD560-289C-1027-9F28-7BF15660439A}"/>
              </a:ext>
            </a:extLst>
          </p:cNvPr>
          <p:cNvSpPr txBox="1"/>
          <p:nvPr/>
        </p:nvSpPr>
        <p:spPr>
          <a:xfrm>
            <a:off x="3407564" y="-26309"/>
            <a:ext cx="974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PREDICTOR  ANALYSIS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A1D89DFC-EF81-36FF-F762-38D240F7B37D}"/>
              </a:ext>
            </a:extLst>
          </p:cNvPr>
          <p:cNvSpPr/>
          <p:nvPr/>
        </p:nvSpPr>
        <p:spPr>
          <a:xfrm>
            <a:off x="1" y="1727766"/>
            <a:ext cx="6507954" cy="5130234"/>
          </a:xfrm>
          <a:prstGeom prst="rtTriangle">
            <a:avLst/>
          </a:prstGeom>
          <a:solidFill>
            <a:srgbClr val="9A0201">
              <a:alpha val="77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1ED8A2-0434-DECE-7422-2B04F4C7A9D2}"/>
              </a:ext>
            </a:extLst>
          </p:cNvPr>
          <p:cNvSpPr/>
          <p:nvPr/>
        </p:nvSpPr>
        <p:spPr>
          <a:xfrm rot="10800000">
            <a:off x="307177" y="963385"/>
            <a:ext cx="5788823" cy="4931229"/>
          </a:xfrm>
          <a:prstGeom prst="rect">
            <a:avLst/>
          </a:prstGeom>
          <a:solidFill>
            <a:schemeClr val="tx1">
              <a:lumMod val="50000"/>
              <a:lumOff val="50000"/>
              <a:alpha val="96760"/>
            </a:schemeClr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67D64-9B6B-2D25-8137-3BDD7D43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3" y="1147547"/>
            <a:ext cx="5788823" cy="4987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84890B-48E8-2EA6-88B5-5443E81BD258}"/>
              </a:ext>
            </a:extLst>
          </p:cNvPr>
          <p:cNvSpPr txBox="1"/>
          <p:nvPr/>
        </p:nvSpPr>
        <p:spPr>
          <a:xfrm>
            <a:off x="7314626" y="1228524"/>
            <a:ext cx="391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Amount Credit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C61E5-916B-6C2D-64CF-58E27110E9F8}"/>
              </a:ext>
            </a:extLst>
          </p:cNvPr>
          <p:cNvSpPr txBox="1"/>
          <p:nvPr/>
        </p:nvSpPr>
        <p:spPr>
          <a:xfrm>
            <a:off x="6708597" y="2237135"/>
            <a:ext cx="5126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Both target classes have a peak between 0 and 1,  hence no much effect.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Smaller probability density function for non-defaulters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ea typeface="Baskerville" panose="02020502070401020303" pitchFamily="18" charset="0"/>
              <a:cs typeface="Angsana New" panose="02020603050405020304" pitchFamily="18" charset="-3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ea typeface="Baskerville" panose="02020502070401020303" pitchFamily="18" charset="0"/>
                <a:cs typeface="Angsana New" panose="02020603050405020304" pitchFamily="18" charset="-34"/>
              </a:rPr>
              <a:t>Non-defaulters have less amount of credit provided.</a:t>
            </a:r>
          </a:p>
        </p:txBody>
      </p:sp>
    </p:spTree>
    <p:extLst>
      <p:ext uri="{BB962C8B-B14F-4D97-AF65-F5344CB8AC3E}">
        <p14:creationId xmlns:p14="http://schemas.microsoft.com/office/powerpoint/2010/main" val="42568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387</Words>
  <Application>Microsoft Macintosh PowerPoint</Application>
  <PresentationFormat>Widescreen</PresentationFormat>
  <Paragraphs>136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Aptos</vt:lpstr>
      <vt:lpstr>Aptos Display</vt:lpstr>
      <vt:lpstr>Arial</vt:lpstr>
      <vt:lpstr>Ayuthaya</vt:lpstr>
      <vt:lpstr>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Nishigandha Tayade</dc:creator>
  <cp:lastModifiedBy>Nishigandha Tayade</cp:lastModifiedBy>
  <cp:revision>46</cp:revision>
  <dcterms:created xsi:type="dcterms:W3CDTF">2024-04-18T08:01:08Z</dcterms:created>
  <dcterms:modified xsi:type="dcterms:W3CDTF">2024-04-23T07:01:57Z</dcterms:modified>
</cp:coreProperties>
</file>