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3"/>
  </p:notesMasterIdLst>
  <p:handoutMasterIdLst>
    <p:handoutMasterId r:id="rId24"/>
  </p:handoutMasterIdLst>
  <p:sldIdLst>
    <p:sldId id="281" r:id="rId5"/>
    <p:sldId id="354" r:id="rId6"/>
    <p:sldId id="284" r:id="rId7"/>
    <p:sldId id="361" r:id="rId8"/>
    <p:sldId id="351" r:id="rId9"/>
    <p:sldId id="283" r:id="rId10"/>
    <p:sldId id="362" r:id="rId11"/>
    <p:sldId id="363" r:id="rId12"/>
    <p:sldId id="364" r:id="rId13"/>
    <p:sldId id="365" r:id="rId14"/>
    <p:sldId id="366" r:id="rId15"/>
    <p:sldId id="367" r:id="rId16"/>
    <p:sldId id="368" r:id="rId17"/>
    <p:sldId id="369" r:id="rId18"/>
    <p:sldId id="371" r:id="rId19"/>
    <p:sldId id="373" r:id="rId20"/>
    <p:sldId id="358" r:id="rId21"/>
    <p:sldId id="3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8" d="100"/>
          <a:sy n="58" d="100"/>
        </p:scale>
        <p:origin x="260" y="160"/>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jpg"/><Relationship Id="rId4" Type="http://schemas.openxmlformats.org/officeDocument/2006/relationships/image" Target="../media/image7.jp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jpg"/><Relationship Id="rId4"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F7E6C0-A02D-4DBF-AC1D-38EF5D0063D7}"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5A62D3A8-2FCB-43E2-9CB6-3FB7C183AA44}">
      <dgm:prSet custT="1"/>
      <dgm:spPr/>
      <dgm:t>
        <a:bodyPr/>
        <a:lstStyle/>
        <a:p>
          <a:pPr algn="just"/>
          <a:r>
            <a:rPr lang="en-US" sz="1800" b="1" i="0" dirty="0">
              <a:latin typeface="Avenir Next LT Pro (Body)"/>
              <a:cs typeface="Times New Roman" panose="02020603050405020304" pitchFamily="18" charset="0"/>
            </a:rPr>
            <a:t>Google Colab:</a:t>
          </a:r>
          <a:r>
            <a:rPr lang="en-US" sz="1800" b="0" i="0" dirty="0">
              <a:latin typeface="Avenir Next LT Pro (Body)"/>
              <a:cs typeface="Times New Roman" panose="02020603050405020304" pitchFamily="18" charset="0"/>
            </a:rPr>
            <a:t> This is where data ingestion and transformation take place, here we have extracted the data from the GitHub repository that has the flat.</a:t>
          </a:r>
          <a:endParaRPr lang="en-US" sz="1800" dirty="0">
            <a:latin typeface="Avenir Next LT Pro (Body)"/>
            <a:cs typeface="Times New Roman" panose="02020603050405020304" pitchFamily="18" charset="0"/>
          </a:endParaRPr>
        </a:p>
      </dgm:t>
    </dgm:pt>
    <dgm:pt modelId="{E0003974-132C-41A0-9A4C-C2C20E8DC370}" type="parTrans" cxnId="{4551EEEC-3956-42A1-8E98-13FA4B177696}">
      <dgm:prSet/>
      <dgm:spPr/>
      <dgm:t>
        <a:bodyPr/>
        <a:lstStyle/>
        <a:p>
          <a:endParaRPr lang="en-US"/>
        </a:p>
      </dgm:t>
    </dgm:pt>
    <dgm:pt modelId="{8CB6CE23-2A75-4255-A388-A40025AF3671}" type="sibTrans" cxnId="{4551EEEC-3956-42A1-8E98-13FA4B177696}">
      <dgm:prSet/>
      <dgm:spPr/>
      <dgm:t>
        <a:bodyPr/>
        <a:lstStyle/>
        <a:p>
          <a:endParaRPr lang="en-US"/>
        </a:p>
      </dgm:t>
    </dgm:pt>
    <dgm:pt modelId="{05A5899F-91D7-4F2A-95BC-2CF3C5A38595}">
      <dgm:prSet custT="1"/>
      <dgm:spPr/>
      <dgm:t>
        <a:bodyPr/>
        <a:lstStyle/>
        <a:p>
          <a:pPr algn="just"/>
          <a:r>
            <a:rPr lang="en-US" sz="1800" b="1" i="0" dirty="0">
              <a:latin typeface="Avenir Next LT Pro (Body)"/>
              <a:cs typeface="Times New Roman" panose="02020603050405020304" pitchFamily="18" charset="0"/>
            </a:rPr>
            <a:t>Apache Airflow:</a:t>
          </a:r>
          <a:r>
            <a:rPr lang="en-US" sz="1800" b="0" i="0" dirty="0">
              <a:latin typeface="Avenir Next LT Pro (Body)"/>
              <a:cs typeface="Times New Roman" panose="02020603050405020304" pitchFamily="18" charset="0"/>
            </a:rPr>
            <a:t> Is used to manage the workflow, specifically to trigger the API call, the data from which is used for weather forecasting for the future dates. </a:t>
          </a:r>
          <a:endParaRPr lang="en-US" sz="1800" dirty="0">
            <a:latin typeface="Avenir Next LT Pro (Body)"/>
            <a:cs typeface="Times New Roman" panose="02020603050405020304" pitchFamily="18" charset="0"/>
          </a:endParaRPr>
        </a:p>
      </dgm:t>
    </dgm:pt>
    <dgm:pt modelId="{15FE82F8-4AB6-4527-AEAB-1AA0BABE0FF2}" type="parTrans" cxnId="{F026E63F-912C-4BD2-A6D6-760EA3F45B37}">
      <dgm:prSet/>
      <dgm:spPr/>
      <dgm:t>
        <a:bodyPr/>
        <a:lstStyle/>
        <a:p>
          <a:endParaRPr lang="en-US"/>
        </a:p>
      </dgm:t>
    </dgm:pt>
    <dgm:pt modelId="{7D1932E5-6547-4E9C-B541-3D0A3DF18326}" type="sibTrans" cxnId="{F026E63F-912C-4BD2-A6D6-760EA3F45B37}">
      <dgm:prSet/>
      <dgm:spPr/>
      <dgm:t>
        <a:bodyPr/>
        <a:lstStyle/>
        <a:p>
          <a:endParaRPr lang="en-US"/>
        </a:p>
      </dgm:t>
    </dgm:pt>
    <dgm:pt modelId="{E01410AC-5DB6-46FB-A6D7-603DDC6A865F}">
      <dgm:prSet custT="1"/>
      <dgm:spPr/>
      <dgm:t>
        <a:bodyPr/>
        <a:lstStyle/>
        <a:p>
          <a:pPr algn="just"/>
          <a:r>
            <a:rPr lang="en-IN" sz="1800" b="1" i="0" dirty="0">
              <a:latin typeface="Avenir Next LT Pro (Body)"/>
              <a:cs typeface="Times New Roman" panose="02020603050405020304" pitchFamily="18" charset="0"/>
            </a:rPr>
            <a:t>Azure Data Lake:</a:t>
          </a:r>
          <a:r>
            <a:rPr lang="en-IN" sz="1800" b="0" i="0" dirty="0">
              <a:latin typeface="Avenir Next LT Pro (Body)"/>
              <a:cs typeface="Times New Roman" panose="02020603050405020304" pitchFamily="18" charset="0"/>
            </a:rPr>
            <a:t> The transformed data is stored in the Data Lake. In Azure, we established a resource group named '</a:t>
          </a:r>
          <a:r>
            <a:rPr lang="en-IN" sz="1800" b="0" i="0" dirty="0" err="1">
              <a:latin typeface="Avenir Next LT Pro (Body)"/>
              <a:cs typeface="Times New Roman" panose="02020603050405020304" pitchFamily="18" charset="0"/>
            </a:rPr>
            <a:t>environmental_data_analysis</a:t>
          </a:r>
          <a:r>
            <a:rPr lang="en-IN" sz="1800" b="0" i="0" dirty="0">
              <a:latin typeface="Avenir Next LT Pro (Body)"/>
              <a:cs typeface="Times New Roman" panose="02020603050405020304" pitchFamily="18" charset="0"/>
            </a:rPr>
            <a:t>' to facilitate our project endeavours. </a:t>
          </a:r>
          <a:endParaRPr lang="en-US" sz="1800" dirty="0">
            <a:latin typeface="Avenir Next LT Pro (Body)"/>
            <a:cs typeface="Times New Roman" panose="02020603050405020304" pitchFamily="18" charset="0"/>
          </a:endParaRPr>
        </a:p>
      </dgm:t>
    </dgm:pt>
    <dgm:pt modelId="{2491690E-34CB-4652-B5F7-A44754FEF7EA}" type="parTrans" cxnId="{31D2E9B8-D5CA-4F75-BA59-D61B5A0F0916}">
      <dgm:prSet/>
      <dgm:spPr/>
      <dgm:t>
        <a:bodyPr/>
        <a:lstStyle/>
        <a:p>
          <a:endParaRPr lang="en-US"/>
        </a:p>
      </dgm:t>
    </dgm:pt>
    <dgm:pt modelId="{79581A8D-1A9C-4F7C-B8F8-F6BD55FF49F6}" type="sibTrans" cxnId="{31D2E9B8-D5CA-4F75-BA59-D61B5A0F0916}">
      <dgm:prSet/>
      <dgm:spPr/>
      <dgm:t>
        <a:bodyPr/>
        <a:lstStyle/>
        <a:p>
          <a:endParaRPr lang="en-US"/>
        </a:p>
      </dgm:t>
    </dgm:pt>
    <dgm:pt modelId="{33814D50-6FC7-4F6F-A476-F204A0082D4F}">
      <dgm:prSet custT="1"/>
      <dgm:spPr/>
      <dgm:t>
        <a:bodyPr/>
        <a:lstStyle/>
        <a:p>
          <a:pPr algn="just"/>
          <a:r>
            <a:rPr lang="en-US" sz="1800" b="1" i="0" dirty="0">
              <a:latin typeface="Avenir Next LT Pro (Body)"/>
              <a:cs typeface="Times New Roman" panose="02020603050405020304" pitchFamily="18" charset="0"/>
            </a:rPr>
            <a:t>Databricks:</a:t>
          </a:r>
          <a:r>
            <a:rPr lang="en-US" sz="1800" b="0" i="0" dirty="0">
              <a:latin typeface="Avenir Next LT Pro (Body)"/>
              <a:cs typeface="Times New Roman" panose="02020603050405020304" pitchFamily="18" charset="0"/>
            </a:rPr>
            <a:t> Databricks provides tools that help you connect your data sources to one platform to analyze datasets. </a:t>
          </a:r>
          <a:endParaRPr lang="en-US" sz="1800" dirty="0">
            <a:latin typeface="Avenir Next LT Pro (Body)"/>
            <a:cs typeface="Times New Roman" panose="02020603050405020304" pitchFamily="18" charset="0"/>
          </a:endParaRPr>
        </a:p>
      </dgm:t>
    </dgm:pt>
    <dgm:pt modelId="{C1B19A7A-5809-4BA1-958F-C07E523207B4}" type="parTrans" cxnId="{F67BA7A3-8F09-4A0E-9F88-6BAB1D4CC8FD}">
      <dgm:prSet/>
      <dgm:spPr/>
      <dgm:t>
        <a:bodyPr/>
        <a:lstStyle/>
        <a:p>
          <a:endParaRPr lang="en-US"/>
        </a:p>
      </dgm:t>
    </dgm:pt>
    <dgm:pt modelId="{03B6C169-E56D-42CF-B5EC-65B8F2354AD4}" type="sibTrans" cxnId="{F67BA7A3-8F09-4A0E-9F88-6BAB1D4CC8FD}">
      <dgm:prSet/>
      <dgm:spPr/>
      <dgm:t>
        <a:bodyPr/>
        <a:lstStyle/>
        <a:p>
          <a:endParaRPr lang="en-US"/>
        </a:p>
      </dgm:t>
    </dgm:pt>
    <dgm:pt modelId="{9034EEF7-94DC-4055-913A-2EB844F6B69C}" type="pres">
      <dgm:prSet presAssocID="{06F7E6C0-A02D-4DBF-AC1D-38EF5D0063D7}" presName="root" presStyleCnt="0">
        <dgm:presLayoutVars>
          <dgm:dir/>
          <dgm:resizeHandles val="exact"/>
        </dgm:presLayoutVars>
      </dgm:prSet>
      <dgm:spPr/>
    </dgm:pt>
    <dgm:pt modelId="{BED3E1FC-9485-4AA2-8CC1-95F979E6B2BA}" type="pres">
      <dgm:prSet presAssocID="{06F7E6C0-A02D-4DBF-AC1D-38EF5D0063D7}" presName="container" presStyleCnt="0">
        <dgm:presLayoutVars>
          <dgm:dir/>
          <dgm:resizeHandles val="exact"/>
        </dgm:presLayoutVars>
      </dgm:prSet>
      <dgm:spPr/>
    </dgm:pt>
    <dgm:pt modelId="{9EFBE63B-341E-4807-8993-45E1F39E55FF}" type="pres">
      <dgm:prSet presAssocID="{5A62D3A8-2FCB-43E2-9CB6-3FB7C183AA44}" presName="compNode" presStyleCnt="0"/>
      <dgm:spPr/>
    </dgm:pt>
    <dgm:pt modelId="{CD1207CB-ECE0-4EDA-8CC4-43293E6CE4D3}" type="pres">
      <dgm:prSet presAssocID="{5A62D3A8-2FCB-43E2-9CB6-3FB7C183AA44}" presName="iconBgRect" presStyleLbl="bgShp" presStyleIdx="0" presStyleCnt="4"/>
      <dgm:spPr/>
    </dgm:pt>
    <dgm:pt modelId="{2FABE9BF-9665-42EF-8573-618214A54146}" type="pres">
      <dgm:prSet presAssocID="{5A62D3A8-2FCB-43E2-9CB6-3FB7C183AA44}" presName="iconRect" presStyleLbl="node1" presStyleIdx="0" presStyleCnt="4" custScaleX="13829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FAADA196-8B7A-4E94-B6E2-3CC5264043FB}" type="pres">
      <dgm:prSet presAssocID="{5A62D3A8-2FCB-43E2-9CB6-3FB7C183AA44}" presName="spaceRect" presStyleCnt="0"/>
      <dgm:spPr/>
    </dgm:pt>
    <dgm:pt modelId="{25220E39-B895-4B97-82CB-A94422B032DC}" type="pres">
      <dgm:prSet presAssocID="{5A62D3A8-2FCB-43E2-9CB6-3FB7C183AA44}" presName="textRect" presStyleLbl="revTx" presStyleIdx="0" presStyleCnt="4" custScaleY="142922">
        <dgm:presLayoutVars>
          <dgm:chMax val="1"/>
          <dgm:chPref val="1"/>
        </dgm:presLayoutVars>
      </dgm:prSet>
      <dgm:spPr/>
    </dgm:pt>
    <dgm:pt modelId="{80633591-C3F4-443C-83D7-B9D9FBDA5C6B}" type="pres">
      <dgm:prSet presAssocID="{8CB6CE23-2A75-4255-A388-A40025AF3671}" presName="sibTrans" presStyleLbl="sibTrans2D1" presStyleIdx="0" presStyleCnt="0"/>
      <dgm:spPr/>
    </dgm:pt>
    <dgm:pt modelId="{0AF8A348-FFD5-4C06-B8F3-AA1B3F4029A1}" type="pres">
      <dgm:prSet presAssocID="{05A5899F-91D7-4F2A-95BC-2CF3C5A38595}" presName="compNode" presStyleCnt="0"/>
      <dgm:spPr/>
    </dgm:pt>
    <dgm:pt modelId="{A6823AC8-91A2-4058-9511-64AC3BEFAA8C}" type="pres">
      <dgm:prSet presAssocID="{05A5899F-91D7-4F2A-95BC-2CF3C5A38595}" presName="iconBgRect" presStyleLbl="bgShp" presStyleIdx="1" presStyleCnt="4"/>
      <dgm:spPr/>
    </dgm:pt>
    <dgm:pt modelId="{32CC8348-E54C-4C44-9452-FF0F225321DB}" type="pres">
      <dgm:prSet presAssocID="{05A5899F-91D7-4F2A-95BC-2CF3C5A38595}" presName="iconRect" presStyleLbl="node1" presStyleIdx="1" presStyleCnt="4" custScaleX="130977"/>
      <dgm:spPr>
        <a:blipFill>
          <a:blip xmlns:r="http://schemas.openxmlformats.org/officeDocument/2006/relationships" r:embed="rId2">
            <a:extLst>
              <a:ext uri="{28A0092B-C50C-407E-A947-70E740481C1C}">
                <a14:useLocalDpi xmlns:a14="http://schemas.microsoft.com/office/drawing/2010/main" val="0"/>
              </a:ext>
            </a:extLst>
          </a:blip>
          <a:srcRect/>
          <a:stretch>
            <a:fillRect l="-20000" r="-20000"/>
          </a:stretch>
        </a:blipFill>
        <a:ln>
          <a:noFill/>
        </a:ln>
      </dgm:spPr>
    </dgm:pt>
    <dgm:pt modelId="{770D6867-3ED2-4736-9B92-AAD41EA65224}" type="pres">
      <dgm:prSet presAssocID="{05A5899F-91D7-4F2A-95BC-2CF3C5A38595}" presName="spaceRect" presStyleCnt="0"/>
      <dgm:spPr/>
    </dgm:pt>
    <dgm:pt modelId="{6466212B-15E1-4A43-9287-C42FE8B4586A}" type="pres">
      <dgm:prSet presAssocID="{05A5899F-91D7-4F2A-95BC-2CF3C5A38595}" presName="textRect" presStyleLbl="revTx" presStyleIdx="1" presStyleCnt="4">
        <dgm:presLayoutVars>
          <dgm:chMax val="1"/>
          <dgm:chPref val="1"/>
        </dgm:presLayoutVars>
      </dgm:prSet>
      <dgm:spPr/>
    </dgm:pt>
    <dgm:pt modelId="{A78DE730-2A6B-4AB4-8701-94C591B0CB2B}" type="pres">
      <dgm:prSet presAssocID="{7D1932E5-6547-4E9C-B541-3D0A3DF18326}" presName="sibTrans" presStyleLbl="sibTrans2D1" presStyleIdx="0" presStyleCnt="0"/>
      <dgm:spPr/>
    </dgm:pt>
    <dgm:pt modelId="{B8B3A777-2F2E-45CA-BF5E-80BB68E7B42C}" type="pres">
      <dgm:prSet presAssocID="{E01410AC-5DB6-46FB-A6D7-603DDC6A865F}" presName="compNode" presStyleCnt="0"/>
      <dgm:spPr/>
    </dgm:pt>
    <dgm:pt modelId="{0EE36FB1-8888-451D-B066-730B3D60004E}" type="pres">
      <dgm:prSet presAssocID="{E01410AC-5DB6-46FB-A6D7-603DDC6A865F}" presName="iconBgRect" presStyleLbl="bgShp" presStyleIdx="2" presStyleCnt="4"/>
      <dgm:spPr/>
    </dgm:pt>
    <dgm:pt modelId="{E9A23D30-1610-47A7-801F-62E0EBB9512B}" type="pres">
      <dgm:prSet presAssocID="{E01410AC-5DB6-46FB-A6D7-603DDC6A865F}"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45000" r="-45000"/>
          </a:stretch>
        </a:blipFill>
        <a:ln>
          <a:noFill/>
        </a:ln>
      </dgm:spPr>
    </dgm:pt>
    <dgm:pt modelId="{E08D944A-B813-44E1-BAFB-8D6719FE6F84}" type="pres">
      <dgm:prSet presAssocID="{E01410AC-5DB6-46FB-A6D7-603DDC6A865F}" presName="spaceRect" presStyleCnt="0"/>
      <dgm:spPr/>
    </dgm:pt>
    <dgm:pt modelId="{B784930C-BE83-401E-B95A-5CEE6CC616CE}" type="pres">
      <dgm:prSet presAssocID="{E01410AC-5DB6-46FB-A6D7-603DDC6A865F}" presName="textRect" presStyleLbl="revTx" presStyleIdx="2" presStyleCnt="4" custScaleX="112324">
        <dgm:presLayoutVars>
          <dgm:chMax val="1"/>
          <dgm:chPref val="1"/>
        </dgm:presLayoutVars>
      </dgm:prSet>
      <dgm:spPr/>
    </dgm:pt>
    <dgm:pt modelId="{351111F0-EBEF-40BB-9218-B5A8383876B3}" type="pres">
      <dgm:prSet presAssocID="{79581A8D-1A9C-4F7C-B8F8-F6BD55FF49F6}" presName="sibTrans" presStyleLbl="sibTrans2D1" presStyleIdx="0" presStyleCnt="0"/>
      <dgm:spPr/>
    </dgm:pt>
    <dgm:pt modelId="{746CDEB7-B506-48B9-9544-D32A62D65D11}" type="pres">
      <dgm:prSet presAssocID="{33814D50-6FC7-4F6F-A476-F204A0082D4F}" presName="compNode" presStyleCnt="0"/>
      <dgm:spPr/>
    </dgm:pt>
    <dgm:pt modelId="{FE9BD034-4AD3-45ED-A0B0-D0649E0D42FF}" type="pres">
      <dgm:prSet presAssocID="{33814D50-6FC7-4F6F-A476-F204A0082D4F}" presName="iconBgRect" presStyleLbl="bgShp" presStyleIdx="3" presStyleCnt="4"/>
      <dgm:spPr/>
    </dgm:pt>
    <dgm:pt modelId="{E7CE93B7-A943-4C87-BDC5-6DDFB37E5F8B}" type="pres">
      <dgm:prSet presAssocID="{33814D50-6FC7-4F6F-A476-F204A0082D4F}" presName="icon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dgm:spPr>
    </dgm:pt>
    <dgm:pt modelId="{97B9A86F-90A6-4196-A27E-6CD2F3DD8B6F}" type="pres">
      <dgm:prSet presAssocID="{33814D50-6FC7-4F6F-A476-F204A0082D4F}" presName="spaceRect" presStyleCnt="0"/>
      <dgm:spPr/>
    </dgm:pt>
    <dgm:pt modelId="{096E8501-3F37-42A8-AB04-CEC4639AA3BE}" type="pres">
      <dgm:prSet presAssocID="{33814D50-6FC7-4F6F-A476-F204A0082D4F}" presName="textRect" presStyleLbl="revTx" presStyleIdx="3" presStyleCnt="4">
        <dgm:presLayoutVars>
          <dgm:chMax val="1"/>
          <dgm:chPref val="1"/>
        </dgm:presLayoutVars>
      </dgm:prSet>
      <dgm:spPr/>
    </dgm:pt>
  </dgm:ptLst>
  <dgm:cxnLst>
    <dgm:cxn modelId="{95D86403-BCEB-4A1B-A876-6284DBF5FDAF}" type="presOf" srcId="{05A5899F-91D7-4F2A-95BC-2CF3C5A38595}" destId="{6466212B-15E1-4A43-9287-C42FE8B4586A}" srcOrd="0" destOrd="0" presId="urn:microsoft.com/office/officeart/2018/2/layout/IconCircleList"/>
    <dgm:cxn modelId="{F026E63F-912C-4BD2-A6D6-760EA3F45B37}" srcId="{06F7E6C0-A02D-4DBF-AC1D-38EF5D0063D7}" destId="{05A5899F-91D7-4F2A-95BC-2CF3C5A38595}" srcOrd="1" destOrd="0" parTransId="{15FE82F8-4AB6-4527-AEAB-1AA0BABE0FF2}" sibTransId="{7D1932E5-6547-4E9C-B541-3D0A3DF18326}"/>
    <dgm:cxn modelId="{BDE1F563-438A-4847-80EA-20F99AAB3FC5}" type="presOf" srcId="{06F7E6C0-A02D-4DBF-AC1D-38EF5D0063D7}" destId="{9034EEF7-94DC-4055-913A-2EB844F6B69C}" srcOrd="0" destOrd="0" presId="urn:microsoft.com/office/officeart/2018/2/layout/IconCircleList"/>
    <dgm:cxn modelId="{78D5FD71-ED75-4D33-AF53-E7812ED4A80C}" type="presOf" srcId="{33814D50-6FC7-4F6F-A476-F204A0082D4F}" destId="{096E8501-3F37-42A8-AB04-CEC4639AA3BE}" srcOrd="0" destOrd="0" presId="urn:microsoft.com/office/officeart/2018/2/layout/IconCircleList"/>
    <dgm:cxn modelId="{B1E76789-A01A-4685-91DA-F6DD179F11EB}" type="presOf" srcId="{7D1932E5-6547-4E9C-B541-3D0A3DF18326}" destId="{A78DE730-2A6B-4AB4-8701-94C591B0CB2B}" srcOrd="0" destOrd="0" presId="urn:microsoft.com/office/officeart/2018/2/layout/IconCircleList"/>
    <dgm:cxn modelId="{F67BA7A3-8F09-4A0E-9F88-6BAB1D4CC8FD}" srcId="{06F7E6C0-A02D-4DBF-AC1D-38EF5D0063D7}" destId="{33814D50-6FC7-4F6F-A476-F204A0082D4F}" srcOrd="3" destOrd="0" parTransId="{C1B19A7A-5809-4BA1-958F-C07E523207B4}" sibTransId="{03B6C169-E56D-42CF-B5EC-65B8F2354AD4}"/>
    <dgm:cxn modelId="{FBD4DFB4-8A0C-4AF8-8285-FA0811C08399}" type="presOf" srcId="{79581A8D-1A9C-4F7C-B8F8-F6BD55FF49F6}" destId="{351111F0-EBEF-40BB-9218-B5A8383876B3}" srcOrd="0" destOrd="0" presId="urn:microsoft.com/office/officeart/2018/2/layout/IconCircleList"/>
    <dgm:cxn modelId="{31D2E9B8-D5CA-4F75-BA59-D61B5A0F0916}" srcId="{06F7E6C0-A02D-4DBF-AC1D-38EF5D0063D7}" destId="{E01410AC-5DB6-46FB-A6D7-603DDC6A865F}" srcOrd="2" destOrd="0" parTransId="{2491690E-34CB-4652-B5F7-A44754FEF7EA}" sibTransId="{79581A8D-1A9C-4F7C-B8F8-F6BD55FF49F6}"/>
    <dgm:cxn modelId="{EF4DFBC5-7D73-4968-9A1B-D227C3B64E6C}" type="presOf" srcId="{8CB6CE23-2A75-4255-A388-A40025AF3671}" destId="{80633591-C3F4-443C-83D7-B9D9FBDA5C6B}" srcOrd="0" destOrd="0" presId="urn:microsoft.com/office/officeart/2018/2/layout/IconCircleList"/>
    <dgm:cxn modelId="{941501DC-2CEE-4DF5-9FFD-F74115C84474}" type="presOf" srcId="{E01410AC-5DB6-46FB-A6D7-603DDC6A865F}" destId="{B784930C-BE83-401E-B95A-5CEE6CC616CE}" srcOrd="0" destOrd="0" presId="urn:microsoft.com/office/officeart/2018/2/layout/IconCircleList"/>
    <dgm:cxn modelId="{4551EEEC-3956-42A1-8E98-13FA4B177696}" srcId="{06F7E6C0-A02D-4DBF-AC1D-38EF5D0063D7}" destId="{5A62D3A8-2FCB-43E2-9CB6-3FB7C183AA44}" srcOrd="0" destOrd="0" parTransId="{E0003974-132C-41A0-9A4C-C2C20E8DC370}" sibTransId="{8CB6CE23-2A75-4255-A388-A40025AF3671}"/>
    <dgm:cxn modelId="{A55BB2FE-7415-4CA8-A78F-FD714F738EA4}" type="presOf" srcId="{5A62D3A8-2FCB-43E2-9CB6-3FB7C183AA44}" destId="{25220E39-B895-4B97-82CB-A94422B032DC}" srcOrd="0" destOrd="0" presId="urn:microsoft.com/office/officeart/2018/2/layout/IconCircleList"/>
    <dgm:cxn modelId="{FB21B3E1-F249-49EA-94B1-2A64BB9D98A3}" type="presParOf" srcId="{9034EEF7-94DC-4055-913A-2EB844F6B69C}" destId="{BED3E1FC-9485-4AA2-8CC1-95F979E6B2BA}" srcOrd="0" destOrd="0" presId="urn:microsoft.com/office/officeart/2018/2/layout/IconCircleList"/>
    <dgm:cxn modelId="{29CC26D2-3B46-47E3-8172-5F7DF0C2C5EC}" type="presParOf" srcId="{BED3E1FC-9485-4AA2-8CC1-95F979E6B2BA}" destId="{9EFBE63B-341E-4807-8993-45E1F39E55FF}" srcOrd="0" destOrd="0" presId="urn:microsoft.com/office/officeart/2018/2/layout/IconCircleList"/>
    <dgm:cxn modelId="{926AF366-F1B6-40D4-9C39-ECBFA724D9EA}" type="presParOf" srcId="{9EFBE63B-341E-4807-8993-45E1F39E55FF}" destId="{CD1207CB-ECE0-4EDA-8CC4-43293E6CE4D3}" srcOrd="0" destOrd="0" presId="urn:microsoft.com/office/officeart/2018/2/layout/IconCircleList"/>
    <dgm:cxn modelId="{6DDECDC4-CFA3-4170-B3E7-CE851D9AB87C}" type="presParOf" srcId="{9EFBE63B-341E-4807-8993-45E1F39E55FF}" destId="{2FABE9BF-9665-42EF-8573-618214A54146}" srcOrd="1" destOrd="0" presId="urn:microsoft.com/office/officeart/2018/2/layout/IconCircleList"/>
    <dgm:cxn modelId="{DF43DB31-FA15-46F4-8951-7BA57DD18760}" type="presParOf" srcId="{9EFBE63B-341E-4807-8993-45E1F39E55FF}" destId="{FAADA196-8B7A-4E94-B6E2-3CC5264043FB}" srcOrd="2" destOrd="0" presId="urn:microsoft.com/office/officeart/2018/2/layout/IconCircleList"/>
    <dgm:cxn modelId="{48392102-2FC7-4F48-8B54-E73F6FA9A292}" type="presParOf" srcId="{9EFBE63B-341E-4807-8993-45E1F39E55FF}" destId="{25220E39-B895-4B97-82CB-A94422B032DC}" srcOrd="3" destOrd="0" presId="urn:microsoft.com/office/officeart/2018/2/layout/IconCircleList"/>
    <dgm:cxn modelId="{24F8A6A7-8B60-4D21-8788-7816E50E8C4E}" type="presParOf" srcId="{BED3E1FC-9485-4AA2-8CC1-95F979E6B2BA}" destId="{80633591-C3F4-443C-83D7-B9D9FBDA5C6B}" srcOrd="1" destOrd="0" presId="urn:microsoft.com/office/officeart/2018/2/layout/IconCircleList"/>
    <dgm:cxn modelId="{5EF8E838-F2F9-400B-94DD-C5FEEEA50079}" type="presParOf" srcId="{BED3E1FC-9485-4AA2-8CC1-95F979E6B2BA}" destId="{0AF8A348-FFD5-4C06-B8F3-AA1B3F4029A1}" srcOrd="2" destOrd="0" presId="urn:microsoft.com/office/officeart/2018/2/layout/IconCircleList"/>
    <dgm:cxn modelId="{2D2AFF28-9891-4D4B-8278-40521DD7D0B8}" type="presParOf" srcId="{0AF8A348-FFD5-4C06-B8F3-AA1B3F4029A1}" destId="{A6823AC8-91A2-4058-9511-64AC3BEFAA8C}" srcOrd="0" destOrd="0" presId="urn:microsoft.com/office/officeart/2018/2/layout/IconCircleList"/>
    <dgm:cxn modelId="{39FF7C62-40DF-4437-B963-4AC5ECD1E9B7}" type="presParOf" srcId="{0AF8A348-FFD5-4C06-B8F3-AA1B3F4029A1}" destId="{32CC8348-E54C-4C44-9452-FF0F225321DB}" srcOrd="1" destOrd="0" presId="urn:microsoft.com/office/officeart/2018/2/layout/IconCircleList"/>
    <dgm:cxn modelId="{CE8CF31E-5B7D-4D82-A17C-D800AADE60DF}" type="presParOf" srcId="{0AF8A348-FFD5-4C06-B8F3-AA1B3F4029A1}" destId="{770D6867-3ED2-4736-9B92-AAD41EA65224}" srcOrd="2" destOrd="0" presId="urn:microsoft.com/office/officeart/2018/2/layout/IconCircleList"/>
    <dgm:cxn modelId="{B58688C1-86FF-4520-B4FD-D40A11D6CFFC}" type="presParOf" srcId="{0AF8A348-FFD5-4C06-B8F3-AA1B3F4029A1}" destId="{6466212B-15E1-4A43-9287-C42FE8B4586A}" srcOrd="3" destOrd="0" presId="urn:microsoft.com/office/officeart/2018/2/layout/IconCircleList"/>
    <dgm:cxn modelId="{BCF6E09F-E2BC-4961-AFBE-A46996BEFBC3}" type="presParOf" srcId="{BED3E1FC-9485-4AA2-8CC1-95F979E6B2BA}" destId="{A78DE730-2A6B-4AB4-8701-94C591B0CB2B}" srcOrd="3" destOrd="0" presId="urn:microsoft.com/office/officeart/2018/2/layout/IconCircleList"/>
    <dgm:cxn modelId="{F621EBAB-1546-4168-938A-90309FABC66C}" type="presParOf" srcId="{BED3E1FC-9485-4AA2-8CC1-95F979E6B2BA}" destId="{B8B3A777-2F2E-45CA-BF5E-80BB68E7B42C}" srcOrd="4" destOrd="0" presId="urn:microsoft.com/office/officeart/2018/2/layout/IconCircleList"/>
    <dgm:cxn modelId="{5C195B0E-3D8D-41EB-B469-F9914A66826A}" type="presParOf" srcId="{B8B3A777-2F2E-45CA-BF5E-80BB68E7B42C}" destId="{0EE36FB1-8888-451D-B066-730B3D60004E}" srcOrd="0" destOrd="0" presId="urn:microsoft.com/office/officeart/2018/2/layout/IconCircleList"/>
    <dgm:cxn modelId="{A5CE066E-BF58-4BCD-B232-919AFD5E578A}" type="presParOf" srcId="{B8B3A777-2F2E-45CA-BF5E-80BB68E7B42C}" destId="{E9A23D30-1610-47A7-801F-62E0EBB9512B}" srcOrd="1" destOrd="0" presId="urn:microsoft.com/office/officeart/2018/2/layout/IconCircleList"/>
    <dgm:cxn modelId="{097297C8-7F87-404B-AC2F-CA4279F93675}" type="presParOf" srcId="{B8B3A777-2F2E-45CA-BF5E-80BB68E7B42C}" destId="{E08D944A-B813-44E1-BAFB-8D6719FE6F84}" srcOrd="2" destOrd="0" presId="urn:microsoft.com/office/officeart/2018/2/layout/IconCircleList"/>
    <dgm:cxn modelId="{B1198106-4C8E-410B-B3AF-0AA31E178653}" type="presParOf" srcId="{B8B3A777-2F2E-45CA-BF5E-80BB68E7B42C}" destId="{B784930C-BE83-401E-B95A-5CEE6CC616CE}" srcOrd="3" destOrd="0" presId="urn:microsoft.com/office/officeart/2018/2/layout/IconCircleList"/>
    <dgm:cxn modelId="{11C64768-CB98-4B33-AACB-503CE8EB3CE2}" type="presParOf" srcId="{BED3E1FC-9485-4AA2-8CC1-95F979E6B2BA}" destId="{351111F0-EBEF-40BB-9218-B5A8383876B3}" srcOrd="5" destOrd="0" presId="urn:microsoft.com/office/officeart/2018/2/layout/IconCircleList"/>
    <dgm:cxn modelId="{F3CA7E6B-DB78-45FA-A758-85CA38B5BDD8}" type="presParOf" srcId="{BED3E1FC-9485-4AA2-8CC1-95F979E6B2BA}" destId="{746CDEB7-B506-48B9-9544-D32A62D65D11}" srcOrd="6" destOrd="0" presId="urn:microsoft.com/office/officeart/2018/2/layout/IconCircleList"/>
    <dgm:cxn modelId="{6F6FC621-52FC-4B0E-98F7-347F2F3DB92F}" type="presParOf" srcId="{746CDEB7-B506-48B9-9544-D32A62D65D11}" destId="{FE9BD034-4AD3-45ED-A0B0-D0649E0D42FF}" srcOrd="0" destOrd="0" presId="urn:microsoft.com/office/officeart/2018/2/layout/IconCircleList"/>
    <dgm:cxn modelId="{B13431CD-0651-4074-848C-43AA4CC55B5F}" type="presParOf" srcId="{746CDEB7-B506-48B9-9544-D32A62D65D11}" destId="{E7CE93B7-A943-4C87-BDC5-6DDFB37E5F8B}" srcOrd="1" destOrd="0" presId="urn:microsoft.com/office/officeart/2018/2/layout/IconCircleList"/>
    <dgm:cxn modelId="{63033F55-7635-467A-9D80-8F9DC8525189}" type="presParOf" srcId="{746CDEB7-B506-48B9-9544-D32A62D65D11}" destId="{97B9A86F-90A6-4196-A27E-6CD2F3DD8B6F}" srcOrd="2" destOrd="0" presId="urn:microsoft.com/office/officeart/2018/2/layout/IconCircleList"/>
    <dgm:cxn modelId="{135AA8AE-6049-45E5-8AFE-9513A90A2B49}" type="presParOf" srcId="{746CDEB7-B506-48B9-9544-D32A62D65D11}" destId="{096E8501-3F37-42A8-AB04-CEC4639AA3B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207CB-ECE0-4EDA-8CC4-43293E6CE4D3}">
      <dsp:nvSpPr>
        <dsp:cNvPr id="0" name=""/>
        <dsp:cNvSpPr/>
      </dsp:nvSpPr>
      <dsp:spPr>
        <a:xfrm>
          <a:off x="115316" y="47245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ABE9BF-9665-42EF-8573-618214A54146}">
      <dsp:nvSpPr>
        <dsp:cNvPr id="0" name=""/>
        <dsp:cNvSpPr/>
      </dsp:nvSpPr>
      <dsp:spPr>
        <a:xfrm>
          <a:off x="247517" y="752999"/>
          <a:ext cx="1071513" cy="77483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220E39-B895-4B97-82CB-A94422B032DC}">
      <dsp:nvSpPr>
        <dsp:cNvPr id="0" name=""/>
        <dsp:cNvSpPr/>
      </dsp:nvSpPr>
      <dsp:spPr>
        <a:xfrm>
          <a:off x="1737498" y="185756"/>
          <a:ext cx="3148942" cy="1909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00100">
            <a:lnSpc>
              <a:spcPct val="90000"/>
            </a:lnSpc>
            <a:spcBef>
              <a:spcPct val="0"/>
            </a:spcBef>
            <a:spcAft>
              <a:spcPct val="35000"/>
            </a:spcAft>
            <a:buNone/>
          </a:pPr>
          <a:r>
            <a:rPr lang="en-US" sz="1800" b="1" i="0" kern="1200" dirty="0">
              <a:latin typeface="Avenir Next LT Pro (Body)"/>
              <a:cs typeface="Times New Roman" panose="02020603050405020304" pitchFamily="18" charset="0"/>
            </a:rPr>
            <a:t>Google Colab:</a:t>
          </a:r>
          <a:r>
            <a:rPr lang="en-US" sz="1800" b="0" i="0" kern="1200" dirty="0">
              <a:latin typeface="Avenir Next LT Pro (Body)"/>
              <a:cs typeface="Times New Roman" panose="02020603050405020304" pitchFamily="18" charset="0"/>
            </a:rPr>
            <a:t> This is where data ingestion and transformation take place, here we have extracted the data from the GitHub repository that has the flat.</a:t>
          </a:r>
          <a:endParaRPr lang="en-US" sz="1800" kern="1200" dirty="0">
            <a:latin typeface="Avenir Next LT Pro (Body)"/>
            <a:cs typeface="Times New Roman" panose="02020603050405020304" pitchFamily="18" charset="0"/>
          </a:endParaRPr>
        </a:p>
      </dsp:txBody>
      <dsp:txXfrm>
        <a:off x="1737498" y="185756"/>
        <a:ext cx="3148942" cy="1909316"/>
      </dsp:txXfrm>
    </dsp:sp>
    <dsp:sp modelId="{A6823AC8-91A2-4058-9511-64AC3BEFAA8C}">
      <dsp:nvSpPr>
        <dsp:cNvPr id="0" name=""/>
        <dsp:cNvSpPr/>
      </dsp:nvSpPr>
      <dsp:spPr>
        <a:xfrm>
          <a:off x="5435120" y="47245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C8348-E54C-4C44-9452-FF0F225321DB}">
      <dsp:nvSpPr>
        <dsp:cNvPr id="0" name=""/>
        <dsp:cNvSpPr/>
      </dsp:nvSpPr>
      <dsp:spPr>
        <a:xfrm>
          <a:off x="5595653" y="752999"/>
          <a:ext cx="1014850" cy="77483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0000" r="-20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66212B-15E1-4A43-9287-C42FE8B4586A}">
      <dsp:nvSpPr>
        <dsp:cNvPr id="0" name=""/>
        <dsp:cNvSpPr/>
      </dsp:nvSpPr>
      <dsp:spPr>
        <a:xfrm>
          <a:off x="7057303" y="47245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00100">
            <a:lnSpc>
              <a:spcPct val="90000"/>
            </a:lnSpc>
            <a:spcBef>
              <a:spcPct val="0"/>
            </a:spcBef>
            <a:spcAft>
              <a:spcPct val="35000"/>
            </a:spcAft>
            <a:buNone/>
          </a:pPr>
          <a:r>
            <a:rPr lang="en-US" sz="1800" b="1" i="0" kern="1200" dirty="0">
              <a:latin typeface="Avenir Next LT Pro (Body)"/>
              <a:cs typeface="Times New Roman" panose="02020603050405020304" pitchFamily="18" charset="0"/>
            </a:rPr>
            <a:t>Apache Airflow:</a:t>
          </a:r>
          <a:r>
            <a:rPr lang="en-US" sz="1800" b="0" i="0" kern="1200" dirty="0">
              <a:latin typeface="Avenir Next LT Pro (Body)"/>
              <a:cs typeface="Times New Roman" panose="02020603050405020304" pitchFamily="18" charset="0"/>
            </a:rPr>
            <a:t> Is used to manage the workflow, specifically to trigger the API call, the data from which is used for weather forecasting for the future dates. </a:t>
          </a:r>
          <a:endParaRPr lang="en-US" sz="1800" kern="1200" dirty="0">
            <a:latin typeface="Avenir Next LT Pro (Body)"/>
            <a:cs typeface="Times New Roman" panose="02020603050405020304" pitchFamily="18" charset="0"/>
          </a:endParaRPr>
        </a:p>
      </dsp:txBody>
      <dsp:txXfrm>
        <a:off x="7057303" y="472457"/>
        <a:ext cx="3148942" cy="1335915"/>
      </dsp:txXfrm>
    </dsp:sp>
    <dsp:sp modelId="{0EE36FB1-8888-451D-B066-730B3D60004E}">
      <dsp:nvSpPr>
        <dsp:cNvPr id="0" name=""/>
        <dsp:cNvSpPr/>
      </dsp:nvSpPr>
      <dsp:spPr>
        <a:xfrm>
          <a:off x="115316" y="283585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A23D30-1610-47A7-801F-62E0EBB9512B}">
      <dsp:nvSpPr>
        <dsp:cNvPr id="0" name=""/>
        <dsp:cNvSpPr/>
      </dsp:nvSpPr>
      <dsp:spPr>
        <a:xfrm>
          <a:off x="395858" y="3116394"/>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5000" r="-45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84930C-BE83-401E-B95A-5CEE6CC616CE}">
      <dsp:nvSpPr>
        <dsp:cNvPr id="0" name=""/>
        <dsp:cNvSpPr/>
      </dsp:nvSpPr>
      <dsp:spPr>
        <a:xfrm>
          <a:off x="1543461" y="2835852"/>
          <a:ext cx="3537018"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00100">
            <a:lnSpc>
              <a:spcPct val="90000"/>
            </a:lnSpc>
            <a:spcBef>
              <a:spcPct val="0"/>
            </a:spcBef>
            <a:spcAft>
              <a:spcPct val="35000"/>
            </a:spcAft>
            <a:buNone/>
          </a:pPr>
          <a:r>
            <a:rPr lang="en-IN" sz="1800" b="1" i="0" kern="1200" dirty="0">
              <a:latin typeface="Avenir Next LT Pro (Body)"/>
              <a:cs typeface="Times New Roman" panose="02020603050405020304" pitchFamily="18" charset="0"/>
            </a:rPr>
            <a:t>Azure Data Lake:</a:t>
          </a:r>
          <a:r>
            <a:rPr lang="en-IN" sz="1800" b="0" i="0" kern="1200" dirty="0">
              <a:latin typeface="Avenir Next LT Pro (Body)"/>
              <a:cs typeface="Times New Roman" panose="02020603050405020304" pitchFamily="18" charset="0"/>
            </a:rPr>
            <a:t> The transformed data is stored in the Data Lake. In Azure, we established a resource group named '</a:t>
          </a:r>
          <a:r>
            <a:rPr lang="en-IN" sz="1800" b="0" i="0" kern="1200" dirty="0" err="1">
              <a:latin typeface="Avenir Next LT Pro (Body)"/>
              <a:cs typeface="Times New Roman" panose="02020603050405020304" pitchFamily="18" charset="0"/>
            </a:rPr>
            <a:t>environmental_data_analysis</a:t>
          </a:r>
          <a:r>
            <a:rPr lang="en-IN" sz="1800" b="0" i="0" kern="1200" dirty="0">
              <a:latin typeface="Avenir Next LT Pro (Body)"/>
              <a:cs typeface="Times New Roman" panose="02020603050405020304" pitchFamily="18" charset="0"/>
            </a:rPr>
            <a:t>' to facilitate our project endeavours. </a:t>
          </a:r>
          <a:endParaRPr lang="en-US" sz="1800" kern="1200" dirty="0">
            <a:latin typeface="Avenir Next LT Pro (Body)"/>
            <a:cs typeface="Times New Roman" panose="02020603050405020304" pitchFamily="18" charset="0"/>
          </a:endParaRPr>
        </a:p>
      </dsp:txBody>
      <dsp:txXfrm>
        <a:off x="1543461" y="2835852"/>
        <a:ext cx="3537018" cy="1335915"/>
      </dsp:txXfrm>
    </dsp:sp>
    <dsp:sp modelId="{FE9BD034-4AD3-45ED-A0B0-D0649E0D42FF}">
      <dsp:nvSpPr>
        <dsp:cNvPr id="0" name=""/>
        <dsp:cNvSpPr/>
      </dsp:nvSpPr>
      <dsp:spPr>
        <a:xfrm>
          <a:off x="5629158" y="283585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CE93B7-A943-4C87-BDC5-6DDFB37E5F8B}">
      <dsp:nvSpPr>
        <dsp:cNvPr id="0" name=""/>
        <dsp:cNvSpPr/>
      </dsp:nvSpPr>
      <dsp:spPr>
        <a:xfrm>
          <a:off x="5909700" y="3116394"/>
          <a:ext cx="774830" cy="77483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6E8501-3F37-42A8-AB04-CEC4639AA3BE}">
      <dsp:nvSpPr>
        <dsp:cNvPr id="0" name=""/>
        <dsp:cNvSpPr/>
      </dsp:nvSpPr>
      <dsp:spPr>
        <a:xfrm>
          <a:off x="7251341" y="283585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00100">
            <a:lnSpc>
              <a:spcPct val="90000"/>
            </a:lnSpc>
            <a:spcBef>
              <a:spcPct val="0"/>
            </a:spcBef>
            <a:spcAft>
              <a:spcPct val="35000"/>
            </a:spcAft>
            <a:buNone/>
          </a:pPr>
          <a:r>
            <a:rPr lang="en-US" sz="1800" b="1" i="0" kern="1200" dirty="0">
              <a:latin typeface="Avenir Next LT Pro (Body)"/>
              <a:cs typeface="Times New Roman" panose="02020603050405020304" pitchFamily="18" charset="0"/>
            </a:rPr>
            <a:t>Databricks:</a:t>
          </a:r>
          <a:r>
            <a:rPr lang="en-US" sz="1800" b="0" i="0" kern="1200" dirty="0">
              <a:latin typeface="Avenir Next LT Pro (Body)"/>
              <a:cs typeface="Times New Roman" panose="02020603050405020304" pitchFamily="18" charset="0"/>
            </a:rPr>
            <a:t> Databricks provides tools that help you connect your data sources to one platform to analyze datasets. </a:t>
          </a:r>
          <a:endParaRPr lang="en-US" sz="1800" kern="1200" dirty="0">
            <a:latin typeface="Avenir Next LT Pro (Body)"/>
            <a:cs typeface="Times New Roman" panose="02020603050405020304" pitchFamily="18" charset="0"/>
          </a:endParaRPr>
        </a:p>
      </dsp:txBody>
      <dsp:txXfrm>
        <a:off x="7251341" y="283585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4/14/2024</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4/14/2024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Environmental Sensor Data Analysis </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a:xfrm>
            <a:off x="2487168" y="4142232"/>
            <a:ext cx="7223760" cy="1892808"/>
          </a:xfrm>
        </p:spPr>
        <p:txBody>
          <a:bodyPr>
            <a:normAutofit fontScale="85000" lnSpcReduction="20000"/>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Sanket Janolkar</a:t>
            </a:r>
          </a:p>
          <a:p>
            <a:r>
              <a:rPr lang="en-US" dirty="0">
                <a:latin typeface="Times New Roman" panose="02020603050405020304" pitchFamily="18" charset="0"/>
                <a:ea typeface="Calibri" panose="020F0502020204030204" pitchFamily="34" charset="0"/>
                <a:cs typeface="Times New Roman" panose="02020603050405020304" pitchFamily="18" charset="0"/>
              </a:rPr>
              <a:t>Gautam Nair</a:t>
            </a:r>
          </a:p>
          <a:p>
            <a:r>
              <a:rPr lang="en-US" dirty="0">
                <a:latin typeface="Times New Roman" panose="02020603050405020304" pitchFamily="18" charset="0"/>
                <a:ea typeface="Calibri" panose="020F0502020204030204" pitchFamily="34" charset="0"/>
                <a:cs typeface="Times New Roman" panose="02020603050405020304" pitchFamily="18" charset="0"/>
              </a:rPr>
              <a:t>Apoorva Dharadhar</a:t>
            </a:r>
          </a:p>
          <a:p>
            <a:r>
              <a:rPr lang="en-US" dirty="0">
                <a:latin typeface="Times New Roman" panose="02020603050405020304" pitchFamily="18" charset="0"/>
                <a:ea typeface="Calibri" panose="020F0502020204030204" pitchFamily="34" charset="0"/>
                <a:cs typeface="Times New Roman" panose="02020603050405020304" pitchFamily="18" charset="0"/>
              </a:rPr>
              <a:t>Izhar Khan</a:t>
            </a: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4" name="Rectangle 310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06" name="Rectangle 3105">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08" name="Rectangle 3107">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10" name="Rectangle 310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12" name="Rectangle 31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841246" y="978619"/>
            <a:ext cx="5991244" cy="1106424"/>
          </a:xfrm>
        </p:spPr>
        <p:txBody>
          <a:bodyPr vert="horz" lIns="91440" tIns="45720" rIns="91440" bIns="45720" rtlCol="0" anchor="ctr">
            <a:normAutofit/>
          </a:bodyPr>
          <a:lstStyle/>
          <a:p>
            <a:r>
              <a:rPr lang="en-US" sz="3200" dirty="0"/>
              <a:t>Transformation</a:t>
            </a:r>
          </a:p>
        </p:txBody>
      </p:sp>
      <p:sp>
        <p:nvSpPr>
          <p:cNvPr id="3114" name="Rectangle 31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16" name="Rectangle 31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11">
            <a:extLst>
              <a:ext uri="{FF2B5EF4-FFF2-40B4-BE49-F238E27FC236}">
                <a16:creationId xmlns:a16="http://schemas.microsoft.com/office/drawing/2014/main" id="{9BDB53F8-AA92-7AAB-DF0E-E1829905454E}"/>
              </a:ext>
            </a:extLst>
          </p:cNvPr>
          <p:cNvSpPr txBox="1">
            <a:spLocks/>
          </p:cNvSpPr>
          <p:nvPr/>
        </p:nvSpPr>
        <p:spPr>
          <a:xfrm>
            <a:off x="841248" y="2252870"/>
            <a:ext cx="5993892" cy="356025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lnSpc>
                <a:spcPct val="100000"/>
              </a:lnSpc>
            </a:pPr>
            <a:r>
              <a:rPr lang="en-IN" b="0" i="0" dirty="0">
                <a:solidFill>
                  <a:srgbClr val="000000"/>
                </a:solidFill>
                <a:effectLst/>
                <a:latin typeface="Avenir Next LT Pro (Body)"/>
              </a:rPr>
              <a:t>During the data cleaning phase, several transformations were made to streamline the dataset. </a:t>
            </a:r>
            <a:endParaRPr lang="en-US" b="0" i="0" dirty="0">
              <a:solidFill>
                <a:srgbClr val="0D0D0D"/>
              </a:solidFill>
              <a:effectLst/>
              <a:highlight>
                <a:srgbClr val="FFFFFF"/>
              </a:highlight>
              <a:latin typeface="Avenir Next LT Pro (Body)"/>
            </a:endParaRPr>
          </a:p>
          <a:p>
            <a:pPr algn="just" fontAlgn="base">
              <a:lnSpc>
                <a:spcPct val="100000"/>
              </a:lnSpc>
            </a:pPr>
            <a:r>
              <a:rPr lang="en-US" dirty="0">
                <a:solidFill>
                  <a:srgbClr val="000000"/>
                </a:solidFill>
                <a:highlight>
                  <a:srgbClr val="FFFFFF"/>
                </a:highlight>
                <a:latin typeface="Avenir Next LT Pro (Body)"/>
              </a:rPr>
              <a:t>U</a:t>
            </a:r>
            <a:r>
              <a:rPr lang="en-US" b="0" i="0" dirty="0">
                <a:solidFill>
                  <a:srgbClr val="000000"/>
                </a:solidFill>
                <a:effectLst/>
                <a:highlight>
                  <a:srgbClr val="FFFFFF"/>
                </a:highlight>
                <a:latin typeface="Avenir Next LT Pro (Body)"/>
              </a:rPr>
              <a:t>nnecessary columns irrelevant for predictive modelling were removed. </a:t>
            </a:r>
          </a:p>
          <a:p>
            <a:pPr algn="just" fontAlgn="base">
              <a:lnSpc>
                <a:spcPct val="100000"/>
              </a:lnSpc>
            </a:pPr>
            <a:r>
              <a:rPr lang="en-IN" dirty="0">
                <a:solidFill>
                  <a:srgbClr val="000000"/>
                </a:solidFill>
                <a:latin typeface="Avenir Next LT Pro (Body)"/>
              </a:rPr>
              <a:t>T</a:t>
            </a:r>
            <a:r>
              <a:rPr lang="en-IN" b="0" i="0" dirty="0">
                <a:solidFill>
                  <a:srgbClr val="000000"/>
                </a:solidFill>
                <a:effectLst/>
                <a:latin typeface="Avenir Next LT Pro (Body)"/>
              </a:rPr>
              <a:t>he ‘datetime’ column, initially formatted as a string, was converted into the datetime data type.</a:t>
            </a:r>
          </a:p>
          <a:p>
            <a:pPr algn="just" fontAlgn="base">
              <a:lnSpc>
                <a:spcPct val="100000"/>
              </a:lnSpc>
            </a:pPr>
            <a:r>
              <a:rPr lang="en-US" b="0" i="0" dirty="0">
                <a:solidFill>
                  <a:srgbClr val="000000"/>
                </a:solidFill>
                <a:effectLst/>
                <a:highlight>
                  <a:srgbClr val="FFFFFF"/>
                </a:highlight>
                <a:latin typeface="Avenir Next LT Pro (Body)"/>
              </a:rPr>
              <a:t>These transformations were vital for enhancing the dataset's accuracy and effectiveness in predictive analytics.</a:t>
            </a:r>
            <a:endParaRPr lang="en-US" dirty="0">
              <a:highlight>
                <a:srgbClr val="FFFFFF"/>
              </a:highlight>
              <a:latin typeface="Avenir Next LT Pro (Body)"/>
            </a:endParaRPr>
          </a:p>
        </p:txBody>
      </p:sp>
      <p:sp>
        <p:nvSpPr>
          <p:cNvPr id="16" name="Slide Number Placeholder 5">
            <a:extLst>
              <a:ext uri="{FF2B5EF4-FFF2-40B4-BE49-F238E27FC236}">
                <a16:creationId xmlns:a16="http://schemas.microsoft.com/office/drawing/2014/main" id="{1A06BCBE-7F1D-4794-A964-0B03C6178B08}"/>
              </a:ext>
            </a:extLst>
          </p:cNvPr>
          <p:cNvSpPr>
            <a:spLocks noGrp="1"/>
          </p:cNvSpPr>
          <p:nvPr>
            <p:ph type="sldNum" sz="quarter" idx="12"/>
          </p:nvPr>
        </p:nvSpPr>
        <p:spPr>
          <a:xfrm>
            <a:off x="8613648"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solidFill>
                  <a:schemeClr val="tx2">
                    <a:lumMod val="50000"/>
                    <a:lumOff val="50000"/>
                  </a:schemeClr>
                </a:solidFill>
              </a:rPr>
              <a:pPr>
                <a:spcAft>
                  <a:spcPts val="600"/>
                </a:spcAft>
              </a:pPr>
              <a:t>10</a:t>
            </a:fld>
            <a:endParaRPr lang="en-US">
              <a:solidFill>
                <a:schemeClr val="tx2">
                  <a:lumMod val="50000"/>
                  <a:lumOff val="50000"/>
                </a:schemeClr>
              </a:solidFill>
            </a:endParaRPr>
          </a:p>
        </p:txBody>
      </p:sp>
      <p:pic>
        <p:nvPicPr>
          <p:cNvPr id="5122" name="Picture 2">
            <a:extLst>
              <a:ext uri="{FF2B5EF4-FFF2-40B4-BE49-F238E27FC236}">
                <a16:creationId xmlns:a16="http://schemas.microsoft.com/office/drawing/2014/main" id="{549C03A8-FEE9-2D01-4919-2F376AED3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180" y="1420601"/>
            <a:ext cx="4251245" cy="4242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286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55" name="Rectangle 615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57" name="Rectangle 615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59" name="Rectangle 6158">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61" name="Rectangle 6160">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838196" y="978408"/>
            <a:ext cx="6007608" cy="1106424"/>
          </a:xfrm>
        </p:spPr>
        <p:txBody>
          <a:bodyPr vert="horz" lIns="91440" tIns="45720" rIns="91440" bIns="45720" rtlCol="0" anchor="ctr">
            <a:normAutofit/>
          </a:bodyPr>
          <a:lstStyle/>
          <a:p>
            <a:r>
              <a:rPr lang="en-US" sz="2800" dirty="0"/>
              <a:t>Analytics</a:t>
            </a:r>
          </a:p>
        </p:txBody>
      </p:sp>
      <p:sp>
        <p:nvSpPr>
          <p:cNvPr id="6163" name="Rectangle 6162">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65" name="Rectangle 6164">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11">
            <a:extLst>
              <a:ext uri="{FF2B5EF4-FFF2-40B4-BE49-F238E27FC236}">
                <a16:creationId xmlns:a16="http://schemas.microsoft.com/office/drawing/2014/main" id="{9BDB53F8-AA92-7AAB-DF0E-E1829905454E}"/>
              </a:ext>
            </a:extLst>
          </p:cNvPr>
          <p:cNvSpPr txBox="1">
            <a:spLocks/>
          </p:cNvSpPr>
          <p:nvPr/>
        </p:nvSpPr>
        <p:spPr>
          <a:xfrm>
            <a:off x="841244" y="2359152"/>
            <a:ext cx="6007608" cy="342900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sz="2000" b="0" i="0" dirty="0">
                <a:effectLst/>
                <a:highlight>
                  <a:srgbClr val="FFFFFF"/>
                </a:highlight>
              </a:rPr>
              <a:t>The data was pulled from the Azure Data Lake and then it underwent visualization processes within Synapse Analytics, where SQL queries were employed to extract insights such as year-wise average temperature and precipitation</a:t>
            </a:r>
            <a:endParaRPr lang="en-US" sz="2000" dirty="0">
              <a:highlight>
                <a:srgbClr val="FFFFFF"/>
              </a:highlight>
            </a:endParaRPr>
          </a:p>
        </p:txBody>
      </p:sp>
      <p:pic>
        <p:nvPicPr>
          <p:cNvPr id="6146" name="Picture 2">
            <a:extLst>
              <a:ext uri="{FF2B5EF4-FFF2-40B4-BE49-F238E27FC236}">
                <a16:creationId xmlns:a16="http://schemas.microsoft.com/office/drawing/2014/main" id="{882E5838-3D2A-F30F-7513-6A2DAF2C35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10182" y="2130552"/>
            <a:ext cx="4233672" cy="2919470"/>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5">
            <a:extLst>
              <a:ext uri="{FF2B5EF4-FFF2-40B4-BE49-F238E27FC236}">
                <a16:creationId xmlns:a16="http://schemas.microsoft.com/office/drawing/2014/main" id="{1A06BCBE-7F1D-4794-A964-0B03C6178B08}"/>
              </a:ext>
            </a:extLst>
          </p:cNvPr>
          <p:cNvSpPr>
            <a:spLocks noGrp="1"/>
          </p:cNvSpPr>
          <p:nvPr>
            <p:ph type="sldNum" sz="quarter" idx="12"/>
          </p:nvPr>
        </p:nvSpPr>
        <p:spPr>
          <a:xfrm>
            <a:off x="8540496"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11</a:t>
            </a:fld>
            <a:endParaRPr lang="en-US"/>
          </a:p>
        </p:txBody>
      </p:sp>
    </p:spTree>
    <p:extLst>
      <p:ext uri="{BB962C8B-B14F-4D97-AF65-F5344CB8AC3E}">
        <p14:creationId xmlns:p14="http://schemas.microsoft.com/office/powerpoint/2010/main" val="3177572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77" name="Rectangle 717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179" name="Rectangle 7178">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sz="5200"/>
              <a:t>Analytics</a:t>
            </a:r>
          </a:p>
        </p:txBody>
      </p:sp>
      <p:sp useBgFill="1">
        <p:nvSpPr>
          <p:cNvPr id="7181" name="Rectangle 7180">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83" name="Rectangle 7182">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omputer&#10;&#10;Description automatically generated">
            <a:extLst>
              <a:ext uri="{FF2B5EF4-FFF2-40B4-BE49-F238E27FC236}">
                <a16:creationId xmlns:a16="http://schemas.microsoft.com/office/drawing/2014/main" id="{E48DFE68-54B1-4A3F-2B72-EE51D160696E}"/>
              </a:ext>
            </a:extLst>
          </p:cNvPr>
          <p:cNvPicPr>
            <a:picLocks noChangeAspect="1"/>
          </p:cNvPicPr>
          <p:nvPr/>
        </p:nvPicPr>
        <p:blipFill>
          <a:blip r:embed="rId2"/>
          <a:stretch>
            <a:fillRect/>
          </a:stretch>
        </p:blipFill>
        <p:spPr>
          <a:xfrm>
            <a:off x="838199" y="3009286"/>
            <a:ext cx="5140661" cy="2660292"/>
          </a:xfrm>
          <a:prstGeom prst="rect">
            <a:avLst/>
          </a:prstGeom>
        </p:spPr>
      </p:pic>
      <p:pic>
        <p:nvPicPr>
          <p:cNvPr id="7170" name="Picture 2">
            <a:extLst>
              <a:ext uri="{FF2B5EF4-FFF2-40B4-BE49-F238E27FC236}">
                <a16:creationId xmlns:a16="http://schemas.microsoft.com/office/drawing/2014/main" id="{071BB1C0-B209-D7D7-ADFC-35672544DD0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13142" y="2951456"/>
            <a:ext cx="5140656" cy="2775954"/>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5">
            <a:extLst>
              <a:ext uri="{FF2B5EF4-FFF2-40B4-BE49-F238E27FC236}">
                <a16:creationId xmlns:a16="http://schemas.microsoft.com/office/drawing/2014/main" id="{1A06BCBE-7F1D-4794-A964-0B03C6178B08}"/>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12</a:t>
            </a:fld>
            <a:endParaRPr lang="en-US"/>
          </a:p>
        </p:txBody>
      </p:sp>
      <p:sp>
        <p:nvSpPr>
          <p:cNvPr id="4" name="Content Placeholder 11">
            <a:extLst>
              <a:ext uri="{FF2B5EF4-FFF2-40B4-BE49-F238E27FC236}">
                <a16:creationId xmlns:a16="http://schemas.microsoft.com/office/drawing/2014/main" id="{9BDB53F8-AA92-7AAB-DF0E-E1829905454E}"/>
              </a:ext>
            </a:extLst>
          </p:cNvPr>
          <p:cNvSpPr txBox="1">
            <a:spLocks/>
          </p:cNvSpPr>
          <p:nvPr/>
        </p:nvSpPr>
        <p:spPr>
          <a:xfrm>
            <a:off x="841244" y="2359152"/>
            <a:ext cx="6007608" cy="342900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endParaRPr lang="en-US" sz="2000" dirty="0">
              <a:highlight>
                <a:srgbClr val="FFFFFF"/>
              </a:highlight>
            </a:endParaRPr>
          </a:p>
        </p:txBody>
      </p:sp>
    </p:spTree>
    <p:extLst>
      <p:ext uri="{BB962C8B-B14F-4D97-AF65-F5344CB8AC3E}">
        <p14:creationId xmlns:p14="http://schemas.microsoft.com/office/powerpoint/2010/main" val="1292528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77" name="Rectangle 717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179" name="Rectangle 7178">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sz="5200"/>
              <a:t>Analytical Insights</a:t>
            </a:r>
            <a:endParaRPr lang="en-US" sz="5200" dirty="0"/>
          </a:p>
        </p:txBody>
      </p:sp>
      <p:sp useBgFill="1">
        <p:nvSpPr>
          <p:cNvPr id="7181" name="Rectangle 7180">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83" name="Rectangle 7182">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omputer&#10;&#10;Description automatically generated">
            <a:extLst>
              <a:ext uri="{FF2B5EF4-FFF2-40B4-BE49-F238E27FC236}">
                <a16:creationId xmlns:a16="http://schemas.microsoft.com/office/drawing/2014/main" id="{E48DFE68-54B1-4A3F-2B72-EE51D160696E}"/>
              </a:ext>
            </a:extLst>
          </p:cNvPr>
          <p:cNvPicPr>
            <a:picLocks noChangeAspect="1"/>
          </p:cNvPicPr>
          <p:nvPr/>
        </p:nvPicPr>
        <p:blipFill>
          <a:blip r:embed="rId2"/>
          <a:stretch>
            <a:fillRect/>
          </a:stretch>
        </p:blipFill>
        <p:spPr>
          <a:xfrm>
            <a:off x="838200" y="4111250"/>
            <a:ext cx="2475878" cy="1558327"/>
          </a:xfrm>
          <a:prstGeom prst="rect">
            <a:avLst/>
          </a:prstGeom>
        </p:spPr>
      </p:pic>
      <p:sp>
        <p:nvSpPr>
          <p:cNvPr id="16" name="Slide Number Placeholder 5">
            <a:extLst>
              <a:ext uri="{FF2B5EF4-FFF2-40B4-BE49-F238E27FC236}">
                <a16:creationId xmlns:a16="http://schemas.microsoft.com/office/drawing/2014/main" id="{1A06BCBE-7F1D-4794-A964-0B03C6178B08}"/>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13</a:t>
            </a:fld>
            <a:endParaRPr lang="en-US"/>
          </a:p>
        </p:txBody>
      </p:sp>
      <p:pic>
        <p:nvPicPr>
          <p:cNvPr id="8194" name="Picture 2">
            <a:extLst>
              <a:ext uri="{FF2B5EF4-FFF2-40B4-BE49-F238E27FC236}">
                <a16:creationId xmlns:a16="http://schemas.microsoft.com/office/drawing/2014/main" id="{C2B5C2BE-3E79-8B8B-8922-E5C9C408DF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381" y="2211845"/>
            <a:ext cx="11909233" cy="32766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D7EFE1-F262-5EDA-E3B0-ABC913283EA1}"/>
              </a:ext>
            </a:extLst>
          </p:cNvPr>
          <p:cNvSpPr txBox="1"/>
          <p:nvPr/>
        </p:nvSpPr>
        <p:spPr>
          <a:xfrm>
            <a:off x="472441" y="6066689"/>
            <a:ext cx="10515598" cy="369332"/>
          </a:xfrm>
          <a:prstGeom prst="rect">
            <a:avLst/>
          </a:prstGeom>
          <a:noFill/>
        </p:spPr>
        <p:txBody>
          <a:bodyPr wrap="square" rtlCol="0">
            <a:spAutoFit/>
          </a:bodyPr>
          <a:lstStyle/>
          <a:p>
            <a:pPr algn="ctr"/>
            <a:r>
              <a:rPr lang="en-US" b="0" i="0" dirty="0">
                <a:solidFill>
                  <a:srgbClr val="000000"/>
                </a:solidFill>
                <a:effectLst/>
                <a:highlight>
                  <a:srgbClr val="FFFFFF"/>
                </a:highlight>
                <a:latin typeface="Calibri" panose="020F0502020204030204" pitchFamily="34" charset="0"/>
              </a:rPr>
              <a:t>The above line graph showing the weather trends </a:t>
            </a:r>
            <a:endParaRPr lang="en-US" dirty="0"/>
          </a:p>
        </p:txBody>
      </p:sp>
    </p:spTree>
    <p:extLst>
      <p:ext uri="{BB962C8B-B14F-4D97-AF65-F5344CB8AC3E}">
        <p14:creationId xmlns:p14="http://schemas.microsoft.com/office/powerpoint/2010/main" val="2035492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77" name="Rectangle 717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179" name="Rectangle 7178">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sz="5200"/>
              <a:t>Analytical Insights</a:t>
            </a:r>
            <a:endParaRPr lang="en-US" sz="5200" dirty="0"/>
          </a:p>
        </p:txBody>
      </p:sp>
      <p:sp useBgFill="1">
        <p:nvSpPr>
          <p:cNvPr id="7181" name="Rectangle 7180">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83" name="Rectangle 7182">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Slide Number Placeholder 5">
            <a:extLst>
              <a:ext uri="{FF2B5EF4-FFF2-40B4-BE49-F238E27FC236}">
                <a16:creationId xmlns:a16="http://schemas.microsoft.com/office/drawing/2014/main" id="{1A06BCBE-7F1D-4794-A964-0B03C6178B08}"/>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14</a:t>
            </a:fld>
            <a:endParaRPr lang="en-US"/>
          </a:p>
        </p:txBody>
      </p:sp>
      <p:sp>
        <p:nvSpPr>
          <p:cNvPr id="4" name="Content Placeholder 11">
            <a:extLst>
              <a:ext uri="{FF2B5EF4-FFF2-40B4-BE49-F238E27FC236}">
                <a16:creationId xmlns:a16="http://schemas.microsoft.com/office/drawing/2014/main" id="{9BDB53F8-AA92-7AAB-DF0E-E1829905454E}"/>
              </a:ext>
            </a:extLst>
          </p:cNvPr>
          <p:cNvSpPr txBox="1">
            <a:spLocks/>
          </p:cNvSpPr>
          <p:nvPr/>
        </p:nvSpPr>
        <p:spPr>
          <a:xfrm>
            <a:off x="841244" y="2359152"/>
            <a:ext cx="6007608" cy="342900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endParaRPr lang="en-US" sz="2000" dirty="0">
              <a:highlight>
                <a:srgbClr val="FFFFFF"/>
              </a:highlight>
            </a:endParaRPr>
          </a:p>
        </p:txBody>
      </p:sp>
      <p:pic>
        <p:nvPicPr>
          <p:cNvPr id="9218" name="Picture 2">
            <a:extLst>
              <a:ext uri="{FF2B5EF4-FFF2-40B4-BE49-F238E27FC236}">
                <a16:creationId xmlns:a16="http://schemas.microsoft.com/office/drawing/2014/main" id="{6D550AC0-BDD9-EF86-0645-EA4AB8187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40" y="2356799"/>
            <a:ext cx="9723111" cy="38630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0152C9F-D677-6545-7F8D-97355F3F81A2}"/>
              </a:ext>
            </a:extLst>
          </p:cNvPr>
          <p:cNvSpPr txBox="1"/>
          <p:nvPr/>
        </p:nvSpPr>
        <p:spPr>
          <a:xfrm>
            <a:off x="1685581" y="6356350"/>
            <a:ext cx="8471971" cy="369332"/>
          </a:xfrm>
          <a:prstGeom prst="rect">
            <a:avLst/>
          </a:prstGeom>
          <a:noFill/>
        </p:spPr>
        <p:txBody>
          <a:bodyPr wrap="square" rtlCol="0">
            <a:spAutoFit/>
          </a:bodyPr>
          <a:lstStyle/>
          <a:p>
            <a:pPr algn="ctr"/>
            <a:r>
              <a:rPr lang="en-US" b="0" i="0" dirty="0">
                <a:solidFill>
                  <a:srgbClr val="000000"/>
                </a:solidFill>
                <a:effectLst/>
                <a:highlight>
                  <a:srgbClr val="FFFFFF"/>
                </a:highlight>
                <a:latin typeface="Calibri" panose="020F0502020204030204" pitchFamily="34" charset="0"/>
              </a:rPr>
              <a:t>The above Scatter plot indicates the amount of precipitation across the years </a:t>
            </a:r>
            <a:endParaRPr lang="en-US" dirty="0"/>
          </a:p>
        </p:txBody>
      </p:sp>
    </p:spTree>
    <p:extLst>
      <p:ext uri="{BB962C8B-B14F-4D97-AF65-F5344CB8AC3E}">
        <p14:creationId xmlns:p14="http://schemas.microsoft.com/office/powerpoint/2010/main" val="1925158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Rectangle 3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Rectangle 43">
            <a:extLst>
              <a:ext uri="{FF2B5EF4-FFF2-40B4-BE49-F238E27FC236}">
                <a16:creationId xmlns:a16="http://schemas.microsoft.com/office/drawing/2014/main" id="{1640B3DF-3C1C-49A7-8FA7-EE4A21CB0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useBgFill="1">
        <p:nvSpPr>
          <p:cNvPr id="46" name="Rectangle 45">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384048"/>
            <a:ext cx="3740740" cy="5833872"/>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868680" y="919128"/>
            <a:ext cx="3103427" cy="4311239"/>
          </a:xfrm>
        </p:spPr>
        <p:txBody>
          <a:bodyPr vert="horz" lIns="91440" tIns="45720" rIns="91440" bIns="45720" rtlCol="0" anchor="t">
            <a:normAutofit/>
          </a:bodyPr>
          <a:lstStyle/>
          <a:p>
            <a:r>
              <a:rPr lang="en-US" sz="3200" dirty="0"/>
              <a:t>Machine Learning</a:t>
            </a:r>
          </a:p>
        </p:txBody>
      </p:sp>
      <p:sp>
        <p:nvSpPr>
          <p:cNvPr id="12" name="Content Placeholder 11">
            <a:extLst>
              <a:ext uri="{FF2B5EF4-FFF2-40B4-BE49-F238E27FC236}">
                <a16:creationId xmlns:a16="http://schemas.microsoft.com/office/drawing/2014/main" id="{3D88E8B5-C20C-47A1-9C22-B545284DA4A4}"/>
              </a:ext>
            </a:extLst>
          </p:cNvPr>
          <p:cNvSpPr>
            <a:spLocks noGrp="1"/>
          </p:cNvSpPr>
          <p:nvPr>
            <p:ph sz="half" idx="2"/>
          </p:nvPr>
        </p:nvSpPr>
        <p:spPr>
          <a:xfrm>
            <a:off x="4962222" y="919128"/>
            <a:ext cx="6730944" cy="5298790"/>
          </a:xfrm>
        </p:spPr>
        <p:txBody>
          <a:bodyPr vert="horz" lIns="91440" tIns="45720" rIns="91440" bIns="45720" rtlCol="0">
            <a:normAutofit/>
          </a:bodyPr>
          <a:lstStyle/>
          <a:p>
            <a:pPr algn="just" fontAlgn="base"/>
            <a:r>
              <a:rPr lang="en-US" sz="2000" dirty="0">
                <a:highlight>
                  <a:srgbClr val="FFFFFF"/>
                </a:highlight>
              </a:rPr>
              <a:t>Naive Bayes: A probabilistic classifier based on Bayes' theorem, achieving an accuracy of 86% in our testing.</a:t>
            </a:r>
          </a:p>
          <a:p>
            <a:pPr algn="just" fontAlgn="base"/>
            <a:r>
              <a:rPr lang="en-US" sz="2000" dirty="0">
                <a:highlight>
                  <a:srgbClr val="FFFFFF"/>
                </a:highlight>
              </a:rPr>
              <a:t>K-Nearest Neighbors (KNN): A non-parametric algorithm that classifies objects based on their nearest neighbors, also achieving an accuracy of 86% in our evaluation.</a:t>
            </a:r>
          </a:p>
          <a:p>
            <a:pPr algn="just" fontAlgn="base"/>
            <a:r>
              <a:rPr lang="en-US" sz="2000" dirty="0">
                <a:highlight>
                  <a:srgbClr val="FFFFFF"/>
                </a:highlight>
              </a:rPr>
              <a:t>Decision Tree: A tree-like model where decisions are made based on features at different branches, showing a perfect accuracy of 100% in our testing but potentially indicating overfitting, where the model may not generalize well to new data.</a:t>
            </a:r>
          </a:p>
        </p:txBody>
      </p:sp>
      <p:sp>
        <p:nvSpPr>
          <p:cNvPr id="16" name="Slide Number Placeholder 5">
            <a:extLst>
              <a:ext uri="{FF2B5EF4-FFF2-40B4-BE49-F238E27FC236}">
                <a16:creationId xmlns:a16="http://schemas.microsoft.com/office/drawing/2014/main" id="{1A06BCBE-7F1D-4794-A964-0B03C6178B08}"/>
              </a:ext>
            </a:extLst>
          </p:cNvPr>
          <p:cNvSpPr>
            <a:spLocks noGrp="1"/>
          </p:cNvSpPr>
          <p:nvPr>
            <p:ph type="sldNum" sz="quarter" idx="12"/>
          </p:nvPr>
        </p:nvSpPr>
        <p:spPr>
          <a:xfrm>
            <a:off x="10687326" y="6356350"/>
            <a:ext cx="1005840" cy="365125"/>
          </a:xfrm>
        </p:spPr>
        <p:txBody>
          <a:bodyPr vert="horz" lIns="91440" tIns="45720" rIns="91440" bIns="45720" rtlCol="0" anchor="ctr">
            <a:normAutofit/>
          </a:bodyPr>
          <a:lstStyle/>
          <a:p>
            <a:pPr>
              <a:spcAft>
                <a:spcPts val="600"/>
              </a:spcAft>
            </a:pPr>
            <a:fld id="{A65A5C87-DF58-40C8-B092-1DE63DB4547E}" type="slidenum">
              <a:rPr lang="en-US">
                <a:solidFill>
                  <a:srgbClr val="000000">
                    <a:tint val="75000"/>
                  </a:srgbClr>
                </a:solidFill>
              </a:rPr>
              <a:pPr>
                <a:spcAft>
                  <a:spcPts val="600"/>
                </a:spcAft>
              </a:pPr>
              <a:t>15</a:t>
            </a:fld>
            <a:endParaRPr lang="en-US">
              <a:solidFill>
                <a:srgbClr val="000000">
                  <a:tint val="75000"/>
                </a:srgbClr>
              </a:solidFill>
            </a:endParaRPr>
          </a:p>
        </p:txBody>
      </p:sp>
      <p:sp>
        <p:nvSpPr>
          <p:cNvPr id="48" name="Rectangle 47">
            <a:extLst>
              <a:ext uri="{FF2B5EF4-FFF2-40B4-BE49-F238E27FC236}">
                <a16:creationId xmlns:a16="http://schemas.microsoft.com/office/drawing/2014/main" id="{90FA739B-A75D-DA77-F75D-36ED592E9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889233"/>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639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77" name="Rectangle 717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179" name="Rectangle 7178">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sz="5200" dirty="0"/>
              <a:t>Weather Predictions</a:t>
            </a:r>
          </a:p>
        </p:txBody>
      </p:sp>
      <p:sp useBgFill="1">
        <p:nvSpPr>
          <p:cNvPr id="7181" name="Rectangle 7180">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83" name="Rectangle 7182">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omputer&#10;&#10;Description automatically generated">
            <a:extLst>
              <a:ext uri="{FF2B5EF4-FFF2-40B4-BE49-F238E27FC236}">
                <a16:creationId xmlns:a16="http://schemas.microsoft.com/office/drawing/2014/main" id="{E48DFE68-54B1-4A3F-2B72-EE51D160696E}"/>
              </a:ext>
            </a:extLst>
          </p:cNvPr>
          <p:cNvPicPr>
            <a:picLocks noChangeAspect="1"/>
          </p:cNvPicPr>
          <p:nvPr/>
        </p:nvPicPr>
        <p:blipFill>
          <a:blip r:embed="rId2"/>
          <a:stretch>
            <a:fillRect/>
          </a:stretch>
        </p:blipFill>
        <p:spPr>
          <a:xfrm>
            <a:off x="838199" y="3009286"/>
            <a:ext cx="5140661" cy="2660292"/>
          </a:xfrm>
          <a:prstGeom prst="rect">
            <a:avLst/>
          </a:prstGeom>
        </p:spPr>
      </p:pic>
      <p:pic>
        <p:nvPicPr>
          <p:cNvPr id="7170" name="Picture 2">
            <a:extLst>
              <a:ext uri="{FF2B5EF4-FFF2-40B4-BE49-F238E27FC236}">
                <a16:creationId xmlns:a16="http://schemas.microsoft.com/office/drawing/2014/main" id="{071BB1C0-B209-D7D7-ADFC-35672544DD0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13142" y="2951456"/>
            <a:ext cx="5140656" cy="2775954"/>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5">
            <a:extLst>
              <a:ext uri="{FF2B5EF4-FFF2-40B4-BE49-F238E27FC236}">
                <a16:creationId xmlns:a16="http://schemas.microsoft.com/office/drawing/2014/main" id="{1A06BCBE-7F1D-4794-A964-0B03C6178B08}"/>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16</a:t>
            </a:fld>
            <a:endParaRPr lang="en-US"/>
          </a:p>
        </p:txBody>
      </p:sp>
      <p:sp>
        <p:nvSpPr>
          <p:cNvPr id="4" name="Content Placeholder 11">
            <a:extLst>
              <a:ext uri="{FF2B5EF4-FFF2-40B4-BE49-F238E27FC236}">
                <a16:creationId xmlns:a16="http://schemas.microsoft.com/office/drawing/2014/main" id="{9BDB53F8-AA92-7AAB-DF0E-E1829905454E}"/>
              </a:ext>
            </a:extLst>
          </p:cNvPr>
          <p:cNvSpPr txBox="1">
            <a:spLocks/>
          </p:cNvSpPr>
          <p:nvPr/>
        </p:nvSpPr>
        <p:spPr>
          <a:xfrm>
            <a:off x="841244" y="2359152"/>
            <a:ext cx="6007608" cy="342900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endParaRPr lang="en-US" sz="2000" dirty="0">
              <a:highlight>
                <a:srgbClr val="FFFFFF"/>
              </a:highlight>
            </a:endParaRPr>
          </a:p>
        </p:txBody>
      </p:sp>
      <p:sp>
        <p:nvSpPr>
          <p:cNvPr id="3" name="TextBox 2">
            <a:extLst>
              <a:ext uri="{FF2B5EF4-FFF2-40B4-BE49-F238E27FC236}">
                <a16:creationId xmlns:a16="http://schemas.microsoft.com/office/drawing/2014/main" id="{FFB0F6AB-B489-94DB-81C3-74D3FD48E791}"/>
              </a:ext>
            </a:extLst>
          </p:cNvPr>
          <p:cNvSpPr txBox="1"/>
          <p:nvPr/>
        </p:nvSpPr>
        <p:spPr>
          <a:xfrm>
            <a:off x="1432193" y="6356350"/>
            <a:ext cx="2808076" cy="369332"/>
          </a:xfrm>
          <a:prstGeom prst="rect">
            <a:avLst/>
          </a:prstGeom>
          <a:noFill/>
        </p:spPr>
        <p:txBody>
          <a:bodyPr wrap="none" rtlCol="0">
            <a:spAutoFit/>
          </a:bodyPr>
          <a:lstStyle/>
          <a:p>
            <a:r>
              <a:rPr lang="en-US" dirty="0"/>
              <a:t>Machine Learning Model</a:t>
            </a:r>
          </a:p>
        </p:txBody>
      </p:sp>
      <p:sp>
        <p:nvSpPr>
          <p:cNvPr id="6" name="TextBox 5">
            <a:extLst>
              <a:ext uri="{FF2B5EF4-FFF2-40B4-BE49-F238E27FC236}">
                <a16:creationId xmlns:a16="http://schemas.microsoft.com/office/drawing/2014/main" id="{253BF1E3-EBAE-B92C-D1CF-DCF7132A9D39}"/>
              </a:ext>
            </a:extLst>
          </p:cNvPr>
          <p:cNvSpPr txBox="1"/>
          <p:nvPr/>
        </p:nvSpPr>
        <p:spPr>
          <a:xfrm>
            <a:off x="7017745" y="6466901"/>
            <a:ext cx="4065087" cy="369332"/>
          </a:xfrm>
          <a:prstGeom prst="rect">
            <a:avLst/>
          </a:prstGeom>
          <a:noFill/>
        </p:spPr>
        <p:txBody>
          <a:bodyPr wrap="none" rtlCol="0">
            <a:spAutoFit/>
          </a:bodyPr>
          <a:lstStyle/>
          <a:p>
            <a:r>
              <a:rPr lang="en-US" dirty="0"/>
              <a:t>Weather App – The Weather Channel</a:t>
            </a:r>
          </a:p>
        </p:txBody>
      </p:sp>
    </p:spTree>
    <p:extLst>
      <p:ext uri="{BB962C8B-B14F-4D97-AF65-F5344CB8AC3E}">
        <p14:creationId xmlns:p14="http://schemas.microsoft.com/office/powerpoint/2010/main" val="1111859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3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Rectangle 4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8E9372-10C9-4FE2-AA18-D3757770284E}"/>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a:t>Future Scope</a:t>
            </a:r>
          </a:p>
        </p:txBody>
      </p:sp>
      <p:sp>
        <p:nvSpPr>
          <p:cNvPr id="43" name="Rectangle 4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Content Placeholder 2">
            <a:extLst>
              <a:ext uri="{FF2B5EF4-FFF2-40B4-BE49-F238E27FC236}">
                <a16:creationId xmlns:a16="http://schemas.microsoft.com/office/drawing/2014/main" id="{593CCB26-C7B5-4926-8F38-01AA28C00B75}"/>
              </a:ext>
            </a:extLst>
          </p:cNvPr>
          <p:cNvSpPr>
            <a:spLocks noGrp="1"/>
          </p:cNvSpPr>
          <p:nvPr>
            <p:ph idx="1"/>
          </p:nvPr>
        </p:nvSpPr>
        <p:spPr>
          <a:xfrm>
            <a:off x="1115568" y="2481943"/>
            <a:ext cx="10168128" cy="3695020"/>
          </a:xfrm>
        </p:spPr>
        <p:txBody>
          <a:bodyPr vert="horz" lIns="91440" tIns="45720" rIns="91440" bIns="45720" rtlCol="0">
            <a:normAutofit/>
          </a:bodyPr>
          <a:lstStyle/>
          <a:p>
            <a:pPr indent="-228600" algn="just">
              <a:buFont typeface="Arial" panose="020B0604020202020204" pitchFamily="34" charset="0"/>
              <a:buChar char="•"/>
            </a:pPr>
            <a:r>
              <a:rPr lang="en-US" sz="2200" dirty="0"/>
              <a:t>Shift to real-time data streaming architectures using technologies such as Apache Kafka or AWS Kinesis to enhance responsiveness.</a:t>
            </a:r>
          </a:p>
          <a:p>
            <a:pPr indent="-228600" algn="just">
              <a:buFont typeface="Arial" panose="020B0604020202020204" pitchFamily="34" charset="0"/>
              <a:buChar char="•"/>
            </a:pPr>
            <a:r>
              <a:rPr lang="en-US" sz="2200" dirty="0"/>
              <a:t>Explore sophisticated AI techniques like deep learning and reinforcement learning to improve prediction accuracy. </a:t>
            </a:r>
          </a:p>
          <a:p>
            <a:pPr indent="-228600" algn="just">
              <a:buFont typeface="Arial" panose="020B0604020202020204" pitchFamily="34" charset="0"/>
              <a:buChar char="•"/>
            </a:pPr>
            <a:r>
              <a:rPr lang="en-US" sz="2200" dirty="0"/>
              <a:t>Develop interactive visualization tools using platforms like Power BI or Tableau to make insights more accessible and actionable.</a:t>
            </a:r>
          </a:p>
        </p:txBody>
      </p:sp>
      <p:sp>
        <p:nvSpPr>
          <p:cNvPr id="7" name="Date Placeholder 6">
            <a:extLst>
              <a:ext uri="{FF2B5EF4-FFF2-40B4-BE49-F238E27FC236}">
                <a16:creationId xmlns:a16="http://schemas.microsoft.com/office/drawing/2014/main" id="{5AA8C21D-9EF8-49B7-B9B1-37E7E6897C97}"/>
              </a:ext>
            </a:extLst>
          </p:cNvPr>
          <p:cNvSpPr>
            <a:spLocks noGrp="1"/>
          </p:cNvSpPr>
          <p:nvPr>
            <p:ph type="dt" sz="half" idx="18"/>
          </p:nvPr>
        </p:nvSpPr>
        <p:spPr>
          <a:xfrm>
            <a:off x="1115568" y="6356350"/>
            <a:ext cx="2743200" cy="365125"/>
          </a:xfrm>
        </p:spPr>
        <p:txBody>
          <a:bodyPr vert="horz" lIns="91440" tIns="45720" rIns="91440" bIns="45720" rtlCol="0" anchor="ctr">
            <a:normAutofit/>
          </a:bodyPr>
          <a:lstStyle/>
          <a:p>
            <a:pPr>
              <a:spcAft>
                <a:spcPts val="600"/>
              </a:spcAft>
            </a:pPr>
            <a:r>
              <a:rPr lang="en-US"/>
              <a:t>9/4/20XX</a:t>
            </a:r>
          </a:p>
        </p:txBody>
      </p:sp>
      <p:sp>
        <p:nvSpPr>
          <p:cNvPr id="8" name="Footer Placeholder 7">
            <a:extLst>
              <a:ext uri="{FF2B5EF4-FFF2-40B4-BE49-F238E27FC236}">
                <a16:creationId xmlns:a16="http://schemas.microsoft.com/office/drawing/2014/main" id="{0B606C04-4F4E-47CE-849C-FC29852F5B18}"/>
              </a:ext>
            </a:extLst>
          </p:cNvPr>
          <p:cNvSpPr>
            <a:spLocks noGrp="1"/>
          </p:cNvSpPr>
          <p:nvPr>
            <p:ph type="ftr" sz="quarter" idx="19"/>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Presentation Title</a:t>
            </a:r>
          </a:p>
        </p:txBody>
      </p:sp>
      <p:sp>
        <p:nvSpPr>
          <p:cNvPr id="9" name="Slide Number Placeholder 8">
            <a:extLst>
              <a:ext uri="{FF2B5EF4-FFF2-40B4-BE49-F238E27FC236}">
                <a16:creationId xmlns:a16="http://schemas.microsoft.com/office/drawing/2014/main" id="{891003F3-F17A-4CAC-B7CA-4C498BA84E7B}"/>
              </a:ext>
            </a:extLst>
          </p:cNvPr>
          <p:cNvSpPr>
            <a:spLocks noGrp="1"/>
          </p:cNvSpPr>
          <p:nvPr>
            <p:ph type="sldNum" sz="quarter" idx="20"/>
          </p:nvPr>
        </p:nvSpPr>
        <p:spPr>
          <a:xfrm>
            <a:off x="8540496"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17</a:t>
            </a:fld>
            <a:endParaRPr lang="en-US"/>
          </a:p>
        </p:txBody>
      </p:sp>
    </p:spTree>
    <p:extLst>
      <p:ext uri="{BB962C8B-B14F-4D97-AF65-F5344CB8AC3E}">
        <p14:creationId xmlns:p14="http://schemas.microsoft.com/office/powerpoint/2010/main" val="1185792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0" name="Rectangle 79">
            <a:extLst>
              <a:ext uri="{FF2B5EF4-FFF2-40B4-BE49-F238E27FC236}">
                <a16:creationId xmlns:a16="http://schemas.microsoft.com/office/drawing/2014/main" id="{D95F006D-ED1F-7878-88D3-BA954B34F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8E9372-10C9-4FE2-AA18-D3757770284E}"/>
              </a:ext>
            </a:extLst>
          </p:cNvPr>
          <p:cNvSpPr>
            <a:spLocks noGrp="1"/>
          </p:cNvSpPr>
          <p:nvPr>
            <p:ph type="title"/>
          </p:nvPr>
        </p:nvSpPr>
        <p:spPr>
          <a:xfrm>
            <a:off x="692246" y="991723"/>
            <a:ext cx="10681878" cy="3174690"/>
          </a:xfrm>
        </p:spPr>
        <p:txBody>
          <a:bodyPr vert="horz" lIns="91440" tIns="45720" rIns="91440" bIns="45720" rtlCol="0" anchor="b">
            <a:normAutofit/>
          </a:bodyPr>
          <a:lstStyle/>
          <a:p>
            <a:r>
              <a:rPr lang="en-US" sz="7200"/>
              <a:t>Thank You</a:t>
            </a:r>
          </a:p>
        </p:txBody>
      </p:sp>
      <p:sp>
        <p:nvSpPr>
          <p:cNvPr id="82" name="Freeform: Shape 81">
            <a:extLst>
              <a:ext uri="{FF2B5EF4-FFF2-40B4-BE49-F238E27FC236}">
                <a16:creationId xmlns:a16="http://schemas.microsoft.com/office/drawing/2014/main" id="{555078FD-0108-1F48-31ED-337DD654F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17877" y="4501201"/>
            <a:ext cx="10556246" cy="18288"/>
          </a:xfrm>
          <a:custGeom>
            <a:avLst/>
            <a:gdLst>
              <a:gd name="connsiteX0" fmla="*/ 0 w 10556246"/>
              <a:gd name="connsiteY0" fmla="*/ 18288 h 18288"/>
              <a:gd name="connsiteX1" fmla="*/ 10556246 w 10556246"/>
              <a:gd name="connsiteY1" fmla="*/ 18288 h 18288"/>
              <a:gd name="connsiteX2" fmla="*/ 10556246 w 10556246"/>
              <a:gd name="connsiteY2" fmla="*/ 0 h 18288"/>
              <a:gd name="connsiteX3" fmla="*/ 0 w 10556246"/>
              <a:gd name="connsiteY3" fmla="*/ 0 h 18288"/>
            </a:gdLst>
            <a:ahLst/>
            <a:cxnLst>
              <a:cxn ang="0">
                <a:pos x="connsiteX0" y="connsiteY0"/>
              </a:cxn>
              <a:cxn ang="0">
                <a:pos x="connsiteX1" y="connsiteY1"/>
              </a:cxn>
              <a:cxn ang="0">
                <a:pos x="connsiteX2" y="connsiteY2"/>
              </a:cxn>
              <a:cxn ang="0">
                <a:pos x="connsiteX3" y="connsiteY3"/>
              </a:cxn>
            </a:cxnLst>
            <a:rect l="l" t="t" r="r" b="b"/>
            <a:pathLst>
              <a:path w="10556246" h="18288">
                <a:moveTo>
                  <a:pt x="0" y="18288"/>
                </a:moveTo>
                <a:lnTo>
                  <a:pt x="10556246" y="18288"/>
                </a:lnTo>
                <a:lnTo>
                  <a:pt x="10556246" y="0"/>
                </a:lnTo>
                <a:lnTo>
                  <a:pt x="0" y="0"/>
                </a:lnTo>
                <a:close/>
              </a:path>
            </a:pathLst>
          </a:cu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891003F3-F17A-4CAC-B7CA-4C498BA84E7B}"/>
              </a:ext>
            </a:extLst>
          </p:cNvPr>
          <p:cNvSpPr>
            <a:spLocks noGrp="1"/>
          </p:cNvSpPr>
          <p:nvPr>
            <p:ph type="sldNum" sz="quarter" idx="20"/>
          </p:nvPr>
        </p:nvSpPr>
        <p:spPr>
          <a:xfrm>
            <a:off x="8870149" y="6356350"/>
            <a:ext cx="2743200" cy="365125"/>
          </a:xfrm>
        </p:spPr>
        <p:txBody>
          <a:bodyPr vert="horz" lIns="91440" tIns="45720" rIns="91440" bIns="45720" rtlCol="0" anchor="ctr">
            <a:normAutofit/>
          </a:bodyPr>
          <a:lstStyle/>
          <a:p>
            <a:pPr>
              <a:spcAft>
                <a:spcPts val="600"/>
              </a:spcAft>
            </a:pPr>
            <a:fld id="{A65A5C87-DF58-40C8-B092-1DE63DB4547E}" type="slidenum">
              <a:rPr lang="en-US"/>
              <a:pPr>
                <a:spcAft>
                  <a:spcPts val="600"/>
                </a:spcAft>
              </a:pPr>
              <a:t>18</a:t>
            </a:fld>
            <a:endParaRPr lang="en-US"/>
          </a:p>
        </p:txBody>
      </p:sp>
      <p:sp>
        <p:nvSpPr>
          <p:cNvPr id="84" name="Freeform: Shape 83">
            <a:extLst>
              <a:ext uri="{FF2B5EF4-FFF2-40B4-BE49-F238E27FC236}">
                <a16:creationId xmlns:a16="http://schemas.microsoft.com/office/drawing/2014/main" id="{0F06FC24-1271-EF82-C58D-1DB7482ED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104909" y="3180836"/>
            <a:ext cx="54864" cy="2628927"/>
          </a:xfrm>
          <a:custGeom>
            <a:avLst/>
            <a:gdLst>
              <a:gd name="connsiteX0" fmla="*/ 0 w 54864"/>
              <a:gd name="connsiteY0" fmla="*/ 2628927 h 2628927"/>
              <a:gd name="connsiteX1" fmla="*/ 0 w 54864"/>
              <a:gd name="connsiteY1" fmla="*/ 0 h 2628927"/>
              <a:gd name="connsiteX2" fmla="*/ 54864 w 54864"/>
              <a:gd name="connsiteY2" fmla="*/ 0 h 2628927"/>
              <a:gd name="connsiteX3" fmla="*/ 54864 w 54864"/>
              <a:gd name="connsiteY3" fmla="*/ 2628927 h 2628927"/>
            </a:gdLst>
            <a:ahLst/>
            <a:cxnLst>
              <a:cxn ang="0">
                <a:pos x="connsiteX0" y="connsiteY0"/>
              </a:cxn>
              <a:cxn ang="0">
                <a:pos x="connsiteX1" y="connsiteY1"/>
              </a:cxn>
              <a:cxn ang="0">
                <a:pos x="connsiteX2" y="connsiteY2"/>
              </a:cxn>
              <a:cxn ang="0">
                <a:pos x="connsiteX3" y="connsiteY3"/>
              </a:cxn>
            </a:cxnLst>
            <a:rect l="l" t="t" r="r" b="b"/>
            <a:pathLst>
              <a:path w="54864" h="2628927">
                <a:moveTo>
                  <a:pt x="0" y="2628927"/>
                </a:moveTo>
                <a:lnTo>
                  <a:pt x="0" y="0"/>
                </a:lnTo>
                <a:lnTo>
                  <a:pt x="54864" y="0"/>
                </a:lnTo>
                <a:lnTo>
                  <a:pt x="54864" y="262892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7541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5" name="Rectangle 1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7" name="Rectangle 116">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8" name="Rectangle 117">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838196" y="978408"/>
            <a:ext cx="6007608" cy="1106424"/>
          </a:xfrm>
        </p:spPr>
        <p:txBody>
          <a:bodyPr vert="horz" lIns="91440" tIns="45720" rIns="91440" bIns="45720" rtlCol="0" anchor="ctr">
            <a:normAutofit/>
          </a:bodyPr>
          <a:lstStyle/>
          <a:p>
            <a:r>
              <a:rPr lang="en-US" sz="2800"/>
              <a:t>Introduction</a:t>
            </a:r>
          </a:p>
        </p:txBody>
      </p:sp>
      <p:sp>
        <p:nvSpPr>
          <p:cNvPr id="119" name="Rectangle 118">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Rectangle 119">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841244" y="2359152"/>
            <a:ext cx="6007608" cy="3429000"/>
          </a:xfrm>
        </p:spPr>
        <p:txBody>
          <a:bodyPr vert="horz" lIns="91440" tIns="45720" rIns="91440" bIns="45720" rtlCol="0">
            <a:normAutofit/>
          </a:bodyPr>
          <a:lstStyle/>
          <a:p>
            <a:pPr algn="just" fontAlgn="base">
              <a:lnSpc>
                <a:spcPct val="100000"/>
              </a:lnSpc>
            </a:pPr>
            <a:r>
              <a:rPr lang="en-US" b="0" i="0" dirty="0">
                <a:effectLst/>
                <a:highlight>
                  <a:srgbClr val="FFFFFF"/>
                </a:highlight>
              </a:rPr>
              <a:t>In an era where environmental changes are becoming increasingly unpredictable, there is a critical need to better understand and forecast these changes to mitigate their impacts effectively. This project aims to tackle this challenge by constructing a data pipeline that processes environmental sensor data to enable advanced analytics and predictive modelling. By analyzing this data, we can identify trends and patterns that help in predicting environmental conditions, ultimately contributing to more informed decision-making in environmental policy and management. </a:t>
            </a:r>
          </a:p>
        </p:txBody>
      </p:sp>
      <p:pic>
        <p:nvPicPr>
          <p:cNvPr id="10" name="Picture Placeholder 9" descr="A glass globe on moss&#10;&#10;Description automatically generated">
            <a:extLst>
              <a:ext uri="{FF2B5EF4-FFF2-40B4-BE49-F238E27FC236}">
                <a16:creationId xmlns:a16="http://schemas.microsoft.com/office/drawing/2014/main" id="{0A194EED-4C63-CC9B-ED86-0D5494F128C8}"/>
              </a:ext>
            </a:extLst>
          </p:cNvPr>
          <p:cNvPicPr>
            <a:picLocks noGrp="1" noChangeAspect="1"/>
          </p:cNvPicPr>
          <p:nvPr>
            <p:ph type="pic" sz="quarter" idx="14"/>
          </p:nvPr>
        </p:nvPicPr>
        <p:blipFill rotWithShape="1">
          <a:blip r:embed="rId2"/>
          <a:srcRect t="5854" r="3" b="2536"/>
          <a:stretch/>
        </p:blipFill>
        <p:spPr>
          <a:xfrm>
            <a:off x="7680960" y="665021"/>
            <a:ext cx="4233672" cy="2588955"/>
          </a:xfrm>
          <a:prstGeom prst="rect">
            <a:avLst/>
          </a:prstGeom>
        </p:spPr>
      </p:pic>
      <p:pic>
        <p:nvPicPr>
          <p:cNvPr id="14" name="Picture Placeholder 13" descr="A green field with rain clouds&#10;&#10;Description automatically generated">
            <a:extLst>
              <a:ext uri="{FF2B5EF4-FFF2-40B4-BE49-F238E27FC236}">
                <a16:creationId xmlns:a16="http://schemas.microsoft.com/office/drawing/2014/main" id="{96982E47-2D0A-4240-3440-38E4CC63E69E}"/>
              </a:ext>
            </a:extLst>
          </p:cNvPr>
          <p:cNvPicPr>
            <a:picLocks noGrp="1" noChangeAspect="1"/>
          </p:cNvPicPr>
          <p:nvPr>
            <p:ph type="pic" sz="quarter" idx="13"/>
          </p:nvPr>
        </p:nvPicPr>
        <p:blipFill rotWithShape="1">
          <a:blip r:embed="rId3"/>
          <a:srcRect t="24237" r="-1" b="-1"/>
          <a:stretch/>
        </p:blipFill>
        <p:spPr>
          <a:xfrm>
            <a:off x="7680960" y="3504952"/>
            <a:ext cx="4230116" cy="2586791"/>
          </a:xfrm>
          <a:prstGeom prst="rect">
            <a:avLst/>
          </a:prstGeom>
        </p:spPr>
      </p:pic>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8540496"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a:t>
            </a:fld>
            <a:endParaRPr lang="en-US"/>
          </a:p>
        </p:txBody>
      </p:sp>
    </p:spTree>
    <p:extLst>
      <p:ext uri="{BB962C8B-B14F-4D97-AF65-F5344CB8AC3E}">
        <p14:creationId xmlns:p14="http://schemas.microsoft.com/office/powerpoint/2010/main" val="147138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Rectangle 3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Rectangle 43">
            <a:extLst>
              <a:ext uri="{FF2B5EF4-FFF2-40B4-BE49-F238E27FC236}">
                <a16:creationId xmlns:a16="http://schemas.microsoft.com/office/drawing/2014/main" id="{1640B3DF-3C1C-49A7-8FA7-EE4A21CB0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useBgFill="1">
        <p:nvSpPr>
          <p:cNvPr id="46" name="Rectangle 45">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384048"/>
            <a:ext cx="3740740" cy="5833872"/>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868680" y="919128"/>
            <a:ext cx="3103427" cy="4311239"/>
          </a:xfrm>
        </p:spPr>
        <p:txBody>
          <a:bodyPr vert="horz" lIns="91440" tIns="45720" rIns="91440" bIns="45720" rtlCol="0" anchor="t">
            <a:normAutofit/>
          </a:bodyPr>
          <a:lstStyle/>
          <a:p>
            <a:r>
              <a:rPr lang="en-US" sz="3200"/>
              <a:t>Data Engineering Goals </a:t>
            </a:r>
          </a:p>
        </p:txBody>
      </p:sp>
      <p:sp>
        <p:nvSpPr>
          <p:cNvPr id="12" name="Content Placeholder 11">
            <a:extLst>
              <a:ext uri="{FF2B5EF4-FFF2-40B4-BE49-F238E27FC236}">
                <a16:creationId xmlns:a16="http://schemas.microsoft.com/office/drawing/2014/main" id="{3D88E8B5-C20C-47A1-9C22-B545284DA4A4}"/>
              </a:ext>
            </a:extLst>
          </p:cNvPr>
          <p:cNvSpPr>
            <a:spLocks noGrp="1"/>
          </p:cNvSpPr>
          <p:nvPr>
            <p:ph sz="half" idx="2"/>
          </p:nvPr>
        </p:nvSpPr>
        <p:spPr>
          <a:xfrm>
            <a:off x="4962222" y="919128"/>
            <a:ext cx="6730944" cy="5298790"/>
          </a:xfrm>
        </p:spPr>
        <p:txBody>
          <a:bodyPr vert="horz" lIns="91440" tIns="45720" rIns="91440" bIns="45720" rtlCol="0">
            <a:normAutofit/>
          </a:bodyPr>
          <a:lstStyle/>
          <a:p>
            <a:pPr algn="just"/>
            <a:r>
              <a:rPr lang="en-US" sz="2000" dirty="0"/>
              <a:t>Efficient Data Ingestion and Storage: To extract data from diverse sources such as GitHub repository and API and store it reliably in Azure Data Lake. </a:t>
            </a:r>
          </a:p>
          <a:p>
            <a:pPr algn="just"/>
            <a:r>
              <a:rPr lang="en-US" sz="2000" dirty="0"/>
              <a:t>Automated Data Workflow Management: Utilizing Apache Airflow to orchestrate data processing, ensuring data integrity and timeliness. </a:t>
            </a:r>
          </a:p>
          <a:p>
            <a:pPr algn="just"/>
            <a:r>
              <a:rPr lang="en-US" sz="2000" dirty="0"/>
              <a:t>Robust Data Processing and Transformation: Data processing tasks, including cleaning, normalization, and feature engineering to prepare data for analysis. </a:t>
            </a:r>
          </a:p>
          <a:p>
            <a:pPr algn="just"/>
            <a:r>
              <a:rPr lang="en-US" sz="2000" dirty="0"/>
              <a:t>Scalable Data Analytics and Machine Learning Deployment: To analyze the processed data for insights and predict future environmental trends using machine learning models. </a:t>
            </a:r>
          </a:p>
        </p:txBody>
      </p:sp>
      <p:sp>
        <p:nvSpPr>
          <p:cNvPr id="16" name="Slide Number Placeholder 5">
            <a:extLst>
              <a:ext uri="{FF2B5EF4-FFF2-40B4-BE49-F238E27FC236}">
                <a16:creationId xmlns:a16="http://schemas.microsoft.com/office/drawing/2014/main" id="{1A06BCBE-7F1D-4794-A964-0B03C6178B08}"/>
              </a:ext>
            </a:extLst>
          </p:cNvPr>
          <p:cNvSpPr>
            <a:spLocks noGrp="1"/>
          </p:cNvSpPr>
          <p:nvPr>
            <p:ph type="sldNum" sz="quarter" idx="12"/>
          </p:nvPr>
        </p:nvSpPr>
        <p:spPr>
          <a:xfrm>
            <a:off x="10687326" y="6356350"/>
            <a:ext cx="1005840" cy="365125"/>
          </a:xfrm>
        </p:spPr>
        <p:txBody>
          <a:bodyPr vert="horz" lIns="91440" tIns="45720" rIns="91440" bIns="45720" rtlCol="0" anchor="ctr">
            <a:normAutofit/>
          </a:bodyPr>
          <a:lstStyle/>
          <a:p>
            <a:pPr>
              <a:spcAft>
                <a:spcPts val="600"/>
              </a:spcAft>
            </a:pPr>
            <a:fld id="{A65A5C87-DF58-40C8-B092-1DE63DB4547E}" type="slidenum">
              <a:rPr lang="en-US">
                <a:solidFill>
                  <a:srgbClr val="000000">
                    <a:tint val="75000"/>
                  </a:srgbClr>
                </a:solidFill>
              </a:rPr>
              <a:pPr>
                <a:spcAft>
                  <a:spcPts val="600"/>
                </a:spcAft>
              </a:pPr>
              <a:t>3</a:t>
            </a:fld>
            <a:endParaRPr lang="en-US">
              <a:solidFill>
                <a:srgbClr val="000000">
                  <a:tint val="75000"/>
                </a:srgbClr>
              </a:solidFill>
            </a:endParaRPr>
          </a:p>
        </p:txBody>
      </p:sp>
      <p:sp>
        <p:nvSpPr>
          <p:cNvPr id="48" name="Rectangle 47">
            <a:extLst>
              <a:ext uri="{FF2B5EF4-FFF2-40B4-BE49-F238E27FC236}">
                <a16:creationId xmlns:a16="http://schemas.microsoft.com/office/drawing/2014/main" id="{90FA739B-A75D-DA77-F75D-36ED592E9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889233"/>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0665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Rectangle 3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Rectangle 4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841246" y="978619"/>
            <a:ext cx="5991244" cy="1106424"/>
          </a:xfrm>
        </p:spPr>
        <p:txBody>
          <a:bodyPr vert="horz" lIns="91440" tIns="45720" rIns="91440" bIns="45720" rtlCol="0" anchor="ctr">
            <a:normAutofit/>
          </a:bodyPr>
          <a:lstStyle/>
          <a:p>
            <a:r>
              <a:rPr lang="en-US" sz="3200"/>
              <a:t>Downstream Consumers</a:t>
            </a:r>
          </a:p>
        </p:txBody>
      </p:sp>
      <p:sp>
        <p:nvSpPr>
          <p:cNvPr id="47" name="Rectangle 4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ontent Placeholder 11">
            <a:extLst>
              <a:ext uri="{FF2B5EF4-FFF2-40B4-BE49-F238E27FC236}">
                <a16:creationId xmlns:a16="http://schemas.microsoft.com/office/drawing/2014/main" id="{3D88E8B5-C20C-47A1-9C22-B545284DA4A4}"/>
              </a:ext>
            </a:extLst>
          </p:cNvPr>
          <p:cNvSpPr>
            <a:spLocks noGrp="1"/>
          </p:cNvSpPr>
          <p:nvPr>
            <p:ph sz="half" idx="2"/>
          </p:nvPr>
        </p:nvSpPr>
        <p:spPr>
          <a:xfrm>
            <a:off x="841248" y="2252870"/>
            <a:ext cx="5993892" cy="3560251"/>
          </a:xfrm>
        </p:spPr>
        <p:txBody>
          <a:bodyPr vert="horz" lIns="91440" tIns="45720" rIns="91440" bIns="45720" rtlCol="0">
            <a:normAutofit/>
          </a:bodyPr>
          <a:lstStyle/>
          <a:p>
            <a:pPr algn="just" fontAlgn="base"/>
            <a:r>
              <a:rPr lang="en-US" b="0" i="0" dirty="0">
                <a:effectLst/>
                <a:highlight>
                  <a:srgbClr val="FFFFFF"/>
                </a:highlight>
              </a:rPr>
              <a:t>Environmental Agencies and Policymakers: Who require detailed reports and forecasts to make informed decisions regarding environmental management and legislation. </a:t>
            </a:r>
          </a:p>
          <a:p>
            <a:pPr algn="just" fontAlgn="base"/>
            <a:r>
              <a:rPr lang="en-US" b="0" i="0" dirty="0">
                <a:effectLst/>
                <a:highlight>
                  <a:srgbClr val="FFFFFF"/>
                </a:highlight>
              </a:rPr>
              <a:t>Research Institutions: That could use the data for academic research and the development of more advanced environmental prediction models. </a:t>
            </a:r>
          </a:p>
          <a:p>
            <a:pPr algn="just" fontAlgn="base"/>
            <a:r>
              <a:rPr lang="en-US" b="0" i="0" dirty="0">
                <a:effectLst/>
                <a:highlight>
                  <a:srgbClr val="FFFFFF"/>
                </a:highlight>
              </a:rPr>
              <a:t>Public and Community-Based Organizations: Interested in understanding local environmental trends to advocate for community-specific actions. </a:t>
            </a:r>
          </a:p>
        </p:txBody>
      </p:sp>
      <p:pic>
        <p:nvPicPr>
          <p:cNvPr id="18" name="Picture 17" descr="Colourful carved figures of humans">
            <a:extLst>
              <a:ext uri="{FF2B5EF4-FFF2-40B4-BE49-F238E27FC236}">
                <a16:creationId xmlns:a16="http://schemas.microsoft.com/office/drawing/2014/main" id="{BE9D6B68-DA7D-6D0E-27DA-58FBE25023E2}"/>
              </a:ext>
            </a:extLst>
          </p:cNvPr>
          <p:cNvPicPr>
            <a:picLocks noChangeAspect="1"/>
          </p:cNvPicPr>
          <p:nvPr/>
        </p:nvPicPr>
        <p:blipFill rotWithShape="1">
          <a:blip r:embed="rId2"/>
          <a:srcRect l="26713" r="26480" b="-1"/>
          <a:stretch/>
        </p:blipFill>
        <p:spPr>
          <a:xfrm>
            <a:off x="7923538" y="630936"/>
            <a:ext cx="3610209" cy="5495544"/>
          </a:xfrm>
          <a:prstGeom prst="rect">
            <a:avLst/>
          </a:prstGeom>
        </p:spPr>
      </p:pic>
      <p:sp>
        <p:nvSpPr>
          <p:cNvPr id="16" name="Slide Number Placeholder 5">
            <a:extLst>
              <a:ext uri="{FF2B5EF4-FFF2-40B4-BE49-F238E27FC236}">
                <a16:creationId xmlns:a16="http://schemas.microsoft.com/office/drawing/2014/main" id="{1A06BCBE-7F1D-4794-A964-0B03C6178B08}"/>
              </a:ext>
            </a:extLst>
          </p:cNvPr>
          <p:cNvSpPr>
            <a:spLocks noGrp="1"/>
          </p:cNvSpPr>
          <p:nvPr>
            <p:ph type="sldNum" sz="quarter" idx="12"/>
          </p:nvPr>
        </p:nvSpPr>
        <p:spPr>
          <a:xfrm>
            <a:off x="8613648" y="6356350"/>
            <a:ext cx="2743200"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4</a:t>
            </a:fld>
            <a:endParaRPr lang="en-US">
              <a:solidFill>
                <a:schemeClr val="tx2">
                  <a:lumMod val="50000"/>
                  <a:lumOff val="50000"/>
                </a:schemeClr>
              </a:solidFill>
            </a:endParaRPr>
          </a:p>
        </p:txBody>
      </p:sp>
    </p:spTree>
    <p:extLst>
      <p:ext uri="{BB962C8B-B14F-4D97-AF65-F5344CB8AC3E}">
        <p14:creationId xmlns:p14="http://schemas.microsoft.com/office/powerpoint/2010/main" val="109448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841248" y="256032"/>
            <a:ext cx="10506456" cy="1014984"/>
          </a:xfrm>
        </p:spPr>
        <p:txBody>
          <a:bodyPr anchor="b">
            <a:normAutofit/>
          </a:bodyPr>
          <a:lstStyle/>
          <a:p>
            <a:r>
              <a:rPr lang="en-US" dirty="0"/>
              <a:t>Technologies and Methodology </a:t>
            </a:r>
          </a:p>
        </p:txBody>
      </p:sp>
      <p:sp>
        <p:nvSpPr>
          <p:cNvPr id="42" name="Rectangle 4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a:xfrm>
            <a:off x="8873254" y="6356350"/>
            <a:ext cx="2477498" cy="365125"/>
          </a:xfrm>
        </p:spPr>
        <p:txBody>
          <a:bodyPr>
            <a:normAutofit/>
          </a:bodyPr>
          <a:lstStyle/>
          <a:p>
            <a:pPr>
              <a:spcAft>
                <a:spcPts val="600"/>
              </a:spcAft>
            </a:pPr>
            <a:fld id="{A65A5C87-DF58-40C8-B092-1DE63DB4547E}" type="slidenum">
              <a:rPr lang="en-US" smtClean="0"/>
              <a:pPr>
                <a:spcAft>
                  <a:spcPts val="600"/>
                </a:spcAft>
              </a:pPr>
              <a:t>5</a:t>
            </a:fld>
            <a:endParaRPr lang="en-US"/>
          </a:p>
        </p:txBody>
      </p:sp>
      <p:graphicFrame>
        <p:nvGraphicFramePr>
          <p:cNvPr id="12" name="Content Placeholder 3">
            <a:extLst>
              <a:ext uri="{FF2B5EF4-FFF2-40B4-BE49-F238E27FC236}">
                <a16:creationId xmlns:a16="http://schemas.microsoft.com/office/drawing/2014/main" id="{4A523E8B-CDD0-BA9B-C30B-4CAE8F96AB7F}"/>
              </a:ext>
            </a:extLst>
          </p:cNvPr>
          <p:cNvGraphicFramePr>
            <a:graphicFrameLocks noGrp="1"/>
          </p:cNvGraphicFramePr>
          <p:nvPr>
            <p:ph idx="1"/>
            <p:extLst>
              <p:ext uri="{D42A27DB-BD31-4B8C-83A1-F6EECF244321}">
                <p14:modId xmlns:p14="http://schemas.microsoft.com/office/powerpoint/2010/main" val="311850789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635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3" name="Rectangle 110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5" name="Rectangle 110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07" name="Rectangle 110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Workflow Diagram</a:t>
            </a:r>
          </a:p>
        </p:txBody>
      </p:sp>
      <p:sp>
        <p:nvSpPr>
          <p:cNvPr id="1109" name="Rectangle 110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1" name="Rectangle 111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a:extLst>
              <a:ext uri="{FF2B5EF4-FFF2-40B4-BE49-F238E27FC236}">
                <a16:creationId xmlns:a16="http://schemas.microsoft.com/office/drawing/2014/main" id="{1845E300-CB49-6A8D-549D-01FC4D1FA4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80472" y="625682"/>
            <a:ext cx="6422834" cy="573066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a:xfrm>
            <a:off x="9926319" y="6356350"/>
            <a:ext cx="1787699"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6</a:t>
            </a:fld>
            <a:endParaRPr lang="en-US">
              <a:solidFill>
                <a:schemeClr val="tx2">
                  <a:lumMod val="50000"/>
                  <a:lumOff val="50000"/>
                </a:schemeClr>
              </a:solidFill>
            </a:endParaRPr>
          </a:p>
        </p:txBody>
      </p:sp>
    </p:spTree>
    <p:extLst>
      <p:ext uri="{BB962C8B-B14F-4D97-AF65-F5344CB8AC3E}">
        <p14:creationId xmlns:p14="http://schemas.microsoft.com/office/powerpoint/2010/main" val="83274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9" name="Rectangle 208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91" name="Rectangle 209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93" name="Rectangle 209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Data Engineering Lifecycle </a:t>
            </a:r>
          </a:p>
        </p:txBody>
      </p:sp>
      <p:sp>
        <p:nvSpPr>
          <p:cNvPr id="2095" name="Rectangle 209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97" name="Rectangle 209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2" name="Picture 4">
            <a:extLst>
              <a:ext uri="{FF2B5EF4-FFF2-40B4-BE49-F238E27FC236}">
                <a16:creationId xmlns:a16="http://schemas.microsoft.com/office/drawing/2014/main" id="{7ABD5A66-E25B-3779-DEE0-F18DA93C485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864608" y="1778710"/>
            <a:ext cx="6846363" cy="3149326"/>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5">
            <a:extLst>
              <a:ext uri="{FF2B5EF4-FFF2-40B4-BE49-F238E27FC236}">
                <a16:creationId xmlns:a16="http://schemas.microsoft.com/office/drawing/2014/main" id="{1A06BCBE-7F1D-4794-A964-0B03C6178B08}"/>
              </a:ext>
            </a:extLst>
          </p:cNvPr>
          <p:cNvSpPr>
            <a:spLocks noGrp="1"/>
          </p:cNvSpPr>
          <p:nvPr>
            <p:ph type="sldNum" sz="quarter" idx="12"/>
          </p:nvPr>
        </p:nvSpPr>
        <p:spPr>
          <a:xfrm>
            <a:off x="9926319" y="6356350"/>
            <a:ext cx="1787699"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7</a:t>
            </a:fld>
            <a:endParaRPr lang="en-US">
              <a:solidFill>
                <a:schemeClr val="tx2">
                  <a:lumMod val="50000"/>
                  <a:lumOff val="50000"/>
                </a:schemeClr>
              </a:solidFill>
            </a:endParaRPr>
          </a:p>
        </p:txBody>
      </p:sp>
    </p:spTree>
    <p:extLst>
      <p:ext uri="{BB962C8B-B14F-4D97-AF65-F5344CB8AC3E}">
        <p14:creationId xmlns:p14="http://schemas.microsoft.com/office/powerpoint/2010/main" val="41643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4" name="Rectangle 310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06" name="Rectangle 3105">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08" name="Rectangle 3107">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10" name="Rectangle 310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12" name="Rectangle 31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841246" y="978619"/>
            <a:ext cx="5991244" cy="1106424"/>
          </a:xfrm>
        </p:spPr>
        <p:txBody>
          <a:bodyPr vert="horz" lIns="91440" tIns="45720" rIns="91440" bIns="45720" rtlCol="0" anchor="ctr">
            <a:normAutofit/>
          </a:bodyPr>
          <a:lstStyle/>
          <a:p>
            <a:r>
              <a:rPr lang="en-US" sz="3200" dirty="0"/>
              <a:t>Generation</a:t>
            </a:r>
          </a:p>
        </p:txBody>
      </p:sp>
      <p:sp>
        <p:nvSpPr>
          <p:cNvPr id="3114" name="Rectangle 31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16" name="Rectangle 31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11">
            <a:extLst>
              <a:ext uri="{FF2B5EF4-FFF2-40B4-BE49-F238E27FC236}">
                <a16:creationId xmlns:a16="http://schemas.microsoft.com/office/drawing/2014/main" id="{9BDB53F8-AA92-7AAB-DF0E-E1829905454E}"/>
              </a:ext>
            </a:extLst>
          </p:cNvPr>
          <p:cNvSpPr txBox="1">
            <a:spLocks/>
          </p:cNvSpPr>
          <p:nvPr/>
        </p:nvSpPr>
        <p:spPr>
          <a:xfrm>
            <a:off x="841248" y="2252870"/>
            <a:ext cx="5993892" cy="356025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lnSpc>
                <a:spcPct val="100000"/>
              </a:lnSpc>
            </a:pPr>
            <a:r>
              <a:rPr lang="en-US" b="0" i="0" dirty="0">
                <a:effectLst/>
              </a:rPr>
              <a:t>Data for the project sourced from Visual Crossing Weather Data website includes historical and real-time data.</a:t>
            </a:r>
          </a:p>
          <a:p>
            <a:pPr algn="just" fontAlgn="base">
              <a:lnSpc>
                <a:spcPct val="100000"/>
              </a:lnSpc>
            </a:pPr>
            <a:r>
              <a:rPr lang="en-US" b="0" i="0" dirty="0">
                <a:effectLst/>
              </a:rPr>
              <a:t>Historical weather data, covering six years, is stored in flat file format on GitHub for accessibility.</a:t>
            </a:r>
          </a:p>
          <a:p>
            <a:pPr algn="just" fontAlgn="base">
              <a:lnSpc>
                <a:spcPct val="100000"/>
              </a:lnSpc>
            </a:pPr>
            <a:r>
              <a:rPr lang="en-US" b="0" i="0" dirty="0">
                <a:effectLst/>
              </a:rPr>
              <a:t>Real-time weather data is captured directly via an API and stored in the Azure Data Cloud for immediate availability and scalability.</a:t>
            </a:r>
          </a:p>
          <a:p>
            <a:pPr algn="just" fontAlgn="base">
              <a:lnSpc>
                <a:spcPct val="100000"/>
              </a:lnSpc>
            </a:pPr>
            <a:r>
              <a:rPr lang="en-US" b="0" i="0" dirty="0">
                <a:effectLst/>
              </a:rPr>
              <a:t>This dual-source approach allows for a comprehensive analysis of weather patterns by combining long-term historical insights with up-to-the-minute data observations.</a:t>
            </a:r>
            <a:endParaRPr lang="en-US" dirty="0">
              <a:highlight>
                <a:srgbClr val="FFFFFF"/>
              </a:highlight>
            </a:endParaRPr>
          </a:p>
        </p:txBody>
      </p:sp>
      <p:pic>
        <p:nvPicPr>
          <p:cNvPr id="3074" name="Picture 2">
            <a:extLst>
              <a:ext uri="{FF2B5EF4-FFF2-40B4-BE49-F238E27FC236}">
                <a16:creationId xmlns:a16="http://schemas.microsoft.com/office/drawing/2014/main" id="{7751864E-209C-730B-51B9-40888C14FE4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679814" y="1748007"/>
            <a:ext cx="4097657" cy="3261401"/>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5">
            <a:extLst>
              <a:ext uri="{FF2B5EF4-FFF2-40B4-BE49-F238E27FC236}">
                <a16:creationId xmlns:a16="http://schemas.microsoft.com/office/drawing/2014/main" id="{1A06BCBE-7F1D-4794-A964-0B03C6178B08}"/>
              </a:ext>
            </a:extLst>
          </p:cNvPr>
          <p:cNvSpPr>
            <a:spLocks noGrp="1"/>
          </p:cNvSpPr>
          <p:nvPr>
            <p:ph type="sldNum" sz="quarter" idx="12"/>
          </p:nvPr>
        </p:nvSpPr>
        <p:spPr>
          <a:xfrm>
            <a:off x="8613648"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solidFill>
                  <a:schemeClr val="tx2">
                    <a:lumMod val="50000"/>
                    <a:lumOff val="50000"/>
                  </a:schemeClr>
                </a:solidFill>
              </a:rPr>
              <a:pPr>
                <a:spcAft>
                  <a:spcPts val="600"/>
                </a:spcAft>
              </a:pPr>
              <a:t>8</a:t>
            </a:fld>
            <a:endParaRPr lang="en-US">
              <a:solidFill>
                <a:schemeClr val="tx2">
                  <a:lumMod val="50000"/>
                  <a:lumOff val="50000"/>
                </a:schemeClr>
              </a:solidFill>
            </a:endParaRPr>
          </a:p>
        </p:txBody>
      </p:sp>
    </p:spTree>
    <p:extLst>
      <p:ext uri="{BB962C8B-B14F-4D97-AF65-F5344CB8AC3E}">
        <p14:creationId xmlns:p14="http://schemas.microsoft.com/office/powerpoint/2010/main" val="173673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4" name="Rectangle 310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06" name="Rectangle 3105">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08" name="Rectangle 3107">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10" name="Rectangle 310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12" name="Rectangle 31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841246" y="978619"/>
            <a:ext cx="5991244" cy="1106424"/>
          </a:xfrm>
        </p:spPr>
        <p:txBody>
          <a:bodyPr vert="horz" lIns="91440" tIns="45720" rIns="91440" bIns="45720" rtlCol="0" anchor="ctr">
            <a:normAutofit/>
          </a:bodyPr>
          <a:lstStyle/>
          <a:p>
            <a:r>
              <a:rPr lang="en-US" sz="3200" dirty="0"/>
              <a:t>Ingestion</a:t>
            </a:r>
          </a:p>
        </p:txBody>
      </p:sp>
      <p:sp>
        <p:nvSpPr>
          <p:cNvPr id="3114" name="Rectangle 31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16" name="Rectangle 31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11">
            <a:extLst>
              <a:ext uri="{FF2B5EF4-FFF2-40B4-BE49-F238E27FC236}">
                <a16:creationId xmlns:a16="http://schemas.microsoft.com/office/drawing/2014/main" id="{9BDB53F8-AA92-7AAB-DF0E-E1829905454E}"/>
              </a:ext>
            </a:extLst>
          </p:cNvPr>
          <p:cNvSpPr txBox="1">
            <a:spLocks/>
          </p:cNvSpPr>
          <p:nvPr/>
        </p:nvSpPr>
        <p:spPr>
          <a:xfrm>
            <a:off x="841248" y="2252870"/>
            <a:ext cx="5993892" cy="356025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lnSpc>
                <a:spcPct val="100000"/>
              </a:lnSpc>
            </a:pPr>
            <a:r>
              <a:rPr lang="en-US" b="0" i="0" dirty="0">
                <a:solidFill>
                  <a:srgbClr val="0D0D0D"/>
                </a:solidFill>
                <a:effectLst/>
                <a:highlight>
                  <a:srgbClr val="FFFFFF"/>
                </a:highlight>
                <a:latin typeface="Avenir Next LT Pro (Body)"/>
              </a:rPr>
              <a:t>In the Google Colab environment, data is retrieved from the GitHub repository . </a:t>
            </a:r>
          </a:p>
          <a:p>
            <a:pPr algn="just" fontAlgn="base">
              <a:lnSpc>
                <a:spcPct val="100000"/>
              </a:lnSpc>
            </a:pPr>
            <a:r>
              <a:rPr lang="en-US" b="0" i="0" dirty="0">
                <a:solidFill>
                  <a:srgbClr val="0D0D0D"/>
                </a:solidFill>
                <a:effectLst/>
                <a:highlight>
                  <a:srgbClr val="FFFFFF"/>
                </a:highlight>
                <a:latin typeface="Avenir Next LT Pro (Body)"/>
              </a:rPr>
              <a:t>Apache Airflow is utilized to manage the retrieval of real-time data via an API. </a:t>
            </a:r>
            <a:endParaRPr lang="en-US" dirty="0">
              <a:highlight>
                <a:srgbClr val="FFFFFF"/>
              </a:highlight>
              <a:latin typeface="Avenir Next LT Pro (Body)"/>
            </a:endParaRPr>
          </a:p>
        </p:txBody>
      </p:sp>
      <p:sp>
        <p:nvSpPr>
          <p:cNvPr id="16" name="Slide Number Placeholder 5">
            <a:extLst>
              <a:ext uri="{FF2B5EF4-FFF2-40B4-BE49-F238E27FC236}">
                <a16:creationId xmlns:a16="http://schemas.microsoft.com/office/drawing/2014/main" id="{1A06BCBE-7F1D-4794-A964-0B03C6178B08}"/>
              </a:ext>
            </a:extLst>
          </p:cNvPr>
          <p:cNvSpPr>
            <a:spLocks noGrp="1"/>
          </p:cNvSpPr>
          <p:nvPr>
            <p:ph type="sldNum" sz="quarter" idx="12"/>
          </p:nvPr>
        </p:nvSpPr>
        <p:spPr>
          <a:xfrm>
            <a:off x="8613648"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solidFill>
                  <a:schemeClr val="tx2">
                    <a:lumMod val="50000"/>
                    <a:lumOff val="50000"/>
                  </a:schemeClr>
                </a:solidFill>
              </a:rPr>
              <a:pPr>
                <a:spcAft>
                  <a:spcPts val="600"/>
                </a:spcAft>
              </a:pPr>
              <a:t>9</a:t>
            </a:fld>
            <a:endParaRPr lang="en-US">
              <a:solidFill>
                <a:schemeClr val="tx2">
                  <a:lumMod val="50000"/>
                  <a:lumOff val="50000"/>
                </a:schemeClr>
              </a:solidFill>
            </a:endParaRPr>
          </a:p>
        </p:txBody>
      </p:sp>
      <p:pic>
        <p:nvPicPr>
          <p:cNvPr id="4100" name="Picture 4">
            <a:extLst>
              <a:ext uri="{FF2B5EF4-FFF2-40B4-BE49-F238E27FC236}">
                <a16:creationId xmlns:a16="http://schemas.microsoft.com/office/drawing/2014/main" id="{B8EEEBFC-1C0A-D249-0C52-9138B91C6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3265" y="1491440"/>
            <a:ext cx="4391025"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43909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113</TotalTime>
  <Words>814</Words>
  <Application>Microsoft Office PowerPoint</Application>
  <PresentationFormat>Widescreen</PresentationFormat>
  <Paragraphs>77</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Avenir Next LT Pro</vt:lpstr>
      <vt:lpstr>Avenir Next LT Pro (Body)</vt:lpstr>
      <vt:lpstr>Calibri</vt:lpstr>
      <vt:lpstr>Segoe UI</vt:lpstr>
      <vt:lpstr>Times New Roman</vt:lpstr>
      <vt:lpstr>AccentBoxVTI</vt:lpstr>
      <vt:lpstr>Environmental Sensor Data Analysis </vt:lpstr>
      <vt:lpstr>Introduction</vt:lpstr>
      <vt:lpstr>Data Engineering Goals </vt:lpstr>
      <vt:lpstr>Downstream Consumers</vt:lpstr>
      <vt:lpstr>Technologies and Methodology </vt:lpstr>
      <vt:lpstr>Workflow Diagram</vt:lpstr>
      <vt:lpstr>Data Engineering Lifecycle </vt:lpstr>
      <vt:lpstr>Generation</vt:lpstr>
      <vt:lpstr>Ingestion</vt:lpstr>
      <vt:lpstr>Transformation</vt:lpstr>
      <vt:lpstr>Analytics</vt:lpstr>
      <vt:lpstr>Analytics</vt:lpstr>
      <vt:lpstr>Analytical Insights</vt:lpstr>
      <vt:lpstr>Analytical Insights</vt:lpstr>
      <vt:lpstr>Machine Learning</vt:lpstr>
      <vt:lpstr>Weather Predictions</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Sensor Data Analysis </dc:title>
  <dc:creator>Apoorva Dharadhar</dc:creator>
  <cp:lastModifiedBy>Apoorva Dharadhar</cp:lastModifiedBy>
  <cp:revision>1</cp:revision>
  <dcterms:created xsi:type="dcterms:W3CDTF">2024-04-14T23:49:08Z</dcterms:created>
  <dcterms:modified xsi:type="dcterms:W3CDTF">2024-04-15T01:42:18Z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