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sldIdLst>
    <p:sldId id="256" r:id="rId2"/>
    <p:sldId id="258" r:id="rId3"/>
    <p:sldId id="259" r:id="rId4"/>
    <p:sldId id="261" r:id="rId5"/>
    <p:sldId id="260" r:id="rId6"/>
    <p:sldId id="262" r:id="rId7"/>
    <p:sldId id="263" r:id="rId8"/>
    <p:sldId id="264" r:id="rId9"/>
    <p:sldId id="265" r:id="rId10"/>
    <p:sldId id="266" r:id="rId11"/>
    <p:sldId id="267" r:id="rId12"/>
    <p:sldId id="268" r:id="rId13"/>
    <p:sldId id="269" r:id="rId14"/>
    <p:sldId id="270" r:id="rId15"/>
    <p:sldId id="273" r:id="rId16"/>
    <p:sldId id="271" r:id="rId17"/>
    <p:sldId id="278" r:id="rId18"/>
    <p:sldId id="276" r:id="rId19"/>
    <p:sldId id="277" r:id="rId20"/>
    <p:sldId id="275" r:id="rId21"/>
    <p:sldId id="274" r:id="rId22"/>
    <p:sldId id="279" r:id="rId23"/>
    <p:sldId id="27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0B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51B4D8-6430-46D3-B1AF-BE1F08507BB9}" type="datetimeFigureOut">
              <a:rPr lang="en-US" smtClean="0"/>
              <a:pPr/>
              <a:t>2/26/2017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CBB29-7E4C-4B2C-A2E3-2B33030EE2A9}" type="slidenum">
              <a:rPr lang="en-IN" smtClean="0"/>
              <a:pPr/>
              <a:t>‹#›</a:t>
            </a:fld>
            <a:endParaRPr lang="en-IN"/>
          </a:p>
        </p:txBody>
      </p:sp>
    </p:spTree>
    <p:extLst>
      <p:ext uri="{BB962C8B-B14F-4D97-AF65-F5344CB8AC3E}">
        <p14:creationId xmlns:p14="http://schemas.microsoft.com/office/powerpoint/2010/main" val="1234651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B384B6E9-3A12-44F2-904D-5D47EC082EC3}" type="datetimeFigureOut">
              <a:rPr lang="en-US" smtClean="0"/>
              <a:pPr/>
              <a:t>2/26/2017</a:t>
            </a:fld>
            <a:endParaRPr lang="en-IN"/>
          </a:p>
        </p:txBody>
      </p:sp>
      <p:sp>
        <p:nvSpPr>
          <p:cNvPr id="17" name="Footer Placeholder 16"/>
          <p:cNvSpPr>
            <a:spLocks noGrp="1"/>
          </p:cNvSpPr>
          <p:nvPr>
            <p:ph type="ftr" sz="quarter" idx="11"/>
          </p:nvPr>
        </p:nvSpPr>
        <p:spPr/>
        <p:txBody>
          <a:bodyPr/>
          <a:lstStyle>
            <a:extLst/>
          </a:lstStyle>
          <a:p>
            <a:endParaRPr lang="en-IN"/>
          </a:p>
        </p:txBody>
      </p:sp>
      <p:sp>
        <p:nvSpPr>
          <p:cNvPr id="29" name="Slide Number Placeholder 28"/>
          <p:cNvSpPr>
            <a:spLocks noGrp="1"/>
          </p:cNvSpPr>
          <p:nvPr>
            <p:ph type="sldNum" sz="quarter" idx="12"/>
          </p:nvPr>
        </p:nvSpPr>
        <p:spPr/>
        <p:txBody>
          <a:bodyPr/>
          <a:lstStyle>
            <a:extLst/>
          </a:lstStyle>
          <a:p>
            <a:fld id="{696EFEE6-5503-40C6-88CD-0DF3E004FF1E}" type="slidenum">
              <a:rPr lang="en-IN" smtClean="0"/>
              <a:pPr/>
              <a:t>‹#›</a:t>
            </a:fld>
            <a:endParaRPr lang="en-IN"/>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384B6E9-3A12-44F2-904D-5D47EC082EC3}" type="datetimeFigureOut">
              <a:rPr lang="en-US" smtClean="0"/>
              <a:pPr/>
              <a:t>2/26/2017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96EFEE6-5503-40C6-88CD-0DF3E004FF1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384B6E9-3A12-44F2-904D-5D47EC082EC3}" type="datetimeFigureOut">
              <a:rPr lang="en-US" smtClean="0"/>
              <a:pPr/>
              <a:t>2/26/2017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96EFEE6-5503-40C6-88CD-0DF3E004FF1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384B6E9-3A12-44F2-904D-5D47EC082EC3}" type="datetimeFigureOut">
              <a:rPr lang="en-US" smtClean="0"/>
              <a:pPr/>
              <a:t>2/26/2017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96EFEE6-5503-40C6-88CD-0DF3E004FF1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384B6E9-3A12-44F2-904D-5D47EC082EC3}" type="datetimeFigureOut">
              <a:rPr lang="en-US" smtClean="0"/>
              <a:pPr/>
              <a:t>2/26/2017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96EFEE6-5503-40C6-88CD-0DF3E004FF1E}" type="slidenum">
              <a:rPr lang="en-IN" smtClean="0"/>
              <a:pPr/>
              <a:t>‹#›</a:t>
            </a:fld>
            <a:endParaRPr lang="en-IN"/>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384B6E9-3A12-44F2-904D-5D47EC082EC3}" type="datetimeFigureOut">
              <a:rPr lang="en-US" smtClean="0"/>
              <a:pPr/>
              <a:t>2/26/2017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96EFEE6-5503-40C6-88CD-0DF3E004FF1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384B6E9-3A12-44F2-904D-5D47EC082EC3}" type="datetimeFigureOut">
              <a:rPr lang="en-US" smtClean="0"/>
              <a:pPr/>
              <a:t>2/26/2017</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696EFEE6-5503-40C6-88CD-0DF3E004FF1E}" type="slidenum">
              <a:rPr lang="en-IN" smtClean="0"/>
              <a:pPr/>
              <a:t>‹#›</a:t>
            </a:fld>
            <a:endParaRPr lang="en-IN"/>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384B6E9-3A12-44F2-904D-5D47EC082EC3}" type="datetimeFigureOut">
              <a:rPr lang="en-US" smtClean="0"/>
              <a:pPr/>
              <a:t>2/26/2017</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696EFEE6-5503-40C6-88CD-0DF3E004FF1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384B6E9-3A12-44F2-904D-5D47EC082EC3}" type="datetimeFigureOut">
              <a:rPr lang="en-US" smtClean="0"/>
              <a:pPr/>
              <a:t>2/26/2017</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696EFEE6-5503-40C6-88CD-0DF3E004FF1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384B6E9-3A12-44F2-904D-5D47EC082EC3}" type="datetimeFigureOut">
              <a:rPr lang="en-US" smtClean="0"/>
              <a:pPr/>
              <a:t>2/26/2017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96EFEE6-5503-40C6-88CD-0DF3E004FF1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B384B6E9-3A12-44F2-904D-5D47EC082EC3}" type="datetimeFigureOut">
              <a:rPr lang="en-US" smtClean="0"/>
              <a:pPr/>
              <a:t>2/26/2017</a:t>
            </a:fld>
            <a:endParaRPr lang="en-IN"/>
          </a:p>
        </p:txBody>
      </p:sp>
      <p:sp>
        <p:nvSpPr>
          <p:cNvPr id="6" name="Footer Placeholder 5"/>
          <p:cNvSpPr>
            <a:spLocks noGrp="1"/>
          </p:cNvSpPr>
          <p:nvPr>
            <p:ph type="ftr" sz="quarter" idx="11"/>
          </p:nvPr>
        </p:nvSpPr>
        <p:spPr>
          <a:xfrm>
            <a:off x="914400" y="55499"/>
            <a:ext cx="5562600" cy="365125"/>
          </a:xfrm>
        </p:spPr>
        <p:txBody>
          <a:bodyPr/>
          <a:lstStyle>
            <a:extLst/>
          </a:lstStyle>
          <a:p>
            <a:endParaRPr lang="en-IN"/>
          </a:p>
        </p:txBody>
      </p:sp>
      <p:sp>
        <p:nvSpPr>
          <p:cNvPr id="7" name="Slide Number Placeholder 6"/>
          <p:cNvSpPr>
            <a:spLocks noGrp="1"/>
          </p:cNvSpPr>
          <p:nvPr>
            <p:ph type="sldNum" sz="quarter" idx="12"/>
          </p:nvPr>
        </p:nvSpPr>
        <p:spPr>
          <a:xfrm>
            <a:off x="8610600" y="55499"/>
            <a:ext cx="457200" cy="365125"/>
          </a:xfrm>
        </p:spPr>
        <p:txBody>
          <a:bodyPr/>
          <a:lstStyle>
            <a:extLst/>
          </a:lstStyle>
          <a:p>
            <a:fld id="{696EFEE6-5503-40C6-88CD-0DF3E004FF1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B384B6E9-3A12-44F2-904D-5D47EC082EC3}" type="datetimeFigureOut">
              <a:rPr lang="en-US" smtClean="0"/>
              <a:pPr/>
              <a:t>2/26/2017</a:t>
            </a:fld>
            <a:endParaRPr lang="en-IN"/>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IN"/>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696EFEE6-5503-40C6-88CD-0DF3E004FF1E}"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www.happyjourney.com/"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214282" y="2357430"/>
            <a:ext cx="8215370" cy="2800767"/>
          </a:xfrm>
          <a:prstGeom prst="rect">
            <a:avLst/>
          </a:prstGeom>
          <a:noFill/>
        </p:spPr>
        <p:txBody>
          <a:bodyPr wrap="square" rtlCol="0">
            <a:spAutoFit/>
          </a:bodyPr>
          <a:lstStyle/>
          <a:p>
            <a:r>
              <a:rPr lang="en-US" sz="3200" dirty="0" smtClean="0">
                <a:solidFill>
                  <a:srgbClr val="FF0000"/>
                </a:solidFill>
                <a:latin typeface="Arial Narrow" pitchFamily="34" charset="0"/>
              </a:rPr>
              <a:t>PROJECT WILL BE DONE BY-</a:t>
            </a:r>
          </a:p>
          <a:p>
            <a:endParaRPr lang="en-US" sz="2400" dirty="0" smtClean="0">
              <a:latin typeface="Arial Narrow" pitchFamily="34" charset="0"/>
            </a:endParaRPr>
          </a:p>
          <a:p>
            <a:pPr lvl="8"/>
            <a:r>
              <a:rPr lang="en-US" sz="2400" dirty="0" smtClean="0">
                <a:latin typeface="Arial Narrow" pitchFamily="34" charset="0"/>
              </a:rPr>
              <a:t>1. DAKSH PARIKH (BT15CSE060)</a:t>
            </a:r>
          </a:p>
          <a:p>
            <a:pPr lvl="8"/>
            <a:r>
              <a:rPr lang="en-US" sz="2400" dirty="0" smtClean="0">
                <a:latin typeface="Arial Narrow" pitchFamily="34" charset="0"/>
              </a:rPr>
              <a:t>2. KARTIK RAUT (BT15CSE067)</a:t>
            </a:r>
          </a:p>
          <a:p>
            <a:pPr lvl="8"/>
            <a:r>
              <a:rPr lang="en-US" sz="2400" dirty="0" smtClean="0">
                <a:latin typeface="Arial Narrow" pitchFamily="34" charset="0"/>
              </a:rPr>
              <a:t>3. DHAWAL RENGE (BT15CSE069)</a:t>
            </a:r>
          </a:p>
          <a:p>
            <a:pPr lvl="8"/>
            <a:r>
              <a:rPr lang="en-US" sz="2400" dirty="0" smtClean="0">
                <a:latin typeface="Arial Narrow" pitchFamily="34" charset="0"/>
              </a:rPr>
              <a:t>4. SAMAY SANGHVI (BT15CSE074)</a:t>
            </a:r>
          </a:p>
          <a:p>
            <a:pPr lvl="8"/>
            <a:r>
              <a:rPr lang="en-US" sz="2400" dirty="0" smtClean="0">
                <a:latin typeface="Arial Narrow" pitchFamily="34" charset="0"/>
              </a:rPr>
              <a:t>5. SANKET GIRI (BT15CSE076)</a:t>
            </a:r>
            <a:endParaRPr lang="en-IN" sz="2400" dirty="0">
              <a:latin typeface="Arial Narrow" pitchFamily="34" charset="0"/>
            </a:endParaRPr>
          </a:p>
        </p:txBody>
      </p:sp>
      <p:sp>
        <p:nvSpPr>
          <p:cNvPr id="7" name="Rectangle 6"/>
          <p:cNvSpPr/>
          <p:nvPr/>
        </p:nvSpPr>
        <p:spPr>
          <a:xfrm>
            <a:off x="1500166" y="285728"/>
            <a:ext cx="5863785" cy="923330"/>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Happyjourney.com</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547664" y="1052736"/>
            <a:ext cx="6192688" cy="1569660"/>
          </a:xfrm>
          <a:prstGeom prst="rect">
            <a:avLst/>
          </a:prstGeom>
          <a:noFill/>
        </p:spPr>
        <p:txBody>
          <a:bodyPr wrap="square" rtlCol="0">
            <a:spAutoFit/>
          </a:bodyPr>
          <a:lstStyle/>
          <a:p>
            <a:r>
              <a:rPr lang="en-US" sz="2400" dirty="0" smtClean="0">
                <a:solidFill>
                  <a:srgbClr val="FF0000"/>
                </a:solidFill>
              </a:rPr>
              <a:t>Thank you </a:t>
            </a:r>
            <a:r>
              <a:rPr lang="en-US" sz="2400" dirty="0" smtClean="0"/>
              <a:t>for using _______ Payment Mode!!!</a:t>
            </a:r>
          </a:p>
          <a:p>
            <a:endParaRPr lang="en-US" sz="2400" dirty="0" smtClean="0"/>
          </a:p>
          <a:p>
            <a:r>
              <a:rPr lang="en-US" sz="2400" dirty="0" smtClean="0"/>
              <a:t> You will be redirected to HappyJourney.com in some seconds…</a:t>
            </a:r>
            <a:endParaRPr lang="en-IN"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119184" y="1544595"/>
            <a:ext cx="5523470" cy="1015663"/>
          </a:xfrm>
          <a:prstGeom prst="rect">
            <a:avLst/>
          </a:prstGeom>
          <a:noFill/>
        </p:spPr>
        <p:txBody>
          <a:bodyPr wrap="square" rtlCol="0">
            <a:spAutoFit/>
          </a:bodyPr>
          <a:lstStyle/>
          <a:p>
            <a:endParaRPr lang="en-US" sz="6000" dirty="0"/>
          </a:p>
        </p:txBody>
      </p:sp>
      <p:sp>
        <p:nvSpPr>
          <p:cNvPr id="5" name="Rectangle 4"/>
          <p:cNvSpPr/>
          <p:nvPr/>
        </p:nvSpPr>
        <p:spPr>
          <a:xfrm>
            <a:off x="2285984" y="1928802"/>
            <a:ext cx="4975208" cy="1015663"/>
          </a:xfrm>
          <a:prstGeom prst="rect">
            <a:avLst/>
          </a:prstGeom>
        </p:spPr>
        <p:txBody>
          <a:bodyPr wrap="none">
            <a:spAutoFit/>
          </a:bodyPr>
          <a:lstStyle/>
          <a:p>
            <a:r>
              <a:rPr lang="en-US" sz="6000" dirty="0"/>
              <a:t>ADMIN </a:t>
            </a:r>
            <a:r>
              <a:rPr lang="en-US" dirty="0"/>
              <a:t> </a:t>
            </a:r>
            <a:r>
              <a:rPr lang="en-US" sz="6000" dirty="0"/>
              <a:t>PANEL</a:t>
            </a:r>
          </a:p>
        </p:txBody>
      </p:sp>
      <p:sp>
        <p:nvSpPr>
          <p:cNvPr id="6" name="TextBox 5"/>
          <p:cNvSpPr txBox="1"/>
          <p:nvPr/>
        </p:nvSpPr>
        <p:spPr>
          <a:xfrm>
            <a:off x="3000364" y="3571876"/>
            <a:ext cx="3104635" cy="769441"/>
          </a:xfrm>
          <a:prstGeom prst="rect">
            <a:avLst/>
          </a:prstGeom>
          <a:noFill/>
        </p:spPr>
        <p:txBody>
          <a:bodyPr wrap="square" rtlCol="0">
            <a:spAutoFit/>
          </a:bodyPr>
          <a:lstStyle/>
          <a:p>
            <a:r>
              <a:rPr lang="en-US" sz="4400" dirty="0"/>
              <a:t>   Overview</a:t>
            </a:r>
          </a:p>
        </p:txBody>
      </p:sp>
    </p:spTree>
    <p:extLst>
      <p:ext uri="{BB962C8B-B14F-4D97-AF65-F5344CB8AC3E}">
        <p14:creationId xmlns:p14="http://schemas.microsoft.com/office/powerpoint/2010/main" val="2947900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to admin panel:</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Admin will be logged in using login id and password.</a:t>
            </a:r>
          </a:p>
          <a:p>
            <a:pPr>
              <a:buFont typeface="Wingdings" panose="05000000000000000000" pitchFamily="2" charset="2"/>
              <a:buChar char="Ø"/>
            </a:pPr>
            <a:r>
              <a:rPr lang="en-US" dirty="0" smtClean="0"/>
              <a:t>The admin will have special permissions to make some changes which user </a:t>
            </a:r>
            <a:r>
              <a:rPr lang="en-US" smtClean="0"/>
              <a:t>is unable to do.</a:t>
            </a:r>
            <a:endParaRPr lang="en-US" dirty="0"/>
          </a:p>
        </p:txBody>
      </p:sp>
    </p:spTree>
    <p:extLst>
      <p:ext uri="{BB962C8B-B14F-4D97-AF65-F5344CB8AC3E}">
        <p14:creationId xmlns:p14="http://schemas.microsoft.com/office/powerpoint/2010/main" val="1264303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 to Admin: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Change seat allotment</a:t>
            </a:r>
          </a:p>
          <a:p>
            <a:pPr>
              <a:buFont typeface="Wingdings" panose="05000000000000000000" pitchFamily="2" charset="2"/>
              <a:buChar char="Ø"/>
            </a:pPr>
            <a:r>
              <a:rPr lang="en-US" dirty="0"/>
              <a:t> Cancel tickets</a:t>
            </a:r>
          </a:p>
          <a:p>
            <a:pPr>
              <a:buFont typeface="Wingdings" panose="05000000000000000000" pitchFamily="2" charset="2"/>
              <a:buChar char="Ø"/>
            </a:pPr>
            <a:r>
              <a:rPr lang="en-US" dirty="0"/>
              <a:t> Update site information</a:t>
            </a:r>
          </a:p>
          <a:p>
            <a:pPr>
              <a:buFont typeface="Wingdings" panose="05000000000000000000" pitchFamily="2" charset="2"/>
              <a:buChar char="Ø"/>
            </a:pPr>
            <a:r>
              <a:rPr lang="en-US" dirty="0"/>
              <a:t> Access and Edit Database</a:t>
            </a:r>
          </a:p>
          <a:p>
            <a:pPr>
              <a:buFont typeface="Wingdings" panose="05000000000000000000" pitchFamily="2" charset="2"/>
              <a:buChar char="Ø"/>
            </a:pPr>
            <a:r>
              <a:rPr lang="en-US" dirty="0"/>
              <a:t>  Multiple Price Changing</a:t>
            </a:r>
          </a:p>
          <a:p>
            <a:pPr>
              <a:buFont typeface="Wingdings" panose="05000000000000000000" pitchFamily="2" charset="2"/>
              <a:buChar char="Ø"/>
            </a:pPr>
            <a:r>
              <a:rPr lang="en-US" dirty="0"/>
              <a:t> Discounts / Offers</a:t>
            </a:r>
          </a:p>
        </p:txBody>
      </p:sp>
    </p:spTree>
    <p:extLst>
      <p:ext uri="{BB962C8B-B14F-4D97-AF65-F5344CB8AC3E}">
        <p14:creationId xmlns:p14="http://schemas.microsoft.com/office/powerpoint/2010/main" val="23411621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 Features of happy journey </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Suggestion for next recent flight in case if any person has missed his/her flight.</a:t>
            </a:r>
          </a:p>
          <a:p>
            <a:pPr>
              <a:buFont typeface="Wingdings" panose="05000000000000000000" pitchFamily="2" charset="2"/>
              <a:buChar char="Ø"/>
            </a:pPr>
            <a:r>
              <a:rPr lang="en-US" dirty="0"/>
              <a:t> Meals Inclusion</a:t>
            </a:r>
          </a:p>
          <a:p>
            <a:pPr>
              <a:buFont typeface="Wingdings" panose="05000000000000000000" pitchFamily="2" charset="2"/>
              <a:buChar char="Ø"/>
            </a:pPr>
            <a:r>
              <a:rPr lang="en-US" dirty="0"/>
              <a:t> Discount offer </a:t>
            </a:r>
          </a:p>
          <a:p>
            <a:pPr>
              <a:buFont typeface="Wingdings" panose="05000000000000000000" pitchFamily="2" charset="2"/>
              <a:buChar char="Ø"/>
            </a:pPr>
            <a:r>
              <a:rPr lang="en-US" dirty="0"/>
              <a:t> Cab booking</a:t>
            </a:r>
          </a:p>
          <a:p>
            <a:pPr>
              <a:buFont typeface="Wingdings" panose="05000000000000000000" pitchFamily="2" charset="2"/>
              <a:buChar char="Ø"/>
            </a:pPr>
            <a:r>
              <a:rPr lang="en-US" dirty="0"/>
              <a:t> Extra Baggage and Fast forward service</a:t>
            </a:r>
          </a:p>
          <a:p>
            <a:pPr>
              <a:buFont typeface="Wingdings" panose="05000000000000000000" pitchFamily="2" charset="2"/>
              <a:buChar char="Ø"/>
            </a:pPr>
            <a:r>
              <a:rPr lang="en-US" dirty="0"/>
              <a:t> Status Of Flights</a:t>
            </a:r>
          </a:p>
        </p:txBody>
      </p:sp>
    </p:spTree>
    <p:extLst>
      <p:ext uri="{BB962C8B-B14F-4D97-AF65-F5344CB8AC3E}">
        <p14:creationId xmlns:p14="http://schemas.microsoft.com/office/powerpoint/2010/main" val="142552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s://sites.google.com/site/himfinalreport/_/rsrc/1422968418373/project-reports/airline-reservation-system-project-report/Airline%20Reservation%20System%20Project%20-%20Admin%20Module%20use%20c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60648"/>
            <a:ext cx="7920880" cy="6408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6742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p4AAAH0CAYAAACU8S0yAAAgAElEQVR4XuzdBXgU18IG4DOzFlcI7hSXBLfgMUqBAglOcbeQBJfgEsGKtaVAkUJCKZ7gDi3utGiwBBIgritznwmkF2KrM1n59v48UPboe07T7z87M0sRvCAAAQhAAAIQgAAEIMCDAMVDH+gCAhCAAAQgAAEIQAACBMETmwACEIAABCAAAQhAgBcBBE9emNEJBCAAAQhAAAIQgACCJ/YABCAAAQhAAAIQgAAvAgievDCjEwhAAAIQgAAEIAABBE/sAQhAAAIQgAAEIAABXgQQPHlhRicQgAAEIAABCEAAAgie2AMQgAAEIAABCEAAArwIIHjywoxOIAABCEAAAhCAAAQQPLEHIAABCEAAAhCAAAR4EUDw5IUZnUAAAhCAAAQgAAEIIHhiD0AAAhCAAAQgAAEI8CKA4MkLMzqBAAQgAAEIQAACEEDwxB6AAAQgAAEIQAACEOBFAMGTF2Z0AgEIQAACEIAABCCA4Ik9AAEIQAACEIAABCDAiwCCJy/M6AQCEIAABCAAAQhAAMETewACEIAABCAAAQhAgBcBBE9emNEJBCAAAQhAAAIQgACCJ/YABCAAAQhAAAIQgAAvAgievDCjEwhAAAIQgAAEIAABBE/sAQhAAAIQgAAEIAABXgQQPHlhRicQgAAEIAABCEAAAgie2AMQgAAEIAABCEAAArwIIHjywoxOIAABCEAAAhCAAAQQPLEHIAABCEAAAhCAAAR4EUDw5IUZnUAAAhCAAAQgAAEIIHhiD0AAAhCAAAQgAAEI8CKA4MkLMzqBAAQgAAEIQAACEEDwxB6AAAQgAAEIQAACEOBFAMGTF2Z0AgEIQAACEIAABCCA4Ik9AAEIQAACEIAABCDAiwCCJy/M6AQCEIAABCAAAQhAAMETewACEIAABCAAAQhAgBcBBE9emNEJBCAAAQhAAAIQgACCJ/YABCAAAQhAAAIQgAAvAgievDCjEwhAAAIQgAAEIAABBE/sAQhAAAIQgAAEIAABXgQQPHlhRicQgAAEIAABCEAAAgie2AMQgAAEIAABCEAAArwIIHjywoxOIAABCEAAAhCAAAQQPLEHIAABCEAAAhCAAAR4EUDw5IUZnUAAAhCAAAQgAAEIIHhiD0AAAhCAAAQgAAEI8CKA4MkLMzqBAAQgAAEIQAACEEDwxB6AAAQgAAEIQAACEOBFAMGTF2Z0AgEIQAACEIAABCCA4Ik9AAEIQAACEIAABCDAiwCCJy/M6AQCEIAABCAAAQhAAMETewACEIAABCAAAQhAgBcBBE9emNEJBCAAAQhAAAIQgACCJ/YABCAAAQhAAAIQgAAvAgievDCjEwhAAAIQgAAEIAABBE/sAQhAAAIQgAAEIAABXgQQPHlhRicQgAAEIAABCEAAAgie2AMQgAAEIAABCEAAArwIIHjywoxOIAABCEAAAhCAAAQQPLEHIAABCEAAAhCAAAR4EUDw5IUZnUAAAhCAAAQgAAEIIHhiD0AAAhCAAAQgAAEI8CKA4MkLMzqBAAQgAAEIQAACEEDwxB6AAAQgAAEIQAACEOBFAMGTF2Z0AgEIQAACEIAABCCA4Ik9AAEIQAACEIAABCDAiwCCJy/M6AQCEIAABCAAAQhAAMETewACEIAABCAAAQhAgBcBBE9emNEJBCAAAQhAAAIQgACCJ/YABCAAAQhAAAIQgAAvAgievDCjEwhAAAIQgAAEIAABBE/sAQhAAAIQgAAEIAABXgQQPHlhRicQgAAEIAABCEAAAgie2AMQgAAEIAABCEAAArwIIHjywoxOIAABCEAAAhCAAAQQPLEHIAABCEAAAhCAAAR4EUDw5IUZnUAAAhCAAAQgAAEIIHhiD0AAAhCAAAQgAAEI8CKA4MkLMzqBAAQgAAEIQAACEEDwxB6AAAQgAAEIQAACEOBFAMGTF2Z0AgEIQAACEIAABCCA4Ik9AAEIQAACEIAABCDAiwCCJy/M6AQCEIAABCAAAQhAAMETewACEIAABCAAAQhAgBcBBE9emNEJBCAAAQhAAAIQgACCJ/YABCBQZAJdp+y3FlBiW3UHsHeZ12t166A8BCAAAQgUvQCCZ9GvAUYAAZMUCPr1RuZo7zoCTSYvVzBk+IJTJ8KCvTw1qY86EIAABCBQNAIInkXjjl4hYNICfxx/ltGxSVmFtggjFp7+aXeQxyRt20F9CEAAAhDgRwDBkx9n9AIBCHwW8PaLGL1xdselugC5dDNa1LldBQtdtIU2IAABCECAewEET+6N0QMEIPCFwMh5p2ULx7l+zA9lzZ7zFi3qV5cdOHtDPG+YZ8qXZaLikoUVi1vLvvy7LJmCGrX+boWDgQ3TgAwBCEAAAvovgOCp/2uEEULAqARGLTwrnTOi5bv8JjVz/T67ds1qZe2OuGY+c4hX4q7jf1mO6Nom2cHGQvEoJlFcrZRt1pf1pHIFNXHZpdr7VrZNMCokTAYCEICAkQogeBrpwmJaENBXgd5TIrcu93NzzW98XXxXlR7Tp3PS9QfPJC+i3wkVCoYsH9/9vYOtpdxtbGiZ42snv/myXnxihrB+Ncvy+jpXjAsCEIAABL4WQPDEjoAABHgVYB+hFNCv9Z3STjaZ2nY8LeSYJCzYq5K27aA+BCAAAQjwI4DgyY8zeoEABL4Q8PE7MmP+BPc+AgHNFATz4UOcwNGxuLyg91dsvVBl3czWloCFAAQgAAHDEUDwNJy1wkghYFQC/QMjbDJT6EmEUTjmN7H0lDiJuVXxAk5F5SfDQzofMCoQTAYCEICACQggeJrAImOKEDBQAQdCSL53vxvofDBsCEAAAiYvgOBp8lsAABDQWwEET71dGgwMAhCAgGYCCJ6auaEWBCDAvQCCJ/fG6AECEIAArwIInrxyozMIQEANAQRPNbBQFAIQgIAhCCB4GsIqYYwQME0BBE/TXHfMGgIQMGIBBE8jXlxMDQIGLoDgaeALiOFDAAIQyC2A4Ik9AQEI6KsAgqe+rgzGBQEIQEBDAQRPDeFQDQIQ4FwAwZNzYnQAAQhAgF8BBE9+vdEbBCCgugCCp+pWKAkBCEDAIAQQPA1imTBICJikAIKnSS47Jg0BCBizAIKnMa8u5gYBwxZA8DTs9cPoIQABCOQRQPDEpoAABPRVAMFTX1cG44IABCCgoQCCp4ZwqAYBCHAugODJOTE6gAAEIMCvAIInv97oDQImJxC47m+mdHFLRt2Jp6UkEgsrW3WrkeNXXo0ND/Jar3ZFVIAABCAAAc4FEDw5J0YHEDBtgQvXomXO1YupHTwTEhKInZ2d2ng/zDvT/Y9g94NqV0QFCEAAAhDgXADBk3NidAAB0xY4e+VNlkuN4nK+FAbPP+OD4MmXNvqBAAQgoJ4Agqd6XigNAQioKXD6Sky6S/VivAXPoQtO90HwVHORUBwCEIAATwIInjxBoxsImKrAyctvUp2rO0m/nP+OYzfF/dxdslQxmb7hkPmSUZ3TE1IyKDsrs/8+sv9p3wXJiG6tMnO3MWLx6QEInqrIogwEIAAB/gUQPPk3R48QMCmBY5feJLtUd/oqZG47ekPSuWXtLHsrCXP86r8it8bVpf5r9lkGj++WOnXdQYsHT18JvylfSl6rspPs73svRT9P75Ny89FrwdyNBy2WT+iRVqOCk3zlrtNm433aZIiEArI67LzZuJ6tMljYUUtOD0LwNKkthslCAAIGJIDgaUCLhaFCwBAFIi9FJ7hUd/rqZLJa99nFHWysFOVKOsrDlw5LaDU8xKF1gxrSU1fuiz1a1MuqWq6EbOmv+608WtTP/JiYQm+ZOyDhxr+vhPN/OmS1OqBPcvmSdvJHrz4IX8UmCoK2HrGIXD0uPsdmzJJTwxA8DXGnYMwQgIApCCB4msIqY44QKEKBiAsxH5yrF88+jSzoFfU2UVipjK38+ZsEQcVSdnLCELXvgs9pe9yyU6MQPItwwdE1BCAAgUIEEDyxPSAAAU4FDp9/E1e/eon0gjqhKUIUBcTMwt4rqL2Jy0+NRfDkdEnROAQgAAGNBRA8NaZDRQhAQBWBg+ei3zpXL5GWX1kzS4peF3bFulX96hlisYz0mbbR6ezP017/euCC7ajvXRMO//XI6ttm1VLWhJ+xG+/dNuH3Ezete3s0SF23+6zN2J6tE/Jrc1LQyYkInqqsDMpAAAIQ4F8AwZN/c/QIAZMS2H8mOrp+9RKp+U168IKtpft6NEk8ef1fq2ev3grlMobavXTMm3XhJ+3GereLT0yXC78dt7RslzYuyT092qRu2L3f1m+gV+KSTRE2fT2bJzevWznPSapfyMnJCJ4mtcUwWQhAwIAEEDwNaLEwVAgYosC+0zGv6lZzSslv7JkyBf0xIZkWCigiVzDE3EzCWJtLFFmKFKGZ0FqanpkstLCwlkuZJBGRWkszqGSRpcBGKlUkiojCWioW0Hk+pJ+y4uQUBE9D3CkYMwQgYAoCCJ6msMqYIwSKUOCPU29e1K1WKpmvIUxfeWI6gidf2ugHAhCAgHoCCJ7qeaE0BCCgpkDYiehn9aqVTFKzmsbFZ64+MRvBU2M+VIQABCDAqQCCJ6e8aBwCEPAOiFjFp4JMwaz9M6TTIz77RF8QgAAEIKCaAIKnak4oBQEI8C9AE0IU/HeLHiEAAQhAgCsBBE+uZNEuBCCgrQCCp7aCqA8BCEBAzwQQPPVsQTAcCEDgPwEhIUQGDwhAAAIQMB4BBE/jWUvMBALGJoDgaWwrivlAAAImL4DgafJbAAAQ0FsBMSEkS29Hh4FBAAIQgIDaAgieapOhAgQgwJOAhBCSyVNf6AYCEIAABHgQQPDkARldQAACGgkgeGrEhkoQgAAE9FcAwVN/1wYjg4CpC5gTQvJ8F7upo2D+EIAABAxZAMHTkFcPY4eAcQsgeBr3+mJ2EICACQogeJrgomPKEDAQAUtCSKqBjBXDhAAEIAABFQQQPFVAQhEIQKBIBBA8i4QdnUIAAhDgTgDBkztbtAwBCGgnYE0ISdauCdSGAAQgAAF9EkDw1KfVwFggAIEvBRA8sR8gAAEIGJkAgqeRLSimAwEjErAjhCQY0XwwFQhAAAImL4DgafJbAAAQ0FsBBE+9XRoMDAIQgIBmAgiemrmhFgQgwL2AAyHkI/fdoAcIQAACEOBLAMGTL2n0AwEIQAACEIAABExcAMHTxDcApg8BfRbw8Yt8FRbiWU6fx4ixQQACEICA6gIInqpboSQEIMCTQO+Ao+unDGn2falilvKIC0/Nj1543md3iOdRnrpHNxCAAAQgwJEAgidHsGgWAhBQX8B7QkTxFo3LPfL2qJFME0JTFGH/R9MUoScuPWm7a7m7OaEoRv2WUQMCEIAABPRBAMFTH1YBY4CAiQsEBgbSUXLXJ4Gj29ACIaEoQqjcwZP9u6joBHHQb9f2hAd5DisKsraBZ4Tdq9pJzSRCXsIvwxBy7HJU1T9WdH5WFPNFnxCAAAR0LYDgqWtRtAcBCKgl4BMQOXt832bDype0ltE0oQnF0GzITExJF9pamhEra4rOTP8URinC0OwJ6Ibw2xZ3Hsc1CA/2eqBWZ1oWZoPnzlGN0m0sxVq2pFp1uYIho+ZcKPv7qg7vVKuBUhCAAAT0WwDBU7/XB6ODgNEK9J4UWbFKFYdbw70bviMMYcMm/WXwHLFoW/FalcvJ/Aa2T6MVCvJl8GTLSmVy2jf47Mddy9wr8fXxOxs8t41olGJrJeblxJMNnmPmXqiI4Gm0/xpgYhAwOQEET5NbckwYAkUrEBjI0M+lpx7OHNVWIRQQimbPMAsInt3auqR951oni73GM3fwFLD1KEL/8+yjcMWOW4FhwR7LuJ4ZGzy3DmucaGvNX/AcF3i+CoIn1yuL9iEAAb4EEDz5kkY/EIAA6T/92Jje39b3r1GxeDp74xBFMewpZ77BM79rPHM+amdPPHOCJ/t3bCgN2X5T9PBpQonwUA+VHjrPMOwVlF+/KIr9RL/gFxs8Nw9t/NHGUqzQdjnZztnO7j6LFdat7CTLae/m4zeCt/GptJAipEGNcrIfFkQ2vPyLzxNt+0N9CEAAAvoggOCpD6uAMUDAyAUGBZwpaVtM/Hhs32bPCE1omj3h1HHwZMNofFKGIHDj33c3L+zYkJDC735XJ3h6+0UkCQhd+621JGbT4MaxNp8/at9x7Kqkn3vjzAWbj1pM7tMuzdLs07WfL97F0xVK2CvSMqUkNiGVHjR3s/WZDb6Jd57HCROT0yjXehWkMrmCCAU0ufYoRnT4wm3R3CGeab1m/Wo9sVe7dN/QcKuZQ7zSrOXvmSGDB8xJSXrHhulUQkjS563C/p5MCMn8/Iv9Z09CSJiRbyVMDwIQMHABBE8DX0AMHwL6LtBv6rE300d1iBUKsj8vZ28f0k3wFFAUwzA0/flmJDZ4UmwXFKEfPIunVuy8MypLqijwpHBPiPupatWqkZ9//plUrFiRODo6Emtr6yGEkM25TdngSQixdkhxEvvPqBltY/XpxLPPrM12OxYMTohPyaJ9Q3bZ/BY4MIH9+6iYeIHfynCbbfMGJ4xYvMN226KhSZRcrmg1NNixcZ0KWSt8vZNlCoZMCtljM663W/qBszckU/q3T7n1NFY0d+0fVrGJydSMQZ1S2zWsljUr+HJdFT9q70gIOaHv+wHjgwAETFsAwdO01x+zhwDnAiNHXhdJSyQ+mDKsbUpO8Jy38UDpgZ1bJiSmKyR/37ln/vZ9svCHrq6p1x9ESfq41U9dE3bOtrdbo/T9Z29adG1dP3PbkUsWMXEJgjLF7RUlHK2YyEv3xLOHeGalpGdRbRtUYj5d//kpdCamZDJ+oRcP7w727F7Y5NgTz5MnT5KkpCTy119/kWXLlpE6LQfcr9Wy38k89RTUKEIYMaEo+YJxrd/bWorlX5aRKQj17mOyoEwx6/8+Ms95n2FPdhmi0c1IcjlDBSw556Ji8GxOCLnM+YKiAwhAAAJaCCB4aoGHqhCAgOoCfSce/6aBS8mILm6109ngOX9kl3edJoRW/q51/eTJ/TokTFt7yCnUt1PCs9fJguJ2loxYKKA+JGcK14efsq5bpaTsxNV/JcO6NM1oVLOCokG/xbZ3d83IPiF0qVo8O3gyCoYeH3wuoYqoY+nAQErpNZhs8Lxy5QoJDQ0lu3btIj169CB79+61J4Rkn1p++WJPPCmKpMRamZdf90PjKBtLidL2VZcpuKRCwZCpS841VjF41mUvGdVFv2gDAhCAAFcCCJ5cyaJdCEAgXwFv/4iVY3o38yxfylaR++YikZgI2FM+Ifs0T8X/v7noyKUHFocv3JJsnNonhb2TPffNRVsPPsy4cCO2e3io21ku2NngGR7iZcPeXLSmf5OndtaSr048C+qTPYaNfp8qCj951XKCT9uE34/fsO7j1iB565ErNj90apJzvWaBQ5bJGWrGsrPNVAyelQkheNA8FxsAbUIAAjoTQPDUGSUaggAE1BHoN+3Y43lj28uFIva58Hmf46nKXe2vY1OZ+RsvnwwP8eqhTt+almWD5+p+TR7ZWKkWPNmEfOr6E4vTN/61evX2g9BcRMvXTu2v8sPg2RPPmcvPtlIxeJYghKjctqYGqAcBCEBAGwEET230UBcCENBKoIf/4Qq1K5W4MqS7S1LuB8grC54BK84JGYGg2JbAthlaDUKNymzwXNGnyUMbK0meaznzayZJniIRSMVSsVmGUMDYSNPkSSIroU2Wql3KFQw1N/hsGxWDpxUhJEXVtlEOAhCAQFEIIHgWhTr6hAAEvhLw9otY1cerjk/juqUzcr4ys6DgufvoP6Kz119/Gx7idYFvRjZ4hvZtetfKQrUTT23Hp2AYMi/4TAcVg6e23aE+BCAAAc4FEDw5J0YHEICAqgI+fhHS4AC3aPah8rmD58fETGrOunOHw4O9Bqvanq7LscEzqFfTW9aWqp14ats/e+K5cMUZdzWCJ00I4eXGJ23nhvoQgIBpCiB4mua6Y9YQ0FsBb/+IWjUqOv492qdBIvuQeYYQevaac2lPabr6mcC2Kn3EzdXkAgMD6fupTVdw1X5+7SYyghnHgt3Zh8er8hIRQqSqFEQZCEAAAkUhgOBZFOroEwIQUCrQyz9yVnEH8ykpsfHlt6zslucRR0obMM0Cks/fZGSas8esIQABvRdA8NT7JcIAIWDSAnb5PVfTpEUKn7w5ISQdPhCAAAT0VQDBU19XBuOCAARYgeKEkDhQqCxg+fk73VWugIIQgAAE+BRA8ORTG31BAALqClRkv/pc3UomXN6aEJJswvPH1CEAAT0XQPDU8wXC8CBg4gLOhJBbJm6gzvRtCCFKvxFJnQZRFgIQgIAuBRA8damJtiAAAV0LqBo8/yKENNN15wbYHvtd8/EGOG4MGQIQMBEBBE8TWWhMEwIGKtCWEHJGhbEjeH5CEhJCivSRUyqsFYpAAAImLIDgacKLj6lDwAAE2hFCTqswTgRPFZBQBAIQgEBRCyB4FvUKoH8IQKAwga6EkP0qECF4qoCEIhCAAASKWgDBs6hXAP1DAAKFCfQihOxWgQjBUwUkFIEABCBQ1AIInkW9AugfAhD4SoBhGCYfklYURV0shArBE/sIAhCAgAEIIHgawCJhiBAwJQEET1NabcwVAhAwNQEET1NbccwXAnouwAZP9tAzLCyMPH/+nHTs2JFcvHjRd9KkSStx4qnni4fhQQACEFAigOCJLQIBCOiVAJs6+/fvT7Zt20bevXtHhEIhefDgQdc2bdocQPDUq6XCYCAAAQioLYDgqTYZKkAAAjwIbCSEjCSEBH7+paxLXOOpTAjvQwACENADAQRPPVgEDAECEChQAMETmwMCEICAEQkgeBrRYmIqEDBCAQRPI1xUTAkCEDBdAQRP0117zBwChiCA4GkIq4QxQgACEFBRAMFTRSgUgwAEikQAwbNI2NEpBCAAAW4EEDy5cUWrEICAbgQQPHXjiFYgAAEI6IUAgqdeLAMGAQEIFCCA4ImtAQEIQMCIBBA8jWgxMRUIGKEAgqcRLiqmBAEImK4Agqfprj1mDgFDEEDwNIRVwhghAAEIqCiA4KkiFIpBAAJFIqAseBYjhLwnhOQ8QN6NEHK8SEaKTiEAAQhAQKkAgqdSIhSAAASKUEBZ8LQjhEgIIfsJIYcIIQuLcKzoGgIQgAAElAggeGKLQAACnAt0nbLfWiyzslG3o8MbfSZ/OzIstLB6//y9s9SDv3/b1n1CZMeccgpKZv1HiMc/6vaH8hCAAAQgwK0Agie3vmgdAhAghHj7RW7ZEth+AF8Yv+x7QE0c4Ezz1R/6gQAEIAAB1QQQPFVzQikIQEALATZ4/jq3fR8tmlCr6qZ9D4STBjoL1KqEwhCAAAQgwLkAgifnxOgAAhBgg+cvc9r78CWxad8D0eQfnEV89Yd+IAABCEBANQEET9WcUAoCENBCgA2eP8/p0F2TJgRCAZHL5GpV3bTvgZnfD/XFalVCYQhAAAIQ4FwAwZNzYnQAAdMV8J56sHz4su9essFz3cwOXQuTGL3sd4v1U/ukPX/znt598rZ46oD2GXN/jjSXiAWMk4MN41K9nHzF9hOStVN90lbvPieZM9Qjo6D2tu6/Z+E/2EXi4xexOCzEa4bprgBmDgEIQEC/BBA89Ws9MBoIGJWAt18EY2ltbp6anLFh3YwO3xY2uckr/rAK9e2R8uzNB0HlMo7yhOQ0ys7aglm45bhljYoO8l2RNyU93ZpkvomLp3u0qZNZsZRjgcegmw/cs752P3YuwzCLw0M8ca2nUe0qTAYCEDBkAQRPQ149jB0C3AlQ3pNPlta6eSrrdXYbFHV89bSO9ZS1RwlowsgVRCKhSWamgojFNMnKUhCBgCJyOfNfdaGAomRy5v9/kavhTX/csb396J1Z9l8z4rLK+sX73AmEh3Z4w13raBkCEDA0AQRPQ1sxjBcCPAiMHLlRFGddyX5vsHusNt2xJ56EkOeEUOdWTe3433M2tWlTlbq/Hbxnf/1BjAVbNjzECz/nVEHjoIy3f8Tm8GCvwRw0jSYhAAEDFcAPZANdOAwbAlwK6Cx4+kckx1mZ2xdPzvgldKpb2/zG/Dz6g+jK/eeSXm6NUnLep2hCMwqiYP85dMcR+8n9OsWrM99tB+4UmzHMxcrHPyI6LNhL+5NbdTpH2f8EEDyxGSAAgdwCCJ7YExCAQB4BXQXPnIbZm4uC/d1c86MOO3HN2qdjo+SQXWccurR2SUtLTWbexKeLHW2tZH+cuGwVef6mZdf2TVOmDHD/eOHec8vktAyqatlS0p2Hz1o/efVOtC9oXJ6Pcrcfult85nBntb8pCVtBtwIInrr1RGsQMAYBBE9jWEXMAQI6FuAieAb5uzXPb5i7T1yz8e7QKPn4lX8sf/i2VuqaPffsGteukD48cGPJFi410g6duWK9eEKfWFpkRtWpVDKjWnkz2dwNpxwzMrPIzMEe7ylC8lzruf3gnZKzRrjY6pgFzakpgOCpJhiKQ8AEBBA8TWCRMUUIqCvARfBc4uveRN1xaFr+9yO3S80e4WKvaX3U040AgqduHNEKBIxJAMHTmFYTc4GAjgS4CJ6Lfd0b6Gh4SpvZefh22bkjXRyUFkQBTgUQPDnlReMQMEgBBE+DXDYMGgLcCnARPCcPdm3E7aj/3/rBU/fLLp7QxI6v/tBP/gIIntgZEIBAbgEET+wJCEAgj4Cug6emxAgumsrpRz2sn36sA0YBAX0SQPDUp9XAWCCgJwIInnqyEAY+DARPA19ADB8CHAggeHKAiiYhYOgCehM8/SK3hId4DjJ0T1MdP4Knqa485g2BggUQPLE7IAAB/f2oHcHToHcngqdBLx8GDwFOBBA8OWFFoxAwbAGceBr2+unL6BE89WUlMA4I6I8Agqf+rAVGAgG9EUDw1JulMOiBIHga9PJh8BDgRADBkxNWNAoBwxZA8DTs9dOX0SN46stKYBwQ0B8BBGqnwNgAACAASURBVE/9WQuMBAJ6I4DgqTdLYdADQfA06OXD4CHAiQCCJyesaBQChi2A4GnY66cvo0fw1JeVwDggoD8CCJ76sxYYCQT0RkBfgmcP30OVhUJxqfSsjCcHVnV5pzdAGIhKAgieKjGhEARMSgDB06SWG5OFgGoC+hI82dGyY4kxK+WA4Kna2ulTKQRPfVoNjAUC+iGA4Kkf64BRQECvBBA89Wo5DHYwCJ4Gu3QYOAQ4E0Dw5IwWDUPAcAUQPA137fRp5Aie+rQaGAsE9EMAwVM/1gGjgIBeCSB46tVyGOxgEDwNdukwcAhwJoDgyRktGoaA4QogeBru2unTyBE89Wk1MBYI6IcAgqd+rANGAQG9EtCH4OntH7mLMERMKML+nBIThmQS2mxMeFDbt3qFhcEUKIDgic0BAQjkFkDwxJ6AAATyCOhD8GQH5eMfEc0wpBT7Z4pQfcNCPH/HchmOAIKn4awVRgoBvgQQPPmSRj8QMCABfQmen8JnZCpRMCPDQr22GxAhhkoIQfDENoAABHDiiT0AAQgoFeAieLJtNvN0zbK1EivtXxcF5HIF2XH8efl9IR6vdNEe2lBfAMFTfTPUgICxC+DE09hXGPODgAYCXAXPufP6pdtY8hQ8FQwZMOdoGTx4XoMNoKMqCJ46gkQzEDAiAQRPI1pMTAUCuhLgKnjODuyXylvwlCvID4HHyhV18PSefKhMeGjnN7paG0NqB8HTkFYLY4UAPwIInvw4oxcIGJQAV8Fz1tx+yTaWYiY3xoU7UbSDtTlTq1KJPO9pCidXMGRQ4NGKRRk8e085em/5pLYOfiGnSoSHeAk0nYuh1kPwNNSVw7ghwJ0Agid3tmgZAgYrwFXwnDG3f6JtPsFzx9Ebwu5t68p2H78l7Nmhnnzl72eEw7u1lF2684yeGBIu6dSijuyfF+/oMd6tZe8+JlPjvV2lb+KSqF8PXBJ2bFJd3rxuJUVubEV28IysXBTBs5dfpEfbpuXDuratlkyxN+TThH749INgfdiN38NDvCYa7MZQc+AInmqCoTgETEAAwdMEFhlThIC6AlwFz+mz+8fbWuU98cwZ37jgPyRLx3bJnLpmn9lon3ZZSzcfEU/5wSNr9voDYhsLCRnZvbW0XtVSihnrD4p/9O+ZOWDub2ZLxnbLLOtkk+eklD3xHDIvsiqfwdNrQoSkpK04ft64NnE0RSiaEDoneGb/mSLUkl8u2zxNzKpwYHGHd+qui7rlffwi+ygYhreTVoqiSoeHeC7PGSeCp7orhvIQMH4BBE/jX2PMEAJqC3AVPKfN7v/e2qLg4KnKQBUMQz4kpVPFbS0K/ViePfEctiCyOl/Bs1fA0d9Gejfo8E0FhyxCMdmBM7/gSRGGTkzOpGesvfAkLMiziSpz1rTMhCVnmSXjmss1ra9uvUHzTj4OD/aqieCprhzKQ8B0BBA8TWetMVMIqCzAVfCcMqt/rI0GwVMgoohcWvjlnxRFCPO5CE0TIpUxZMTCyJpcB8/eARFVype2vzOmd+OY7KBJs8+6Lzx4ss/DpyhC/3n6ieTYpSj38BCvCyovjhoFJyw5p1g4tplUjSpaFR06/+QzBE+tCFEZAkYvgOBp9EuMCUJAfQGugqf/jP5vba3E2ddjpmfJKHOxkDny17+SDo2qZi389aiFb+926f++/iB8FfOB7tyqVubrd4mCgxfviTOlMqpdg2rS9MwsUrNyGXkpe3O5QEhRQdtPm9csX0L2Oi5BMLhzs4yVu86aT+jlmi5jaLJhz1nzB4/TOb3Gs/eUo1FzxrSVWkiEbORl826e4Hnq2mNzV+fKUjOxgA2bFHvimRM8s38nDD0p+Kx022I3R/VXqvAa4xefVSwc2zxd1+0W1N6wBSdfInjypY1+IGCYAgiehrluGDUEOBXgKnj6zRgQnRM8cyYQm5hBrws/YzHep23ad5NW23u2qJ3xPDpeuHlO/8ScMmvCL1jaWJozt/55KihbwkHu169j2qItx638+rZPmbIq3Hp1QO/kSw+ixS1qlc5Kz5CS+NRMgZO9pfzbedd73fqx2RldY/UOODbIrUWVpW2bVIyn6c/XcRYQPA9dvGf+nWudrJxrPHMHTwFbnyLUw2cfhat23ly8K8hzga7GO27JOfn80c1Tv2wv8vJDYftG1WRHLj0UdWtT56vT0I8pGZSDlVmeo+VzN58KMrJkVJsGVWXs77aWkuwysQlplJOdBSNVECKiCRm58MQbBE9drR7agYBxCiB4Gue6YlYQ0EqAq+DpO33AK5vPJ54FDZCiKcIoVHuqkr29gIqPl39VWCqVUyKRgFHIGTJmcYSLbj9qZ6iBs05lzh7d7hEbJAlhKF0FT/bElCIMNf+nK2Yvr0SLwsN98lybyTBMXULIndx2FHuWms9r3OJzsrmjmiflfmvR5gjz87efiXq5Ncns7FpXevX+C2HlMg7y1EwZnSWVk+a1ykqfRL8VrPn9gtkqv56pk1f+aTG5n0emmYRi3sWn0M+jP9JpaWlkbdgZs2b1qsoqlnJUjO7eImPM4hPvEDy1+lcPlSFg9AIInka/xJggBNQX4Cx4Th3wwsZKzMvNLjIFQ/kFnYxkKJJWYMglpGN4sGet3O97+0Uw4SFeX/187D312J4xvZvWKelkLc25cUiV4Jn7rvaCTjxzgif7e0paFhWw8tLxncvcO385NnWD59hF52SBo1p8zD2/gfN/s42NT6ZObRifsO3gdbMuretm7jt7W/JNxbKK5nVKZl17GCvad/qqeNaQTmkCijCLt56wnPFDx9QPyRl09McUQZVSdrKD5+5KypQszly9/0zY0rmqtEn10lljlhz/gOCp/r9vqAEBUxJA8DSl1cZcIaCiAFfBc8LU/s9trCRaBU9zM0KlZ5CvTjkzsuRUpjxVYGtuI8uZolyuoCYsjWxc2Imnt3/kg4KCJ9tOnLW5qEx6Ws1K5ZzO9e/S4AX7iCT2mZxcB89P14ISOuz4Y8GieVPbPLtzKPv75nfv3l21QYMGxytWrEiSkpLIrVu3SEJCAunRo0dPQsgRQghry9pkf4Q+dtE56ayRLd4rW3b2SQHs5/1fvsYGhdmuDfD573KHL9/789x9i76eddPS075+fOqEpccTEDyVaeN9CJi2AIKnaa8/Zg+BfAU4C55TBjxlg+f1R+/MT1y5a3bpxkOzBrWqZk0Z0PHjgYv/WPdqXzf7Y+G95x5aezWtmrI14rptT7fGqZfvPDHr2LBq6uHL/1q61q+asejX/Xa1KpXOKu1UTFHaXpI1KXRXsfrVKmSN8W6T+PeDaHOFNENhYWVNXbzyulahwTMgckq+AApmGfv3FKGuVirnUHpwj0axhCF0YcEzOS1DaGthxj5DqcC72lOlcsGh83fM+nRwzmTvan/7MVVQppglCdpxWjKlfzsZ+1H7rweviEo6WpPOLWuy6ZP6Zd+DxIv34iqHL3NLzDnx/Pbbb8mKFStItWrVsgOora3tNEJI9pi/fI1hg+fwFm/52uYTlx9PQfDkSxv9QMAwBRA8DXPdMGoIcCrAVfAc6z/gMRs8B8z9tVSX1vVTQrdH2G9dMPqtnFEI6lRySpfLGBKXlCZ2srXISsvIoihaQCQSIUlJzxJYS0SytCw5nZAqFcQlpgsv335oNn94y4TZGy/anb12z1xAGIVXa5f0wd81TVy2OdJuTM8OiVNWHG2uyTWe7EftFCFnwkK82rHQ3v4RO4f2aOJSuax9Vny63Cw65q1wzoY9pQd2do3v2d4l+dWHaAsbiZ3UwcoiO3j+E/Xc/JeDN606NK6TlZQUR9erVlJ+5cF7sWv9KrLbT16KalVylKdlUHRJewtm1OLtlp4t68qa1anA7Dp6VThlYEd5pVIO5E1sMgnccCUiLMSrWz6LXZ0Q8q+yTTBm4dms6cNbRRdWTq7IoFfu/tvGr0+bhNzl/jh13aJH+4YFXqqQu/zkoGPpCJ7KVgXvQ8C0BRA8TXv9MXsI8HriOTZgwD82lvl/1P7lczhzbjBin0+kUBAiEFBE/vU9RNnjzu/vRQKKSOUMkSsYynf5kVaaBc/IK+EhXz/cnf1WIkcLQfyEYe1fz1qzs4TfwC7xIVv2Ofw4bcDbmWv/KLl4dLe4Xw5eth/Xo1Vivzk/l6xUtqSsUY1Ksp5taqf1nfNLsfZN6ma1dq6aHTyPnL8tGti5pWzPiWuiBaO6ZO2I/Ft09sa/Aq8WdRRNa5UjuyJeMLHv0uwPbvxO5dCX30KOXnA2a+qwVi8L2+a/RV61v3r3qWTrvD7v5vx0wiE9U0a9jfsodGteL00uzVB86+qctnHvWbvBnVsmsmuXnimnzSWCPF9RyvYREHJMiuCJHyoQgEBhAgie2B8QgEAeAa5OPEf5DXig7TWeqi4Xe1e7X/CRNpoEz8L66Ol/rKlLjRKHenvVjdP1zUUn/noh3X3i6ZjwII+dqs6zsHKjFp7NDBjSKkpZW8MWbi3bol611MTUDIGNlaUiOvaDyMu1QcrLV69ogVBASjhYKRJTMimP5nVSCmtrWugxBYKnMm28DwHTFkDwNO31x+whwOuJ50jfgfdsrST/3QCkKv+j6ATzaqXt0jOkDG0movI9bcvdlkyhoAJCjrTTdfDM6cfbP3LTxP7N25UpYZV9l3tBD5BX5a52hmGoUQtPvwwL8aitqokq5UYuOJcRMLjVU1XK6qLM9JVHaQRPXUiiDQgYrwCCp/GuLWYGAY0FuDrxHO478LattfLgOX3NrnLWVvbyJ6+iJZYW5gqJgJGvnNonOiGZEVKUgklOSRaFH79hNb5X+9iCJimXMdSU0MMduQqebL8jR14XpTp8fDp3bNtMkYD90iL1vjKTvX9p0c9/MU9iE745GPKd0rvP1V3QkfPPZvgPdlV6Lai67RZUfsaqo+KwIM+LhJA6bJl3H9Irl3A0f0YICaQoKlJX/aAdCEDAcAUQPA137TByCHAmwGHwvGltqTx4Tlu7t8LIrq4xu0/dcHKuXS398ZOnwpE92scxhKI+xifR5+9F2fm0qx9XGAB7jee00MPuXAbP/59+HqvkUrP49f6d6iWo+l3ttx7F0j/tuTMnPMRrDVcL+cPME9IOLau9Vto++yX3+T+DXmnVLwscPHU/IyzIk71JqVmuigMoitquVmMoDAEIGKUAgqdRLismBQHtBLgKnkMnDbxuo8FH7blns/f8Q6furjULPO1ky7MPkJ8RetiTj+D5/wAa8eOYXk26V61g+99D5nN/1C6XK2i/kNNPdi5zb04IpdpXNGm3nKrUZr8n/oMqBZWVYRjmct26dZuxzxgNCgoiffv2JeXLl2eDpz0h5Coh5C9lbeB9CEDAeAUQPI13bTEzCGgswEXwZG/E8faL8NV4UJpUtE75MTzQJ0uTqprWCQwMpB+lt3i+aGJbWiLMfix79kPn2Y/hV+64poh6k9zw9+VuhT7iSNO+tain0+DZrVu3ZqNGjSLbt2/P/mVlZXUgNTV1HiHkhhZjRFUIQMAIBBA8jWARMQUI6FqAm+Cp61Hqd3vekyKr16rmeGNUT5eE17EpJGjLX8vCgj1X6+modRk8fZ8+fVqxcuXKZH/EXx6uTasdtbW13S4SidjQaUMIiddTAwwLAhDgQQDBkwdkdAEBQxNA8NTdivUKiFy6O8iT/WYhfX7pLHh+OUlv/4jN4cFeg/V54hgbBCDArwCCJ7/e6A0CBiGA4KnTZbIjhOT5ViCd9qB9Ywie2huiBQhAQAUBBE8VkFAEAqYmgOCp0xWvRAh5rtMWdd8YgqfuTdEiBCCQjwCCJ7YFBCCQRwDBU6ebwoUQclOnLeq+MQRP3ZuiRQhAAMETewACEFBFAMFTFSWVy7QjhJxWuXTRFETwLBp39AoBkxPAiafJLTkmDAHlAgieyo3UKNGNELJPjfJFURTBsyjU0ScETFAAwdMEFx1ThoAyAQRPZUJqvf8DIWSrWjX4L4zgyb85eoSASQogeJrksmPSEChcAMFTpzuEfWj+Cp22qPvGEDx1b4oWIQCBfAQQPLEtIACBPAIInjrdFIGEEPaXPr8QPPV5dTA2CBiRAIKnES0mpgIBXQloEjzZh4W7NS3HfqzMy+vO4w/UjzPaGMLPMARPXnYEOoEABAxBwBB+aBuCI8YIAaMS0Ch4+kVu2RzYvh9fEJv2PaAnDnAW8NWfFv0geGqBh6oQgIBxCSB4Gtd6YjYQ0ImApsFz09z2vXQyABUa2bTvgch3oLNQhaJFXUSvg+eIeadftG9U3HLvmVeTwoK8tusSC1+ZqUtNtAUB4xBA8DSOdcQsIKBTAU2D589zOvTU6UAKaezXffclk39wFvHVnxb96GXw7D01cvKkfk0Dype0lmdkZQjMzcyoeesuWMWkiErtX94yWYv5/lcVwVMXimgDAsYlgOBpXOuJ2UBAJwKaBs8NMzuwz6zUyctz0lqryJVjUwpqbPOB+xb+g5zFOumskEYYhvEhhOz+sghFUer87NSr4OkdeF/8jX1q3Og+DeIpQmiaEJr9H/tnAUXo9wnp9Nz1F46FB3v11dYWwVNbQdSHgPEJqPPD0/hmjxlBAAL5CmgaPNfN6PBdYaRBO0+b0xRF/rrzVDh7aKe0elVLyX/af8mstcs30k0HzptlZDHEo9k30ohL/4qu3n8uurJ5SkJB7W05cN8yYLCzGddLaEzBc+D0ExdmjnItY24mJBTFsOk5T/CkCEMTQqh1YbckD5/ENdgV0umRpsYInprKoR4EjFcAwdN41xYzg4DGApoGzx9ndPQqrNM14RcsbSzNmEa1K0mnrdxtdXDFmPipPx60vvlvlKhu1XKyGw+fC9nDxJYu1bJcXapLK5Wyl39T1kGWX5tb9t+zmTrE2VzjSapYkQ2e3bt33713797/ahjaiaf35Ig23p61f29St0wqYcMme8KpJHhSFKEZwtBjF5+ShgV7FlOR66tiCJ6aqKEOBIxbAMHTuNcXs+NPYAJ/XXHfk0AgosUWNhbpyR8K/Kg71yhWe/tFblk9raMb96P71MP6nWfs5k/sOJ3r/pYvX+5y+fLlQZUrVyZLliwhQqGQTW5HCSFH1Oh7tRpldVbUe3KYuaNDySj/QS3iBYLs6wPY00yVg+engErofaeeio5eet5lV5DXMXUGh+CpjhbKQsA0BBA8TWOdMUsIqCWg6Ynniqkd26vVESFEyD4QiSFEpvhUk/1nmfz/vxfU3m8H7jrMGOZipW5/6pZnTzzHjh27e/ny5cTS0pJ069aN7N+/X+9/dvYKiNzi+4Nr8+L25jJCmE9hU8PgydZjP4KfsPxc1v33T4td2zhSqopjfsGz5+SI/qrU1csyNPNhT3CnCL0cGwYFAQMR0PsfngbiiGFCwKgENA2eoVPcWhcEsXHfRduR3VslEQXDXH/01vzK3UeS0T3bJFz5942FtYUVc+LyTcl47zYJO47ftm1et2L6u4R0UQkbSZaFhSVV0k6clbvd3w7eKT5zmIu1UcHrYDK9/I/Vca5R8lQPzzpvKYpQ2TcP6Sh4sgH036h4snzbzVnhwZ5ByoabX/D09o88ER7s2VFZXX1839sv8kp4iGcTfRwbxgQBQxFA8DSUlcI4IcCjgKbBM8jfrWVBw5y6ZrdTxXLlZR8+fqRHdm8b/2PYMQf3Vs3TT1y+Zd6nk2vKH0fPWPT0aJP674sYcWJyIl2tUgVp4Jod9hVKOUrXTRvwLne7Ow7ddZo53NmWRxa978rbLzJm7gS3t+yFsp8/JqeOXX/u4NmwYlJ+J56Bv0Q4pqdn0PFJafSvs/slsne1rwo7azXJp3U6+xE7WyfqbZIw5v1Heu/Jm6IVk7rJ2TDLvjd9zWX524+pMwhFF/gQf4oh3gxFwr+CY4g7gqfebyUMEAKcCSB4ckaLhiFguAKaBs+lk92aFjTrVEWCRJFhLpMrFMTOylyeziRIKJm1NDU9k7K1Mlco6CQxLbfJep+QLBCLacbCzJxJz8yiEpJS6Eqli+f5aHfnobulZo90tjNcZd2PPDAwkH6S1Spm1qj2MTnBc034uVKEMNSMgY0Spq87U+zh89fiiiWLy4ImdvvAnmA+f5skGThrg0PXdvUyx/Vol75q9xnLSb3bZNx59lp0+c5LUZ3KJZkurWoqHjx/J6xTyYmwwXPRpmv0/dcfSh4M+e59YbMwtms8ceKp+z2LFk1PAMHT9NYcM4aAUgFNg+ciX/dGShvXUYFdh2+VmTOygb2OmjOqZnr6HmnU3Ln84S4da8WOW/57hXIlbWVyOUW9fR8vWu3XK/bZmzhJrcpO0i+DZ/vGtaQt6leUPnvzQUQRhrCnoM7Vyihu/PtSuGR0Zyl7jefTV4lkyeZra8JDvKaoAobgqYoSykDAtAQQPE1rvTFbCKgkoGnwXDDR3VmlDnRQaPeR2+XmjnJx1EFTRtuET0Dkkbmj21cykwjYB3Zm31wUceWJ7bfNqqaq8jilnLva2XojFpwUhQV7qvXAfgRPo91amBgENBZA8NSYDhUhYLwCmgTPnpMjvAlNufKpsifY06geY8WFnffU47Yl7cyeTx7UIk6Tu9pPXnmpCDv+aEh4kNef6o6P6+DpPfFg+UbOFW5lX3ZKE0Jl/x97NQBh76r69PVSDKEpNnIT9oH5n79yimYoivn8D1R2NYp9bhRbJrscW/BTQ9Sb2FRq/rhm2U3ho3Z1dwDKQyCvAIIndgUEIJBHQJPgCUb9FvD2PTygd6d6yxvWKZ2mygPkpTIFPTHoVGx4sFd1TWfGdfDs5R8ZsdjXrSIbMj/dvZ8dGLNviiJfPCA/O5DShKap7FNfKvvbmT7/+fNJcPYNUznf2pT950/hk57/01XFcr+W2Se9CJ6a7gTUg8D/BRA8sRsgAAEETxPZA4GBDP04/cSTWaNcBVaWQvZ4L9+vzNyw5zZ953Fcq/Bgrwfa0HAdPGesvvJyaI+GqeoEz1s3rokaNGioUDV4Tg65NOmnwLY/InhqsxNQFwIIntgDEIBAIQI48TTu7dHD72iNet8Uuza0e/2P2SeFn6//fP8hlZr/8+WL4cGe3XUhwGXwZL+VaenkntcIxdAFBc+hA74v0aNn37QuXb0zbt68IrGytqEjDv0pmew3LX3WrACr5s1ayLp0/V6efQqaz4lnZpacLuZoLsyxwImnLnYF2jB1AZx4mvoOwPwhkI8AgqdpbAufgMhfpw9t3qlEMUvFog0XzWJlTPnwwLaqfk2qUiROg6d/5J9LJ7lXKyx4zpo6rphXp27p3bp6SNMzGer0qdPmErGYef/+nWDzpvVmu8IOpYnFQvYj9XyD56Sg86JN8zv8999JBE+lS44CEFAqgOCplAgFIGB6AgieprPmXhMiJFZiZlx4cKcQXc+ay+A5+8drHwd1axBTWPDMuZRA02s8xyw602/bUvf/HoCP4KnrHYL2TFEAwdMUVx1zhoASAQRPbBFdCHAVPNmwHDrZ7bpYSFNcBc93H9LoHVtXSgIDAxX4qF0XuwFtQOCTAIIndgIEIJBHAMETm0IXAlwFTx//o/sW+bpVoZnsu9cLvMazoBPPVy+jhOUrVCDnzp4UtWvXQZHfR+2rdt7OmD2qsW3vaZEVdy31jGI9cOKpi12BNkxdAMHT1HcA5g+BfAQQPLEtdCHAVfCcsuLvF8N9GifN9Bte5m30U3HIj7+/lUgkhJA0ob1tKfndOzfMdu34xcbKxoaZNXtJ0pyZk+0zMtOooND1yfEfYoRJial0lapVmfFjh1qeP3dKeO/+89TU1BSBtZUltWTJAtGMGbMVE5efC0rJkA4UCKnWCJ662A1oAwI48cQegAAEChBA8MTW0IUAF8Hzu8CDFqHDvv2LUITa8tPK4tFvnotnL1gZSxgFzT4p/pcNoQ61ajvLmjVvkRW8PNCWDZ4njx+xyJKlU77jR9j+uH5Tcu1a9eUVKlYi48YMsXwfF0v/uPbnTCsrK4oNngsWzBVNnTZHMWbpmSTCkGICEVUJwVMXuwFtQADBE3sAAhBA8DSqPeDtHzmdoZjD+jIpmiHzFRSZo8vxUAoydbGvR102eGr6UbuyB8gv+OWq+GVMchzDMCUITXsxRBHNzoGS02nhoR5PdDkftAUBUxPAR+2mtuKYLwRUEMCJpwpIeljE2y+yS3iI5wF9GRoXJ56Lfrkd5+NZN4bL4Dl0wclRe4K9tnr7RaQLRFTNnBNPfXHFOCBgyAIInoa8ehg7BDgSQPBUDjso8IxZ05pO7z4mZQofX0x03LKlbYbyWtyWMIXgefuJ9I6FmYC9NZaTE8+E5Ex68YJH1hs3NpSyq9XX70yxnSFt33O7cmgdAqYjgOBpOmuNmUJAZQEEz8KpvKcetx3T0/nfGhXsZQxN6OMXoyQ/dK3qqDIwRwWNPXj28ov8ad5E9yaC7O9i5yZ4Lt1yXbBkYnP2TiW8IAABDgQQPDlARZMQMHQBBM+CV7BXwLGW4/s1DK9c2jb7qxbZ4Mn+/s/zD5J1u29o/f3m2uwdYw+eASuuvB3ao9FbLoPn6CVn1u5c6h6gzTqgLgQgULAAgid2BwQgkEdA18GzbeAZYenkzKo7Qzz+MWRuNtgtHN/uRwsLASMgnwJnTvCkKULHxacLF66/9N2uEI9LRTFPYw6e3oFh4lkDvr8iEQkIV8EzK0tGOxU3tyiKtUOfEDAVAQRPU1lpzBMCagjoMnh6+0fuGu3j4lqtggM1b/154euPmeUiVntlqjEcvSjq7X9k3XJfNy/hp2/LofILnuzd0umZMjpgxZmNYUFeM/geuDEHTx//o1PnT3TrRRhCcxU8V++8ZTZndGMh3+uG/iBgSgIInqa02pgrBFQU0EXw7BkQ4d68TpnNvT1rKSiKUOTzR9KZmTJ69o/n3mc8SagXHu4jV3FIRVrM2y/yWpC/m72AvbKQZH9bToHBM/t7wSlCj1ty8uTuIE9vrgfe0y+yqQOJEQAAIABJREFUD0WTcp/7qUUIeUAU5B99uLtdl3e1T11xJX5wz0bPuQyewxecXBQe7LmE6zVD+xAwZQEET1NefcydF4Ge/oeb8tLR5072BH/7t7b9aRM82Rtv7MyFj2ePck2j6E83gHwZPNk/04TQL98mipZtvnomPNjze23Hy2X9vtOOvVo8sQN7xzp70qZy8GQf+zhu8cmM3cGepbgcH9u2t3/Ea8KQMuyfKYq6Fhbs2ZjrPlVpX5fB89bjzFtmZiIFV8FTJlfQA+edcjTE03hV1gJlIKAvAgie+rISGIdRCnj7HWq4OdD9Cl+TexGTTGpXcxRo258mwdN78mVzkST50dxRbbPMzQQU+z3Z7MlgQcGTIkx2iIu8+Nzs4PmnI8OCvLZrO26d1mcYasyi87FThraMZ/OcusGTPfmkaULPWHMxZcPsttmhkMuXj1/kfYZixOHBXt9w2Y86besyePaYckjteQmltJNMpIhVdcx/LO/8WNWyKAcBCGgmgOCpmRtqQUAlATZ4bprrztuNJlHRSXS9GsVEKg2ukELqBk9vv4i7s0e3NbexFDNsQKNponLwZD+WZkNa0NZrkn/uxTrt39Q1Wdvx66L+hCUXkiYNah7Nns5qEzzZuU1cfkb422I3vbxppbd/5FaBSNDjG0lHm8BASqELu5w2dBk8dTkutAUBCBSdAIJn0dmjZ+MScCCEfMw9JTZ4/jLH/RxfU42KTqbr13Q017Y/VYOnj1+Ev3urbya2b1Yp9cuApknwZOsoFAwduOGv968S4uvtX140AZS9e7p1tXpRndp8k5h9qYAOgidFEfq3gw9EE578aU4CA3Ua7jRd677TTlRuUqfkDR/3Gins9bfJSRnMrLUXboWHeH6raZt59r9/xObwYK/BumoP7UAAAoYvgOBp+GuIGeiHQDFCSJ5vN2GD50+zPU7nHmLMh2TKzsqcMZd8fQNtllxBxAL2gI2Q5zEf6YqlHBRK/yVli3+OMs9jkukGNR2stCVRFjy/nxBRpUwJy6u+g1q9JYShcgc0TYMn+/E8ew0o+1gb39Dz795IxN+cCWwr03Y+qtbvM+V46Z6etS47VyuVwj4oSZfBk73j/eKtt4LtEXdK7lzamf34voheDNVv+omXS33bsc8hpbOD9acbv2gBG5AP3aeu3YtutivI66m2A8SJp7aCqA8B4xNQ+t8045syZgQBTgQKDJ7rZ3oc/7LHj6mZtIOlJDsq7j51V/Jdi+pZa/deMOvaur500a8RZlvn9E9xG7/G5via8UlsmbDTdyU+7epmrt170ezblnWka8POSLxa1pHGxqfQXs1rSp9EfxQ0rFoy++v9XsQkCxrWdrDVdoYFBU/2NFCUZvfvjFHtUiQSwefTQN0Hz5zrP5++SiTLNt84sDvEo5e2c1JWv+fUoy0m9Gr2a6kS1lL2ulQugif7kf2LmCRq7oa/Xf5c+e1DZWPS9fu9AyIn9+5UN6BBrZIZFMVkXw6RO3iyAVkqU1D+K86827nUg71LXuMXgqfGdKgIAaMVQPA02qXFxHgWqEkIyRMk2BPPtTM8Ir8ci1hCk4wMBfmYmEqXL22t2H/+qaR+lVLSteGnzR3trBUTvFulD1+8w/rnGf2SGYYhZuYCcuF2tKhaWUfZb4cvmzlXKyNzqV5eZmkmYtgLKu88ixM5VymeHTyjYpKETeo42ms79zzBk2Eon4DIk74/uNo72lmw93Znn0x++hiau+BJCEPTFEXtOfk05cj5qDHhoV67tJ1bfvW9/SJGzBvvNlaU/YzO/L+KUdObi9hrPNmP2tlA9+mmc0LHJ2ZQfisveu0J8TrJxXxyt+k9+ahDieIWr/wHtYj+fA0uXVjwzBnnlbsxgl/33R22Z8W3YZqME8FTEzXUgYBxCyB4Gvf6Ynb8CRQYPFdP9zxU0DAoNo4o2PiY98UmFDZ40jRFFPmUye/vX7xJFDWr75jnWlN1GQQCISU2t6XTUz5kP2dz64EX8qYu5dKzMyb7XT0Uof95k2BFyzMVNSs4ZfmuCCvToVn99K4tq7OntNk3F2VKFQIzMUWU3dWec3NRzsfzbKC98e8rwdUHL4RR0R+p5eO+Y58DShOGsGFNtnFOO/Z7tO8SQtiPq9nxsTcjJX6e45sCfn9HCGE/smcfXB/3ZRnvgIjfAse61xOynzOz/fAQPNkwyj6+Z/Sis/N3BXvMV3d91Cnv43/03PThrqXsbCTsZRts+GXXR6XgyZZjy49bcorsXOZhrU6/bFkET3XFUB4Cxi+A4Gn8a4wZ8iNQYPBcOdVzPz9DICQqOknU0tmhhLb95T7x9JoQIXGyFT8PGNImTiyk2YcL0fdefLCuXMI609pcpBi7bHvZDdP7x/x84LJj9QpW0krlqsqdrMXygXPWOX1Tobxs+dguCbV7zSnV17NF+tDvm2akpinoszcfi0d2aZo5ZOE2axtLC0YkoqjMTDn19mMSFdC/nbRl3UqEDWdiIU09fplAL996Y+uuIM+h2s7ty/o+/pEn5k90t2efDZl9gksRet2qhSUZRkqN9w18X9g1nn16eDiF/3H0A/uVmcHL5tnEvXsnmL9weaqVpWW2z59/7Bb39O6V/X3ubHDeuWOrqF+/gdkheuLE0cI1q9ezz5OiBgWe2hYe4jlIl/PKDn1TIto0qVVuT3e3WrHZJ8efr+NUN3h+Oq0l9KuYZMGCX66sDwv29FV1rAieqkqhHARMRwDB03TWGjPlVsCVEHI+dxfsR+2hU7z+UNb1H6dvWB65cM/yu7aN07q51kxhy+85cc2yZ8dGqTl1H0S9l9SqWKzQr5p8GZMkbulsX1pZf8reL/Aaz4DDJcs5OTwe1adpVO7g+eDZa8m5n6e96DltfdklE/vF95i0vMTskd6JSzb9YXtv17yYe6/izUbN+9muSjknmZlYSFb4eqcOnLfFpnndKrIdRy6L3ZrVkt94+EKwwt87c866A5Kjq0dnsYFp5KIzzK7lHmbKxqzp+4Nmn0yaNrzd05zgmXPiKZEw9JgRvcq0adc5pYf3gNSlC6cVnzln6cfRI/qUWLR0VfzYEf0dc4InGyCvX/3LrEmTprLjxyMk7u5eMjZ4pqWl0HGxsQJHx2LM3bs3BStXrpWxQW7SpLHC1avWMhOWn5f/uqBDW0JIzq8OhBD28VvsDWnsrwufT2rVml7vgEjp/InuD7+4HELr4MleKsAG0OVbb8hu348rfnDjd2nKBoXgqUwI70PA9AQQPE1vzTFjbgQKDJ7B/l67Vemy6aCFFf7eMuvFzSfR5uVKFpee/vu22au4ZIm1hVjeoXHttNW/R9qtCuj9npHn3MOet9Wo6ESzNg0dyqrSX2FllN3V3isgcoqPV92xztVLpXJ1jefSLdfNnsckVtm11DNK2/koqz9kzukXU4e3iWdPPGdOGVHOqbiT7MG9m+aJSUl03wHDE9jgefPqWcubN2+Kq1atonj69Inw5PEI8/yC5/u4aMHevXskTsVLMCkpSYKnTx8LJGIxqVmzFuPi0pBUq1aNPHxwn179Z1zUjmXu6j4Unb3MoDwhhP1/LtjfixNC2OeDssHcwts/Mq1PZ2efWpWd0j59nP7fdbh0ShYR7444ZzPi+9ZJX37ULpUpBB9SUkRlHGwUn642YE9HKWrx5qMWM4e4Z+WceOYET7bNjCw5PW7ZuTO7gzw6FmaL4Kls5+F9CJieAIKn6a05ZsyNQIHBc7m/105Vumw2aGHlv7bMehb7IUYiU5jLL956bH7g3E3b79vVTWlet1bKrhNXbcb0bB8vEdH5XxTK3lz0JsGsXSPHCqr0p03wzKnr4x/5dNaoNnIrS7FCF8/xZE/UTl15JQ4//shnVxB/lyiw8+nlH/l0wQT3VErA7c1FDGHo4fNPngkP6eSh7Trlrt91yn7r+hXLPe7b2flt7uBpLk4TZcksmH5zfikrEYkU9x+/kNSoUkbax6NFetd2NbNWbD1mWatKeYW9jQVpUbusbM/p22a9OtbPPqHNfszV5xNPNng+fpkgWLrlxtiwYM8NCJ66XkW0BwHjFkDwNO71xez4EygweC6d3Ok3voYRFZ1g3qGxQ2Vt+1N24vll+919I0uVKmbxNGBIy9c53/CjyXM8X71LFi7bfHXLruUe47Qdv6b1ffwj9yzyda/O1eOUsqRyevyyc0G7gjxmazpGVer1CohcOqpX0+5lS9lmfn7yAO23ck+ZNVO9Y1sNXlre271h6onLDy2mDvkuyUxAmKZ1K8hW7jhuPbpHmwwrcxH73wXqcXSCqEY5O/aZS18Fz0kh5+Ke0cKKqjxfFSeeqqwWykDAtAQQPE1rvTFb7gS+J4T8mbt59hrPRb6dNnPX7dctv4yON+/YxFHdj2/zDE+d4JlTuZffkW5uLb/5pWPzyonqBM/0TKlg6srz0b8vc69NKKrA01y+DL39jwTNHNHuO2tLMaPLB8gnJGfQAaEXxoeHem3iZS6BgfQgeetXM0e0yV4PbW8uirgQJdx78plreKjHFVXHj+CpqhTKQcB0BBA8TWetMVNuBQoMnoN7Nt/Bbdf/bz36XaLlsG6Vy2nbnybB878A6h+5aeLAZh7lSljLCMVQhT1Oaf5Pl+0+vFeU2hnSNs+3Pmk7B23q95pytN2MYa03Wlt/fQmBgH3YEvtIIoqhBNkfP7OPmf/0O3t96OePo9lngX76u8/vxcanC+as/avp7mD3e9qMS5O6vadEuro2rPhHp9bfxGvyOCX2xHPs4tMXdi5z91K3fwRPdcVQHgLGL4DgafxrjBnyI5Bv8NS0a/akNDyk83VN62tbT5vgyfbt7R0mEFW2vbVgfDtbMxH7CHg2in0KY+yfI84/szp68fmIXUEeKl3/qu18NKnfY8qhb/p7NTjpUqNERs4lBJoEz70nn5qdvXzVYVvwgP+eUKDJeLSt4+MfcWr6cNdK9jbmClWf47l29y36XtTz8uHLfHKek6rWMBA81eJCYQiYhACCp0ksMybJgwCCZz7I7M0uDmKrZ4smtMlkg2diUqZw3oZzt3ct93LjYU100sWK3+7Ffe9WM0GTby4K3X7dYvGEZuyd6Hrxajtoi1nVihUT5ox2jSnsm4vikzPJrDXnfwoL8ZqhzcARPLXRQ10IGKcAgqdxritmxb/AD+wX/OiqW0M/8cztULG2+2+tugS4Wn50qLZxY8Psr/c0lBf78PymtZxiBnV1jlfnxHPp5iti6+TjNoGBgQp9m6u3f+TCgd/VHeFSs0TGl9/Vzv557voL0n/kpIIqNw8pmxeCpzIhvA8B0xNA8DS9NceMuREYTgj5WVdNG1vwJIQEfv6lKyLe2xm14MzHmSNcs08+lV3jOW3VOcGm+R3seR+kmh32nno0btmkdllCAUXdePhWvn3/vZG7Q72OqNlMgcURPHUliXYgYDwCCJ7Gs5aYSdEKIHgW7m/wwZOd3oAZJz4sntguubDg6RdyJmbbYrd6RbsdVe+9V8CxlhmpH9a6OP3bQNenswieqq8DSkLAVAQQPE1lpTFPrgUQPE0geLJT9PaLuBQ61a1M7rva2ZPQCUuP/xUe7NWV683GQfuOhJAPum4XwVPXomgPAoYvgOBp+GuIGeiHwHRCyBJdDQUftetKkpt2+gRErgn279iNpj49TkkuU9B+QSe3h4V4+XPTI+etInhyTowOIAABVgDBE/sAAroRYO/+XaybpthTNcN+nFI+DkbxUfuX8/Lxixy7YFzrWVK5nJ638ZJvuB4/GkqFfYngqQISikAAAtoLIHhqb4gWIMAKIHgWvg+MLniy0/X2O9qQMOR5eKjHRwP/1wDB08AXEMOHgKEIIHgaykphnPouEEoImayrQeLEU1eSaEdFAQRPFaFQDAIQ0E4AwVM7P9SGQI4AgqcJnnga0fZH8DSixcRUIKDPAgie+rw6GJshCSB4Inga0n7NPVYET0NePYwdAgYkgOBpQIuFoeq1wG+EkIG6GiE+ateVJNpRUQDBU0UoFIMABLQTQPDUzg+1IZAjgOCJE09D+7eBffwX+xgw9oXgaWirh/FCwEAFEDwNdOEwbL0TQPBE8NS7TalkQHJCiJAQwiB4GtrSYbwQMFwBBE/DXTuMXL8EfiKEjNDVkPBRu64k0U4hAmzgZB8DxZ524sQTWwUCEOBFAMGTF2Z0YgICCJ6me+I5hRCSYYB7fNXnMU8khOzAV2Ya4ApiyBAwQAEETwNcNAxZLwUQPE03eDp8PjnUy42p5MRTRAiR4cTT0JYO44WA4QogeBru2mHk+iXAnh6xJ0c6eeGjdp0w8tWIoQZP9pSz32ckfNTO125BPxAwcQEETxPfAJi+zgRMInh6+0VuWTCmic4eG6VMP/zYE2r26Cb6/nPKUIPnl/wInso2I96HAAR0IqDvP9B1Mkk0AgEeBEwmeP46t31fHjyzu9i074Fg0kBnAV/9adgPgmcBcN7+EZvDg70Ga+iKahCAgBEKIHga4aJiSkUisJQQMk1XPevrR+3siecvc9r30tU8lbWzad8D0eQfnNlH/ujzC8ETwVOf9yfGBgG9EkDw1KvlwGAMWMBkgufPczr04GudNv1538xvkDN7A4w+vxA8ETz1eX9ibBDQKwEET71aDgzGgAVMJnhumNmhK1/rtHn/fQv/wc4SvvrTsJ8iD549/SJc3JuVu67h+NWu9jExg5o2rJHS/37go3a1aVEBAkYvoPQHh9ELYIIQ0I2AyQTPdTM6dFaFTKFgCE1r9yNm84F7VlMGu5ip0l8Rliny4Nl9SmSD32a3/5svg6joJKpO9WJKL4FA8ORrRdAPBAxHQLv/KhjOPDFSCHAtEEgIYX/p5KXP13iumdHR88tJzv/5iNWw7u0ySjuas8+D/P+LIeTwuWeWb+KSRSN61k948yFZWMbRWha07bgVW2hI15bpjjYW7Nc25nkpCE3RRMFs3XfPdupQZ3OdoHLXiF4Ezy2z2l/kbopftxwVk0zXq+6o9CQawZOvFUE/EDAcAQRPw1krjFS/BYwqeBLCUD0DIuvmJqcYsmDVFLdGOX///F2yqFIJayn7zy/iEkUl7KxlRy7dNy9V3F5+4u87ku9aOWeYm5szNGFIloKiape3z7r+8IWoYc0K0pfvU4S7j102/751g/T3KQmCJtWrZj59myAqaWsuu/zgpZl7o6rpvx26ZzdtiLOlfi890Yvg+evMDuf4cnoRnUzXr+lgoaw/BE9lQngfAqYngOBpemuOGXMjYGTBM38k9q720Kkd2+W8K6Qpkqmg6HM3n5l1bVU57fzd92aVS9pIt0VctnS0sWaGdnNJTUySMwwtoB69ThDXKmebcf3hC3HDmhWyXr1PEz15GStyb1Yp/a/7MWat6pbMSM8gjIIhVNTbRFHlUrZZ2w7cdZwxzCX7hFSPX3oRPH+e1uEUa7Tz2BWxa8NvZOUc7RVfml2491LYqk75r0+lvyiw7o/zkjE9XDNVcX7xNlnQoJaDtbKyCJ7KhPA+BExPAMHT9NYcM+ZGwGSCZ4i/W2tuCPO2uu3QneIzh7soDTh8jaeAfvQieG6c2uE4O77kdCnlv2qvZWuXKtJMmYK6//SNwK9f+/R/X8ULIi/eFdeoUFw2uHOz7IAZG59CHb54Xzy4c9PM1eFnzKUyQmpUKCb/tkWdrLvPooXlSxaTHzx3S2xtYcbEp6TRXVs7Z157ECX8pnxpRePajnbK3BE8lQnhfQiYngCCp+mtOWbMjcBUQsgyXTVd1Nd4FjQP9sQzyN+tha7mqayd7QfvlJg1wsVWWbkifl8vguf6qR0jWIcNf162+HH3MYt7u+a+vx/1QeQbstPKpUZF2ekr98VH1/rFj1263WbnwsEJbNmPyRn0n6dvSoZ2aZ7O/vPpWy8ke09ekyhkUvI+KY2uV6Wk7Mz1x+JQv97JS7dEWM4b3TNlctA269V+fVOa1nNk513oC8FTmRDeh4DpCSB4mt6aY8bcCJhM8Fw62b0JN4R5W91x6HbpOSNdlJ6s8TWeAvrRi+C5NqDjwS/H9y4+RVDC3irfm7e09YqKSRQ3r+dYXFk7CJ7KhPA+BExPAMHT9NYcM+ZGwGSC5yJf94bcEOZt9fdDt8rOHdXAnq/+NOxHL4Lnav+O+/7X3r2HWV3XeQD/njP3GS6CIF7y0rI6buUFqi01y1wh6PHRMmBXfep5tCwrNRWSsrKk1TXBS/d28zHTdR91vHcRAdGs1Foztwtuu7pRCUgYMDAwMMycs8+4i5GOnIE55zu/y4s/Pb/z/Xw+r8/3kbfnwLib/b/i2/p/Glap/PKXf7dqQ8MxR4zdp1I9wbOSkNcJ5E9A8Mzfzk1cG4HcBM/Pf2zqEbUhHCB4fu8/Drj0w5P2jFVvN+skInh+cfaU21/a/5r1m+rG79HWt7mnVLx18U9HHje5fXNLS1vh6d8/W7d67Ya69xx3ZNd19z46+gMnHdX56LJnW9/+hn23PP7U2sbPfu2OsR1f+NCqex78eeu73z5p09Innmk7fvLETdvP/+3Kzqa3Thq7XyUvwbOSkNcJ5E9A8Mzfzk1cG4HzQghfqtbRSf0znqfMWbRXsdC3d7XmHMw5t8+f/ovBPDeMzyQieF59wZRbX2rws6eWN73+bw7a+vSzzzfc/cNfjl762JPNB+49bltzY135mtmn/XH782s7NxULDc3FCxbcOP7sGSd0LnrsV22XnDl9zd0PPTHi8hu+P25y+4Hd3/jke1dvf/53q9Y3vW3yngdUMhc8Kwl5nUD+BATP/O3cxLURyEXwrA1d6k9NRPCc/7EpN79UslQuF55b21nf2tRc6tq8udjW2lJav6Gr2NrcWJ4wdvQLP1ppW7mzsaEwuqf/x1j19fUVtvZsLm7ZVgzjRrf1buzeUmxrbi7/qWtdw/iRY3r+HDw7m49/w9hXV9qc4FlJyOsE8icgeOZv5yaujYDgWRvXNJyaiOB5xXlTb4yF9ftV65tPeOPYv65UT/CsJOR1AvkTEDzzt3MT10bgrBDCN6t1dFK/aq/WfBk7JxHB8/Jzpl4fy/X3q9a3TH3T2PZK9QTPSkJeJ5A/AcEzfzs3cW0EBM/auKbh1GEPnqfNfmhcT2HLJbuKVSyE8aVyWLOr7+t//vYF0/o/5d/pL8GzkpDXCeRPQPDM385NXBsBwbM2rmk4ddiD5+4inXLRwsl3Xjntid19f6X3CZ6VhLxOIH8Cgmf+dm7i2gi8N4RwU7WO9lV7tSSjnCN4vgKz4Bnl/ilCIFUCgmeq1qXZBAsIngleTo1bEzwFzxpfMccTyI6A4JmdXZpkeAUEz+H1H87qgqfgOZz3T20CqRIQPFO1Ls0mWODdIYS7qtWfr9qrJRnlHMFT8Ixy0RQhkAUBwTMLWzRDEgQEzyRsYXh6EDwFz+G5eaoSSKGA4JnCpWk5kQKCZyLXEqUpwVPwjHLRFCGQBQHBMwtbNEMSBKaEEBZXqxFftVdLMso5gqfgGeWiKUIgCwKCZxa2aIYkCAieSdjC8PQgeAqew3PzVCWQQgHBM4VL03IiBQTPRK4lSlOCp+AZ5aIpQiALAoJnFrZohiQIHB1CeKRajfiqvVqSUc4RPAXPKBdNEQJZEBA8s7BFMyRBQPBMwhaGpwfBU/AcnpunKoEUCgieKVyalhMpIHgmci1RmhI8Bc8oF00RAlkQEDyzsEUzJEHgzSGEx6rViK/aqyUZ5RzBU/CMctEUIZAFAcEzC1s0QxIEDg8h/KJajQie1ZKMco7gKXhGuWiKEMiCgOCZhS2aIQkCgmcStjA8PQiegufw3DxVCaRQQPBM4dK0nEgBwTORa4nSVGqD58yLFraHUvnGUC5c1nHVtHurrTVzzn3f6lgw/Yxqn+s8AgTSKyB4pnd3Ok+WgOCZrH3E7Ca1wXM70szZC08SPGNeGbUI5FdA8Mzv7k1eXYGJIYRnqnWkP+NZLcko5wievmqPctEUIZAFAcEzC1s0QxIEBM8kbGF4ehA8Bc/huXmqEkihgOCZwqVpOZECVQ2e752zqO2mBVM/kMhJNTWQwLMhhDvSSuOr9rRuTt8E0icgeKZvZzpOpkBVg2cyR9RVVgUEz6xu1lwEkicgeCZvJzpKp8CEEMLqdLau67wLCJ55vwHmJxBPQPCMZ61StgUEz2zvN9PTCZ6ZXq/hCCRKQPBM1Do0k2IBwTPFy8t764Jn3m+A+QnEExA841mrlG2BESGErmyPaLqsCgieWd2suQgkT0DwTN5OdJROAcEznXvTdQhB8HQNCBCIJSB4xpJWJ+sCgmfWN5zh+QTPDC/XaAQSJiB4Jmwh2iFAgEBsAcEztrh6BPIrIHjmd/cmJ0CAwAsCgqeLQIBALAHBM5a0OgQIEEiQwIzZC08thLD//7VUek0IxWXFQvGpWxdM/U612pw5575vdSyYfka1znMOAQLpFxA8079DEyRHoNj/O3hy2tEJgZ0LzJqz8A/lcvlV/U8VCoXHb1sw7Y3VNBM8q6npLALZEBA8s7FHUyRDQPBMxh50sQsCs2Yv/HW5UG7sWDD94F1426AeFTwHxeQhArkSEDxztW7D1lhA8KwxsON3LnDDXcvKhx28ZzmW0/wbfj7jlgXT7nyleoJnrE2oQyA9AoJnenal0+QL1IcQepPfpg6zKvDwv6/onXzo+Gh/3OOMzy2d0XHVtHsFz6zeKHMRqL6A4Fl9UyfmV0DwzO/uEzH5Qz9duXVS+7gBg+dtDzxZd8rxk/oa6urCmrWdhXF7tJW7t27r/7OdYVtvX2hpaggburoLbS1N5fVd3YWRrc3l/n9eLBZeeK2+rv8D/b/89YF5S/9e8EzE6jVBIDUCgmdqVqXRFAgInilYUpZbXPqTld2TDx0/4KfuB79nXtv9Xz63e8XzncWbvvtY/X4TxpQO2ndc+Y9rNxaWPbOiuGHz1sKyZ1YWnur49OYr//XBxg+/+5htI9say2fMu7mGG/+oAAANsklEQVS5/7U7rjiz+6V2Z8174HTBM8s3ymwEqi8geFbf1In5FWgMIfTkd3yTD7fAkkdXbDqyfa9tr9TH3K/c23LZR07u/sSX72g5ddqberq6txY2dm0p/PDJ39RPGDu69NTy54rfvPi07stvuL/5wlP/bsv8m5c0dW3uLva/duFpx2996bkfvuyB9wmew7119QmkS0DwTNe+dJtsAcEz2fvJfHeLHl2xYdIhe0X7j5+PXP7AmYJn5q+VAQlUVUDwrCqnw3IuIHjm/AIM9/gLf7xy/aT2vV72yeRAfTU1FUJvXwh9vTv/S/D1DYXQu23gZ875pyVnCZ7DvXX1CaRLQPBM1750m2yBphDCoH7TT/YYukurwH0/WvWnIw8Zv2V7/8+uWdXwqvH7vPDV+0fn3zb2qx+ftXbZH9Y3jWgq9H3mG3ePetvrD91aLNYVZr798E2XXnff6P33Htt37oxjN55/zZ17XHPBKZ1nX3HLmEMO2nvbCX87sWf/Cfv1Pf6fyxsa6wvl44549Qs1zpu/+GulvuIjO/O64+p3PJhWT30TIFB9AcGz+qZOzK9Acwjhxd/088tg8uES+O7DK9YceeiEzdvrP/Kr/249+nUHb35+Q3f9uFEtvd/78a9bD514UN89Dz7e8rbJ7Vvmf/veUSNa28rXffr0Ndvf85NfL29avfZPDVt6mwpvPuzVW0+f+5Vx73/XsRu2lerqevtKYfTI1tJpU47Y2P/8BV9Ycu7OPvEcLgd1CRBIroDgmdzd6Cx9AoJn+naWqY7v+cHK5ybtEDz7h2tsKRR7usul5rZiccum0qB+xufIMcXCxnWlF79fH9FSCF3dL/+6ffaVi88XPDN1hQxDoOYCgmfNiRXIkYDgmaNlJ3HUux9aueLI9gmbYvX28QWL5wiesbTVIZANAcEzG3s0RTIEBM9k7CG3Xdy1dOUfDm+f0FUJoK9cKPz0V083H3XYxJf9bM5K793x9U9cvXiu4LkrYp4lQEDwdAcIVE+gLYQQ7dOm6rXtpKwI3P7Ait8d3r7PhkrzLPzRo2OmveWodd+488G91nX11H/yfe9YufiJ5WPe8tp9O594Zu2oY16z9/pKZ/S//qlrFn1K8ByMlGcIENguIHi6CwSqJyB4Vs/SSbshcNuSFf9z+CGVg+cVN97/qk+e8Y5nz/zcNyd+7LQpq9v/av9tI5rqt658vrN1/KhRL/7lpEotfOaLiy4RPCspeZ0AgR0FBE/3gUD1BATP6lk6aTcEZsxZeFy5VNjlf68X60pHV/qxSAO1Uwydj3VcPWtIX9fvxpjeQoBAigV2+V9QKZ5V6wRqLSB41lrY+TURmDl74Uk+uawJrUMJEHiJgODpShConsDIEMILP9/QLwJpEhA807QtvRJIt4Dgme796T5ZAoJnsvahm0EKCJ6DhPIYAQJDFhA8h0zoAAIvCgieLkMqBQTPVK5N0wRSKSB4pnJtmk6owOgQQmdCe9MWgVcUEDxdDgIEYgkInrGk1cmDgOCZhy1nZ8bXhBCW9Y8jeGZnqSYhkHQBwTPpG9JfmgQEzzRtS68rQgj7CZ4uAgECMQUEz5jaamVdYEwIYV3WhzRfZgTKIYR5IYTP+sQzMzs1CIHECwieiV+RBlMkMCmEUPF/V5iiebSabYGnt493yuzvnnznVSfem+1xTUeAQBIEBM8kbEEPBAgQiC/Q/4nnhSGEa3ziGR9fRQJ5FRA887p5cxMgkHeB50IIe/cjCJ55vwrmJxBPQPCMZ60SAQIEkiRwbQjhfMEzSSvRC4HsCwie2d+xCQkQIDCQQF8IoT6EUPaJpwtCgEAsAcEzlrQ6BAgQSJZA/5/xXBtC2FPwTNZidEMgywKCZ5a3azYC2RcYNYgRq/XMIEqF/v9taqVf1epnMOfsrJfr///F808+/87f3nPtKf5We6XNeZ0AgSELCJ5DJnQAAQIEUinQ/4lnQwih1yeeqdyfpgmkUkDwTOXaNE2AAIEhC9wcQji9/xTBc8iWDiBAYJACgucgoTxGgACBrAoInlndrLkIJE9A8EzeTnREgACBqAKCZ1RuxQjkWkDwzPX6DU+AAAFftbsDBAjEExA841mrRIAAgUQK+MQzkWvRFIFMCgiemVyroQgQIDB4AcFz8FaeJEBgaAKC59D8vJsAAQKpFxA8U79CAxBIjYDgmZpVaZQAAQK1ERA8a+PqVAIEXi4geLoVBAgQyKHAzNkLLyoUyleUy+HPvw+Uw6kdV0+/JYccRiZAIJKA4BkJWhkCBAgkTWDWnPvmlsvhiv6+isUw69b50zuS1qN+CBDIloDgma19moYAAQIDCsz86EMjQlPX6Je9WGy4MIS+llAqXTbQGzuuPnEFUgIECFRLQPCslqRzCBAgkFCBK6//2daPzDysbnfa6yuVw1mfX7rktgXTp+3O+72HAAECOwoInu4DAQIEMixw+6Jntkx50/6loY74ocuW/vMtV067YKjneD8BAvkWEDzzvX/TEyCQYYEZc75/9r98esoXqjHiI0+uajjxuANaq3GWMwgQyK+A4Jnf3ZucAIGMC3zw0gd7Lzvn2LUDjfmljodbjz6yvfc7D/+88dL3T+va8ZnlazbWHzR+ZO+O/6ynt1Q4++u/PPA7n3v95oyzGY8AgRoKCJ41xHU0AQIEhlPg7H/8wbZLPnjM6oF6uPhrd+1x/FGv7bnlvsdbPnPmOztvWfJY2wdPfuvGMSNbS/+1qrPxkH1G9+z4vr6+cmHuvPtf929fP3HdcM6kNgEC6RYQPNO9P90TIEDgFQX+4aKF375y9pRjB3rgXRd+ad+zZk7f+ORvljcuX7m6vlwuh/nnvmfNmFGtpannXLPfoq9c8Bd/m33dhi31RxzcdgBuAgQIDEVA8ByKnvcSIEAgwQInX3TPyI+f/tZf7LvXqK1DbXPuVYtbOhZMO3Co53g/AQL5FhA8871/0xMgkHGBWbO/f/G886aeWldXLO/uqNfe+OOJX7342Lbdfb/3ESBAYLuA4OkuECBAIOMCM+cuHh16+y4MoTx2V0cthvIDt171zrt39X2eJ0CAwEACgqd7QYAAAQIECBAgEEVA8IzCrAgBAgQIECBAgIDg6Q4QIECAAAECBAhEERA8ozArQoAAAQIECBAgIHi6AwQIECBAgAABAlEEBM8ozIoQIECAAAECBAgInu4AAQIECBAgQIBAFAHBMwqzIgQIECBAgAABAoKnO0CAAAECBAgQIBBFQPCMwqwIAQIECBAgQICA4OkOECBAgAABAgQIRBEQPKMwK0KAAAECBAgQICB4ugMECBAgQIAAAQJRBATPKMyKECBAgAABAgQICJ7uAAECBAgQIECAQBQBwTMKsyIECBAgQIAAAQKCpztAgAABAgQIECAQRUDwjMKsCAECBAgQIECAgODpDhAgQIAAAQIECEQREDyjMCtCgAABAgQIECAgeLoDBAgQIECAAAECUQQEzyjMihAgQIAAAQIECAie7gABAgQIECBAgEAUAcEzCrMiBAgQIECAAAECgqc7QIAAAQIECBAgEEVA8IzCrAgBAgQIECBAgIDg6Q4QIECAAAECBAhEERA8ozArQoAAAQIECBAgIHi6AwQIECBAgAABAlEEBM8ozIoQIECAAAECBAgInu4AAQIECBAgQIBAFAHBMwqzIgQIECBAgAABAoKnO0CAAAECBAgQIBBFQPCMwqwIAQIECBAgQICA4OkOECBAgAABAgQIRBEQPKMwK0KAAAECBAgQICB4ugMECBAgQIAAAQJRBATPKMyKECBAgAABAgQICJ7uAAECBAgQIECAQBQBwTMKsyIECBAgQIAAAQKCpztAgAABAgQIECAQRUDwjMKsCAECBAgQIECAgODpDhAgQIAAAQIECEQREDyjMCtCgAABAgQIECAgeLoDBAgQIECAAAECUQQEzyjMihAgQIAAAQIECAie7gABAgQIECBAgEAUAcEzCrMiBAgQIECAAAECgqc7QIAAAQIECBAgEEVA8IzCrAgBAgQIECBAgIDg6Q4QIECAAAECBAhEERA8ozArQoAAAQIECBAgIHi6AwQIECBAgAABAlEEBM8ozIoQIECAAAECBAgInu4AAQIECBAgQIBAFAHBMwqzIgQIECBAgAABAoKnO0CAAAECBAgQIBBFQPCMwqwIAQIECBAgQICA4OkOECBAgAABAgQIRBEQPKMwK0KAAAECBAgQICB4ugMECBAgQIAAAQJRBATPKMyKECBAgAABAgQICJ7uAAECBAgQIECAQBQBwTMKsyIECBAgQIAAAQKCpztAgAABAgQIECAQRUDwjMKsCAECBAgQIECAgODpDhAgQIAAAQIECEQREDyjMCtCgAABAgQIECAgeLoDBAgQIECAAAECUQQEzyjMihAgQIAAAQIECAie7gABAgQIECBAgEAUAcEzCrMiBAgQIECAAAECgqc7QIAAAQIECBAgEEVA8IzCrAgBAgQIECBAgIDg6Q4QIECAAAECBAhEERA8ozArQoAAAQIECBAgIHi6AwQIECBAgAABAlEEBM8ozIoQIECAAAECBAgInu4AAQIECBAgQIBAFAHBMwqzIgQIECBAgAABAoKnO0CAAAECBAgQIBBFQPCMwqwIAQIECBAgQICA4OkOECBAgAABAgQIRBEQPKMwK0KAAAECBAgQIPC/x2NsAnAKkvQ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data:image/png;base64,iVBORw0KGgoAAAANSUhEUgAAAp4AAAH0CAYAAACU8S0yAAAgAElEQVR4XuzdBXgU18IG4DOzFlcI7hSXBLfgMUqBAglOcbeQBJfgEsGKtaVAkUJCKZ7gDi3utGiwBBIgritznwmkF2KrM1n59v48UPboe07T7z87M0sRvCAAAQhAAAIQgAAEIMCDAMVDH+gCAhCAAAQgAAEIQAACBMETmwACEIAABCAAAQhAgBcBBE9emNEJBCAAAQhAAAIQgACCJ/YABCAAAQhAAAIQgAAvAgievDCjEwhAAAIQgAAEIAABBE/sAQhAAAIQgAAEIAABXgQQPHlhRicQgAAEIAABCEAAAgie2AMQgAAEIAABCEAAArwIIHjywoxOIAABCEAAAhCAAAQQPLEHIAABCEAAAhCAAAR4EUDw5IUZnUAAAhCAAAQgAAEIIHhiD0AAAhCAAAQgAAEI8CKA4MkLMzqBAAQgAAEIQAACEEDwxB6AAAQgAAEIQAACEOBFAMGTF2Z0AgEIQAACEIAABCCA4Ik9AAEIQAACEIAABCDAiwCCJy/M6AQCEIAABCAAAQhAAMETewACEIAABCAAAQhAgBcBBE9emNEJBCAAAQhAAAIQgACCJ/YABCAAAQhAAAIQgAAvAgievDCjEwhAAAIQgAAEIAABBE/sAQhAAAIQgAAEIAABXgQQPHlhRicQgAAEIAABCEAAAgie2AMQgAAEIAABCEAAArwIIHjywoxOIAABCEAAAhCAAAQQPLEHIAABCEAAAhCAAAR4EUDw5IUZnUAAAhCAAAQgAAEIIHhiD0AAAhCAAAQgAAEI8CKA4MkLMzqBAAQgAAEIQAACEEDwxB6AAAQgAAEIQAACEOBFAMGTF2Z0AgEIQAACEIAABCCA4Ik9AAEIQAACEIAABCDAiwCCJy/M6AQCEIAABCAAAQhAAMETewACEIAABCAAAQhAgBcBBE9emNEJBCAAAQhAAAIQgACCJ/YABCAAAQhAAAIQgAAvAgievDCjEwhAAAIQgAAEIAABBE/sAQhAAAIQgAAEIAABXgQQPHlhRicQgAAEIAABCEAAAgie2AMQgAAEIAABCEAAArwIIHjywoxOIAABCEAAAhCAAAQQPLEHIAABCEAAAhCAAAR4EUDw5IUZnUAAAhCAAAQgAAEIIHhiD0AAAhCAAAQgAAEI8CKA4MkLMzqBAAQgAAEIQAACEEDwxB6AAAQgAAEIQAACEOBFAMGTF2Z0AgEIQAACEIAABCCA4Ik9AAEIQAACEIAABCDAiwCCJy/M6AQCEIAABCAAAQhAAMETewACEIAABCAAAQhAgBcBBE9emNEJBCAAAQhAAAIQgACCJ/YABCAAAQhAAAIQgAAvAgievDCjEwhAAAIQgAAEIAABBE/sAQhAAAIQgAAEIAABXgQQPHlhRicQgAAEIAABCEAAAgie2AMQgAAEIAABCEAAArwIIHjywoxOIAABCEAAAhCAAAQQPLEHIAABCEAAAhCAAAR4EUDw5IUZnUAAAhCAAAQgAAEIIHhiD0AAAhCAAAQgAAEI8CKA4MkLMzqBAAQgAAEIQAACEEDwxB6AAAQgAAEIQAACEOBFAMGTF2Z0AgEIQAACEIAABCCA4Ik9AAEIQAACEIAABCDAiwCCJy/M6AQCEIAABCAAAQhAAMETewACEIAABCAAAQhAgBcBBE9emNEJBCAAAQhAAAIQgACCJ/YABCAAAQhAAAIQgAAvAgievDCjEwhAAAIQgAAEIAABBE/sAQhAAAIQgAAEIAABXgQQPHlhRicQgAAEIAABCEAAAgie2AMQgAAEIAABCEAAArwIIHjywoxOIAABCEAAAhCAAAQQPLEHIAABCEAAAhCAAAR4EUDw5IUZnUAAAhCAAAQgAAEIIHhiD0AAAhCAAAQgAAEI8CKA4MkLMzqBAAQgAAEIQAACEEDwxB6AAAQgAAEIQAACEOBFAMGTF2Z0AgEIQAACEIAABCCA4Ik9AAEIQAACEIAABCDAiwCCJy/M6AQCEIAABCAAAQhAAMETewACEIAABCAAAQhAgBcBBE9emNEJBCAAAQhAAAIQgACCJ/YABCBQZAJdp+y3FlBiW3UHsHeZ12t166A8BCAAAQgUvQCCZ9GvAUYAAZMUCPr1RuZo7zoCTSYvVzBk+IJTJ8KCvTw1qY86EIAABCBQNAIInkXjjl4hYNICfxx/ltGxSVmFtggjFp7+aXeQxyRt20F9CEAAAhDgRwDBkx9n9AIBCHwW8PaLGL1xdselugC5dDNa1LldBQtdtIU2IAABCECAewEET+6N0QMEIPCFwMh5p2ULx7l+zA9lzZ7zFi3qV5cdOHtDPG+YZ8qXZaLikoUVi1vLvvy7LJmCGrX+boWDgQ3TgAwBCEAAAvovgOCp/2uEEULAqARGLTwrnTOi5bv8JjVz/T67ds1qZe2OuGY+c4hX4q7jf1mO6Nom2cHGQvEoJlFcrZRt1pf1pHIFNXHZpdr7VrZNMCokTAYCEICAkQogeBrpwmJaENBXgd5TIrcu93NzzW98XXxXlR7Tp3PS9QfPJC+i3wkVCoYsH9/9vYOtpdxtbGiZ42snv/myXnxihrB+Ncvy+jpXjAsCEIAABL4WQPDEjoAABHgVYB+hFNCv9Z3STjaZ2nY8LeSYJCzYq5K27aA+BCAAAQjwI4DgyY8zeoEABL4Q8PE7MmP+BPc+AgHNFATz4UOcwNGxuLyg91dsvVBl3czWloCFAAQgAAHDEUDwNJy1wkghYFQC/QMjbDJT6EmEUTjmN7H0lDiJuVXxAk5F5SfDQzofMCoQTAYCEICACQggeJrAImOKEDBQAQdCSL53vxvofDBsCEAAAiYvgOBp8lsAABDQWwEET71dGgwMAhCAgGYCCJ6auaEWBCDAvQCCJ/fG6AECEIAArwIInrxyozMIQEANAQRPNbBQFAIQgIAhCCB4GsIqYYwQME0BBE/TXHfMGgIQMGIBBE8jXlxMDQIGLoDgaeALiOFDAAIQyC2A4Ik9AQEI6KsAgqe+rgzGBQEIQEBDAQRPDeFQDQIQ4FwAwZNzYnQAAQhAgF8BBE9+vdEbBCCgugCCp+pWKAkBCEDAIAQQPA1imTBICJikAIKnSS47Jg0BCBizAIKnMa8u5gYBwxZA8DTs9cPoIQABCOQRQPDEpoAABPRVAMFTX1cG44IABCCgoQCCp4ZwqAYBCHAugODJOTE6gAAEIMCvAIInv97oDQImJxC47m+mdHFLRt2Jp6UkEgsrW3WrkeNXXo0ND/Jar3ZFVIAABCAAAc4FEDw5J0YHEDBtgQvXomXO1YupHTwTEhKInZ2d2ng/zDvT/Y9g94NqV0QFCEAAAhDgXADBk3NidAAB0xY4e+VNlkuN4nK+FAbPP+OD4MmXNvqBAAQgoJ4Agqd6XigNAQioKXD6Sky6S/VivAXPoQtO90HwVHORUBwCEIAATwIInjxBoxsImKrAyctvUp2rO0m/nP+OYzfF/dxdslQxmb7hkPmSUZ3TE1IyKDsrs/8+sv9p3wXJiG6tMnO3MWLx6QEInqrIogwEIAAB/gUQPPk3R48QMCmBY5feJLtUd/oqZG47ekPSuWXtLHsrCXP86r8it8bVpf5r9lkGj++WOnXdQYsHT18JvylfSl6rspPs73svRT9P75Ny89FrwdyNBy2WT+iRVqOCk3zlrtNm433aZIiEArI67LzZuJ6tMljYUUtOD0LwNKkthslCAAIGJIDgaUCLhaFCwBAFIi9FJ7hUd/rqZLJa99nFHWysFOVKOsrDlw5LaDU8xKF1gxrSU1fuiz1a1MuqWq6EbOmv+608WtTP/JiYQm+ZOyDhxr+vhPN/OmS1OqBPcvmSdvJHrz4IX8UmCoK2HrGIXD0uPsdmzJJTwxA8DXGnYMwQgIApCCB4msIqY44QKEKBiAsxH5yrF88+jSzoFfU2UVipjK38+ZsEQcVSdnLCELXvgs9pe9yyU6MQPItwwdE1BCAAgUIEEDyxPSAAAU4FDp9/E1e/eon0gjqhKUIUBcTMwt4rqL2Jy0+NRfDkdEnROAQgAAGNBRA8NaZDRQhAQBWBg+ei3zpXL5GWX1kzS4peF3bFulX96hlisYz0mbbR6ezP017/euCC7ajvXRMO//XI6ttm1VLWhJ+xG+/dNuH3Ezete3s0SF23+6zN2J6tE/Jrc1LQyYkInqqsDMpAAAIQ4F8AwZN/c/QIAZMS2H8mOrp+9RKp+U168IKtpft6NEk8ef1fq2ev3grlMobavXTMm3XhJ+3GereLT0yXC78dt7RslzYuyT092qRu2L3f1m+gV+KSTRE2fT2bJzevWznPSapfyMnJCJ4mtcUwWQhAwIAEEDwNaLEwVAgYosC+0zGv6lZzSslv7JkyBf0xIZkWCigiVzDE3EzCWJtLFFmKFKGZ0FqanpkstLCwlkuZJBGRWkszqGSRpcBGKlUkiojCWioW0Hk+pJ+y4uQUBE9D3CkYMwQgYAoCCJ6msMqYIwSKUOCPU29e1K1WKpmvIUxfeWI6gidf2ugHAhCAgHoCCJ7qeaE0BCCgpkDYiehn9aqVTFKzmsbFZ64+MRvBU2M+VIQABCDAqQCCJ6e8aBwCEPAOiFjFp4JMwaz9M6TTIz77RF8QgAAEIKCaAIKnak4oBQEI8C9AE0IU/HeLHiEAAQhAgCsBBE+uZNEuBCCgrQCCp7aCqA8BCEBAzwQQPPVsQTAcCEDgPwEhIUQGDwhAAAIQMB4BBE/jWUvMBALGJoDgaWwrivlAAAImL4DgafJbAAAQ0FsBMSEkS29Hh4FBAAIQgIDaAgieapOhAgQgwJOAhBCSyVNf6AYCEIAABHgQQPDkARldQAACGgkgeGrEhkoQgAAE9FcAwVN/1wYjg4CpC5gTQvJ8F7upo2D+EIAABAxZAMHTkFcPY4eAcQsgeBr3+mJ2EICACQogeJrgomPKEDAQAUtCSKqBjBXDhAAEIAABFQQQPFVAQhEIQKBIBBA8i4QdnUIAAhDgTgDBkztbtAwBCGgnYE0ISdauCdSGAAQgAAF9EkDw1KfVwFggAIEvBRA8sR8gAAEIGJkAgqeRLSimAwEjErAjhCQY0XwwFQhAAAImL4DgafJbAAAQ0FsBBE+9XRoMDAIQgIBmAgiemrmhFgQgwL2AAyHkI/fdoAcIQAACEOBLAMGTL2n0AwEIQAACEIAABExcAMHTxDcApg8BfRbw8Yt8FRbiWU6fx4ixQQACEICA6gIInqpboSQEIMCTQO+Ao+unDGn2falilvKIC0/Nj1543md3iOdRnrpHNxCAAAQgwJEAgidHsGgWAhBQX8B7QkTxFo3LPfL2qJFME0JTFGH/R9MUoScuPWm7a7m7OaEoRv2WUQMCEIAABPRBAMFTH1YBY4CAiQsEBgbSUXLXJ4Gj29ACIaEoQqjcwZP9u6joBHHQb9f2hAd5DisKsraBZ4Tdq9pJzSRCXsIvwxBy7HJU1T9WdH5WFPNFnxCAAAR0LYDgqWtRtAcBCKgl4BMQOXt832bDype0ltE0oQnF0GzITExJF9pamhEra4rOTP8URinC0OwJ6Ibw2xZ3Hsc1CA/2eqBWZ1oWZoPnzlGN0m0sxVq2pFp1uYIho+ZcKPv7qg7vVKuBUhCAAAT0WwDBU7/XB6ODgNEK9J4UWbFKFYdbw70bviMMYcMm/WXwHLFoW/FalcvJ/Aa2T6MVCvJl8GTLSmVy2jf47Mddy9wr8fXxOxs8t41olGJrJeblxJMNnmPmXqiI4Gm0/xpgYhAwOQEET5NbckwYAkUrEBjI0M+lpx7OHNVWIRQQimbPMAsInt3auqR951oni73GM3fwFLD1KEL/8+yjcMWOW4FhwR7LuJ4ZGzy3DmucaGvNX/AcF3i+CoIn1yuL9iEAAb4EEDz5kkY/EIAA6T/92Jje39b3r1GxeDp74xBFMewpZ77BM79rPHM+amdPPHOCJ/t3bCgN2X5T9PBpQonwUA+VHjrPMOwVlF+/KIr9RL/gFxs8Nw9t/NHGUqzQdjnZztnO7j6LFdat7CTLae/m4zeCt/GptJAipEGNcrIfFkQ2vPyLzxNt+0N9CEAAAvoggOCpD6uAMUDAyAUGBZwpaVtM/Hhs32bPCE1omj3h1HHwZMNofFKGIHDj33c3L+zYkJDC735XJ3h6+0UkCQhd+621JGbT4MaxNp8/at9x7Kqkn3vjzAWbj1pM7tMuzdLs07WfL97F0xVK2CvSMqUkNiGVHjR3s/WZDb6Jd57HCROT0yjXehWkMrmCCAU0ufYoRnT4wm3R3CGeab1m/Wo9sVe7dN/QcKuZQ7zSrOXvmSGDB8xJSXrHhulUQkjS563C/p5MCMn8/Iv9Z09CSJiRbyVMDwIQMHABBE8DX0AMHwL6LtBv6rE300d1iBUKsj8vZ28f0k3wFFAUwzA0/flmJDZ4UmwXFKEfPIunVuy8MypLqijwpHBPiPupatWqkZ9//plUrFiRODo6Emtr6yGEkM25TdngSQixdkhxEvvPqBltY/XpxLPPrM12OxYMTohPyaJ9Q3bZ/BY4MIH9+6iYeIHfynCbbfMGJ4xYvMN226KhSZRcrmg1NNixcZ0KWSt8vZNlCoZMCtljM663W/qBszckU/q3T7n1NFY0d+0fVrGJydSMQZ1S2zWsljUr+HJdFT9q70gIOaHv+wHjgwAETFsAwdO01x+zhwDnAiNHXhdJSyQ+mDKsbUpO8Jy38UDpgZ1bJiSmKyR/37ln/vZ9svCHrq6p1x9ESfq41U9dE3bOtrdbo/T9Z29adG1dP3PbkUsWMXEJgjLF7RUlHK2YyEv3xLOHeGalpGdRbRtUYj5d//kpdCamZDJ+oRcP7w727F7Y5NgTz5MnT5KkpCTy119/kWXLlpE6LQfcr9Wy38k89RTUKEIYMaEo+YJxrd/bWorlX5aRKQj17mOyoEwx6/8+Ms95n2FPdhmi0c1IcjlDBSw556Ji8GxOCLnM+YKiAwhAAAJaCCB4aoGHqhCAgOoCfSce/6aBS8mILm6109ngOX9kl3edJoRW/q51/eTJ/TokTFt7yCnUt1PCs9fJguJ2loxYKKA+JGcK14efsq5bpaTsxNV/JcO6NM1oVLOCokG/xbZ3d83IPiF0qVo8O3gyCoYeH3wuoYqoY+nAQErpNZhs8Lxy5QoJDQ0lu3btIj169CB79+61J4Rkn1p++WJPPCmKpMRamZdf90PjKBtLidL2VZcpuKRCwZCpS841VjF41mUvGdVFv2gDAhCAAFcCCJ5cyaJdCEAgXwFv/4iVY3o38yxfylaR++YikZgI2FM+Ifs0T8X/v7noyKUHFocv3JJsnNonhb2TPffNRVsPPsy4cCO2e3io21ku2NngGR7iZcPeXLSmf5OndtaSr048C+qTPYaNfp8qCj951XKCT9uE34/fsO7j1iB565ErNj90apJzvWaBQ5bJGWrGsrPNVAyelQkheNA8FxsAbUIAAjoTQPDUGSUaggAE1BHoN+3Y43lj28uFIva58Hmf46nKXe2vY1OZ+RsvnwwP8eqhTt+almWD5+p+TR7ZWKkWPNmEfOr6E4vTN/61evX2g9BcRMvXTu2v8sPg2RPPmcvPtlIxeJYghKjctqYGqAcBCEBAGwEET230UBcCENBKoIf/4Qq1K5W4MqS7S1LuB8grC54BK84JGYGg2JbAthlaDUKNymzwXNGnyUMbK0meaznzayZJniIRSMVSsVmGUMDYSNPkSSIroU2Wql3KFQw1N/hsGxWDpxUhJEXVtlEOAhCAQFEIIHgWhTr6hAAEvhLw9otY1cerjk/juqUzcr4ys6DgufvoP6Kz119/Gx7idYFvRjZ4hvZtetfKQrUTT23Hp2AYMi/4TAcVg6e23aE+BCAAAc4FEDw5J0YHEICAqgI+fhHS4AC3aPah8rmD58fETGrOunOHw4O9Bqvanq7LscEzqFfTW9aWqp14ats/e+K5cMUZdzWCJ00I4eXGJ23nhvoQgIBpCiB4mua6Y9YQ0FsBb/+IWjUqOv492qdBIvuQeYYQevaac2lPabr6mcC2Kn3EzdXkAgMD6fupTVdw1X5+7SYyghnHgt3Zh8er8hIRQqSqFEQZCEAAAkUhgOBZFOroEwIQUCrQyz9yVnEH8ykpsfHlt6zslucRR0obMM0Cks/fZGSas8esIQABvRdA8NT7JcIAIWDSAnb5PVfTpEUKn7w5ISQdPhCAAAT0VQDBU19XBuOCAARYgeKEkDhQqCxg+fk73VWugIIQgAAE+BRA8ORTG31BAALqClRkv/pc3UomXN6aEJJswvPH1CEAAT0XQPDU8wXC8CBg4gLOhJBbJm6gzvRtCCFKvxFJnQZRFgIQgIAuBRA8damJtiAAAV0LqBo8/yKENNN15wbYHvtd8/EGOG4MGQIQMBEBBE8TWWhMEwIGKtCWEHJGhbEjeH5CEhJCivSRUyqsFYpAAAImLIDgacKLj6lDwAAE2hFCTqswTgRPFZBQBAIQgEBRCyB4FvUKoH8IQKAwga6EkP0qECF4qoCEIhCAAASKWgDBs6hXAP1DAAKFCfQihOxWgQjBUwUkFIEABCBQ1AIInkW9AugfAhD4SoBhGCYfklYURV0shArBE/sIAhCAgAEIIHgawCJhiBAwJQEET1NabcwVAhAwNQEET1NbccwXAnouwAZP9tAzLCyMPH/+nHTs2JFcvHjRd9KkSStx4qnni4fhQQACEFAigOCJLQIBCOiVAJs6+/fvT7Zt20bevXtHhEIhefDgQdc2bdocQPDUq6XCYCAAAQioLYDgqTYZKkAAAjwIbCSEjCSEBH7+paxLXOOpTAjvQwACENADAQRPPVgEDAECEChQAMETmwMCEICAEQkgeBrRYmIqEDBCAQRPI1xUTAkCEDBdAQRP0117zBwChiCA4GkIq4QxQgACEFBRAMFTRSgUgwAEikQAwbNI2NEpBCAAAW4EEDy5cUWrEICAbgQQPHXjiFYgAAEI6IUAgqdeLAMGAQEIFCCA4ImtAQEIQMCIBBA8jWgxMRUIGKEAgqcRLiqmBAEImK4Agqfprj1mDgFDEEDwNIRVwhghAAEIqCiA4KkiFIpBAAJFIqAseBYjhLwnhOQ8QN6NEHK8SEaKTiEAAQhAQKkAgqdSIhSAAASKUEBZ8LQjhEgIIfsJIYcIIQuLcKzoGgIQgAAElAggeGKLQAACnAt0nbLfWiyzslG3o8MbfSZ/OzIstLB6//y9s9SDv3/b1n1CZMeccgpKZv1HiMc/6vaH8hCAAAQgwK0Agie3vmgdAhAghHj7RW7ZEth+AF8Yv+x7QE0c4Ezz1R/6gQAEIAAB1QQQPFVzQikIQEALATZ4/jq3fR8tmlCr6qZ9D4STBjoL1KqEwhCAAAQgwLkAgifnxOgAAhBgg+cvc9r78CWxad8D0eQfnEV89Yd+IAABCEBANQEET9WcUAoCENBCgA2eP8/p0F2TJgRCAZHL5GpV3bTvgZnfD/XFalVCYQhAAAIQ4FwAwZNzYnQAAdMV8J56sHz4su9essFz3cwOXQuTGL3sd4v1U/ukPX/znt598rZ46oD2GXN/jjSXiAWMk4MN41K9nHzF9hOStVN90lbvPieZM9Qjo6D2tu6/Z+E/2EXi4xexOCzEa4bprgBmDgEIQEC/BBA89Ws9MBoIGJWAt18EY2ltbp6anLFh3YwO3xY2uckr/rAK9e2R8uzNB0HlMo7yhOQ0ys7aglm45bhljYoO8l2RNyU93ZpkvomLp3u0qZNZsZRjgcegmw/cs752P3YuwzCLw0M8ca2nUe0qTAYCEDBkAQRPQ149jB0C3AlQ3pNPlta6eSrrdXYbFHV89bSO9ZS1RwlowsgVRCKhSWamgojFNMnKUhCBgCJyOfNfdaGAomRy5v9/kavhTX/csb396J1Z9l8z4rLK+sX73AmEh3Z4w13raBkCEDA0AQRPQ1sxjBcCPAiMHLlRFGddyX5vsHusNt2xJ56EkOeEUOdWTe3433M2tWlTlbq/Hbxnf/1BjAVbNjzECz/nVEHjoIy3f8Tm8GCvwRw0jSYhAAEDFcAPZANdOAwbAlwK6Cx4+kckx1mZ2xdPzvgldKpb2/zG/Dz6g+jK/eeSXm6NUnLep2hCMwqiYP85dMcR+8n9OsWrM99tB+4UmzHMxcrHPyI6LNhL+5NbdTpH2f8EEDyxGSAAgdwCCJ7YExCAQB4BXQXPnIbZm4uC/d1c86MOO3HN2qdjo+SQXWccurR2SUtLTWbexKeLHW2tZH+cuGwVef6mZdf2TVOmDHD/eOHec8vktAyqatlS0p2Hz1o/efVOtC9oXJ6Pcrcfult85nBntb8pCVtBtwIInrr1RGsQMAYBBE9jWEXMAQI6FuAieAb5uzXPb5i7T1yz8e7QKPn4lX8sf/i2VuqaPffsGteukD48cGPJFi410g6duWK9eEKfWFpkRtWpVDKjWnkz2dwNpxwzMrPIzMEe7ylC8lzruf3gnZKzRrjY6pgFzakpgOCpJhiKQ8AEBBA8TWCRMUUIqCvARfBc4uveRN1xaFr+9yO3S80e4WKvaX3U040AgqduHNEKBIxJAMHTmFYTc4GAjgS4CJ6Lfd0b6Gh4SpvZefh22bkjXRyUFkQBTgUQPDnlReMQMEgBBE+DXDYMGgLcCnARPCcPdm3E7aj/3/rBU/fLLp7QxI6v/tBP/gIIntgZEIBAbgEET+wJCEAgj4Cug6emxAgumsrpRz2sn36sA0YBAX0SQPDUp9XAWCCgJwIInnqyEAY+DARPA19ADB8CHAggeHKAiiYhYOgCehM8/SK3hId4DjJ0T1MdP4Knqa485g2BggUQPLE7IAAB/f2oHcHToHcngqdBLx8GDwFOBBA8OWFFoxAwbAGceBr2+unL6BE89WUlMA4I6I8Agqf+rAVGAgG9EUDw1JulMOiBIHga9PJh8BDgRADBkxNWNAoBwxZA8DTs9dOX0SN46stKYBwQ0B8BBGqnwNgAACAASURBVE/9WQuMBAJ6I4DgqTdLYdADQfA06OXD4CHAiQCCJyesaBQChi2A4GnY66cvo0fw1JeVwDggoD8CCJ76sxYYCQT0RkBfgmcP30OVhUJxqfSsjCcHVnV5pzdAGIhKAgieKjGhEARMSgDB06SWG5OFgGoC+hI82dGyY4kxK+WA4Kna2ulTKQRPfVoNjAUC+iGA4Kkf64BRQECvBBA89Wo5DHYwCJ4Gu3QYOAQ4E0Dw5IwWDUPAcAUQPA137fRp5Aie+rQaGAsE9EMAwVM/1gGjgIBeCSB46tVyGOxgEDwNdukwcAhwJoDgyRktGoaA4QogeBru2unTyBE89Wk1MBYI6IcAgqd+rANGAQG9EtCH4OntH7mLMERMKML+nBIThmQS2mxMeFDbt3qFhcEUKIDgic0BAQjkFkDwxJ6AAATyCOhD8GQH5eMfEc0wpBT7Z4pQfcNCPH/HchmOAIKn4awVRgoBvgQQPPmSRj8QMCABfQmen8JnZCpRMCPDQr22GxAhhkoIQfDENoAABHDiiT0AAQgoFeAieLJtNvN0zbK1EivtXxcF5HIF2XH8efl9IR6vdNEe2lBfAMFTfTPUgICxC+DE09hXGPODgAYCXAXPufP6pdtY8hQ8FQwZMOdoGTx4XoMNoKMqCJ46gkQzEDAiAQRPI1pMTAUCuhLgKnjODuyXylvwlCvID4HHyhV18PSefKhMeGjnN7paG0NqB8HTkFYLY4UAPwIInvw4oxcIGJQAV8Fz1tx+yTaWYiY3xoU7UbSDtTlTq1KJPO9pCidXMGRQ4NGKRRk8e085em/5pLYOfiGnSoSHeAk0nYuh1kPwNNSVw7ghwJ0Agid3tmgZAgYrwFXwnDG3f6JtPsFzx9Ebwu5t68p2H78l7Nmhnnzl72eEw7u1lF2684yeGBIu6dSijuyfF+/oMd6tZe8+JlPjvV2lb+KSqF8PXBJ2bFJd3rxuJUVubEV28IysXBTBs5dfpEfbpuXDuratlkyxN+TThH749INgfdiN38NDvCYa7MZQc+AInmqCoTgETEAAwdMEFhlThIC6AlwFz+mz+8fbWuU98cwZ37jgPyRLx3bJnLpmn9lon3ZZSzcfEU/5wSNr9voDYhsLCRnZvbW0XtVSihnrD4p/9O+ZOWDub2ZLxnbLLOtkk+eklD3xHDIvsiqfwdNrQoSkpK04ft64NnE0RSiaEDoneGb/mSLUkl8u2zxNzKpwYHGHd+qui7rlffwi+ygYhreTVoqiSoeHeC7PGSeCp7orhvIQMH4BBE/jX2PMEAJqC3AVPKfN7v/e2qLg4KnKQBUMQz4kpVPFbS0K/ViePfEctiCyOl/Bs1fA0d9Gejfo8E0FhyxCMdmBM7/gSRGGTkzOpGesvfAkLMiziSpz1rTMhCVnmSXjmss1ra9uvUHzTj4OD/aqieCprhzKQ8B0BBA8TWetMVMIqCzAVfCcMqt/rI0GwVMgoohcWvjlnxRFCPO5CE0TIpUxZMTCyJpcB8/eARFVype2vzOmd+OY7KBJs8+6Lzx4ss/DpyhC/3n6ieTYpSj38BCvCyovjhoFJyw5p1g4tplUjSpaFR06/+QzBE+tCFEZAkYvgOBp9EuMCUJAfQGugqf/jP5vba3E2ddjpmfJKHOxkDny17+SDo2qZi389aiFb+926f++/iB8FfOB7tyqVubrd4mCgxfviTOlMqpdg2rS9MwsUrNyGXkpe3O5QEhRQdtPm9csX0L2Oi5BMLhzs4yVu86aT+jlmi5jaLJhz1nzB4/TOb3Gs/eUo1FzxrSVWkiEbORl826e4Hnq2mNzV+fKUjOxgA2bFHvimRM8s38nDD0p+Kx022I3R/VXqvAa4xefVSwc2zxd1+0W1N6wBSdfInjypY1+IGCYAgiehrluGDUEOBXgKnj6zRgQnRM8cyYQm5hBrws/YzHep23ad5NW23u2qJ3xPDpeuHlO/8ScMmvCL1jaWJozt/55KihbwkHu169j2qItx638+rZPmbIq3Hp1QO/kSw+ixS1qlc5Kz5CS+NRMgZO9pfzbedd73fqx2RldY/UOODbIrUWVpW2bVIyn6c/XcRYQPA9dvGf+nWudrJxrPHMHTwFbnyLUw2cfhat23ly8K8hzga7GO27JOfn80c1Tv2wv8vJDYftG1WRHLj0UdWtT56vT0I8pGZSDlVmeo+VzN58KMrJkVJsGVWXs77aWkuwysQlplJOdBSNVECKiCRm58MQbBE9drR7agYBxCiB4Gue6YlYQ0EqAq+DpO33AK5vPJ54FDZCiKcIoVHuqkr29gIqPl39VWCqVUyKRgFHIGTJmcYSLbj9qZ6iBs05lzh7d7hEbJAlhKF0FT/bElCIMNf+nK2Yvr0SLwsN98lybyTBMXULIndx2FHuWms9r3OJzsrmjmiflfmvR5gjz87efiXq5Ncns7FpXevX+C2HlMg7y1EwZnSWVk+a1ykqfRL8VrPn9gtkqv56pk1f+aTG5n0emmYRi3sWn0M+jP9JpaWlkbdgZs2b1qsoqlnJUjO7eImPM4hPvEDy1+lcPlSFg9AIInka/xJggBNQX4Cx4Th3wwsZKzMvNLjIFQ/kFnYxkKJJWYMglpGN4sGet3O97+0Uw4SFeX/187D312J4xvZvWKelkLc25cUiV4Jn7rvaCTjxzgif7e0paFhWw8tLxncvcO385NnWD59hF52SBo1p8zD2/gfN/s42NT6ZObRifsO3gdbMuretm7jt7W/JNxbKK5nVKZl17GCvad/qqeNaQTmkCijCLt56wnPFDx9QPyRl09McUQZVSdrKD5+5KypQszly9/0zY0rmqtEn10lljlhz/gOCp/r9vqAEBUxJA8DSl1cZcIaCiAFfBc8LU/s9trCRaBU9zM0KlZ5CvTjkzsuRUpjxVYGtuI8uZolyuoCYsjWxc2Imnt3/kg4KCJ9tOnLW5qEx6Ws1K5ZzO9e/S4AX7iCT2mZxcB89P14ISOuz4Y8GieVPbPLtzKPv75nfv3l21QYMGxytWrEiSkpLIrVu3SEJCAunRo0dPQsgRQghry9pkf4Q+dtE56ayRLd4rW3b2SQHs5/1fvsYGhdmuDfD573KHL9/789x9i76eddPS075+fOqEpccTEDyVaeN9CJi2AIKnaa8/Zg+BfAU4C55TBjxlg+f1R+/MT1y5a3bpxkOzBrWqZk0Z0PHjgYv/WPdqXzf7Y+G95x5aezWtmrI14rptT7fGqZfvPDHr2LBq6uHL/1q61q+asejX/Xa1KpXOKu1UTFHaXpI1KXRXsfrVKmSN8W6T+PeDaHOFNENhYWVNXbzyulahwTMgckq+AApmGfv3FKGuVirnUHpwj0axhCF0YcEzOS1DaGthxj5DqcC72lOlcsGh83fM+nRwzmTvan/7MVVQppglCdpxWjKlfzsZ+1H7rweviEo6WpPOLWuy6ZP6Zd+DxIv34iqHL3NLzDnx/Pbbb8mKFStItWrVsgOora3tNEJI9pi/fI1hg+fwFm/52uYTlx9PQfDkSxv9QMAwBRA8DXPdMGoIcCrAVfAc6z/gMRs8B8z9tVSX1vVTQrdH2G9dMPqtnFEI6lRySpfLGBKXlCZ2srXISsvIoihaQCQSIUlJzxJYS0SytCw5nZAqFcQlpgsv335oNn94y4TZGy/anb12z1xAGIVXa5f0wd81TVy2OdJuTM8OiVNWHG2uyTWe7EftFCFnwkK82rHQ3v4RO4f2aOJSuax9Vny63Cw65q1wzoY9pQd2do3v2d4l+dWHaAsbiZ3UwcoiO3j+E/Xc/JeDN606NK6TlZQUR9erVlJ+5cF7sWv9KrLbT16KalVylKdlUHRJewtm1OLtlp4t68qa1anA7Dp6VThlYEd5pVIO5E1sMgnccCUiLMSrWz6LXZ0Q8q+yTTBm4dms6cNbRRdWTq7IoFfu/tvGr0+bhNzl/jh13aJH+4YFXqqQu/zkoGPpCJ7KVgXvQ8C0BRA8TXv9MXsI8HriOTZgwD82lvl/1P7lczhzbjBin0+kUBAiEFBE/vU9RNnjzu/vRQKKSOUMkSsYynf5kVaaBc/IK+EhXz/cnf1WIkcLQfyEYe1fz1qzs4TfwC7xIVv2Ofw4bcDbmWv/KLl4dLe4Xw5eth/Xo1Vivzk/l6xUtqSsUY1Ksp5taqf1nfNLsfZN6ma1dq6aHTyPnL8tGti5pWzPiWuiBaO6ZO2I/Ft09sa/Aq8WdRRNa5UjuyJeMLHv0uwPbvxO5dCX30KOXnA2a+qwVi8L2+a/RV61v3r3qWTrvD7v5vx0wiE9U0a9jfsodGteL00uzVB86+qctnHvWbvBnVsmsmuXnimnzSWCPF9RyvYREHJMiuCJHyoQgEBhAgie2B8QgEAeAa5OPEf5DXig7TWeqi4Xe1e7X/CRNpoEz8L66Ol/rKlLjRKHenvVjdP1zUUn/noh3X3i6ZjwII+dqs6zsHKjFp7NDBjSKkpZW8MWbi3bol611MTUDIGNlaUiOvaDyMu1QcrLV69ogVBASjhYKRJTMimP5nVSCmtrWugxBYKnMm28DwHTFkDwNO31x+whwOuJ50jfgfdsrST/3QCkKv+j6ATzaqXt0jOkDG0movI9bcvdlkyhoAJCjrTTdfDM6cfbP3LTxP7N25UpYZV9l3tBD5BX5a52hmGoUQtPvwwL8aitqokq5UYuOJcRMLjVU1XK6qLM9JVHaQRPXUiiDQgYrwCCp/GuLWYGAY0FuDrxHO478LattfLgOX3NrnLWVvbyJ6+iJZYW5gqJgJGvnNonOiGZEVKUgklOSRaFH79hNb5X+9iCJimXMdSU0MMduQqebL8jR14XpTp8fDp3bNtMkYD90iL1vjKTvX9p0c9/MU9iE745GPKd0rvP1V3QkfPPZvgPdlV6Lai67RZUfsaqo+KwIM+LhJA6bJl3H9Irl3A0f0YICaQoKlJX/aAdCEDAcAUQPA137TByCHAmwGHwvGltqTx4Tlu7t8LIrq4xu0/dcHKuXS398ZOnwpE92scxhKI+xifR5+9F2fm0qx9XGAB7jee00MPuXAbP/59+HqvkUrP49f6d6iWo+l3ttx7F0j/tuTMnPMRrDVcL+cPME9IOLau9Vto++yX3+T+DXmnVLwscPHU/IyzIk71JqVmuigMoitquVmMoDAEIGKUAgqdRLismBQHtBLgKnkMnDbxuo8FH7blns/f8Q6furjULPO1ky7MPkJ8RetiTj+D5/wAa8eOYXk26V61g+99D5nN/1C6XK2i/kNNPdi5zb04IpdpXNGm3nKrUZr8n/oMqBZWVYRjmct26dZuxzxgNCgoiffv2JeXLl2eDpz0h5Coh5C9lbeB9CEDAeAUQPI13bTEzCGgswEXwZG/E8faL8NV4UJpUtE75MTzQJ0uTqprWCQwMpB+lt3i+aGJbWiLMfix79kPn2Y/hV+64poh6k9zw9+VuhT7iSNO+tain0+DZrVu3ZqNGjSLbt2/P/mVlZXUgNTV1HiHkhhZjRFUIQMAIBBA8jWARMQUI6FqAm+Cp61Hqd3vekyKr16rmeGNUT5eE17EpJGjLX8vCgj1X6+modRk8fZ8+fVqxcuXKZH/EXx6uTasdtbW13S4SidjQaUMIiddTAwwLAhDgQQDBkwdkdAEBQxNA8NTdivUKiFy6O8iT/WYhfX7pLHh+OUlv/4jN4cFeg/V54hgbBCDArwCCJ7/e6A0CBiGA4KnTZbIjhOT5ViCd9qB9Ywie2huiBQhAQAUBBE8VkFAEAqYmgOCp0xWvRAh5rtMWdd8YgqfuTdEiBCCQjwCCJ7YFBCCQRwDBU6ebwoUQclOnLeq+MQRP3ZuiRQhAAMETewACEFBFAMFTFSWVy7QjhJxWuXTRFETwLBp39AoBkxPAiafJLTkmDAHlAgieyo3UKNGNELJPjfJFURTBsyjU0ScETFAAwdMEFx1ThoAyAQRPZUJqvf8DIWSrWjX4L4zgyb85eoSASQogeJrksmPSEChcAMFTpzuEfWj+Cp22qPvGEDx1b4oWIQCBfAQQPLEtIACBPAIInjrdFIGEEPaXPr8QPPV5dTA2CBiRAIKnES0mpgIBXQloEjzZh4W7NS3HfqzMy+vO4w/UjzPaGMLPMARPXnYEOoEABAxBwBB+aBuCI8YIAaMS0Ch4+kVu2RzYvh9fEJv2PaAnDnAW8NWfFv0geGqBh6oQgIBxCSB4Gtd6YjYQ0ImApsFz09z2vXQyABUa2bTvgch3oLNQhaJFXUSvg+eIeadftG9U3HLvmVeTwoK8tusSC1+ZqUtNtAUB4xBA8DSOdcQsIKBTAU2D589zOvTU6UAKaezXffclk39wFvHVnxb96GXw7D01cvKkfk0Dype0lmdkZQjMzcyoeesuWMWkiErtX94yWYv5/lcVwVMXimgDAsYlgOBpXOuJ2UBAJwKaBs8NMzuwz6zUyctz0lqryJVjUwpqbPOB+xb+g5zFOumskEYYhvEhhOz+sghFUer87NSr4OkdeF/8jX1q3Og+DeIpQmiaEJr9H/tnAUXo9wnp9Nz1F46FB3v11dYWwVNbQdSHgPEJqPPD0/hmjxlBAAL5CmgaPNfN6PBdYaRBO0+b0xRF/rrzVDh7aKe0elVLyX/af8mstcs30k0HzptlZDHEo9k30ohL/4qu3n8uurJ5SkJB7W05cN8yYLCzGddLaEzBc+D0ExdmjnItY24mJBTFsOk5T/CkCEMTQqh1YbckD5/ENdgV0umRpsYInprKoR4EjFcAwdN41xYzg4DGApoGzx9ndPQqrNM14RcsbSzNmEa1K0mnrdxtdXDFmPipPx60vvlvlKhu1XKyGw+fC9nDxJYu1bJcXapLK5Wyl39T1kGWX5tb9t+zmTrE2VzjSapYkQ2e3bt33713797/ahjaiaf35Ig23p61f29St0wqYcMme8KpJHhSFKEZwtBjF5+ShgV7FlOR66tiCJ6aqKEOBIxbAMHTuNcXs+NPYAJ/XXHfk0AgosUWNhbpyR8K/Kg71yhWe/tFblk9raMb96P71MP6nWfs5k/sOJ3r/pYvX+5y+fLlQZUrVyZLliwhQqGQTW5HCSFH1Oh7tRpldVbUe3KYuaNDySj/QS3iBYLs6wPY00yVg+engErofaeeio5eet5lV5DXMXUGh+CpjhbKQsA0BBA8TWOdMUsIqCWg6Ynniqkd26vVESFEyD4QiSFEpvhUk/1nmfz/vxfU3m8H7jrMGOZipW5/6pZnTzzHjh27e/ny5cTS0pJ069aN7N+/X+9/dvYKiNzi+4Nr8+L25jJCmE9hU8PgydZjP4KfsPxc1v33T4td2zhSqopjfsGz5+SI/qrU1csyNPNhT3CnCL0cGwYFAQMR0PsfngbiiGFCwKgENA2eoVPcWhcEsXHfRduR3VslEQXDXH/01vzK3UeS0T3bJFz5942FtYUVc+LyTcl47zYJO47ftm1et2L6u4R0UQkbSZaFhSVV0k6clbvd3w7eKT5zmIu1UcHrYDK9/I/Vca5R8lQPzzpvKYpQ2TcP6Sh4sgH036h4snzbzVnhwZ5ByoabX/D09o88ER7s2VFZXX1839sv8kp4iGcTfRwbxgQBQxFA8DSUlcI4IcCjgKbBM8jfrWVBw5y6ZrdTxXLlZR8+fqRHdm8b/2PYMQf3Vs3TT1y+Zd6nk2vKH0fPWPT0aJP674sYcWJyIl2tUgVp4Jod9hVKOUrXTRvwLne7Ow7ddZo53NmWRxa978rbLzJm7gS3t+yFsp8/JqeOXX/u4NmwYlJ+J56Bv0Q4pqdn0PFJafSvs/slsne1rwo7azXJp3U6+xE7WyfqbZIw5v1Heu/Jm6IVk7rJ2TDLvjd9zWX524+pMwhFF/gQf4oh3gxFwr+CY4g7gqfebyUMEAKcCSB4ckaLhiFguAKaBs+lk92aFjTrVEWCRJFhLpMrFMTOylyeziRIKJm1NDU9k7K1Mlco6CQxLbfJep+QLBCLacbCzJxJz8yiEpJS6Eqli+f5aHfnobulZo90tjNcZd2PPDAwkH6S1Spm1qj2MTnBc034uVKEMNSMgY0Spq87U+zh89fiiiWLy4ImdvvAnmA+f5skGThrg0PXdvUyx/Vol75q9xnLSb3bZNx59lp0+c5LUZ3KJZkurWoqHjx/J6xTyYmwwXPRpmv0/dcfSh4M+e59YbMwtms8ceKp+z2LFk1PAMHT9NYcM4aAUgFNg+ciX/dGShvXUYFdh2+VmTOygb2OmjOqZnr6HmnU3Ln84S4da8WOW/57hXIlbWVyOUW9fR8vWu3XK/bZmzhJrcpO0i+DZ/vGtaQt6leUPnvzQUQRhrCnoM7Vyihu/PtSuGR0Zyl7jefTV4lkyeZra8JDvKaoAobgqYoSykDAtAQQPE1rvTFbCKgkoGnwXDDR3VmlDnRQaPeR2+XmjnJx1EFTRtuET0Dkkbmj21cykwjYB3Zm31wUceWJ7bfNqqaq8jilnLva2XojFpwUhQV7qvXAfgRPo91amBgENBZA8NSYDhUhYLwCmgTPnpMjvAlNufKpsifY06geY8WFnffU47Yl7cyeTx7UIk6Tu9pPXnmpCDv+aEh4kNef6o6P6+DpPfFg+UbOFW5lX3ZKE0Jl/x97NQBh76r69PVSDKEpNnIT9oH5n79yimYoivn8D1R2NYp9bhRbJrscW/BTQ9Sb2FRq/rhm2U3ho3Z1dwDKQyCvAIIndgUEIJBHQJPgCUb9FvD2PTygd6d6yxvWKZ2mygPkpTIFPTHoVGx4sFd1TWfGdfDs5R8ZsdjXrSIbMj/dvZ8dGLNviiJfPCA/O5DShKap7FNfKvvbmT7/+fNJcPYNUznf2pT950/hk57/01XFcr+W2Se9CJ6a7gTUg8D/BRA8sRsgAAEETxPZA4GBDP04/cSTWaNcBVaWQvZ4L9+vzNyw5zZ953Fcq/Bgrwfa0HAdPGesvvJyaI+GqeoEz1s3rokaNGioUDV4Tg65NOmnwLY/InhqsxNQFwIIntgDEIBAIQI48TTu7dHD72iNet8Uuza0e/2P2SeFn6//fP8hlZr/8+WL4cGe3XUhwGXwZL+VaenkntcIxdAFBc+hA74v0aNn37QuXb0zbt68IrGytqEjDv0pmew3LX3WrACr5s1ayLp0/V6efQqaz4lnZpacLuZoLsyxwImnLnYF2jB1AZx4mvoOwPwhkI8AgqdpbAufgMhfpw9t3qlEMUvFog0XzWJlTPnwwLaqfk2qUiROg6d/5J9LJ7lXKyx4zpo6rphXp27p3bp6SNMzGer0qdPmErGYef/+nWDzpvVmu8IOpYnFQvYj9XyD56Sg86JN8zv8999JBE+lS44CEFAqgOCplAgFIGB6AgieprPmXhMiJFZiZlx4cKcQXc+ay+A5+8drHwd1axBTWPDMuZRA02s8xyw602/bUvf/HoCP4KnrHYL2TFEAwdMUVx1zhoASAQRPbBFdCHAVPNmwHDrZ7bpYSFNcBc93H9LoHVtXSgIDAxX4qF0XuwFtQOCTAIIndgIEIJBHAMETm0IXAlwFTx//o/sW+bpVoZnsu9cLvMazoBPPVy+jhOUrVCDnzp4UtWvXQZHfR+2rdt7OmD2qsW3vaZEVdy31jGI9cOKpi12BNkxdAMHT1HcA5g+BfAQQPLEtdCHAVfCcsuLvF8N9GifN9Bte5m30U3HIj7+/lUgkhJA0ob1tKfndOzfMdu34xcbKxoaZNXtJ0pyZk+0zMtOooND1yfEfYoRJial0lapVmfFjh1qeP3dKeO/+89TU1BSBtZUltWTJAtGMGbMVE5efC0rJkA4UCKnWCJ662A1oAwI48cQegAAEChBA8MTW0IUAF8Hzu8CDFqHDvv2LUITa8tPK4tFvnotnL1gZSxgFzT4p/pcNoQ61ajvLmjVvkRW8PNCWDZ4njx+xyJKlU77jR9j+uH5Tcu1a9eUVKlYi48YMsXwfF0v/uPbnTCsrK4oNngsWzBVNnTZHMWbpmSTCkGICEVUJwVMXuwFtQADBE3sAAhBA8DSqPeDtHzmdoZjD+jIpmiHzFRSZo8vxUAoydbGvR102eGr6UbuyB8gv+OWq+GVMchzDMCUITXsxRBHNzoGS02nhoR5PdDkftAUBUxPAR+2mtuKYLwRUEMCJpwpIeljE2y+yS3iI5wF9GRoXJ56Lfrkd5+NZN4bL4Dl0wclRe4K9tnr7RaQLRFTNnBNPfXHFOCBgyAIInoa8ehg7BDgSQPBUDjso8IxZ05pO7z4mZQofX0x03LKlbYbyWtyWMIXgefuJ9I6FmYC9NZaTE8+E5Ex68YJH1hs3NpSyq9XX70yxnSFt33O7cmgdAqYjgOBpOmuNmUJAZQEEz8KpvKcetx3T0/nfGhXsZQxN6OMXoyQ/dK3qqDIwRwWNPXj28ov8ad5E9yaC7O9i5yZ4Lt1yXbBkYnP2TiW8IAABDgQQPDlARZMQMHQBBM+CV7BXwLGW4/s1DK9c2jb7qxbZ4Mn+/s/zD5J1u29o/f3m2uwdYw+eASuuvB3ao9FbLoPn6CVn1u5c6h6gzTqgLgQgULAAgid2BwQgkEdA18GzbeAZYenkzKo7Qzz+MWRuNtgtHN/uRwsLASMgnwJnTvCkKULHxacLF66/9N2uEI9LRTFPYw6e3oFh4lkDvr8iEQkIV8EzK0tGOxU3tyiKtUOfEDAVAQRPU1lpzBMCagjoMnh6+0fuGu3j4lqtggM1b/154euPmeUiVntlqjEcvSjq7X9k3XJfNy/hp2/LofILnuzd0umZMjpgxZmNYUFeM/geuDEHTx//o1PnT3TrRRhCcxU8V++8ZTZndGMh3+uG/iBgSgIInqa02pgrBFQU0EXw7BkQ4d68TpnNvT1rKSiKUOTzR9KZmTJ69o/n3mc8SagXHu4jV3FIRVrM2y/yWpC/m72AvbKQZH9bToHBM/t7wSlCj1ty8uTuIE9vrgfe0y+yqQOJEQAAIABJREFUD0WTcp/7qUUIeUAU5B99uLtdl3e1T11xJX5wz0bPuQyewxecXBQe7LmE6zVD+xAwZQEET1NefcydF4Ge/oeb8tLR5072BH/7t7b9aRM82Rtv7MyFj2ePck2j6E83gHwZPNk/04TQL98mipZtvnomPNjze23Hy2X9vtOOvVo8sQN7xzp70qZy8GQf+zhu8cmM3cGepbgcH9u2t3/Ea8KQMuyfKYq6Fhbs2ZjrPlVpX5fB89bjzFtmZiIFV8FTJlfQA+edcjTE03hV1gJlIKAvAgie+rISGIdRCnj7HWq4OdD9Cl+TexGTTGpXcxRo258mwdN78mVzkST50dxRbbPMzQQU+z3Z7MlgQcGTIkx2iIu8+Nzs4PmnI8OCvLZrO26d1mcYasyi87FThraMZ/OcusGTPfmkaULPWHMxZcPsttmhkMuXj1/kfYZixOHBXt9w2Y86besyePaYckjteQmltJNMpIhVdcx/LO/8WNWyKAcBCGgmgOCpmRtqQUAlATZ4bprrztuNJlHRSXS9GsVEKg2ukELqBk9vv4i7s0e3NbexFDNsQKNponLwZD+WZkNa0NZrkn/uxTrt39Q1Wdvx66L+hCUXkiYNah7Nns5qEzzZuU1cfkb422I3vbxppbd/5FaBSNDjG0lHm8BASqELu5w2dBk8dTkutAUBCBSdAIJn0dmjZ+MScCCEfMw9JTZ4/jLH/RxfU42KTqbr13Q017Y/VYOnj1+Ev3urbya2b1Yp9cuApknwZOsoFAwduOGv968S4uvtX140AZS9e7p1tXpRndp8k5h9qYAOgidFEfq3gw9EE578aU4CA3Ua7jRd677TTlRuUqfkDR/3Gins9bfJSRnMrLUXboWHeH6raZt59r9/xObwYK/BumoP7UAAAoYvgOBp+GuIGeiHQDFCSJ5vN2GD50+zPU7nHmLMh2TKzsqcMZd8fQNtllxBxAL2gI2Q5zEf6YqlHBRK/yVli3+OMs9jkukGNR2stCVRFjy/nxBRpUwJy6u+g1q9JYShcgc0TYMn+/E8ew0o+1gb39Dz795IxN+cCWwr03Y+qtbvM+V46Z6etS47VyuVwj4oSZfBk73j/eKtt4LtEXdK7lzamf34voheDNVv+omXS33bsc8hpbOD9acbv2gBG5AP3aeu3YtutivI66m2A8SJp7aCqA8B4xNQ+t8045syZgQBTgQKDJ7rZ3oc/7LHj6mZtIOlJDsq7j51V/Jdi+pZa/deMOvaur500a8RZlvn9E9xG7/G5via8UlsmbDTdyU+7epmrt170ezblnWka8POSLxa1pHGxqfQXs1rSp9EfxQ0rFoy++v9XsQkCxrWdrDVdoYFBU/2NFCUZvfvjFHtUiQSwefTQN0Hz5zrP5++SiTLNt84sDvEo5e2c1JWv+fUoy0m9Gr2a6kS1lL2ulQugif7kf2LmCRq7oa/Xf5c+e1DZWPS9fu9AyIn9+5UN6BBrZIZFMVkXw6RO3iyAVkqU1D+K86827nUg71LXuMXgqfGdKgIAaMVQPA02qXFxHgWqEkIyRMk2BPPtTM8Ir8ci1hCk4wMBfmYmEqXL22t2H/+qaR+lVLSteGnzR3trBUTvFulD1+8w/rnGf2SGYYhZuYCcuF2tKhaWUfZb4cvmzlXKyNzqV5eZmkmYtgLKu88ixM5VymeHTyjYpKETeo42ms79zzBk2Eon4DIk74/uNo72lmw93Znn0x++hiau+BJCEPTFEXtOfk05cj5qDHhoV67tJ1bfvW9/SJGzBvvNlaU/YzO/L+KUdObi9hrPNmP2tlA9+mmc0LHJ2ZQfisveu0J8TrJxXxyt+k9+ahDieIWr/wHtYj+fA0uXVjwzBnnlbsxgl/33R22Z8W3YZqME8FTEzXUgYBxCyB4Gvf6Ynb8CRQYPFdP9zxU0DAoNo4o2PiY98UmFDZ40jRFFPmUye/vX7xJFDWr75jnWlN1GQQCISU2t6XTUz5kP2dz64EX8qYu5dKzMyb7XT0Uof95k2BFyzMVNSs4ZfmuCCvToVn99K4tq7OntNk3F2VKFQIzMUWU3dWec3NRzsfzbKC98e8rwdUHL4RR0R+p5eO+Y58DShOGsGFNtnFOO/Z7tO8SQtiPq9nxsTcjJX6e45sCfn9HCGE/smcfXB/3ZRnvgIjfAse61xOynzOz/fAQPNkwyj6+Z/Sis/N3BXvMV3d91Cnv43/03PThrqXsbCTsZRts+GXXR6XgyZZjy49bcorsXOZhrU6/bFkET3XFUB4Cxi+A4Gn8a4wZ8iNQYPBcOdVzPz9DICQqOknU0tmhhLb95T7x9JoQIXGyFT8PGNImTiyk2YcL0fdefLCuXMI609pcpBi7bHvZDdP7x/x84LJj9QpW0krlqsqdrMXygXPWOX1Tobxs+dguCbV7zSnV17NF+tDvm2akpinoszcfi0d2aZo5ZOE2axtLC0YkoqjMTDn19mMSFdC/nbRl3UqEDWdiIU09fplAL996Y+uuIM+h2s7ty/o+/pEn5k90t2efDZl9gksRet2qhSUZRkqN9w18X9g1nn16eDiF/3H0A/uVmcHL5tnEvXsnmL9weaqVpWW2z59/7Bb39O6V/X3ubHDeuWOrqF+/gdkheuLE0cI1q9ezz5OiBgWe2hYe4jlIl/PKDn1TIto0qVVuT3e3WrHZJ8efr+NUN3h+Oq0l9KuYZMGCX66sDwv29FV1rAieqkqhHARMRwDB03TWGjPlVsCVEHI+dxfsR+2hU7z+UNb1H6dvWB65cM/yu7aN07q51kxhy+85cc2yZ8dGqTl1H0S9l9SqWKzQr5p8GZMkbulsX1pZf8reL/Aaz4DDJcs5OTwe1adpVO7g+eDZa8m5n6e96DltfdklE/vF95i0vMTskd6JSzb9YXtv17yYe6/izUbN+9muSjknmZlYSFb4eqcOnLfFpnndKrIdRy6L3ZrVkt94+EKwwt87c866A5Kjq0dnsYFp5KIzzK7lHmbKxqzp+4Nmn0yaNrzd05zgmXPiKZEw9JgRvcq0adc5pYf3gNSlC6cVnzln6cfRI/qUWLR0VfzYEf0dc4InGyCvX/3LrEmTprLjxyMk7u5eMjZ4pqWl0HGxsQJHx2LM3bs3BStXrpWxQW7SpLHC1avWMhOWn5f/uqBDW0JIzq8OhBD28VvsDWnsrwufT2rVml7vgEjp/InuD7+4HELr4MleKsAG0OVbb8hu348rfnDjd2nKBoXgqUwI70PA9AQQPE1vzTFjbgQKDJ7B/l67Vemy6aCFFf7eMuvFzSfR5uVKFpee/vu22au4ZIm1hVjeoXHttNW/R9qtCuj9npHn3MOet9Wo6ESzNg0dyqrSX2FllN3V3isgcoqPV92xztVLpXJ1jefSLdfNnsckVtm11DNK2/koqz9kzukXU4e3iWdPPGdOGVHOqbiT7MG9m+aJSUl03wHDE9jgefPqWcubN2+Kq1atonj69Inw5PEI8/yC5/u4aMHevXskTsVLMCkpSYKnTx8LJGIxqVmzFuPi0pBUq1aNPHxwn179Z1zUjmXu6j4Unb3MoDwhhP1/LtjfixNC2OeDssHcwts/Mq1PZ2efWpWd0j59nP7fdbh0ShYR7444ZzPi+9ZJX37ULpUpBB9SUkRlHGwUn642YE9HKWrx5qMWM4e4Z+WceOYET7bNjCw5PW7ZuTO7gzw6FmaL4Kls5+F9CJieAIKn6a05ZsyNQIHBc7m/105Vumw2aGHlv7bMehb7IUYiU5jLL956bH7g3E3b79vVTWlet1bKrhNXbcb0bB8vEdH5XxTK3lz0JsGsXSPHCqr0p03wzKnr4x/5dNaoNnIrS7FCF8/xZE/UTl15JQ4//shnVxB/lyiw8+nlH/l0wQT3VErA7c1FDGHo4fNPngkP6eSh7Trlrt91yn7r+hXLPe7b2flt7uBpLk4TZcksmH5zfikrEYkU9x+/kNSoUkbax6NFetd2NbNWbD1mWatKeYW9jQVpUbusbM/p22a9OtbPPqHNfszV5xNPNng+fpkgWLrlxtiwYM8NCJ66XkW0BwHjFkDwNO71xez4EygweC6d3Ok3voYRFZ1g3qGxQ2Vt+1N24vll+919I0uVKmbxNGBIy9c53/CjyXM8X71LFi7bfHXLruUe47Qdv6b1ffwj9yzyda/O1eOUsqRyevyyc0G7gjxmazpGVer1CohcOqpX0+5lS9lmfn7yAO23ck+ZNVO9Y1sNXlre271h6onLDy2mDvkuyUxAmKZ1K8hW7jhuPbpHmwwrcxH73wXqcXSCqEY5O/aZS18Fz0kh5+Ke0cKKqjxfFSeeqqwWykDAtAQQPE1rvTFb7gS+J4T8mbt59hrPRb6dNnPX7dctv4yON+/YxFHdj2/zDE+d4JlTuZffkW5uLb/5pWPzyonqBM/0TKlg6srz0b8vc69NKKrA01y+DL39jwTNHNHuO2tLMaPLB8gnJGfQAaEXxoeHem3iZS6BgfQgeetXM0e0yV4PbW8uirgQJdx78plreKjHFVXHj+CpqhTKQcB0BBA8TWetMVNuBQoMnoN7Nt/Bbdf/bz36XaLlsG6Vy2nbnybB878A6h+5aeLAZh7lSljLCMVQhT1Oaf5Pl+0+vFeU2hnSNs+3Pmk7B23q95pytN2MYa03Wlt/fQmBgH3YEvtIIoqhBNkfP7OPmf/0O3t96OePo9lngX76u8/vxcanC+as/avp7mD3e9qMS5O6vadEuro2rPhHp9bfxGvyOCX2xHPs4tMXdi5z91K3fwRPdcVQHgLGL4DgafxrjBnyI5Bv8NS0a/akNDyk83VN62tbT5vgyfbt7R0mEFW2vbVgfDtbMxH7CHg2in0KY+yfI84/szp68fmIXUEeKl3/qu18NKnfY8qhb/p7NTjpUqNERs4lBJoEz70nn5qdvXzVYVvwgP+eUKDJeLSt4+MfcWr6cNdK9jbmClWf47l29y36XtTz8uHLfHKek6rWMBA81eJCYQiYhACCp0ksMybJgwCCZz7I7M0uDmKrZ4smtMlkg2diUqZw3oZzt3ct93LjYU100sWK3+7Ffe9WM0GTby4K3X7dYvGEZuyd6Hrxajtoi1nVihUT5ox2jSnsm4vikzPJrDXnfwoL8ZqhzcARPLXRQ10IGKcAgqdxritmxb/AD+wX/OiqW0M/8cztULG2+2+tugS4Wn50qLZxY8Psr/c0lBf78PymtZxiBnV1jlfnxHPp5iti6+TjNoGBgQp9m6u3f+TCgd/VHeFSs0TGl9/Vzv557voL0n/kpIIqNw8pmxeCpzIhvA8B0xNA8DS9NceMuREYTgj5WVdNG1vwJIQEfv6lKyLe2xm14MzHmSNcs08+lV3jOW3VOcGm+R3seR+kmh32nno0btmkdllCAUXdePhWvn3/vZG7Q72OqNlMgcURPHUliXYgYDwCCJ7Gs5aYSdEKIHgW7m/wwZOd3oAZJz4sntguubDg6RdyJmbbYrd6RbsdVe+9V8CxlhmpH9a6OP3bQNenswieqq8DSkLAVAQQPE1lpTFPrgUQPE0geLJT9PaLuBQ61a1M7rva2ZPQCUuP/xUe7NWV683GQfuOhJAPum4XwVPXomgPAoYvgOBp+GuIGeiHwHRCyBJdDQUftetKkpt2+gRErgn279iNpj49TkkuU9B+QSe3h4V4+XPTI+etInhyTowOIAABVgDBE/sAAroRYO/+XaybpthTNcN+nFI+DkbxUfuX8/Lxixy7YFzrWVK5nJ638ZJvuB4/GkqFfYngqQISikAAAtoLIHhqb4gWIMAKIHgWvg+MLniy0/X2O9qQMOR5eKjHRwP/1wDB08AXEMOHgKEIIHgaykphnPouEEoImayrQeLEU1eSaEdFAQRPFaFQDAIQ0E4AwVM7P9SGQI4AgqcJnnga0fZH8DSixcRUIKDPAgie+rw6GJshCSB4Inga0n7NPVYET0NePYwdAgYkgOBpQIuFoeq1wG+EkIG6GiE+ateVJNpRUQDBU0UoFIMABLQTQPDUzg+1IZAjgOCJE09D+7eBffwX+xgw9oXgaWirh/FCwEAFEDwNdOEwbL0TQPBE8NS7TalkQHJCiJAQwiB4GtrSYbwQMFwBBE/DXTuMXL8EfiKEjNDVkPBRu64k0U4hAmzgZB8DxZ524sQTWwUCEOBFAMGTF2Z0YgICCJ6me+I5hRCSYYB7fNXnMU8khOzAV2Ya4ApiyBAwQAEETwNcNAxZLwUQPE03eDp8PjnUy42p5MRTRAiR4cTT0JYO44WA4QogeBru2mHk+iXAnh6xJ0c6eeGjdp0w8tWIoQZP9pSz32ckfNTO125BPxAwcQEETxPfAJi+zgRMInh6+0VuWTCmic4eG6VMP/zYE2r26Cb6/nPKUIPnl/wInso2I96HAAR0IqDvP9B1Mkk0AgEeBEwmeP46t31fHjyzu9i074Fg0kBnAV/9adgPgmcBcN7+EZvDg70Ga+iKahCAgBEKIHga4aJiSkUisJQQMk1XPevrR+3siecvc9r30tU8lbWzad8D0eQfnNlH/ujzC8ETwVOf9yfGBgG9EkDw1KvlwGAMWMBkgufPczr04GudNv1538xvkDN7A4w+vxA8ETz1eX9ibBDQKwEET71aDgzGgAVMJnhumNmhK1/rtHn/fQv/wc4SvvrTsJ8iD549/SJc3JuVu67h+NWu9jExg5o2rJHS/37go3a1aVEBAkYvoPQHh9ELYIIQ0I2AyQTPdTM6dFaFTKFgCE1r9yNm84F7VlMGu5ip0l8Rliny4Nl9SmSD32a3/5svg6joJKpO9WJKL4FA8ORrRdAPBAxHQLv/KhjOPDFSCHAtEEgIYX/p5KXP13iumdHR88tJzv/5iNWw7u0ySjuas8+D/P+LIeTwuWeWb+KSRSN61k948yFZWMbRWha07bgVW2hI15bpjjYW7Nc25nkpCE3RRMFs3XfPdupQZ3OdoHLXiF4Ezy2z2l/kbopftxwVk0zXq+6o9CQawZOvFUE/EDAcAQRPw1krjFS/BYwqeBLCUD0DIuvmJqcYsmDVFLdGOX///F2yqFIJayn7zy/iEkUl7KxlRy7dNy9V3F5+4u87ku9aOWeYm5szNGFIloKiape3z7r+8IWoYc0K0pfvU4S7j102/751g/T3KQmCJtWrZj59myAqaWsuu/zgpZl7o6rpvx26ZzdtiLOlfi890Yvg+evMDuf4cnoRnUzXr+lgoaw/BE9lQngfAqYngOBpemuOGXMjYGTBM38k9q720Kkd2+W8K6Qpkqmg6HM3n5l1bVU57fzd92aVS9pIt0VctnS0sWaGdnNJTUySMwwtoB69ThDXKmebcf3hC3HDmhWyXr1PEz15GStyb1Yp/a/7MWat6pbMSM8gjIIhVNTbRFHlUrZZ2w7cdZwxzCX7hFSPX3oRPH+e1uEUa7Tz2BWxa8NvZOUc7RVfml2491LYqk75r0+lvyiw7o/zkjE9XDNVcX7xNlnQoJaDtbKyCJ7KhPA+BExPAMHT9NYcM+ZGwGSCZ4i/W2tuCPO2uu3QneIzh7soDTh8jaeAfvQieG6c2uE4O77kdCnlv2qvZWuXKtJMmYK6//SNwK9f+/R/X8ULIi/eFdeoUFw2uHOz7IAZG59CHb54Xzy4c9PM1eFnzKUyQmpUKCb/tkWdrLvPooXlSxaTHzx3S2xtYcbEp6TRXVs7Z157ECX8pnxpRePajnbK3BE8lQnhfQiYngCCp+mtOWbMjcBUQsgyXTVd1Nd4FjQP9sQzyN+tha7mqayd7QfvlJg1wsVWWbkifl8vguf6qR0jWIcNf162+HH3MYt7u+a+vx/1QeQbstPKpUZF2ekr98VH1/rFj1263WbnwsEJbNmPyRn0n6dvSoZ2aZ7O/vPpWy8ke09ekyhkUvI+KY2uV6Wk7Mz1x+JQv97JS7dEWM4b3TNlctA269V+fVOa1nNk513oC8FTmRDeh4DpCSB4mt6aY8bcCJhM8Fw62b0JN4R5W91x6HbpOSNdlJ6s8TWeAvrRi+C5NqDjwS/H9y4+RVDC3irfm7e09YqKSRQ3r+dYXFk7CJ7KhPA+BExPAMHT9NYcM+ZGwGSC5yJf94bcEOZt9fdDt8rOHdXAnq/+NOxHL4Lnav+O+/7X3r2HWV3XeQD/njP3GS6CIF7y0rI6buUFqi01y1wh6PHRMmBXfep5tCwrNRWSsrKk1TXBS/d28zHTdR91vHcRAdGs1Foztwtuu7pRCUgYMDAwMMycs8+4i5GOnIE55zu/y4s/Pb/z/Xw+r8/3kbfnwLib/b/i2/p/Glap/PKXf7dqQ8MxR4zdp1I9wbOSkNcJ5E9A8Mzfzk1cG4HcBM/Pf2zqEbUhHCB4fu8/Drj0w5P2jFVvN+skInh+cfaU21/a/5r1m+rG79HWt7mnVLx18U9HHje5fXNLS1vh6d8/W7d67Ya69xx3ZNd19z46+gMnHdX56LJnW9/+hn23PP7U2sbPfu2OsR1f+NCqex78eeu73z5p09Innmk7fvLETdvP/+3Kzqa3Thq7XyUvwbOSkNcJ5E9A8Mzfzk1cG4HzQghfqtbRSf0znqfMWbRXsdC3d7XmHMw5t8+f/ovBPDeMzyQieF59wZRbX2rws6eWN73+bw7a+vSzzzfc/cNfjl762JPNB+49bltzY135mtmn/XH782s7NxULDc3FCxbcOP7sGSd0LnrsV22XnDl9zd0PPTHi8hu+P25y+4Hd3/jke1dvf/53q9Y3vW3yngdUMhc8Kwl5nUD+BATP/O3cxLURyEXwrA1d6k9NRPCc/7EpN79UslQuF55b21nf2tRc6tq8udjW2lJav6Gr2NrcWJ4wdvQLP1ppW7mzsaEwuqf/x1j19fUVtvZsLm7ZVgzjRrf1buzeUmxrbi7/qWtdw/iRY3r+HDw7m49/w9hXV9qc4FlJyOsE8icgeOZv5yaujYDgWRvXNJyaiOB5xXlTb4yF9ftV65tPeOPYv65UT/CsJOR1AvkTEDzzt3MT10bgrBDCN6t1dFK/aq/WfBk7JxHB8/Jzpl4fy/X3q9a3TH3T2PZK9QTPSkJeJ5A/AcEzfzs3cW0EBM/auKbh1GEPnqfNfmhcT2HLJbuKVSyE8aVyWLOr7+t//vYF0/o/5d/pL8GzkpDXCeRPQPDM385NXBsBwbM2rmk4ddiD5+4inXLRwsl3Xjntid19f6X3CZ6VhLxOIH8Cgmf+dm7i2gi8N4RwU7WO9lV7tSSjnCN4vgKz4Bnl/ilCIFUCgmeq1qXZBAsIngleTo1bEzwFzxpfMccTyI6A4JmdXZpkeAUEz+H1H87qgqfgOZz3T20CqRIQPFO1Ls0mWODdIYS7qtWfr9qrJRnlHMFT8Ixy0RQhkAUBwTMLWzRDEgQEzyRsYXh6EDwFz+G5eaoSSKGA4JnCpWk5kQKCZyLXEqUpwVPwjHLRFCGQBQHBMwtbNEMSBKaEEBZXqxFftVdLMso5gqfgGeWiKUIgCwKCZxa2aIYkCAieSdjC8PQgeAqew3PzVCWQQgHBM4VL03IiBQTPRK4lSlOCp+AZ5aIpQiALAoJnFrZohiQIHB1CeKRajfiqvVqSUc4RPAXPKBdNEQJZEBA8s7BFMyRBQPBMwhaGpwfBU/AcnpunKoEUCgieKVyalhMpIHgmci1RmhI8Bc8oF00RAlkQEDyzsEUzJEHgzSGEx6rViK/aqyUZ5RzBU/CMctEUIZAFAcEzC1s0QxIEDg8h/KJajQie1ZKMco7gKXhGuWiKEMiCgOCZhS2aIQkCgmcStjA8PQiegufw3DxVCaRQQPBM4dK0nEgBwTORa4nSVGqD58yLFraHUvnGUC5c1nHVtHurrTVzzn3f6lgw/Yxqn+s8AgTSKyB4pnd3Ok+WgOCZrH3E7Ca1wXM70szZC08SPGNeGbUI5FdA8Mzv7k1eXYGJIYRnqnWkP+NZLcko5wievmqPctEUIZAFAcEzC1s0QxIEBM8kbGF4ehA8Bc/huXmqEkihgOCZwqVpOZECVQ2e752zqO2mBVM/kMhJNTWQwLMhhDvSSuOr9rRuTt8E0icgeKZvZzpOpkBVg2cyR9RVVgUEz6xu1lwEkicgeCZvJzpKp8CEEMLqdLau67wLCJ55vwHmJxBPQPCMZ61StgUEz2zvN9PTCZ6ZXq/hCCRKQPBM1Do0k2IBwTPFy8t764Jn3m+A+QnEExA841mrlG2BESGErmyPaLqsCgieWd2suQgkT0DwTN5OdJROAcEznXvTdQhB8HQNCBCIJSB4xpJWJ+sCgmfWN5zh+QTPDC/XaAQSJiB4Jmwh2iFAgEBsAcEztrh6BPIrIHjmd/cmJ0CAwAsCgqeLQIBALAHBM5a0OgQIEEiQwIzZC08thLD//7VUek0IxWXFQvGpWxdM/U612pw5575vdSyYfka1znMOAQLpFxA8079DEyRHoNj/O3hy2tEJgZ0LzJqz8A/lcvlV/U8VCoXHb1sw7Y3VNBM8q6npLALZEBA8s7FHUyRDQPBMxh50sQsCs2Yv/HW5UG7sWDD94F1426AeFTwHxeQhArkSEDxztW7D1lhA8KwxsON3LnDDXcvKhx28ZzmW0/wbfj7jlgXT7nyleoJnrE2oQyA9AoJnenal0+QL1IcQepPfpg6zKvDwv6/onXzo+Gh/3OOMzy2d0XHVtHsFz6zeKHMRqL6A4Fl9UyfmV0DwzO/uEzH5Qz9duXVS+7gBg+dtDzxZd8rxk/oa6urCmrWdhXF7tJW7t27r/7OdYVtvX2hpaggburoLbS1N5fVd3YWRrc3l/n9eLBZeeK2+rv8D/b/89YF5S/9e8EzE6jVBIDUCgmdqVqXRFAgInilYUpZbXPqTld2TDx0/4KfuB79nXtv9Xz63e8XzncWbvvtY/X4TxpQO2ndc+Y9rNxaWPbOiuGHz1sKyZ1YWnur49OYr//XBxg+/+5htI9say2fMu7mGG/+oAAANsklEQVS5/7U7rjiz+6V2Z8174HTBM8s3ymwEqi8geFbf1In5FWgMIfTkd3yTD7fAkkdXbDqyfa9tr9TH3K/c23LZR07u/sSX72g5ddqberq6txY2dm0p/PDJ39RPGDu69NTy54rfvPi07stvuL/5wlP/bsv8m5c0dW3uLva/duFpx2996bkfvuyB9wmew7119QmkS0DwTNe+dJtsAcEz2fvJfHeLHl2xYdIhe0X7j5+PXP7AmYJn5q+VAQlUVUDwrCqnw3IuIHjm/AIM9/gLf7xy/aT2vV72yeRAfTU1FUJvXwh9vTv/S/D1DYXQu23gZ875pyVnCZ7DvXX1CaRLQPBM1750m2yBphDCoH7TT/YYukurwH0/WvWnIw8Zv2V7/8+uWdXwqvH7vPDV+0fn3zb2qx+ftXbZH9Y3jWgq9H3mG3ePetvrD91aLNYVZr798E2XXnff6P33Htt37oxjN55/zZ17XHPBKZ1nX3HLmEMO2nvbCX87sWf/Cfv1Pf6fyxsa6wvl44549Qs1zpu/+GulvuIjO/O64+p3PJhWT30TIFB9AcGz+qZOzK9Acwjhxd/088tg8uES+O7DK9YceeiEzdvrP/Kr/249+nUHb35+Q3f9uFEtvd/78a9bD514UN89Dz7e8rbJ7Vvmf/veUSNa28rXffr0Ndvf85NfL29avfZPDVt6mwpvPuzVW0+f+5Vx73/XsRu2lerqevtKYfTI1tJpU47Y2P/8BV9Ycu7OPvEcLgd1CRBIroDgmdzd6Cx9AoJn+naWqY7v+cHK5ybtEDz7h2tsKRR7usul5rZiccum0qB+xufIMcXCxnWlF79fH9FSCF3dL/+6ffaVi88XPDN1hQxDoOYCgmfNiRXIkYDgmaNlJ3HUux9aueLI9gmbYvX28QWL5wiesbTVIZANAcEzG3s0RTIEBM9k7CG3Xdy1dOUfDm+f0FUJoK9cKPz0V083H3XYxJf9bM5K793x9U9cvXiu4LkrYp4lQEDwdAcIVE+gLYQQ7dOm6rXtpKwI3P7Ait8d3r7PhkrzLPzRo2OmveWodd+488G91nX11H/yfe9YufiJ5WPe8tp9O594Zu2oY16z9/pKZ/S//qlrFn1K8ByMlGcIENguIHi6CwSqJyB4Vs/SSbshcNuSFf9z+CGVg+cVN97/qk+e8Y5nz/zcNyd+7LQpq9v/av9tI5rqt658vrN1/KhRL/7lpEotfOaLiy4RPCspeZ0AgR0FBE/3gUD1BATP6lk6aTcEZsxZeFy5VNjlf68X60pHV/qxSAO1Uwydj3VcPWtIX9fvxpjeQoBAigV2+V9QKZ5V6wRqLSB41lrY+TURmDl74Uk+uawJrUMJEHiJgODpShConsDIEMILP9/QLwJpEhA807QtvRJIt4Dgme796T5ZAoJnsvahm0EKCJ6DhPIYAQJDFhA8h0zoAAIvCgieLkMqBQTPVK5N0wRSKSB4pnJtmk6owOgQQmdCe9MWgVcUEDxdDgIEYgkInrGk1cmDgOCZhy1nZ8bXhBCW9Y8jeGZnqSYhkHQBwTPpG9JfmgQEzzRtS68rQgj7CZ4uAgECMQUEz5jaamVdYEwIYV3WhzRfZgTKIYR5IYTP+sQzMzs1CIHECwieiV+RBlMkMCmEUPF/V5iiebSabYGnt493yuzvnnznVSfem+1xTUeAQBIEBM8kbEEPBAgQiC/Q/4nnhSGEa3ziGR9fRQJ5FRA887p5cxMgkHeB50IIe/cjCJ55vwrmJxBPQPCMZ60SAQIEkiRwbQjhfMEzSSvRC4HsCwie2d+xCQkQIDCQQF8IoT6EUPaJpwtCgEAsAcEzlrQ6BAgQSJZA/5/xXBtC2FPwTNZidEMgywKCZ5a3azYC2RcYNYgRq/XMIEqF/v9taqVf1epnMOfsrJfr///F808+/87f3nPtKf5We6XNeZ0AgSELCJ5DJnQAAQIEUinQ/4lnQwih1yeeqdyfpgmkUkDwTOXaNE2AAIEhC9wcQji9/xTBc8iWDiBAYJACgucgoTxGgACBrAoInlndrLkIJE9A8EzeTnREgACBqAKCZ1RuxQjkWkDwzPX6DU+AAAFftbsDBAjEExA841mrRIAAgUQK+MQzkWvRFIFMCgiemVyroQgQIDB4AcFz8FaeJEBgaAKC59D8vJsAAQKpFxA8U79CAxBIjYDgmZpVaZQAAQK1ERA8a+PqVAIEXi4geLoVBAgQyKHAzNkLLyoUyleUy+HPvw+Uw6kdV0+/JYccRiZAIJKA4BkJWhkCBAgkTWDWnPvmlsvhiv6+isUw69b50zuS1qN+CBDIloDgma19moYAAQIDCsz86EMjQlPX6Je9WGy4MIS+llAqXTbQGzuuPnEFUgIECFRLQPCslqRzCBAgkFCBK6//2daPzDysbnfa6yuVw1mfX7rktgXTp+3O+72HAAECOwoInu4DAQIEMixw+6Jntkx50/6loY74ocuW/vMtV067YKjneD8BAvkWEDzzvX/TEyCQYYEZc75/9r98esoXqjHiI0+uajjxuANaq3GWMwgQyK+A4Jnf3ZucAIGMC3zw0gd7Lzvn2LUDjfmljodbjz6yvfc7D/+88dL3T+va8ZnlazbWHzR+ZO+O/6ynt1Q4++u/PPA7n3v95oyzGY8AgRoKCJ41xHU0AQIEhlPg7H/8wbZLPnjM6oF6uPhrd+1x/FGv7bnlvsdbPnPmOztvWfJY2wdPfuvGMSNbS/+1qrPxkH1G9+z4vr6+cmHuvPtf929fP3HdcM6kNgEC6RYQPNO9P90TIEDgFQX+4aKF375y9pRjB3rgXRd+ad+zZk7f+ORvljcuX7m6vlwuh/nnvmfNmFGtpannXLPfoq9c8Bd/m33dhi31RxzcdgBuAgQIDEVA8ByKnvcSIEAgwQInX3TPyI+f/tZf7LvXqK1DbXPuVYtbOhZMO3Co53g/AQL5FhA8871/0xMgkHGBWbO/f/G886aeWldXLO/uqNfe+OOJX7342Lbdfb/3ESBAYLuA4OkuECBAIOMCM+cuHh16+y4MoTx2V0cthvIDt171zrt39X2eJ0CAwEACgqd7QYAAAQIECBAgEEVA8IzCrAgBAgQIECBAgIDg6Q4QIECAAAECBAhEERA8ozArQoAAAQIECBAgIHi6AwQIECBAgAABAlEEBM8ozIoQIECAAAECBAgInu4AAQIECBAgQIBAFAHBMwqzIgQIECBAgAABAoKnO0CAAAECBAgQIBBFQPCMwqwIAQIECBAgQICA4OkOECBAgAABAgQIRBEQPKMwK0KAAAECBAgQICB4ugMECBAgQIAAAQJRBATPKMyKECBAgAABAgQICJ7uAAECBAgQIECAQBQBwTMKsyIECBAgQIAAAQKCpztAgAABAgQIECAQRUDwjMKsCAECBAgQIECAgODpDhAgQIAAAQIECEQREDyjMCtCgAABAgQIECAgeLoDBAgQIECAAAECUQQEzyjMihAgQIAAAQIECAie7gABAgQIECBAgEAUAcEzCrMiBAgQIECAAAECgqc7QIAAAQIECBAgEEVA8IzCrAgBAgQIECBAgIDg6Q4QIECAAAECBAhEERA8ozArQoAAAQIECBAgIHi6AwQIECBAgAABAlEEBM8ozIoQIECAAAECBAgInu4AAQIECBAgQIBAFAHBMwqzIgQIECBAgAABAoKnO0CAAAECBAgQIBBFQPCMwqwIAQIECBAgQICA4OkOECBAgAABAgQIRBEQPKMwK0KAAAECBAgQICB4ugMECBAgQIAAAQJRBATPKMyKECBAgAABAgQICJ7uAAECBAgQIECAQBQBwTMKsyIECBAgQIAAAQKCpztAgAABAgQIECAQRUDwjMKsCAECBAgQIECAgODpDhAgQIAAAQIECEQREDyjMCtCgAABAgQIECAgeLoDBAgQIECAAAECUQQEzyjMihAgQIAAAQIECAie7gABAgQIECBAgEAUAcEzCrMiBAgQIECAAAECgqc7QIAAAQIECBAgEEVA8IzCrAgBAgQIECBAgIDg6Q4QIECAAAECBAhEERA8ozArQoAAAQIECBAgIHi6AwQIECBAgAABAlEEBM8ozIoQIECAAAECBAgInu4AAQIECBAgQIBAFAHBMwqzIgQIECBAgAABAoKnO0CAAAECBAgQIBBFQPCMwqwIAQIECBAgQICA4OkOECBAgAABAgQIRBEQPKMwK0KAAAECBAgQICB4ugMECBAgQIAAAQJRBATPKMyKECBAgAABAgQICJ7uAAECBAgQIECAQBQBwTMKsyIECBAgQIAAAQKCpztAgAABAgQIECAQRUDwjMKsCAECBAgQIECAgODpDhAgQIAAAQIECEQREDyjMCtCgAABAgQIECAgeLoDBAgQIECAAAECUQQEzyjMihAgQIAAAQIECAie7gABAgQIECBAgEAUAcEzCrMiBAgQIECAAAECgqc7QIAAAQIECBAgEEVA8IzCrAgBAgQIECBAgIDg6Q4QIECAAAECBAhEERA8ozArQoAAAQIECBAgIHi6AwQIECBAgAABAlEEBM8ozIoQIECAAAECBAgInu4AAQIECBAgQIBAFAHBMwqzIgQIECBAgAABAoKnO0CAAAECBAgQIBBFQPCMwqwIAQIECBAgQICA4OkOECBAgAABAgQIRBEQPKMwK0KAAAECBAgQIPC/x2NsAnAKkvQ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data:image/png;base64,iVBORw0KGgoAAAANSUhEUgAAAp4AAAH0CAYAAACU8S0yAAAgAElEQVR4XuydB5RTRfvGH5Jdeu9VUcAKInaxf/aOivxFinQRERFRkaIgvSiCiigoUhRpKhYQBRFULB8gdmwUlS7S626y//OEuXyXmOwmIbl7kzxzjsdld+6U37x35rnvtAJQEAEREAEREAEREAEREAEHCBRwIA9lIQIiIAIiIAIiIAIiIAKQ8JQRiIAIiIAIiIAIiIAIOEJAwtMRzMpEBERABERABERABERAwlM2IAIiIAIiIAIiIAIi4AgBCU9HMCsTERABERABERABERABCU/ZgAiIgAiIgAiIgAiIgCMEJDwdwaxMREAEREAEREAEREAEJDxlAyIgAiIgAiIgAiIgAo4QkPB0BLMyEQEREAEREAEREAERkPCUDYiACIiACIiACIiACDhCQMLTEczKRAREQAREQAREQAREQMJTNiACIiACIiACIiACIuAIAQlPRzArExEQAREQAREQAREQAQlP2YAIiIAIiIAIiIAIiIAjBCQ8HcGsTERABERABERABERABCQ8ZQMiIAIiIAIiIAIiIAKOEJDwdASzMhEBERABERABERABEZDwlA2IgAiIgAiIgAiIgAg4QkDC0xHMykQEREAEREAEREAEREDCUzYgAiIgAiIgAiIgAiLgCAEJT0cwKxMREAEREAEREAEREAEJT9mACIiACIiACIiACIiAIwQkPB3BrExEQAREQAREQAREQAQkPGUDIiACIiACIiACIiACjhCQ8HQEszIRAREQAREQAREQARGQ8JQNiIAIiIAIiIAIiIAIOEJAwtMRzMpEBERABERABERABERAwlM2IAIiIAIiIAIiIAIi4AgBCU9HMCsTERABERABERABERABCU/ZgAiIgAiIgAiIgAiIgCMEJDwdwaxMREAEREAEREAEREAEJDxlAyIgAiIgAiIgAiIgAo4QkPB0BLMyEQEREAEREAEREAERkPCUDYiACIiACIiACIiACDhCQMLTEczKRAREQAREQAREQAREQMJTNiACIiACIiACIiACIuAIAQlPRzArExEQAREQAREQAREQAQlP2YAIiIAIiIAIiIAIiIAjBCQ8HcGsTERABERABERABERABCQ8ZQMiIAIiIAIiIAIiIAKOEJDwdASzMhEBERABERABERABEZDwlA2IgAiIgAiIgAiIgAg4QkDC0xHMykQEREAEREAEREAEREDCUzYgAiIgAiIgAiIgAiLgCAEJT0cwKxMREAEREAEREAEREAEJT9mACIiACIiACIiACIiAIwQkPB3BrExEQAREQAREQAREQAQkPGUDIiACIiACIiACIiACjhCQ8HQEszIRAREQAREQAREQARGQ8JQNiIAIiIAIiIAIiIAIOEJAwtMRzMpEBERABERABERABERAwlM2IAIiIAIiIAIiIAIi4AgBCU9HMCsTERABERABERABERABCU/ZgAiIgAiIgAiIgAiIgCMEJDwdwaxMREAEREAEREAEREAEJDxlAyIgAiIgAiIgAiIgAo4QkPB0BLMyEQEREAEREAEREAERkPCUDYiACIiACIiACIiACDhCQMLTEczKRAREQAREQAREQAREQMJTNiACIiACIiACIiACIuAIAQlPRzArExEQAREQAREQAREQAQlP2YAIiIAIiIAIiIAIiIAjBCQ8HcGsTERABERABERABERABCQ8ZQMiIAIiIAIiIAIiIAKOEJDwdASzMhEBERABERABERABEZDwlA2IgAiIgAiIgAiIgAg4QkDC0xHMykQEREAEREAEREAEREDCUzYgAiIgAiIgAiIgAiLgCAEJT0cwKxMREAEREAEREAEREAEJT9mACIiACIiACIiACIiAIwQkPB3BrExEQAREQAREQAREQAQkPGUDIiACIiACIiACIiACjhCQ8HQEszIRAREQAREQAREQARGQ8JQNiIAIiIAIiIAIiIAIOEJAwtMRzMpEBERABERABERABERAwlM2IAIiIAIiIAIiIAIi4AgBCU9HMCsTERABERABERABERABCU/ZgAiIgAiIgAiIgAiIgCMEEiU8CwK4BkBLAKeYmqwEMAbAfPPvYgAaAbgLwHEAdgBYDuBFAEtNnEIA3jM/fwKgn/n5YgCPAdgP4AYA7wIonAsxPvd4iL/7AFwNoLzJl2k8COAnE/c2APcA2AQgC0D1XPJ4GcBrQX+3l78PgM+D/l4cwFsh0mRe1wIYCOBcADMAvGCLVw7ASwCKAmgNYACAGkHp5ABoB2AtgLoAngbwq6lPbsZlLzPjkfHvAL4CMA/A3yEefgbAyeb3bQD8YX7Oq116mnQZ/UoAj9ieY3lzC+0B/F+ICBMATDV8yGQygIkh4mUA+I9hZJWd7U6uCwBk28q0GMATJo3bAdwN4CCAGwHQhuoBGGnspK1hZs/S4m/9bgOA3wAsBLDE5MW/WfawGwDT2WpLhPWoYv7dBMA/tr95AJxj3jf+vwKAdYbt8wB+BsA4rJvdTrYA+ALAJADbghiFa1N7Ofkz82FZyYuhmbFJ/jwFwCsh2AfbmBXFeh/572j7ByuN1QAWAZhu2ig3G6pkmPC9Z5uwHmzXcG0R3I4sL/usNwH8FwDfubzeNctuLZuyp2l/HwaZNmWb0Z7z6itY5oqm/+K7xD6CbfMtAPY9bOvgEJwmy/8jgPcBfGBsOx75BnOzysF3oCOAUPYQ3I7jzDjRHcAKW0XOM/0f7Y/9AccRhnD9SVPTzuHs4iMAT9rGHXu/Ha1N5jZmhcr/UgAPGBs6AOAv835yrKtmxgDaqp0Bx85nAXgBPGT6II5hoWzgiijrbi+j/d20973PGftnXLbjqwBKmwepAax+Ibf3UH9LMwKJEp5PmReIOPkCUbyUNCLrVsOYg10L8/MuAEUAUAwwXAKAHTN/t9f8zg/gWPMyUhDOBLDHdMgcqNkphAuNTfzgv/OlyDS/5MtNgUqhVhtAWQDfm0Gc+VEUcVAPF3oboWj/u738NwF4J+hhvqDBAz6jcPDjS8zOgwPAMgBn2Z61fs/B7nxTzpOC0rYGQQ4kFwD41AySZ+Zh4/YyB0fdbDpF+yDGNllji0gBzgGcIa92uR7AHBOXgrGV+ZmDzvF5lHMogIdDxOFAMdjGhIIx1EdHBwBjAfAdoH0yWB8v/Njg30406VC4cfBkoABsbn7mRxXF6hBjH/xgOjtEmSz+oao0GsD95g+WPdAmmN9683u2PdvaCvxY4/tjBdrWG2bwYbvzeb4PtKFHTfk4MNGeg+2EaXCwvdyWXm5tymjBdmu9r/zbl7b3pL/5QAyudzgbs7+P0fYPwXlQOHfJw4bI0RLG7EvI3LLlUG0Rrh3Zf/FZfnDl9a5ZdjsLAPsle5r8OK9v3n++F/z4pBilPefVV7DvZD9xGgD2ldtNn8t2Z9nYDwSHcGkyHgXa63HKNxy3rwGcEdTPh2tHfth1NR/h/PCygvX7aQDusP0+XH/C94GiPlygyGf/ZY079n47WpvMbcwKzt/6WOR4xDGT/3HMtMYCxqfNcPxcZdp0n/m4ZJ/Djzw6IXKzgZujrLu9jPZ309738uOZH/AM19kEO/9NBxSdKAoicASBRAjPhsaTwwGQQoLeAL5EFHL0tnwDgF9e/KrmgM8Xm8bLQZKDPQcDvlgNjNFaHQALTk8GRRefsQtPei7o0eF//Epk4Jf02+ZnvqCWwGOZKOYYWMaN5ucSZgDmIM+OiaKCHll6y/gMPQh8kRg+BnACgPG2gZWDD4WWPUQqPPmVzq9delbt5aIHg2KBeVMwWl/6/JK+0Hgy7CKLgn+ELQ16J9lh5DUYhisz600PdU0AFEgcJJg3hQbZMXBwH2XYsQ4USxzoWKe82oVeO9oGB0fWnXz5Zc0BkZ5sy9sd6rW1Oj/G4Re4FdgObG9LZIUSnvRwkiXzo/eA3Bg4sPFndpYUAORn8a8KgMKbz9HzWMbYBQdneoPZPnyeLIKDxf8742GnrdOGrbj8AOPAEUrs8B2l55idOj2x7OQpMilaGGoBYLq0NQ7C/HgiezKleOdARtFhF570kNObzneEz7AtycLyTuTWpszTKqcVn4M8hTzfa75bfKfIKBLhGep9jKV/uMXYKmdMKJpYZ9qhZafBbcK+gp582jY/HmgT/LgcZiLmJjwpmDgTQfvmBx2FOtuf3s+83rXchCftjnXnR3c44Rmur2BZaKvsx+gdo7ecYpQeMXo+7f2oxcJex9NNnLnmI5c2wo84K87R5Bts/1b+rC/fMXs/Ga4d2edwnKDN0a7/NIlwFodtyDz4HjLk1p/Qg0tGDPQQ0sPIPs2aPWHfwT4pWHjGYpPMI9yYFWyPLAf7HgpHenFZT5aVsynWTBn/zZ85NtGryXJyFpF9Hvsrljk3G6DNR1P3cGOlZcN0QNA+6PxguSna6aRhYL8j4RliMNCvDnl74h043cyO/xfz9c2XIzhwsOaLzi98fqFbX0UUWhy0KEg5aHD6y+oAKPb4QrKDYWdqF55W+uxwrMGQX7/8Cmawd2x8afiSMNAr8KGtcHXMND+/NBkohujltKaO+Tsy48vNl9/urQrFMVLhSW9LN5s4pnj7zORFgX6VqQu5UvCSGwM7mx9sIotMOMXIwC9ligB2pHkNhvayhyszRTg/IhhOtXlQOBhcZAQRRTC/vpmf3UMXrl2sfOlhZAfKdmEdmA47bHrhKERDBavz41SxJRwZj1PXtKHchCeFKgUKPRIUkDtNBuyUaRPsoDmdTkHFqUp6CekFoceBYpn5sVPmRwk/UphXZeMp50dTcAjHnzzJlUsp6MUJJXboCWH6tEmKHYpPdujHGIHJ5RSchmRdKD44kLP89sC/BQtPisJORnhyEKd4skRaXm1qlZPvJ22Vz9IuKZb4bpJbjwiFZ6j3MZb+gYKF9k4Wd5oPW3oMwwUKGfYpHLTpKaLd8X1n+fnO5CU82S+QN99TimwKBPZ5eb1r4YQnPcW0M/KkiKWthfJ4husrWF7aCUUn+4DZZjkHBXjwB7HFJFh4Mm32N/z4tj6irDhHk6/FhDMZ1nIaloGCn2UOFp6h2pH2y+fpvOAHE5ceXWY+eCmsOV7w3WWItD/hRynFNd8pCksrhOoDY7HJSMYsK096I7nsivbIj0HaAz+MKKz5/lqBH6yMx9+xL2L7cKzjx2g0NhBJ3cONlZYNs+9jH8I+l/0jl06wD2dfwP5QwjOXDiid/5QI4cmB2vpKo/czVMgtDjs4vvjsSNjR2L886cGkx5SDZqzC014epsUvfXvgmjh2bAwUfHZhyt8lQngGM2I92RExcIBjJ2R5ErmGkl5NCjv+LdwUKjthMmSnnNdgaM8/nPDkoGitfbWmyNm5UHxwwGZe7PDZoXGdjzUdzbRzE578Mubgw86KIopTnxz4relLph8qhJtqpwDhkobchKe1rIKCs1RQ4uzMKUYZh3ZmTeXRDlg21o1T8MyDbcIyMy+WM9zygHD87zMfL/TUUFSGEjsU3/Q68z/aI6fz6Xm2pmBD1cU+3W0tRwlnJ/RkMT1LMEfSplY5aVtc08kBlmy4/pWzAGw7Lj2JxOMZ6n2MpX+wp8Pn+W6E+ui14lnLgdi+9Hqzn6Enmp5lev2imWqnl5RCm8I9r3ctnPDkRwgFBT9maFP0HEUy1W7vKyi4aZ/2YO8Hgt+jcFPttG1O6fIjPlycaPINN9XOD0zacbilF8HtyA8ELuVh+SjAaHf8gKDt8W8M0fQnkYgva6o9Fpvks3mNWfY24ewN7c8eaBPs0+yBopszDAwUfdzzYH2gR2oDkdQ91LvJ31k2zGULXJZGW+F4xP6JzhB+vPBjTMIzzOCV7r9OhPCk0XHDDj1xNMJQHisO4vzC5BQh41ieFk4NcbDgMxQy9MRYwpPx+FKys6JLn94/a1C12jESjydfFr6sDHze8n7y3/QicSqVwoOB+dODZ02B83eJEJ4cqOlBszbucJqM/KxAgUwvIz2LrD87Goo/DpB2QcEOmN4mBg4arBt55jUY2t+DcMLT8hAxLplQANG7xEGSnfK9ps0o3OnBpgizlj3kJjzpLaNwYxx21GxvTkHT68NOlJ6GUMHq/OgZpfiyAj08XFaRm/CkN4eCg3ZGsWHZKMtAbzvtkFNf3OBEO6W9cu0fPRD0irPM9JjSa0/PKO0x1ABhlSkcf65D7GyWFHBpQSixQ1vlVBZZs325oYkih941fjTRe0terAOn4lh+Cil6g/i+hBKebDvaGJetUDDT62pt6IukTe3Ck+8pB1cu/eC7QdvgR1OkwjPU+xhL/8B+h8t5mD/7FdaNSyPCBbYl25EDOGcQuLyA7clBnR+euQlPTjFSJFAQ0H647peen0iWteQmPPlRSbvlxw/fnVDCM6++gh5b9pXkwPT4IcGpZPYZwcGqI/sIet3pKCATTvWzDZmXFedo8rXsnzZrXxbD/pXOBXufk1s70pvLfpHi0lr2w2VI7Gu4Np8hmv4kEvFlCc9YbDKSMcveJlxjzme47IP5WoKTH/H2DwouLWCfyxka/mzV3UorEhuIpO7hxkq78KTgtDYM853ghmLasIRnLp1Puv8pEcLT+uKiJ4WDH9dDWYHThuy0relBDn4UGHxxWBZuFuFGDWsTC6eI7MKTgySNmgMMxUEswjPUJh+Wj50f19JxDR2nfenhs36mqLJCIoRn8GaSYLuk54gDOXeVUwhxYKIQJUu78Ay3keZohScHL+6cpBeGgwW9k/ya5SAQbqc/B2KKUIbchCeXGHAXaajAtqa4CvXxEjyA25/PiwlFEgdjBgo5tjsDxbz1MwdqxmF705atTWgU+/zCp21wio5TYRSjlgcyVD2C+TNNps8pRXKkkGR9gsUOP4DIIFSgV5iDL6fgudyAaVJoWB8e1tKIUMLTspPhRqRyiowDHt+pSNo0WHjS00khTsHCDxTLXiPxeIZ6H2PpH5gOxQG9YPQecxCkeAplO/wwpsAJFejF5sDNEyP4XtrfzeB2ZB/BgZe2QZuieM/rXctNeNKurGliLpWhbQRvLgrXV1jrOem5tupsceQz7DODQ7C9cfqWgob9NNc/cmYllAC3pxNJvnkxCf7YDdeOzItratm+loODH54cZ6wQTX8Sifiy7DMWm+Q7ldeYZZWbJ6tYa1Ot39HhwKVo9rXH/BsFOPsFtg03EVpjZCRtYaUdTd2D7cYuPPkznTUsJ2c/2C4SnmE6F/36EIFECE+my12yVmfAAYkvEL+E2Klbu9q5EJ8biDjdSS8ev/JouHz5uPGBQsveIfElto4GsY62iUV4UrRZu5hZVnqaKI65WJsdLf9OMWWtl2GHbd+1G6vwDJUvv/Y5KLDDp4i0D5Jcz2otoKc4tzxSFl9rF7JdZFGoW+sVGY91osfQ6vjpibTvSGf6FFD2jQd25iwzvdFkwHrTM8JysaOhp4v/Z5vadw/Ta8JBix2QtcYunPDkWkSKOnrqKIIsTzQFF6fUGOjto7AK1/lZu4Ptf4+EibVDlAKOa3VZFnofWf9g7yUFFb3NDNYUPH/ms9ZOeLuADS6rnT+92qyf9RyFAtcLk23wIE8vON8FcraOEmPa9MhRPLHTp2i1PKf8GwUXy88Bk2XKTXjSK2HtnOdUJW0skjYNFp6WV53Psn5HKzxZj2j7B0sgkCXFM22aH2f2ExesPo8bNChe6Km1hDpFHj3H/MhiX8Xp3LyEJ9Ozpj2tEw3yetd4wgI/sIN3tXOq3eobufTCOh0hWHiG6yvokeSAT5tk2nzPeVoC10QG7/i27DOUqORHBNeI0hlAb5oV52jyzYsJ+5jgzTzh2tEqn1UHCk3OXjBE259EK76itclIxiyrHnxX+d7yw5a2R/u0lg8Eb7QMJzytMSsSG4ik7uHGSrvwpKOI5eH4zY8AemElPEMMWPrV/wgkSnhy0T2nKjmQW8ccURTR2CkwGDitzcGUHlJrtzjXjDEO14mxowslPDm1xQGO3oZYhGdw+1Mo0fPKwYhpU4ix4ycblo27jbm5iOKPg2qswjNUvlwzGeo4JcblbmVr3R07VA5sFOoM7MgtkZbbMTn8Suc5gOHWWHFw4eBMjlawM+eAQLFKrx7FF9uFIp2/tzaR0RPKtYpWoGjnwM82peeIG33CCU/r+A0KbooguyhmB8xz4Kx1YMH8IvV4Bj9nMaFdciqJ3mx22AxcD8dz6ZinnQk9shzgGOxHQLGjtaYwuTEu1FmJVnvRU8NAu6ZQo6eMAoFr+qyzB4OFAAcibvSg585+FBd3tHNqlB8ZfI+YHqeMKWg4CDBYZzJy6pyCKpwXmJsr+M7R5jn9zCUsebUpP9xot8GbOizW8RCe0fYPds8pN9bw37RRfszaA+3M8hbRc886W8FqZy5R4UcTZ15y83jyOXqdreU6tGe2idXW9nytd40fLnkJT06tcvqeIa/jlBiHfQU/INhuFK/WUiHaAD8AufEj1FrpUMLT8rLzFIdeZvYntz4qknzz6n/4ToQ6vihUO9Krx37ROo+WawytNoy2P4lEfNntKlqbtIRnbmOWZSMU2vzY5geHtTmQfRDLSGFtP5YonPDkx2ykNhBJ3YNencBSDI6TwcLTHs86hlBT7cH09O/DBOItPPnCcOrPSpf/p0Dk77mOKtS0l3XOHL/SKHDCHX+iZhOBRBCgbVpndFKQ2HeQJiK/RKbJ943r3eh1oKfP2uWbyDwTnbb6h+gI0wa4zpECkmLXftFAdClFFzu/8o2ulPGJnUib5Ac7Ny9yrKRjIpbx0C1twbLzQyyZ+9T4WIxSOYJAvIUnF3pzQwbXRymIgAiIgAiIgAikJwE6k7iRM9Rtd+lJRLUOEIi38BRWERABERABERABERABEQhJQMJThiECIiACIiACIiACIuAIAQlPRzArExEQAREQAREQAREQAQlP2YAIiIAIiIAIiIAIiIAjBCQ8HcGsTERABERABERABERABCQ8ZQMiIAIiIAIiIAIiIAKOEJDwdASzMhEBERABERABERABEZDwlA2IgAiIgAiIgAiIgAg4QkDC0xHMykQEREAEREAEREAEREDCUzYgAiIgAiIgAiIgAiLgCAEJT0cwKxMREAEREAEREAEREAEJT9mACIiACIiACIiACIiAIwQkPB3BrExEQAREQAREQAREQAQkPGUDIiACIiACIiACIiACjhCQ8HQEszIRAREQAREQAREQARGQ8JQNiIAIiIAIiIAIiIAIOEJAwtMRzMpEBERABERABERABERAwlM2IAIiIAIiIAIiIAIi4AgBCU9HMCsTERABERABERABERABCU/ZgAiIgAiIgAiIgAiIgCMEJDwdwaxMREAEREAEREAEREAEJDxlAyIgAiIgAiIgAiIgAo4QkPB0BLMyEQEREAEREAEREAERkPCUDYiACIiACIiACIiACDhCQMLTEczKRAREQAREQAREQAREQMJTNiACIiACIiACIiACIuAIAQlPRzArExEQAREQAREQAREQAQlP2YAIiIAIiIAIiIAIiIAjBCQ8HcGsTERABERABERABERABCQ8ZQMiIAIiIAIiIAIiIAKOEJDwdASzMhEBERABERABERABEZDwlA2IgAiIgAiIgAiIgAg4QkDC0xHMykQEREAEREAEREAEREDCUzYgAiIgAiIgAiIgAiLgCAEJT0cwKxMREAEREAEREAEREAEJT9mACIiACIiACIiACIiAIwQkPB3BrExEQAREQAREQAREQAQkPGUDIiACIiACIiACIiACjhCQ8HQEszIRAREQAREQAREQARGQ8JQNiIAIiIAIiIAIiIAIOEJAwtMRzMpEBERABERABERABERAwlM2IAIiIAIiIAIiIAIi4AgBCU9HMCsTERABERABERABERABCU/ZgAiIgAiIgAiIgAiIgCMEJDwdwaxMREAEREAEREAEREAEJDxlAyIgAiIgAiIgAiIgAo4QkPB0BLMyEQEREAEREAEREAERkPCUDYiACIiACIiACIiACDhCQMLTEczKRAREQAREQAREQAREQMJTNiACIiACIiACIiACIuAIAQlPRzArExEQAREQAREQAREQAQlP2YAIJBeBYgCKAigFoJCt6HsA8L9tALKTq0oqrQiIgAiIQLoQkPBMl5ZWPZOFQAUAxwKoCOBEAHUKZhY8plSJ4jVKFy9+fNFChYsXzMxE4YKZ8Hq8gTrl5ORg34EDgf927NmdtXf/ge179+//Y//BA+v8fv/PAL4DsA7AWgB/AjiYLDBUThEQAREQgdQiIOGZWu2p2iQngbIA7vV4PK1ycnKOz8zIyLno9AZ7rz+/YZErzj7Hc+rxx8Pj8URds+27d2PR8mWY9fHCXe999qln265dxQoUKLAXwLt+v38ogOVRJ6oHREAEREAEROAoCEh4HgU8PSoCMRIoAuBWj8dzs9fjqX9h/dOPvfXSSwvVr3OCv1r5Cp6qFSqgcMGCMSYd+jF/Tg42bv0bazduzF65do13wX+/8s/5/PMNO3bv/rVAgQILfT7fJOMRjWu+SkwEREAEREAE7AQkPGUPIuAMAa7HPNvj8dxWoXTpNg1OOLHEjRdcmHP7FVd6KpQu7UwJgnLZf/AgPv1mhf+1ee9nf/XjDzkr16790Of3TwDwGYBN+VIoZSoCIiACIpDSBCQ8U7p5VTmXELjS6/W+Vqls2dL9O9yd0eKa65CZkeGSov2vGOv/3pLTol/fvz9evowbl0b5/f7eWg/qumZSgURABEQgqQlIeCZ186nwLiZQwuPxPFqsSJHGza66pnbbm25CvVq1CxTKzHRxkQ8Vbc3GDb53Fi/OGfDKy1v+3rHjA7/f3w/AatcXXAUUAREQARFwPQEJT9c3kQqYZAS4K/2WsiVLPn7N+Q0rD+jQ0XNc1apJVoVDxeUu+RGvTs6eMOe9A2s3bKAHlNPwvyVlZVRoERABERABVxCQ8HRFM6gQKULgAo/HM+eqc88rMWvwkAJFCzHjHZYAACAASURBVBVOiWplZWej1wtjsp6aOtWTk5Mz2O/3Pw7AnxKVUyVEQAREQAQcJSDh6ShuZZaiBE7weDyj69epc9XI+x/AhfVPL+CN4fgjt7P5+Y+1/hFTJue8MnfOyuzs7AcAfOj2Mqt8IiACIiAC7iIg4emu9lBpkotAMa/X26xsyZJPdW58e7HerdrEdN5mMlWZh9W/sejj7J7Pj8Evf6wdDmAYgO3JVAeVVQREQAREIP8ISHjmH3vlnNwEvB6PZ97xVatd9ukL4zyVyvIM+PQJ2T4fmvTpmTV70aIdfr//TAB/pE/tVVMREAEREIFYCUh4xkpOz6UzgfM8Hs+Uvu3a13qwaTMULZwaazmjbVCKzxkfLfB3Gj5s4669ex71+XyTeYNntOkovgiIgAiIQPoQkPBMn7ZWTY+eAN+XNlXKV3h+fM9emded3/DoU0yBFJau/CmnzYD+vh/XrO7v8/lGAtiVAtVSFURABERABBJAQMIzAVCVZEoSKODxeJ6rU6NGx+UTJ6fMjvV4tRSPXjq/XZuD3/z26xsAmsYrXaUjAiIgAiKQWgQkPFOrPVWbxBAo7vV4J17bsGGjcT16eiqXK5eYXJI81d379qLryKd8E957d4nf728E4J8kr5KKLwIiIAIiEGcCEp5xBqrkUo5Aca/HM+X2y6+46eVevQsUSZGzORPVSlz32eP553zPTp+24kBWFsXnX4nKS+mKgAiIgAgkHwEJz+RrM5XYOQKFvV7vp82uvuaMiX0e17sSIXceuXTPiKHZ495663u/338WAF+EjyqaCIiACIhAihMIHkxrpXh9Q1Xv9zSss6qcN4EiXq93arubbr5xeOcunhJFi+b9hGIcJuD3+9Fn3Au+IZMmfuH3+68DsFN4RCBOBI6PUzpuT2aV2wuo8olALASOEJ5Vjz0+p0rN42JJJymf2bBmNdavXSVPVlK2XkIL7fF4POOvO79h62kDBqXtcUlHS9jn96PdoAG+KfPen5mdnd0WwJ6jTVPPi0D14+v4KtU41pPKJDb+sTp73erfM1O5jqpb+hI4QnS1fqRvTutHeA1zeoQJQ/thwtC+Ep7p0dwR19Lj8Qz5z5lnPfLh6GcjfkYRQxPgPe/ntWvjX/HrL6P8fn83cRKBoyXQvvfAnBbdeh5tMq5+ftKIgQfHD+pdyNWFVOFEIEYCEp4SnjGaTso+1vjYypUnLR77YpFjKlVO2Uo6WbGtO3bgugcf2Lds5U/3+Hy+iU7mrbxSj4CEZ+q1qWqUXgQkPCU808vic6/tmWVLlvrs4zFjC9WrlY7LnRNnCl98/x2u6NJ52559+y4B8F3iclLKqU5AwjPVW1j1S3UCEp4Snqlu4xHXz+PxfD1r8NDTG11MbaQQbwIzFsxH08f7bPL5fDUB7I93+kovPQhIeKZHO6uWqUtAwlPCM3WtO/KaeTMyMsa2vfGmtmMf7qE1v5FziyrmwawsNH2sN974eOFwAA9H9bAii4AhIOEpUxCB5CYg4Zn8wpML0M8A4DXnJS4HcCBGs7wGwGdpeNd2w+OqVF2wZNxLhXUrUYyWE+Fj23fvxgUd2u39cfWqKwEsifAxRROBwwQkPGUMIpDcBCQ8k194HguAu4XnAcgG8AmAfTGa5fkAVhzF8zFmm6+PFS5YsODmL8e/XPz0OifI2+lAU0yb/yHufLzPGr/fX1dHLDkAPMWykPBMsQZVddKOgIRnagjPmwFMAJBjBvKOAE4FsBJAEQCc2uwCoKyJUxzAWgBjjVjtD6APgOkAHgQwC8DrAHiA8bUA7gZwC4C9RuCmzIvi8Xj6Xn/BhY+9MXhIgQxvRsrUy80V4bWatz36iO/tTxbzg2m0m8uqsrmPgISn+9pEJRKBaAhIeKaG8HwSwDfGU0kxeZ/xfH4KYASAxwB8COBCANUB9DJ3aA8FkAXgeQD3AGD8lgDeBXCumXIfD+ARAD0APBSNcSVB3OpVK1RY+sNr0yqVLk4truAUgXVbtqB+y2b7t27fTq+nbg9zCnwK5CPhmQKNqCr0vf3229Pn0HQAM2bM+AEA+3tIeKaG8KRXkoLTCo8C+ADAMgA0bgrTtwH8B0A1IzzXG08o14PyWXpJLeHJuOcYD+cpAI4BcKkRn6nSZRTwer0fPd623SV9WrfVFHs+tOo9w4Zg7JtvvGg86vlQAmWZjAQkPJOx1VTmIAJ9c3Jy0kp4FihQQMKTRpAiNxdxjedrANaZTUWcvmwXJDz7man2EwAUBMDr5iYD6A7gFwA1ADQJIzzpCvwCQGsA/02h7uPkcqVKf/XDa1OLVypbLoWqlTxV2bV3D+q3aL5r9fp19QGsTp6SJ7SkvIecsw88buppAFvjkNvpZtlNShxhJeEZB4tQEvlNQMLTagFdmZnftpjw/Lnes7TxeHYGwLuA/WY3fLjMuVa0L4DbE166+GdADy8PK98SlLTX6/XOHv9or+tbXX9D/HNVihET6D/hJfQdP+5Vv9/PJR60xXQOlcxabc4+FAPwnFlbzQ9DeuW5hvt7A4hfS3UA/AGAsxecwuLft5u4fOZPAJsBfA7gCQCLzN8p9Pnx+S0AnopRz/QBXK7DpTeuDhKerm4eFS4yAhKeEp6RWUqKxCoKoIE5NimSKrUym412RRLZZXEomBsD4G59e/kvrFy23CffvToV5UtThyvkF4G/Nm/Gcbc12padnU3xQ699Oodm5kOJgpCBm/54ysQ4s86agpGnV7wDYBqAlwAMAcCvJ35gcYMg13KfbT622ps1218CGGXWbnOdNr2ofB82AjjL9AWcCeHxVvydq4OEp6ubR4WLjICEp4RnZJaiWElHgMLzAQBfA2gKYANr4PF4xt572+0dRj3QrUCBAlremd+t2mvs8xg0cQJPU3gqv8uSz/lziv1jAD+ZctDzSQ8mBSU3+5UCMNUcvs/TAGjXvAWKApTrxbguew+AtmYtN4UqT7TgBkN6lDeZZ5gHZzuYHjcScv02xexM4zXNZwy5Zy/h6ermUeEiIyDhKeEZmaUoVtIRoPDkgEwPj7VOdW+ZEiVXrXrjrYraye6O9ly7cQNOb95s6/Y9u48Lc3kB1xnvdkdpE1qKk8wHEj2dvBDiTbMO+y0jPLmeu7c5pYKefE6fM9BbyYsjKDzLAJgIgAf08zSLheYd4JFo9CjTI3odgJ0AOPvBqXWKUK4npfDkpkRXBwlPVzePChcZAQlPCc/ILEWxko6AJTxZcA66271e77SmV171xOTHud9KwQ0EeK7nma3uyvlxzaom2dnZFD/2wGUSV5t1xm4obqLL0Ml46bn28i4jHP8y5+7ydxSU2wAMND/zeLQbjdi0TqLgdDzj8txdTsWXNH9vAWCNmabnumeKUj5PQcs1oRfHaTNTQhlJeCYUrxJ3hoCEZzoKz+WLP8LsCWOxcPYM7ua2Ajff5DX3yjhcmB8u0IsQKg0OBKFOKGdcphkuMK/c/m49Fy596+/0ioTKn7cdcSALFbgOLNxOWG5k+CePjUlMM7f07XnmlpcVz2fyDMeKm1P+tv2R69nsZ4+yvEXeGjqiyM0Xc4xVcAuBye/PRav+/bjJqLmtTBRZvMjgmTQSnqw+31PasrXZihuKzjPn9PIdsALj8d98F+2BfQo9pnz3QgX2Kfy7tZGIHk/GDU7HLeZxRDkkPF3ZLCpUdAQkPC1e2tUeneWkSGwOXpyeCxXoKSkc5m8c3PgcB7DcAge1SHbwlMglLyt95pXb2UccUO1/5yYL/mcFf+kSJTChVx9Po0u4rE3BLQTo9Tz+1ps3/bl5M71vPFv2ejP1yw8qTinTe52ugaKTR5nZRWe6soCEZ9o2fSpVXMJTwjOV7Fl1sRGwT7Vz0H6mZ6vWXQfezT0cCm4jcNcTfTFp7hxezcpNMAtsnn6ui0hn4em2psrX8kh45it+ZR4fAhKeEp7xsSSl4joClvCk6Py/wgUL9v/ypVdOPq12bdcVVAUCnpkxHQ+MGvmbz+cra7zp1pIVCU8ZyGECEp4yhhQgIOEp4ZkCZqwqhCJA4cljeng+4o9Vypf/9bspU1GuFE+RUXAbgTcXfYxbezwcqlgzeNWv28qr8uQPgfa9B05v0a1n/mTuUK6TRgw8OH5Qby4zUUhNAhKeEp6padmqVWB6lvfPz+eVn+eeWnf85+Ne8ujsTvdaRvlrr8retnNnjt/v59pgK8jj6d4mc7xk8ng6jlwZxp+AhKeEZ/ytSim6gsDh8x89Hs+zgzrec+8jLXhCjYJbCbQfPBDj357djR8K5ipHFlXC060Nlg/lkvDMB+jKMt4EJDwlPONtU0rPbQS8Hs/iH1+fftEJNY6JS9F8fh8a93wUL/fqgzIlSuC9JZ8F/t+w3mloO2gAShYrhoNZWXisTTv4/X4s+e5b3HYZr44/FEZPn4bb/3M57urfD1OfGIDChQpiyKSJ6N+hIzoOHYyMDC+8Hi8uaXAGbr30ssPPDZjwEv7cvAlFCxdBo4svCfw9OP4tl1zK+8+xZsN6lC1ZCg81a44nXh7/rzSDy/nSO2+jw82NAteI7tq7Fw89MxpjH+kBHvDeafhQzBg4BDv37MHgSa/gr82bAnUsWaw4erRshVHTpqJ367ZY/PVyvPfZZ8jyZeO02nXQufHtgbI37tkDI+67HzWrVMHzb87CPbfcFrId3v5kMW7r0WNKtj+b51TOBnCChGdcTDZlEpHwTJmmTOeKSHhKeKaz/adH3SuUKbNh85x5leNV2xkLFuCjZUsDIq1/h7u5GxsVS5fBNeefj0eeewZD770P0xbMR1ZWFi6qfzrmfvE5Ot5y6+HsGafTrY3x1OuvoUr58rj3tsYBcTf58SfQpNejGNezF0oVo8P2yNBu8EB0/b87UK18BXQYOhgzBg7+V/xvf/sVby1ahMfatjv8cKg0g8t5Us1jsfmf7biuYUP8tGY1Vvz6K5peeRWefO1VbNu1C2effAqs808HT3wFF9Svj4tPbxDIg+m/2KMnOj85HFP6HrpQZ8SrU3DiMcfgxosuRssn+mLNhg1YNGYsHh//Ip5oz4t0/h1+++svnN6y2Z49+/ax8uUB8AzLsdrVHi/LTf50JDyTvw1VA0h4SnjqNUhxAlXPq1t33efjXo5LNbOys3FFl3vxxuBhaPZ4H8waPBSzPl54WHhyg8yF9U/Hoq+XYfA9nVGscOGwwnPBsqWgUHy0ZSt0f+bpgPC8umsX1K9dB4UyM3H52Wfj0jPOPFxuCs/ypUrBn5ODOtVroP3Njf4V/+IGZ+D+p0Zg9fr1uOzMs9D59ttx00Pd/5VmcDmrli+P5n0fx7tPPhUQwfRgFi9SBDd274Z3nxyJ/hNewrB77wuUJZTwvOu667Hi11/Qq1WbQJzPvv0G0+Z/iNHduqPn2DGoXqEiLjnjjMDvwgnPTf/8g7rN7sDf27fzRh3eNsVrNPnfR3FpPCWS9AQkPJO+CVUBSHgeNgIdIK/3IUUJ3NLs6mvesDxxR1vHPzdtQrvBAwJT3Z9+8w24bpSCy/J43j1kENrceBMGTXwFQzp1RtFChXIVnvQKjn97Ng5mZ+HVvv3z9Hhefe652LV3Hzjd3/6mRmHj7z94AH1efAEn1zwO73++5F9e1OBynlyzJlr1fyLg1Xz69an46LnnMeujj/D6gg9w5dnnYPbixXhjyDAULVw4pPDsekdTvPPpJxh8z70BxLMXL8Kyn1cGRCaFZ7emd+KBp59C9YqVDscJbovd+/ahXrM76B29kNr1aNtKz6ceAQnP1GvTNKyRPJ7yeKah2adRlT0eT79ud9z52PD7usSl1i/OfhOXnXEW6tSogXVbNmPUtGmoW6vWv6baKaI4nf1wsxa5Cs82N9yIdoMGYs3G9Zg/+rk8hSen2k+peRzOadsKbw0dgW6jRh4hKv/YtBF+f05gPeWQyRNRrmQpfPjVl/8SntZUu1XO57o/jPV/b0GDls0xsU/fwLKBziOG4dnuh4444nFHf2zchPv/7/9CCk8uD2g3aADGdH8EFcqUQaNHumNK3/4BrymF56COnTBsymRMX/Ahlk6YFLItfD4f6jZvipVr1txh7hSPS5spkdQhIOGZOm2ZxjWR8JTwTGPzT4OqezyemcM7d7mNHrd4hC++/w4NTjgRhQoWBK96XPT1ctSuXh2FMguicrly+O6331DPHFL/359+xKnHHY95X34RiFswIwNXnXsefvvzT9SqXh2btv2D46pUxZbt2/Hj6lWBzUJcO7p1x45AUY+rWhVnnXTy4WIvXfkTuEGKG3t+X/dXYAPSqvXrjohPUco0mF/hggUDU/Xc3BScZnA5uYaTgWW96pxzwWOnlq1ciTNPOinwewrUZSt/CpRx5do1KF+qdGCNK8Pn338XKOf23bvwyYoVgWdZjhOP5Q2YwPe//x4Q5wcOHgzwIoNw4counbFo+bIHs3y+p+LRXkojtQhIeKZWe6ZpbSQ8JTzzxfR5OPAZAHi/+FYAPwPIiaAkdQFsMM8wOu9TrwDg9wietaKcBuBbAFUAcHfIPgBLAeyKIo1wUa3y8I73zQC2hIjIfDea+t4A4H0A2XHIO1QSBTwez4qJj/U9rfnV1yQoi/gkm5OT86/d6DMWLkCjiy7BsVWqYOKcd3F+vfp49f25R+xYHzrlkPfw1z//QJ0axwSWAEx5fy6KFy0a+P1d192AKuXKoUW/xzG1/4CAYHz0+ecCU+bcde+2cN+TI/DszOlDADzqtrKpPPlPQMIz/9tAJThqAhKeEp5HbUSxJEBXEHdqzAPAy8MfilA8cjD+AMAyk2kxAHQ7cSNGJIHCcBiAkQDeAXAlgIoAruCekUgSyCPOiQDON2KYh7d/HiL+1wC4hm+P+T/j8FrLRIRMj8fzw7sjnqpz7fkNE5F+3NIMtRt9y/ZtaDtwQEAg8hijx9u2+9eOdasAbQY8gZd7Pxb4pzWNbv1t7YYNgR30POKIxy1xCn7bzl0Y96j7boDhxqWeY8dwJzvfCwUROIKAhKcMIgUISHhKeOaLGVN43gjgVQC9AIwBsApAf+PN5PmFfXhSDQAeA+QFMBPAtQA+BMC5yrUAfjBey1kAvjTp8dlnAFwHgPdDUtRRcFLc1gFQFcDNADiV+Zet9lebHcQ87PJZAOtDpHmOSYN/4zWGTI/r8X4z+XD3cbDw5KntJQBwLnc4gMUAhgJ4DQDddawjz+BZbYQo3XCs8wAT9wIA/N3+GFqqmMfj+X7BM2NqXnoGHczuDdypHrwbndP3sz9ZhGdnzsCbQ4YHvJSh4rBWduF5w4Pd0OAEmgHQ/NprUTizILiDnmtSLz/r7EA6z82c6UrhOeaNWbh3+NBXzCHy7m0wlSxfCEh45gt2ZRpfAhKeEp7xtagIU6PwfBLALwD4M8UnBSIHXHofKTApuHh6+EXGK8k49GxSOH4CYDoAy8PI5yhCzwVwFgDOK9OryP9qmPQ7AmgP4D3j3Qy+xoci8njjreTU9+tBaVKYsjxM05oap2Cm15Zl50GVFJTBwpPxC5qzGFsAeMvm8aT3k55fCukRppz8nSVCxxkB+pxZYhAh3sPRSlF4fjHu5epnn3JoDaPbg303OjceBYtK/juvOKE8nhSeO3btwverf8fTXbuh26hRrhSe0xZ8iDt69+JH1qHT5xVEwEZAwlPmkAIEJDwlPPPFjCk2KS45pUjxyJ8pCOmppGjkNTeNzDpQCjdOhw8y0/EZAP4G8HyQ8ORh2/RIMr3mADi3TBFYDUBvM3VJj+RV5t+8GYYij6GI8aReYsQnxS4PvgxOk2WhuLUCPaOdbf8OnmrnLhnWjSKb9etqBLM11c78Od9L0TsawP3Gk8s1r3RR0iPM9N8wHthoG6s0heeyCZOqnW48gNEm4FT8ULvReU6nXXhGEofxwwnPRhdfjFXr1uGsk09B+8GDXCk831q8CLc88hA/Tm5xir3ySR4CEp7J01YqaVgCEp4SnvnyelB4TjZT3X4z1fwrAF4VyE1GnO5+EADvFqwHgGs5RwGg13G+EZPc7kxBRnFJj6ddJFKxcMMRRd8m43Gk9/B640HkhiSu6dxt/kZBymc49V4GwBcAJoRIk55IClqmSS9kTQA8p4jeVno93wzyeK4E8AKAH03ZWwLoYLy2XK9K8XuxWXdKMV0LAK+14QHiaSU89+7f/6/d6NyVzrD0px8DYjGSOIw/9/MlgV3oDOeccgoqlC5zeAe9Ze3coX6mbcd8vrwFITKV8HRLS7izHBKe7mwXlSoqAhKeEp5RGYwTkbkekhtvKEgZuEM8K4YNOBS3mUa4co3oTgDfGNFo1YNXE3LtpDV1Ts/nIcUSPhxSQ8BB8/8CALiFmmUOFYLjh4rDNFgWCuFIdveHK11jsxbW+ntJejyXTphYg0cgKbifgBGemmp3f1PlSwklPPMFuzKNL4GYhefMmTMxd+5cvPjii/B6vejRowd69+6NRYsWYcaMGShbtizq1q2LNm3aYMCAAWjatClq1aI/B3jvvfdQpkwZfPTRRyhcuDC6d++Or776Cv/88w/q16+Phx9+OPA8/8Z0f//9d4wdOzZwPF7Dhg3RunXrmCkUKFCAzimeygMO9oeDbi6KmalbH6Q3klPn9E5yHebRCDq31jG4XHsBnGrWiPJvgc1FC599vubFDQ7dK67gbgK8xan94IHaXOTuZsq30kl45ht6ZRw/AjELT4rFYsWK4e6770bVqlXRpEkTjBs3DrNnz0bFihVxzTXXoGvXrnj66afRrl27wM8UogyTJk0KxKF4/euvvwLPfPrpp9i0aRMuuOCCgKDt2JFbQQ6FDh06BARuPIKEp6E4YWg/TBja9wjxHQ/ASiNfCdAzzOUAXCfLUwICxynNf+a5OpfZ7jzP1xIq81wJmF3t1npf0RKBIwhIeMogUoBATMKTApEeyMaNG2PFihVo1qzZEcJzyZIlqFatGvbs2YMhQ4bkKjwpUOkhbd++PTZv3hwQnpZILVKkCO67775AHiNGjID1b8aJNUh4SnjGajvJ8By9ulyiwM1JXN+61uPxfDNj4ODTbr2UG/IV3E6g1wvPY8ikif38fn9ft5dV5XOegISn88yVY9wJxCQ8H3jgAfBa4Zo1a2Lq1Kn47LPP0Lx588Mez507dwam1TmVPnz48FyFJz2n06ZNQ+XKlVGiRImQHk+r1qtWrQLzpoc01iDhKeEZq+0kw3P25QQLeTqAx+N5Z+zDPa5vf3MjebeToAXv6NML7y357IHde/c+nQTFVREdJiDh6TBwZZcIAlELz127duH666/H4sU8Bhvo2bMnLr/8crzwwgv/mmrv27cvbr31VowePTrsVDuFZ+nSpQNp9OrVK6TwXL58Oc4w51/fdtttmDWLx4XHFo5aeH7x4Rx8+8WnqF33dGz6cy2ua94Gk54cgPsG8jIcYNKTA9HywV4Y89hDKF+lKipUrY7S5Spg1Y/fYcc/W7H5rz9Q57QGuPDam7Brx3a8O2kc6l9wCZYv/giXNbod1WudgJ533oy+L09DteOOR/8OzVGuUhXc3ukBTBz+BI4/uR4yMgviytvvxFcL5uGHpV+gUvVjsHn9n+jUj+eTRxZsU+3cSc7jfHIL3HDDjS/xCLyaMpbD0DmNvC2CAsSaPjcYRZJ+BEUI7HD/J5KIIeJwE1RefOjV5FWjwcEuPPnzux6PZ03fdu0792ndVsIzxgZx8rEzW7XE96tX3XHw4MFpTuarvJKDQLTC05edjQ5XnIN7+g3DWZdcgc3r/8LXnyxEocJFQo4d1vhFGh/PnolSZcuhwUWXofN1F6F974Go3/BiTB09HE27PITn+nRH4aJFA+Mbx7mLrm+EgffchbMuvRw5OcAJpzVArVN5Q3F0YdKIgQfHD+rNa5UVUpNA1MJz7969gc0+9erxkBtg69ath/8766yzsH79ehQqVCjgwdyyZQvWrFkT2BS0ejVXniGwHrR69eqBOFzfeeKJJ6J48eKYP39+4Ofy5ctj3rx5yM7ORkZGBq6++mqsXbsWP/7IA2mAk046Caeeyu0TsYWjEp779+1Fp6sbYsz7n6FwUZ7wcygMvq8NHn2Gxz4CY/s9graPPoE2FzfA8BlzUbkGN1cfCmt/+QnffP4JbrqrA3y+bNx7zYV4bPxrqHrs8QEX8tAubdGmRz/MmfIyylSoiEtuaox50ybhz99/QcsHe+Pzee/ihpbtA7uivJmZ+GDaZJSuUBHnXn4NRj50Lx4YzhN+IgtRrvHkbm/uuo42cEc6bw3KLbA6PMKIO8+jDUyfu+DjEXg+KMsRj8C6lIsxIdaH9cotMP2yISLYDx0/YATsd62vv/HCl3vzIigFNxM4cPAg6jZrit/++pPnyPLKVQUROIJAtMJz2aIF+O/CD7B+zSr0mzAdm/76A1/On4vCRYqGHDvG9n0EHfvyHgxg3uuTDscZ0a0jNqxdjcGvzcbkJwehbc8nMKxLO9zS/l7UPPFUeDwe7N65A/deeyGenbM4IEZjDRKesZJLmueiFp5JU7MwBT0q4bn2l5UY1OkuvDCftzP+LwQLz46PD8Vv33+Dns0b4eD+/Rj55oc47uS6RwjPvbt24e4rzsHkL386nNCYx7rj1vb3gZ3Flg3rcOpZ56JqzVp4ddSQgPDs1eIWlCpTDkWLl8DDo8cHhOh7r76MjMxMnN7wErTsznPSIwtRCs/IElWs/CZg93jySlFuMip0wWn1V3z6Ao8xVXAzgX927kS9Zndg/d9/82v1DzeXVWXLHwLRCk96JentHNa1PW5r1xklypQ9LDxDjR3hhOeL/Xui3rkXoFS5CoFxxxKeq1f+gCLFiuP0Cy8NzPR9OuctDOjYEsfWOQkjZs5DiTLRf8tLeOaPbTmYq4SnBTuS45T27NqJjledh5cXfY3Mgv+bCRh2fzs8PGp8IKlRPbrg/iHclHoo/LXqV/Rv3wwvLPjqCOGZnZWFNpc0wOi30HHGegAAIABJREFUF6J0+UNfh4M7t0brR/oGhKcvOwtL5r2LJybMwNM97gsIT36p3tz6f9v9+UXqzcjASWecg5ljR6HrMF78E1mQ8IyMU5LFsjYX8TB93t70HT3JVcpV2Lb+3ffi5RlOMiTJU9y1GzegwV0tdm/bubN0DOfWJk9FVdKYCUQjPHNycnDfDZfgxNPPxPa/t6D68XVw7Z2tDgvPUGNHbsKzxQM9A86P2vVOR6cnhgc8nrff0zXgVLEH5rvs4/mY/vxIDJs+J+q6SnhGjSzZHpDwjEZ4Mu47E8dhz64dqF23PrZsWB9Yq/nKsH444+L/YP/evVjz80+BL78Ppk9BharVsO3vzfjui8/Q/amxRwhPpvXVR/Pw1Ucf4PyrrsPSj+cH0jz17PMDwvM/tzTBP5s3odpxtQJfqxSer40aijMuugwebwbO+c/VWPT2zMNTIW+Ofw5lK1bGJTfxsp+8g4Rn3oySMAbXfn4MoKn9oHyPx7N0w7tzz6wYg/chCRkkbZEXfb0c13TtMnf/wYPXJW0lYi+4B0B9c2vXOnPZA9dK28ONvJjKduFDbrnxqlwuR+HHV3C4AcD7EaYTe40S8GQ0wvOD6ZPh9+fgmjt4YRrw9CP34Y7O3f811W4fO/p3aBZYq8mwbvXvAZHJpVz0eHboMwgL35qOKSOH4KVFywPCs+ZJp6BitRooWaZcIO5Hb7yOY088Bd9/tQR+vx93RTELZ+GS8EyA4bgrSQnPaIWnFX/X9m0oUfp/0wgH9u1DAU8BFCz0v+V5u3dsR6EiRY7wjga3P78Ot2/dElgTw8WwTgUJT6dIO5rP2wBuCpHjS2Mf7tHm7ltudbQwyiw6Ag89MxojXpvC6zF4gHy6hVMAtOeGVQCXA+A1trwQwR6sa3GDfx+KFcU7b03g5sng8DWAC3O5bcy17KMRnvlRCY5ndLZwSRg9qrEECc9YqCXVMxKesQrPpGrmEIWV8Ez2FgxZfl7d+a9B2ev1drry7HOenTtylHNfNimJN7GVqtPktoN/bt582oEDB3gOa7oFCkGe0DwWwA5T+UHckwmAmxt5vBQ9ocPMKRxcV3QOgOMBcCPdJwA+44ol4+0/w5xnex4AuvDKA+gE4HEAlvB8FMCfRoTeD+A4I3p5MsYHAH53WyO4XXjGg5eEZzwoujoNCU8JT1cbqAoXHwJnHlOp8tLvXp2KksX+dxpDfJJWKvEgsHrDetRufOsmv9/PBXN/xyPNJEujIIDOtmtueUwIr7w9tMX6UOB9x+cCOAvA1UZQPgKAH1ychu8BYAKAKwD8H4DaALj26GwAlQD0AnCvEZ73mPxeN4J3GQAeZcaj5T43cVx3za6EZ5JZtYobioCEp4Sn3ox0IFCsSJFt30x+tXStatXTobpJV8dZCz9Cs8f7LDuQlUWR5DrB4zBQeiZ5bi+PcDt0QPKhYE21n2g2z50PoKHt7xSNT5rlJvRy8uA9Ck96RisC4LEfTJseT07pn8D9oEF141FlAwCsBxD5bk2HAEl4OgRa2SSSgISnhGci7Utpu4hAzye7dB3YremdLiqSimIR6DR8KF6c/VYnn8/3fJpSoYDkkR2bzZR3OwD9zLQ7PZoPBglPCstfjVf0LwA8KXoyAN6iwcsuKDpXmIsW6CHlRiWKSqZL4XkxAF5LetCcufsUgBpm2p1fZ6+adaauag4JT1c1hwoTGwEJTwnP2CxHTyUdgROOr1rtmx9fn164UGZm0hU+lQvM3b91mzXd/dOa1VUBcH1hugbubKfItN+SRq/nnly8wNzBQoPm7WpW4NFhdo4h1z6byFw/yjWiPBGCgf+mt5U3mbkuSHi6rklUoOgJSHhKeEZvNXoiKQkU93g8338w6pljLz+Ls7kKbiGwYOlSXHFfp3fNOkW3FEvlyF8CXJ/6W3ARJDzzt1GUe1wISHhKeMbFkJRIEhDweDzDO93auPszD3ZPgtKmRxF9fj/P7sxZuHxZB5/Pd+gWCgURADYB4AGc8+wwJDxlGilAQMJTwjOpzJhHonA68tsQpS5l1mqtilONeAzLF3mkxU0LX8Upv7yS4d3vW/OKlMffK9aoWGnVLzNmFStckJuIFfKbwIatf+O05s32/b19Wy0AG/K7PMrfNQS4wYzHSt0MYJFVKglP17SPChI7AQlPCc/YrScfnnwCwKXmDvLg8ypPBsCz+7gpIB6Bmzx45Epu4VlzJEs88ssrjUjKk1ca/PuMQR07NX70rlaRxFWcBBMY88ZM3Dt8GM+ofCDBWSn55CJgnWzA/19miU8Jz+RqRJU2JAEJTwnPpHo1eFTKl+YavJ8A8Aw/7krlZoAFRnhyiqqeOQqF6+ZmAbjWiEhuIOBOVh4MzTVU4wDwaJal5mBqHr3yBoDGACgqKTxbBB1SXcgc17LGHDbN8wMpGuhx5c7ZkibPO8waLf6OovFNcw0gD3Hn7+i95JmE3MnLo13sB1nzSiwe6bLYnDHIclJ0vwBgpqlzrA13Za1q1T9YPnGyzvSMlWCcntu6YwfqN79z97q/t/CGnX+t54tTNkomOQnYj9TiTv/AtLuEZ3I2pkp9BAEJTwnPpHkleJg0bzd5z9xFPtp4N+kNYCdNjyePXOFNJ/1NrV4C0Nac3fcHAJ6ezrubfzTClDej8NBqClEKxRHmYGqmQ7HYDcByI3CtQ6opbPl35jnRiFPecsKy8TgWHlJNgcu1WRSYvKeyjRHMzcwOWl4N+JgRrBTQzQHYD7LmQdlMj4KTAvQ5Ez8vD2wkjenNzMxc9u7wJ+tfdS5XEyjkF4Exs2aiy8gnf/b5fN8AsN8qxQ8p/pdb4K5r7sbOLdAO7bu9w8VlWvyAy+3vofLiOxDu+spIysf8WL50P7c0FPfpQb/ktPv97XsPfKVFN36npm7QzUWp27amZhKeEp5JY+T0/vGYFQ6mPDiaXkxej8d7nRkoPJsAqAagg/mdNT1N8ceBnIdIMx2e/8er93h4NA+U5rV7PAOQt5rwSj16QPnsQ+bqPPsh1ZwW7WrSf9GI0w9NmZg3D6mm4KSgtQd6am835aeX1CobB5QKQQdZ25cNMB16YftEMPUfUWMWLFiwXqmiRZf+9fZ7BQvqaKWImCUiUt1md+CHVat4UxE/NBREwE7ALsbZn9Ajfnb73gN3SnjKUJKcgISnhGdSmHBl48Wkp5CBU+KlzUYjTm2zY6b3kWs8fzFikoKNHkx6CS3hyY1AFI7cxEEPE4Xlw8ZTyfgUh9bNMZYwpDeS3lbrkGreF01hy6lx3u3MsnAajEKY3lDu2pkEoIsRFCzbEJN2KOHJ5QAUsvaDrFk2a72qJTw51U7hTXdHOC9TpI1ZyOvxfvJs94fO6njLrbq/PVJqcYw3ZNJE9Bn3wrTs7Gx62hVEIJiAJTzZf3BzEe1ki6baZSgpQEDCU8LzsBnTy8Z1h1xPlEyB0+f7jfiMpNwUWjwkOhrxFnxINQ+spueVgwLDseYQa64t5e0oXIfJfDg9z8OvIwnBB1lH8szRxDmnbq3aH/335Ve0w/1oKMbwbGBtZ4s7s9Zt2XKmWfoRQyp6JMUJUHiyf+HHMj9uAyceSHimeKunR/UkPCU8AwQ41cx1Zlz0p2m/6F/+msYrSo8n13YmxZo1j8czps2NN3Uc16OnvJ7Rt3nMT3R56kk8M2PaUAA9Yk5ED6Y6Aa6RDUyv229hkvBM9WZPi/pJeEp44gQzTX0KAK5llPBMi3c/UMnqpUqU+PW/L00oXKfGMelT63ys6eKvv8aV93fecDAri97xoz2XNR9roqwTTIDT6zxdY4s9HwnPBFNX8k4QkPBMc+HJ6fUZZkMOj/DRRgcnXjt35dHk4gZnvPrekyMzihfhbL9CogjsP3gQN3TvlvXx8mV3+Xy+qYnKR+mmBAGua98YXBMJz5Ro23SvhIRnmgtPfk0XN2seiULCM/26hMwMr3fhEx3ubvhoy1aack9g+z84ehSemvrqFHM2bAJzUtKpSkDCM1VbNq3qJeGZjsLzwP59aHHuydj459qd5sBzC4OEZ1q9/4crW7lcyVKfzx05qubZp3DFhUK8CfywahXO79B2x649e3haQbyudY13MZWeywlIeLq8gVS8SAhIeKaj8GSdW19UH7//8C03wdi9XDwInedKKqQZAY/Hs6t6xUp3LXlxvLdaBR4rqhAvAuu2bMFVXe/b9+OqVdydPDde6Sqd9CMg4Zl+bZ6CNZbwTFfhOWFoP0wY2pdnXI6xiU95PFPwLY+iSt3r1a49bMXEKQU8Hk8UjylqbgRu7N4Ncz5fMsbv9/OCAgURiJmAhGfM6PSgewhIeKa58OR5lDzofDgAKg0JT/e8nPlRkkIej2di+5sb/d/Yh3XSz9E2QLbPhwdHj/I/P2vGrCyfjweA8+xXBRGImYCEZ8zo9KB7CEh4prnwtKbZqTJ4bzmPeNFxSu55QfOjJBkej2d+z7taXfJYm3bIzODZ+QrREsjJycFzs2bmdB/99A8HsrKusg4AjzYdxRcBOwEJT9lDChDoO336dF5NnTahSZMm1FV07B2xthGtH+mb0/qR9GFhptrt6zs7AvhEwjNt3oXcKloyw5uxcnS3B6vccyuXJSpES+DV99/3t+zfd6vf72dnk2y3gUVbXcV3iICEp0OglY0IJIjAEUfHSHjCcm3xxgwFEaiRmZG58In2HWr1aHmXaERIgJ7OcW/Pznn4uWfW7ti160YA30f4qKKJQJ4EJDzzRKQIIuBqAhKeQ/vq3EZXm2i+F65yRkbG/CGd7j31/iZ3IMPLa+gVwhHw+/2Y9fHCnNYDntiwZ98+uoq/EC0RiCcBCc940lRaIuA8AQlPCU/nrS75cixbKLPgj4+3bVfp0btaJV/pHSzxyKmv+bs/O3qb3++vD2Cdg1krqzQhIOGZJg2taqYsAQlPCc+UNe44V6yC1+Od3OSKK66e9FhfeT6D4B7MykLXp0f6J773zud7DxxoDeDXOPNXciIQICDhKUMQgeQmIOEp4ZncFuxs6T0ej+fZ8+rWvfvlnn08Jx57rLO5uzS39X9vCRyZNH3B/AV+v5+LYTe4tKgqVgoQkPBMgUZUFdKagISnhGdavwCxVN7r9fI8yklzn3o688pzzo0liZR55o9NG3Feuza+Tf/8M8rv9z+kczpTpmldWxEJT9c2jQomAhERkPCU8IzIUBTpCAIFChYs2KBwwYLjml55VYPhnbsUKFG0aFoh8vn9ePK1V3OGTJ64a9vOnZxafxMAr59VEIGEEpDwTCheJS4CCScg4SnhmXAjS+EMSmdkZDxXu1r120d2fSDz6nPPQ4ECqX1IAo9KWvnH2pyHnxntn/P5ko/9fn97AKtTuI1VNZcRkPB0WYOoOCIQJQEJTwnPKE1G0UMQON/r9c678pxzir8xeFiBIoUKpSykZ2fOyHlw9NM4mJV1D4AXUraiqphrCUh4urZpVDARiIiAhKeEZ0SGokh5Eqjk9XrbVStfvle7mxsVebRlq5TZ+c5p9dc//CBn+KuT/d/9/vubfr+/nw6Fz9MeFCFBBCQ8EwRWyYqAQwQkPCU8HTK1tMnmlAyPp0+NypVv6NOmbfFGF1+KMiVKJGXls33ZWLxiRc6gia9kfbxs6Zc+v38wgLlJWRkVOmUISHimTFOqImlKQMJTwjNNTT/h1S6X4fXOKVms2FmD7rnX0+6mm+H1eBKeabwy+GnN6pxru3XN/nPTpnV+v583EC2PV9pKRwSOhoCE59HQ07MikP8EJDwlPPPfClO3BHy/Gng8nka1a9ToekG904q3uObaAhc3OOMIEZqVnY3MjIx8p7Bt10688Oab+95ctMj79c8/z8nyZY0BsATAnnwvnAogAoaAhKdMQQSSm4CEp4Rncltw8pS+RKbX28mXk9PolJo1G7S87vpCF53eAIu//hrvLfkUMwcNQYXSZRytTbbPhz82bsSK337xv/7hh9mzFy9ale3zfer3+0cD+M7RwigzEYiQwF3d++Q06fRAhLGTM9q0Z0ccnPTUoNTdpZiczaJSx4nAEcLzxpbtc268i6ejpEd4e+KLeHfS+NQ+/yY9mjLZaslFnz29Xm9Xn89XmGeAVq9YEV++9AqcOA90y/ZtmDRnDkZNfz1r3ZYtXgC8cehhACuSDaTKm34EPB6Pz+/3J8+6ldiayAcg/6dBYiu7nhKBXAkEi64eachrSBrWWVXOfwJ81wYBsN5Bf5kSJXJqVa/uPaZS5ZxzTj0VdY87vkC92nVQo2LFmM4H3bN/P35ctQorfv3F/8UP3/t+Xrs2c+3GDfs2bN36jc/n44HvXwJYCWCzDn/Pf4NQCSIm4OzUQMTFinvEbXFPUQmKgAsIyNvngkZQEdKKAL0YXQAMBxDstfkTwEav1/tuTk5OJQC1AJQvUrhw8eOqVClVs0qVcmVLlsosUaQIShYvjkKZmQFwPO7on507sW3nTmzZvj1nw9a/d2/aunX71p079wLYCmAdgF/8fv8nAM4GMCCtiKuyIiACIiACriEg4emaplBB0oRARwDctBPu3aNI3A7gfAC7QjCht6cUgIoA7Pd00juyA8AGAAdyYdkXAP9TEAEREAEREAHHCUh4Oo5cGaYxgeIArg1R/9sBzAj6/TIAqxLASsIzAVCVpAiIgAiIQGQEJDwj46RYIpBIAk6KQSfzSiQzpS0CIiACIpCEBCQ8k7DRVOSUI+CkGHQyr5RrKFVIBERABETg6AhIeB4dPz0tAvEg4KQYdDKveLBRGiIgAiIgAilEQMIzhRpTVUlaAk6KQSfzStoGUcFFQAREQAQSQ0DCMzFclaoIREPASTHoZF7RMFBcERABERCBNCAg4ZkGjawqup6Ak2LQybxcD14FFAEREAERcJaAhKezvJWbCIQi4KQYdDIvtbYIiIAIiIAIHEFAwlMGIQL5T8BJMehkXvlPViUQAREQARFwFQEJT1c1hwqTQgTKARgJ4DcAQ110m5CEZwoZmaoiAiIgAslGQMIz2VpM5U02AlcB6ArgCwDzASwJUQEnxaCTeSVbW6m8IiACIiACCSYg4ZlgwEo+7QkMAdAawKUAWgB4BcAvQVScFINO5pX2jS8AIiACIiACRxKQ8JRFiEBiCFQAcCuA/wJYbrIoAqAwgG0SnomBrlRFQAREQATcTUDC093to9IlL4EyACg015sqtDLezlA1ctIL6WReydt6KrkIiIAIiEBCCEh4JgSrEhUBnAOgmlnb6QXwLoDTw3BxUgw6mZfMQAREQAREQASOICDhKYMQgfgToKezKQB6PX8HkAPgZwArJTzjD1spioAIiIAIJA8BCc/kaSuVNHkInAHgTwBXA6C3k4Hic5KEZ/I0okoqAiIgAiIQfwISnvFnqhRFIFoCTk5/O5lXtBwUXwREQAREIMUJSHimeAOrevlCgDvXOd0eHIJ3s1t/d1IMOplXvsBXpiIgAiIgAu4lIOHp3rZRyZKXQGMA1wYVn1Pt7cJUyUkx6GReyduCKrkIiIAIiEBCCEh4JgSrEk1zAsUB7AfAszztYYOEZ5pbhqovAiIgAmlOQMIzzQ1A1U8IgVMAbARwftDmonckPBPCW4mKgAiIgAgkCQEJzyRpKBUzKQlUBQLnefoALACwV8IzKdtRhRYBERABEYgTAQnPOIFUMiIQRKAUgBUArgBQEsBkAHUlPGUnIiACIiAC6UxAwjOdW191TySB4wBUB/CJyeRjAJcb72dwvk5u+HEyr0TyVdoiIAIiIAJJSEDCMwkbTUV2PQEeIE/v5uMAnjRHK50LoIk8nq5vOxVQBERABEQggQQkPBMIV0mLQIQEnPRCOplXhNVXNBEQAREQgXQhIOGZLi2teuYHgSEAagPINv81l8czP5pBeYqACIiACLiFgISnW1pC5Ug1AseaQ+R5puczAKYA+D8A/hAVddIL6WReqdamqo8IiIAIiMBREpDwPEqAelwEwhCoZTYXXQhgIIAvAVxiDpYPfsRJMehkXjIOERABERABETiCgISnDEIEEkMgw0yz7zCezz8AzA+TlZNi0Mm8EkNWqYqACIiACCQtAQnPpG06FdzFBLirvV5Q+XhX+ySXC89bAPB2JS+A28y61FlhjoByMX4VTQREQAREwK0EJDzd2jIqVzoRcNILGS4vD4ClACia7weQBWA7gHJmjWo6tYfqKgIiIAIikCACEp4JAqtk05pAYSPceGORPWxzscezIICFAC4AwN34PIOU/QNF6NC0bk1VXgREQAREIG4EJDzjhlIJicBhAo3NdZkPAqCgY+BUezsXC08W7TUAywGcB4B14AYpLhl4S20rAiIgAiIgAvEgIOEZD4pKQwTCE6gBgNPYDGtdLjzVjiIgAiIgAiKQUAISngnFq8TTmEB5c4xSJoC5xtt5tcuFJ9d3Pmw2F80DMD6N209VFwEREAERSAABCc8EQFWSImCOUqpk1kwOM+snKTwPhqDjls1F/wXAc0f3mXWeIwFsUmuKgAiIgAiIQLwISHjGi6TSEYEjCRQD0AXAN+bWou/MAfKhOLlBeBYCMAfA5aaADQFsBvCbGlYEREAEREAE4kVAwjNeJJWOCBxJgMcQHWeOKCoC4ECY6zL5lBuEJ8txMYBPzEYo3jHPQ+9DeWjV1iIgAiIgAiIQEwEJz5iw6SERyJNAUQCPGfFJTyJ3i9Pr6VaPJ8vFXe3sE7gZilPuiwG8DWBqnrVVBBEQAREQARGIgICEZwSQFEUEjpJAWQDfmrvb3Sw87WXjeZ70eP55lHXX4yIgAiIgAiJwmICEp4xBBBJDoBSAwQC4dpJ3tH+ai4hzy1T7yQbFKQBaAuigzUWJMQ6lKgIiIALpSkDCM11bXvVONAHeWlTGnN1ZwqyffC9Mpm4RnhTK7BN8AEZLdCbaRJS+CIiACKQfAQnP9Gtz1dg5Alwr+TyA5gCuA7DI5cKTxatuyviXc5iUkwiIgAiIQLoQkPBMl5ZWPZ0kcCWA9gAWAPgJQE8A1+RSALd4PF8B8D6AawFkm+Og9jgJTnmJgAiIgAikNgEJz9RuX9UufwhwY05Xs5Od52C2TQLhaT/Hk3fMfwlgo87xzB8DUq4iIAIikKoEJDxTtWVVL7cQaAKAnsQpZrNOqHK5xeO5DMCZACYAuAhAXQD73QJS5RABERABEUh+AhKeyd+GqoH7CdjPxXSz8KTQ5G1FVwGYZa7OdD9dlVAEREAERCBpCEh4Jk1TqaApTMAtHs8RACqaXe28bam1xGcKW52qJgIiIAL5QEDCMx+gK0sRCCLgBuFZ2NxSRG8nw/kA/gbwq1pLBERABERABOJFQMIzXiSVjggcSeBYAPyP107mFdwgPFlGXuvJI5+4o926MvMjAPPyqoD+LgIiIAIiIAKREJDwjISS4ohA9AR4aDw363D6mht0cgBMDpOMW4RnP3OAvL2Yn0l4Rt/4ekIEREAERCA0AQlPWYYI5D8BtwjP/CehEoiACIiACKQ0AQnPlG5eVS4fCXgBjAKQCYD3tn8F4CmXezx5ePx0AAfNBqN3AOzOR4bKWgREQAREIMUISHimWIOqOq4hUAvAeQBeNSVaAuASAFkhSugGj2dBc2vRf1xDUAURAREQARFIOQISninXpKqQSwhUBjASQFMARc3GnZNc7vGkV5YeWno59wFoaW4vcglSFUMEREAERCDZCUh4JnsLqvxuJnAugNMA+AHMB7DW5cKTHlkr+AAs1c1FbjYvlU0EREAEko+AhGfytZlK7H4CvKv9WwA8hJ03AeUV3DDVzjLyWs/gPoHrPF/PqwL6uwiIgAiIgAhEQkDCMxJKiiMC0RGgkNxozsOk19AKK8Ik4xbhGV0tFVsEREAEREAEoiQg4RklMEUXgQgIFAJwG4CyAH6xxf/A5cKTd7X3BlAMwJsAXo6grooiAiIgAiIgAhETkPCMGJUiikDCCLjB4+kB8IXZeX8PAB6APxbApoTVWgmLgAiIgAikHQEJz7RrclXYhQTcIDx5VzvXc14J4EEAXBbAzVC/uZCXiiQCIiACIpCkBCQ8k7ThVGzXE6gC4FozXc3jlKYBuDFMqd0gPFm08QDo7VwA4EUAU81B8q6HrQKKgAiIgAgkBwEJz+RoJ5UyOQk8AGArgLMBDAfwh8uFZ3Ozs50CmetUuc6TxyopiIAIiIAIiEBcCEh4xgWjEhGBIwjQw8kNOgwPAXgFwBbzXyhUbvB4WlPtVwN4DABvWvrd/KfmFQEREAEREIG4EJDwjAtGJSICRxA4FUCdICY5AGa72OPJu+WXAfjEHHa/w6zxXK22FQEREAEREIF4EZDwjBdJpSMCRxLg3efHmM05fM8uArDYxcKTRTsWwPUAxgCoGOHh92p3ERABERABEYiYgIRnxKgUUQSiIlDbiDdOWTNww851AA6ESMUNU+1RVU6RRUAEREAERCAWAhKesVDTMyKQN4FKALi5qIe5OvNTs8mI97YHBwnPvHkqhgiIgAiIQAoQkPBMgUZUFVxLoB0AbtbhzvBhAJaHKamEp2ubUAUTAREQARGIJwEJz3jSVFoicCSB6gDeB3AmgD7mOspQjCQ8ZTkiIAIiIAJpQUDCMy2aWZXMBwJVAfBczOLmeKJF5laggyHKIuGZDw2kLEVABERABJwnIOHpPHPlmB4EuKP9YrPBaDSAjwFcCiBbwjM9DEC1FAEREAER+DcBCU9ZhQgkjgAF570AtgNoDGBhmKzk8UxcGyhlERABERABFxGQ8HRRY6goKUmgiKnVvlxqJ+GZkk2vSomACIiACAQTkPCUTYhAYgjwAPkW5kD2bQB4jFJ7eTwTA1upioAIiIAIJAcBCc/kaCeVMvkI8AD5WgDmRVB0eTwjgKQoIiACIiACyU9AwjP521A1cB+BQgDKABgM4EHbhqKd8ni6r7FUIhEQAREQAecISHg6x1o5pQ+BJuZ6THuNcwC0lvBMHyNQTUVABERABP5NQMLxGxVfAAAOoElEQVRTViEC8SdQAsDrZn0nU69m1nsOkfCMP2ylKAIiIAIikDwEJDyTp61U0uQh0A3AVAAbTJH5nvGudp7jmRWiGlrjmTxtq5KKgAiIgAgcBQEJz6OAp0dFIAwBruucAeAPm/BcYg6Ul/CU2YiACIiACKQtAQnPtG16VTyBBMoC+AZAfQD/ALjBrPnsFCZPeTwT2BhKWgREQAREwD0EJDzd0xYqSWoROB7AZQC4w51T7nMAHJDwTK1GVm1EQAREQASiIyDhGR0vxRaBRBCQxzMRVJXm/7d3fyF/V3UcwD80UbRpW5E0FbbmXGKTKYNNnGzBhGYX68JCKoKWFxnRjQq76KJnN9EuEqIuosBRdtFNN1JMZW4ZET3DNkYlj87UleGsttrUwFUsnoc1pDa2c37f7+f3/fPyyuE53885r8+H7c1xTgIECBDonIDg2bmWONAIBQTPETbdlQkQIDBGAcFzjF13564JCJ5d64jzECBAgEArAoJnK6w+SqBIQPAs4rKYAAECBPoqIHj2tXPOPSQBwXNI3XQXAgQIELiggOBpOAhMX0DwnH4PnIAAAQIEEgQEzwRkJQhcRKCN4Lk+Ipafp+4nz/7h9v/9R29FxFMR8S9dIkCAAAECbQsInm0L+z6Biwu0ETzn/xzRX0XE4oi48gJH+HdEbI2IvRc/ohUECBAgQGByAcFzckNfIDCpQBvBc/5MN5993bw+Ipb+zyHnQ+d9EfHjSQ9vPwECBAgQuFQBwfNSpawj0J5AW8Fz/sSrI+L7EXFLRFxz9gpvRsRnIuLx9q7kywQIECBA4P8FBE9TQWD6Am0Gz/nbvfNfu1/uX69Pv+FOQIAAgbEKCJ5j7bx7NyGwrImPRMRDEfGNhr51oc98KCIei4g9EfHVCWrN/3/n/UWAAAECBKoEBM8qNpsIRNywctWZ6z+4ajQUf3r5xXj1pRf9nDGajrsoAQIEmhfwi0jzpr44EoHtO2bObN8xyeNhv6B279oZu3fN+DmjX21zWgIECHRKwC8inWqHw/RJQPDsU7eclQABAgS6ICB4dqELztBLAcGzl21zaAIECBCYooDgOUV8pfstIHj2u39OT4AAAQL5AoJnvrmKAxEQPAfSSNcgQIAAgTQBwTONWqGhCQieQ+uo+xAgQIBA2wKCZ9vCvj9YAcFzsK11MQIECBBoSUDwbAnWZ4cvIHgOv8duSIAAAQLNCgiezXr62ogEBM8RNdtVCRAgQKARAcGzEUYfGaOA4DnGrrszAQIECEwiIHhOomfvqAUEz1G33+UJECBAoEJA8KxAs4XAvIDgaQ4IECBAgECZgOBZ5mU1gXMCgqdhIECAAAECZQKCZ5mX1QQETzNAgAABAgQqBQTPSjjbCHjxNAMECBAgQKBMQPAs87KagBdPM0CAAAECBCoFBM9KONsIePE0AwQIECBAoExA8CzzspqAF08zQIAAAQIEKgUEz0o42wh48TQDBAgQIECgTEDwLPOymoAXTzNAgAABAgQqBQTPSjjbCHjxNAMECBAgQKBMQPAs87KagBdPM0CAAAECBCoFBM9KONsIePE0AwQIECBAoExA8CzzspqAF08zQIAAAQIEKgUEz0o42wh48TQDBAgQIECgTEDwLPOymoAXTzNAgAABAgQqBQTPSjjbCHjxNAMECBAgQKBMQPAs87KagBdPM0CAAAECBCoFBM9KONsIePE0AwQIECBAoExA8CzzspqAF08zQIAAAQIEKgUEz0o42wh48TQDBAgQIECgTEDwLPOymoAXTzNAgAABAgQqBQTPSjjbCHjxNAMECBAgQKBMQPAs87KagBdPM0CAAAECBCoFBM9KONsIePE0AwQIECBAoExA8CzzsppA4y+eX//y/XHV4sUL3129dl3csHJVrFl/58KPj7/+Wvx29pexedu98crzz8VPf/honDz+l3jvtR+I+770YMwdejauXrJ0Yf2xP7wSjz3ytVi2YmWceP21eP7wwbhpzdpYfdu6+Nint0/cud27dsbuXTN+zphY0gcIECAwXgG/iIy3924+oUBTL57fmdkRD8zsWjjNkz/6QSx5/7WxYcvWhR8f++PRmN27J7Z97gvx+U23x7d+8rNY/J4l507+zvVHX5iLRx7+Ynzz8f0L//yzd9wS3917IK48G2onvG4InpMK2k+AAAECgqcZIFAp0FTwfOjej8bym26OZctXxDVL33fe4Llu85bYef+n4nv7n41XXzoSv37m6bj1jrviyOGDMfv0E3Hdihvj1Im/xtEjc4JnZT9tI0CAAIH2BQTP9o1VGKhAU8HzUl48N96zLR7+xNZ49JlDcepvx+PAvqfirVMn46rFV58Lql48BzporkWAAIEBCQieA2qmq+QKZAbPj29/IL79lQdjPoDeftdH4uW55+LQL/bHuwXP3KarRoAAAQITCQieE/HZPGaBpoLn73/3m7jxw7cuUM7/ns65gwcW/n7+93KuWb8xTvz5WFy3YmX88/TbcfDn++L06bdj0bsWxdo7N8UbJ/8el19xxcJ/bPSPN9+IFw4fjNs2bl7Yf2Dfk7Fu05ZYdNlljbTJ7/FshNFHCBAgMGoBwXPU7Xf5SQSaCp6TnCFzr+CZqa0WAQIEhikgeA6zr26VICB4JiArQYAAAQKDEhA8B9VOl8kUEDwztdUiQIAAgSEICJ5D6KI7TEVA8JwKu6IECBAg0GMBwbPHzXP06QoIntP1V50AAQIE+icgePavZ07cEQHBsyONcAwCBAgQ6I2A4NmbVjlo1wQEz651xHkIECBAoOsCgmfXO+R8nRUQPDvbGgcjQIAAgY4KCJ4dbYxjdV9A8Ox+j5yQAAECBLolIHh2qx9O0yMBwbNHzXJUAgQIEOiEgODZiTY4RB8FBM8+ds2ZCRAgQGCaAoLnNPXV7rWA4Nnr9jk8AQIECExBQPCcArqSwxAQPIfRR7cgQIAAgTwBwTPPWqWBCQieA2uo6xAgQIBA6wKCZ+vECgxVQPAcamfdiwABAgTaEhA825L13cELCJ6Db7ELEiBAgEDDAoJnw6A+Nx4BwXM8vXZTAgQIEGhGQPBsxtFXRiggeI6w6a5MgAABAhMJCJ4T8dk8ZgHBc8zdd3cCBAgQqBEQPGvU7CEQEYKnMSBAgAABAmUCgmeZl9UEzgkInoaBAAECBAiUCQieZV5WExA8zQABAgQIEKgUEDwr4Wwj4MXTDBAgQIAAgTIBwbPMy2oCXjzNAAECBAgQqBQQPCvhbCPgxdMMECBAgACBMgHBs8zLagJePM0AAQIECBCoFBA8K+FsI+DF0wwQIECAAIEyAcGzzMtqAl48zQABAgQIEKgUEDwr4Wwj4MXTDBAgQIAAgTIBwbPMy2oCXjzNAAECBAgQqBQQPCvhbCPgxdMMECBAgACBMgHBs8zLagJePM0AAQIECBCoFBA8K+FsI+DF0wwQIECAAIEyAcGzzMtqAl48zQABAgQIEKgUEDwr4Wwj4MXTDBAgQIAAgTIBwbPMy2oCXjzNAAECBAgQqBQQPCvhbCOw4e6tZzbcfc9oIGb37onZvU/4OWM0HXdRAgQINC/gF5HmTX2RAAECBAgQIEDgPAKCp7EgQIAAAQIECBBIERA8U5gVIUCAAAECBAgQEDzNAAECBAgQIECAQIqA4JnCrAgBAgQIECBAgIDgaQYIECBAgAABAgRSBATPFGZFCBAgQIAAAQIEBE8zQIAAAQIECBAgkCIgeKYwK0KAAAECBAgQICB4mgECBAgQIECAAIEUAcEzhVkRAgQIECBAgAABwdMMECBAgAABAgQIpAgIninMihAgQIAAAQIECAieZoAAAQIECBAgQCBFQPBMYVaEAAECBAgQIEBA8DQDBAgQIECAAAECKQKCZwqzIgQIECBAgAABAoKnGSBAgAABAgQIEEgREDxTmBUhQIAAAQIECBAQPM0AAQIECBAgQIBAioDgmcKsCAECBAgQIECAgOBpBggQIECAAAECBFIEBM8UZkUIECBAgAABAgQETzNAgAABAgQIECCQIiB4pjArQoAAAQIECBAgIHiaAQIECBAgQIAAgRQBwTOFWRECBAgQIECAAAHB0wwQIECAAAECBAikCAieKcyKECBAgAABAgQICJ5mgAABAgQIECBAIEVA8ExhVoQAAQIECBAgQEDwNAMECBAgQIAAAQIpAoJnCrMiBAgQIECAAAECgqcZIECAAAECBAgQSBEQPFOYFSFAgAABAgQIEBA8zQABAgQIECBAgECKgOCZwqwIAQIECBAgQICA4GkGCBAgQIAAAQIEUgQEzxRmRQgQIECAAAECBARPM0CAAAECBAgQIJAiIHimMCtCgAABAgQIECAgeJoBAgQIECBAgACBFAHBM4VZEQIECBAgQIAAAcHTDBAgQIAAAQIECKQICJ4pzIoQIECAAAECBAgInmaAAAECBAgQIEAgRUDwTGFWhAABAgQIECBAQPA0AwQIECBAgAABAikCgmcKsyIECBAgQIAAAQKCpxkgQIAAAQIECBBIERA8U5gVIUCAAAECBAgQEDzNAAECBAgQIECAQIqA4JnCrAgBAgQIECBAgIDgaQYIECBAgAABAgRSBATPFGZFCBAgQIAAAQIEBE8zQIAAAQIECBAgkCIgeKYwK0KAAAECBAgQICB4mgECBAgQIECAAIEUAcEzhVkRAgQIECBAgAABwdMMECBAgAABAgQIpAgIninMihAgQIAAAQIECAieZoAAAQIECBAgQCBFQPBMYVaEAAECBAgQIEBA8DQDBAgQIECAAAECKQKCZwqzIgQIECBAgAABAoKnGSBAgAABAgQIEEgREDxTmBUhQIAAAQIECBAQPM0AAQIECBAgQIBAioDgmcKsCAECBAgQIECAgOBpBggQIECAAAECBFIEBM8UZkUIECBAgAABAgQETzNAgAABAgQIECCQIiB4pjArQoAAAQIECBAgIHiaAQIECBAgQIAAgRQBwTOFWRECBAgQIECAAIH/ABXo99Xg3oBQ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https://creately.com/jupiter/diagram/image/i2h3cs9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764704"/>
            <a:ext cx="7992889" cy="5619751"/>
          </a:xfrm>
          <a:prstGeom prst="rect">
            <a:avLst/>
          </a:prstGeom>
          <a:blipFill>
            <a:blip r:embed="rId3"/>
            <a:tile tx="0" ty="0" sx="100000" sy="100000" flip="none" algn="tl"/>
          </a:blipFill>
        </p:spPr>
      </p:pic>
    </p:spTree>
    <p:extLst>
      <p:ext uri="{BB962C8B-B14F-4D97-AF65-F5344CB8AC3E}">
        <p14:creationId xmlns:p14="http://schemas.microsoft.com/office/powerpoint/2010/main" val="2996930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9ac13002-a-62cb3a1a-s-sites.googlegroups.com/site/himfinalreport/source-code-java-projects/airline-reservation-system-project-in-java/ER%20DIAGRAMS%20of%20online%20Airline%20flight%20ticket%20booking%20system%20Project%20in%20java.png?attachauth=ANoY7cpJFhUKzJvG4W59cpnrVHwnds-4rjbYvYgvcu9VCT8SDsOt5j0AAJww8q5aW5ZNbv0srpajedNsifFAT9DLYuIYfc9QBt0xV3x3ZEYSuG5oozNoB85f0oscPk_39jYdbYt-S6As9_FSi6uXj0MVoaT5S0UBh2BUxQMcEuVwSJZ1BL15XfLZl5TmsceyTjsStHPaP_xECOSI2qOpAy9GflG4sAyFPJmQe6vLZo8ozlbScRGkPWC2X-rqI3VP_a4CB5tnuFS7ZipSoK-Uzt9x5xog7XzosHnl1AEnAp0jie8N434cOEfAWj2Icy0Cpvzh7B86ezRDWHZunJvTbCq6eAhLU12Y0IyJdTejrshkIQGFQn0vdLSOVYvCKNdE79d0bavI9RRQmL1a0iT8RAKccknTofNBDg%3D%3D&amp;attredirects=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6632"/>
            <a:ext cx="8928992" cy="6624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2144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sites.google.com/site/himfinalreport/_/rsrc/1422968418373/project-reports/airline-reservation-system-project-report/User%20Module%20user%20case%20-%20airline%20flight%20reservation%20system%20proje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476672"/>
            <a:ext cx="6624736" cy="6199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1034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sites.google.com/site/onlineauctionfinalreport/_/rsrc/1422968933176/source-code-asp-net-projects/airline-reservation-system-project-in-asp-net/Figure%202-%20Class%20Diagram%20of%20online%20Airline%20reservation%20system%20project%20in%20Asp.N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588" y="2132856"/>
            <a:ext cx="7128792" cy="4325931"/>
          </a:xfrm>
          <a:prstGeom prst="rect">
            <a:avLst/>
          </a:prstGeom>
          <a:blipFill>
            <a:blip r:embed="rId3"/>
            <a:tile tx="0" ty="0" sx="100000" sy="100000" flip="none" algn="tl"/>
          </a:blipFill>
        </p:spPr>
      </p:pic>
      <p:sp>
        <p:nvSpPr>
          <p:cNvPr id="2" name="TextBox 1"/>
          <p:cNvSpPr txBox="1"/>
          <p:nvPr/>
        </p:nvSpPr>
        <p:spPr>
          <a:xfrm>
            <a:off x="1043608" y="332656"/>
            <a:ext cx="6768752" cy="1200329"/>
          </a:xfrm>
          <a:prstGeom prst="rect">
            <a:avLst/>
          </a:prstGeom>
          <a:noFill/>
        </p:spPr>
        <p:txBody>
          <a:bodyPr wrap="square" rtlCol="0">
            <a:spAutoFit/>
          </a:bodyPr>
          <a:lstStyle/>
          <a:p>
            <a:r>
              <a:rPr lang="en-IN" dirty="0"/>
              <a:t>The online ticket booking application will follow three-tier architecture. In three-tier architecture application will run on three layer. User layer, application layer and data base layer. The client only displays the GUI and data but has no part in producing results.</a:t>
            </a:r>
            <a:endParaRPr lang="en-IN" dirty="0"/>
          </a:p>
        </p:txBody>
      </p:sp>
    </p:spTree>
    <p:extLst>
      <p:ext uri="{BB962C8B-B14F-4D97-AF65-F5344CB8AC3E}">
        <p14:creationId xmlns:p14="http://schemas.microsoft.com/office/powerpoint/2010/main" val="1254036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928662" y="571480"/>
            <a:ext cx="7211526" cy="923330"/>
          </a:xfrm>
          <a:prstGeom prst="rect">
            <a:avLst/>
          </a:prstGeom>
          <a:solidFill>
            <a:schemeClr val="accent3">
              <a:lumMod val="75000"/>
            </a:schemeClr>
          </a:solid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b="1" dirty="0" smtClean="0">
                <a:ln w="50800"/>
                <a:solidFill>
                  <a:schemeClr val="bg1">
                    <a:shade val="50000"/>
                  </a:schemeClr>
                </a:solidFill>
              </a:rPr>
              <a:t>Airline ticketing system</a:t>
            </a:r>
            <a:endParaRPr lang="en-US" sz="5400" b="1" cap="none" spc="0" dirty="0">
              <a:ln w="50800"/>
              <a:solidFill>
                <a:schemeClr val="bg1">
                  <a:shade val="50000"/>
                </a:schemeClr>
              </a:solidFill>
              <a:effectLst/>
            </a:endParaRPr>
          </a:p>
        </p:txBody>
      </p:sp>
      <p:sp>
        <p:nvSpPr>
          <p:cNvPr id="3" name="TextBox 2"/>
          <p:cNvSpPr txBox="1"/>
          <p:nvPr/>
        </p:nvSpPr>
        <p:spPr>
          <a:xfrm>
            <a:off x="714348" y="2071678"/>
            <a:ext cx="8001056" cy="3785652"/>
          </a:xfrm>
          <a:prstGeom prst="rect">
            <a:avLst/>
          </a:prstGeom>
          <a:noFill/>
        </p:spPr>
        <p:txBody>
          <a:bodyPr wrap="square" rtlCol="0">
            <a:spAutoFit/>
          </a:bodyPr>
          <a:lstStyle/>
          <a:p>
            <a:r>
              <a:rPr lang="en-IN" sz="2400" dirty="0" smtClean="0"/>
              <a:t>An </a:t>
            </a:r>
            <a:r>
              <a:rPr lang="en-IN" sz="2400" dirty="0"/>
              <a:t> </a:t>
            </a:r>
            <a:r>
              <a:rPr lang="en-IN" sz="2400" b="1" dirty="0">
                <a:solidFill>
                  <a:srgbClr val="FF0000"/>
                </a:solidFill>
              </a:rPr>
              <a:t>Internet booking engine</a:t>
            </a:r>
            <a:r>
              <a:rPr lang="en-IN" sz="2400" dirty="0">
                <a:solidFill>
                  <a:srgbClr val="FF0000"/>
                </a:solidFill>
              </a:rPr>
              <a:t> (IBE</a:t>
            </a:r>
            <a:r>
              <a:rPr lang="en-IN" sz="2400" dirty="0" smtClean="0">
                <a:solidFill>
                  <a:srgbClr val="FF0000"/>
                </a:solidFill>
              </a:rPr>
              <a:t>)</a:t>
            </a:r>
            <a:r>
              <a:rPr lang="en-IN" sz="2400" dirty="0" smtClean="0"/>
              <a:t>  </a:t>
            </a:r>
            <a:r>
              <a:rPr lang="en-IN" sz="2400" dirty="0"/>
              <a:t>is a website that allows consumers and </a:t>
            </a:r>
            <a:r>
              <a:rPr lang="en-IN" sz="2400" dirty="0" smtClean="0"/>
              <a:t>travel agents</a:t>
            </a:r>
            <a:r>
              <a:rPr lang="en-IN" sz="2400" dirty="0"/>
              <a:t> to book flights, hotels, holiday packages, insurance and other services online</a:t>
            </a:r>
            <a:r>
              <a:rPr lang="en-IN" sz="2400" dirty="0" smtClean="0"/>
              <a:t>.</a:t>
            </a:r>
          </a:p>
          <a:p>
            <a:endParaRPr lang="en-US" sz="2400" dirty="0">
              <a:latin typeface="Arial" pitchFamily="34" charset="0"/>
              <a:cs typeface="Arial" pitchFamily="34" charset="0"/>
            </a:endParaRPr>
          </a:p>
          <a:p>
            <a:r>
              <a:rPr lang="en-IN" sz="2400" dirty="0" smtClean="0"/>
              <a:t>An </a:t>
            </a:r>
            <a:r>
              <a:rPr lang="en-IN" sz="2400" dirty="0"/>
              <a:t>internet booking engine allows a customer to specify their travel requirements such as </a:t>
            </a:r>
            <a:r>
              <a:rPr lang="en-IN" sz="2400" dirty="0">
                <a:solidFill>
                  <a:srgbClr val="FF0000"/>
                </a:solidFill>
              </a:rPr>
              <a:t>city of departure</a:t>
            </a:r>
            <a:r>
              <a:rPr lang="en-IN" sz="2400" dirty="0"/>
              <a:t>, </a:t>
            </a:r>
            <a:r>
              <a:rPr lang="en-IN" sz="2400" dirty="0">
                <a:solidFill>
                  <a:srgbClr val="FF0000"/>
                </a:solidFill>
              </a:rPr>
              <a:t>destination</a:t>
            </a:r>
            <a:r>
              <a:rPr lang="en-IN" sz="2400" dirty="0"/>
              <a:t>, </a:t>
            </a:r>
            <a:r>
              <a:rPr lang="en-IN" sz="2400" dirty="0">
                <a:solidFill>
                  <a:srgbClr val="FF0000"/>
                </a:solidFill>
              </a:rPr>
              <a:t>departure date</a:t>
            </a:r>
            <a:r>
              <a:rPr lang="en-IN" sz="2400" dirty="0"/>
              <a:t>, </a:t>
            </a:r>
            <a:r>
              <a:rPr lang="en-IN" sz="2400" dirty="0">
                <a:solidFill>
                  <a:srgbClr val="FF0000"/>
                </a:solidFill>
              </a:rPr>
              <a:t>return date </a:t>
            </a:r>
            <a:r>
              <a:rPr lang="en-IN" sz="2400" dirty="0"/>
              <a:t>and </a:t>
            </a:r>
            <a:r>
              <a:rPr lang="en-IN" sz="2400" dirty="0">
                <a:solidFill>
                  <a:srgbClr val="FF0000"/>
                </a:solidFill>
              </a:rPr>
              <a:t>class of travel</a:t>
            </a:r>
            <a:r>
              <a:rPr lang="en-IN" sz="2400" dirty="0"/>
              <a:t>. Once this information is received, the IBE will offer a list of available air tickets, hotels and excursions which the customer can then book.</a:t>
            </a:r>
            <a:endParaRPr lang="en-IN"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user related sevices in online airline ticketing flow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340768"/>
            <a:ext cx="7162800" cy="475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4187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user related sevices in online airline ticketing flow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4624"/>
            <a:ext cx="7992888" cy="6840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2609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mage result for back end online airline ticketing flow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06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creately.com/jupiter/diagram/image/i88b63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solidFill>
            <a:schemeClr val="accent5">
              <a:lumMod val="40000"/>
              <a:lumOff val="60000"/>
            </a:schemeClr>
          </a:solidFill>
          <a:ln>
            <a:solidFill>
              <a:srgbClr val="FF0000">
                <a:alpha val="98000"/>
              </a:srgbClr>
            </a:solidFill>
          </a:ln>
        </p:spPr>
      </p:pic>
    </p:spTree>
    <p:extLst>
      <p:ext uri="{BB962C8B-B14F-4D97-AF65-F5344CB8AC3E}">
        <p14:creationId xmlns:p14="http://schemas.microsoft.com/office/powerpoint/2010/main" val="3737304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00166" y="214290"/>
            <a:ext cx="5867312" cy="923330"/>
          </a:xfrm>
          <a:prstGeom prst="rect">
            <a:avLst/>
          </a:prstGeom>
          <a:solidFill>
            <a:srgbClr val="FFFF00"/>
          </a:solid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b="1" cap="none" spc="0" dirty="0" smtClean="0">
                <a:ln w="50800"/>
                <a:solidFill>
                  <a:schemeClr val="bg1">
                    <a:shade val="50000"/>
                  </a:schemeClr>
                </a:solidFill>
                <a:effectLst/>
              </a:rPr>
              <a:t>Aim of this project!</a:t>
            </a:r>
            <a:endParaRPr lang="en-US" sz="5400" b="1" cap="none" spc="0" dirty="0">
              <a:ln w="50800"/>
              <a:solidFill>
                <a:schemeClr val="bg1">
                  <a:shade val="50000"/>
                </a:schemeClr>
              </a:solidFill>
              <a:effectLst/>
            </a:endParaRPr>
          </a:p>
        </p:txBody>
      </p:sp>
      <p:sp>
        <p:nvSpPr>
          <p:cNvPr id="4" name="TextBox 3"/>
          <p:cNvSpPr txBox="1"/>
          <p:nvPr/>
        </p:nvSpPr>
        <p:spPr>
          <a:xfrm>
            <a:off x="428596" y="1928802"/>
            <a:ext cx="8501121" cy="3785652"/>
          </a:xfrm>
          <a:prstGeom prst="rect">
            <a:avLst/>
          </a:prstGeom>
          <a:noFill/>
        </p:spPr>
        <p:txBody>
          <a:bodyPr wrap="square" rtlCol="0">
            <a:spAutoFit/>
          </a:bodyPr>
          <a:lstStyle/>
          <a:p>
            <a:pPr marL="342900" indent="-342900">
              <a:buAutoNum type="arabicPeriod"/>
            </a:pPr>
            <a:r>
              <a:rPr lang="en-US" sz="2000" dirty="0" smtClean="0">
                <a:latin typeface="Arial" pitchFamily="34" charset="0"/>
                <a:cs typeface="Arial" pitchFamily="34" charset="0"/>
              </a:rPr>
              <a:t>To successfully make a website that offers people to book flight tickets and other flight related services.</a:t>
            </a:r>
          </a:p>
          <a:p>
            <a:pPr marL="342900" indent="-342900">
              <a:buAutoNum type="arabicPeriod"/>
            </a:pPr>
            <a:r>
              <a:rPr lang="en-US" sz="2000" dirty="0" smtClean="0">
                <a:latin typeface="Arial" pitchFamily="34" charset="0"/>
                <a:cs typeface="Arial" pitchFamily="34" charset="0"/>
              </a:rPr>
              <a:t>Learn about the linking of database of flight details with the front end of website.</a:t>
            </a:r>
          </a:p>
          <a:p>
            <a:pPr marL="342900" indent="-342900">
              <a:buAutoNum type="arabicPeriod"/>
            </a:pPr>
            <a:r>
              <a:rPr lang="en-US" sz="2000" dirty="0" smtClean="0">
                <a:latin typeface="Arial" pitchFamily="34" charset="0"/>
                <a:cs typeface="Arial" pitchFamily="34" charset="0"/>
              </a:rPr>
              <a:t>Making user-friendly interface.</a:t>
            </a:r>
          </a:p>
          <a:p>
            <a:pPr marL="342900" indent="-342900">
              <a:buAutoNum type="arabicPeriod"/>
            </a:pPr>
            <a:r>
              <a:rPr lang="en-US" sz="2000" dirty="0" smtClean="0">
                <a:latin typeface="Arial" pitchFamily="34" charset="0"/>
                <a:cs typeface="Arial" pitchFamily="34" charset="0"/>
              </a:rPr>
              <a:t>To study details of presently working such type of websites like </a:t>
            </a:r>
            <a:r>
              <a:rPr lang="en-US" sz="2000" dirty="0" smtClean="0">
                <a:solidFill>
                  <a:srgbClr val="FFC000"/>
                </a:solidFill>
                <a:latin typeface="Arial" pitchFamily="34" charset="0"/>
                <a:cs typeface="Arial" pitchFamily="34" charset="0"/>
              </a:rPr>
              <a:t>goibibo.com , makemytrip.com </a:t>
            </a:r>
            <a:r>
              <a:rPr lang="en-US" sz="2000" dirty="0" smtClean="0">
                <a:latin typeface="Arial" pitchFamily="34" charset="0"/>
                <a:cs typeface="Arial" pitchFamily="34" charset="0"/>
              </a:rPr>
              <a:t>etc.</a:t>
            </a:r>
          </a:p>
          <a:p>
            <a:pPr marL="342900" indent="-342900">
              <a:buAutoNum type="arabicPeriod"/>
            </a:pPr>
            <a:r>
              <a:rPr lang="en-US" sz="2000" dirty="0" smtClean="0">
                <a:latin typeface="Arial" pitchFamily="34" charset="0"/>
                <a:cs typeface="Arial" pitchFamily="34" charset="0"/>
              </a:rPr>
              <a:t>To explore different languages and learn different techniques of building a website in the world of Computer Science.</a:t>
            </a:r>
          </a:p>
          <a:p>
            <a:pPr marL="342900" indent="-342900">
              <a:buAutoNum type="arabicPeriod"/>
            </a:pPr>
            <a:endParaRPr lang="en-US" sz="2000" dirty="0" smtClean="0">
              <a:latin typeface="Arial" pitchFamily="34" charset="0"/>
              <a:cs typeface="Arial" pitchFamily="34" charset="0"/>
            </a:endParaRPr>
          </a:p>
          <a:p>
            <a:pPr marL="342900" indent="-342900">
              <a:buAutoNum type="arabicPeriod"/>
            </a:pPr>
            <a:endParaRPr lang="en-US" sz="2000" dirty="0" smtClean="0">
              <a:latin typeface="Arial" pitchFamily="34" charset="0"/>
              <a:cs typeface="Arial" pitchFamily="34" charset="0"/>
            </a:endParaRPr>
          </a:p>
          <a:p>
            <a:pPr marL="342900" indent="-342900">
              <a:buAutoNum type="arabicPeriod"/>
            </a:pPr>
            <a:endParaRPr lang="en-IN"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Image result for goibibo .com"/>
          <p:cNvPicPr>
            <a:picLocks noChangeAspect="1" noChangeArrowheads="1"/>
          </p:cNvPicPr>
          <p:nvPr/>
        </p:nvPicPr>
        <p:blipFill>
          <a:blip r:embed="rId2" cstate="print"/>
          <a:srcRect/>
          <a:stretch>
            <a:fillRect/>
          </a:stretch>
        </p:blipFill>
        <p:spPr bwMode="auto">
          <a:xfrm>
            <a:off x="214282" y="1071546"/>
            <a:ext cx="3571868" cy="5572140"/>
          </a:xfrm>
          <a:prstGeom prst="rect">
            <a:avLst/>
          </a:prstGeom>
          <a:noFill/>
        </p:spPr>
      </p:pic>
      <p:sp>
        <p:nvSpPr>
          <p:cNvPr id="3" name="TextBox 2"/>
          <p:cNvSpPr txBox="1"/>
          <p:nvPr/>
        </p:nvSpPr>
        <p:spPr>
          <a:xfrm>
            <a:off x="571472" y="285728"/>
            <a:ext cx="7881838" cy="523220"/>
          </a:xfrm>
          <a:prstGeom prst="rect">
            <a:avLst/>
          </a:prstGeom>
          <a:noFill/>
        </p:spPr>
        <p:txBody>
          <a:bodyPr wrap="none" rtlCol="0">
            <a:spAutoFit/>
          </a:bodyPr>
          <a:lstStyle/>
          <a:p>
            <a:r>
              <a:rPr lang="en-US" sz="2800" dirty="0" smtClean="0">
                <a:solidFill>
                  <a:srgbClr val="00B0F0"/>
                </a:solidFill>
              </a:rPr>
              <a:t>Some Examples Of Online Airline Ticketing Websites</a:t>
            </a:r>
            <a:endParaRPr lang="en-IN" sz="2800" dirty="0">
              <a:solidFill>
                <a:srgbClr val="00B0F0"/>
              </a:solidFill>
            </a:endParaRPr>
          </a:p>
        </p:txBody>
      </p:sp>
      <p:sp>
        <p:nvSpPr>
          <p:cNvPr id="1028" name="AutoShape 4" descr="Image result for makemytrip.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0" name="AutoShape 6" descr="Image result for makemytrip.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32" name="Picture 8" descr="Image result for makemytrip.com"/>
          <p:cNvPicPr>
            <a:picLocks noChangeAspect="1" noChangeArrowheads="1"/>
          </p:cNvPicPr>
          <p:nvPr/>
        </p:nvPicPr>
        <p:blipFill>
          <a:blip r:embed="rId3" cstate="print"/>
          <a:srcRect/>
          <a:stretch>
            <a:fillRect/>
          </a:stretch>
        </p:blipFill>
        <p:spPr bwMode="auto">
          <a:xfrm>
            <a:off x="4000496" y="1785926"/>
            <a:ext cx="4786306" cy="4395783"/>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857224" y="285728"/>
            <a:ext cx="7261924"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Outcome of this Project</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TextBox 2"/>
          <p:cNvSpPr txBox="1"/>
          <p:nvPr/>
        </p:nvSpPr>
        <p:spPr>
          <a:xfrm>
            <a:off x="-285784" y="2143116"/>
            <a:ext cx="9212778" cy="3754874"/>
          </a:xfrm>
          <a:prstGeom prst="rect">
            <a:avLst/>
          </a:prstGeom>
          <a:noFill/>
        </p:spPr>
        <p:txBody>
          <a:bodyPr wrap="none" rtlCol="0">
            <a:spAutoFit/>
          </a:bodyPr>
          <a:lstStyle/>
          <a:p>
            <a:pPr marL="800100" lvl="1" indent="-342900">
              <a:buAutoNum type="arabicPeriod"/>
            </a:pPr>
            <a:r>
              <a:rPr lang="en-US" dirty="0" smtClean="0">
                <a:solidFill>
                  <a:schemeClr val="accent5">
                    <a:lumMod val="60000"/>
                    <a:lumOff val="40000"/>
                  </a:schemeClr>
                </a:solidFill>
                <a:latin typeface="Arial" pitchFamily="34" charset="0"/>
                <a:cs typeface="Arial" pitchFamily="34" charset="0"/>
              </a:rPr>
              <a:t>Building a fully working airline ticketing website named </a:t>
            </a:r>
            <a:r>
              <a:rPr lang="en-US" dirty="0" smtClean="0">
                <a:solidFill>
                  <a:srgbClr val="92D050"/>
                </a:solidFill>
                <a:latin typeface="Arial" pitchFamily="34" charset="0"/>
                <a:cs typeface="Arial" pitchFamily="34" charset="0"/>
              </a:rPr>
              <a:t>www</a:t>
            </a:r>
            <a:r>
              <a:rPr lang="en-US" dirty="0" smtClean="0">
                <a:solidFill>
                  <a:schemeClr val="accent5">
                    <a:lumMod val="60000"/>
                    <a:lumOff val="40000"/>
                  </a:schemeClr>
                </a:solidFill>
                <a:latin typeface="Arial" pitchFamily="34" charset="0"/>
                <a:cs typeface="Arial" pitchFamily="34" charset="0"/>
              </a:rPr>
              <a:t>.</a:t>
            </a:r>
            <a:r>
              <a:rPr lang="en-US" dirty="0" smtClean="0">
                <a:solidFill>
                  <a:srgbClr val="92D050"/>
                </a:solidFill>
                <a:latin typeface="Arial" pitchFamily="34" charset="0"/>
                <a:cs typeface="Arial" pitchFamily="34" charset="0"/>
              </a:rPr>
              <a:t>happyjourney.com.</a:t>
            </a:r>
          </a:p>
          <a:p>
            <a:pPr marL="800100" lvl="1" indent="-342900">
              <a:buAutoNum type="arabicPeriod"/>
            </a:pPr>
            <a:endParaRPr lang="en-US" dirty="0" smtClean="0">
              <a:solidFill>
                <a:schemeClr val="accent5">
                  <a:lumMod val="60000"/>
                  <a:lumOff val="40000"/>
                </a:schemeClr>
              </a:solidFill>
              <a:latin typeface="Arial" pitchFamily="34" charset="0"/>
              <a:cs typeface="Arial" pitchFamily="34" charset="0"/>
            </a:endParaRPr>
          </a:p>
          <a:p>
            <a:pPr marL="800100" lvl="1" indent="-342900">
              <a:buAutoNum type="arabicPeriod"/>
            </a:pPr>
            <a:r>
              <a:rPr lang="en-US" dirty="0" smtClean="0">
                <a:solidFill>
                  <a:schemeClr val="accent5">
                    <a:lumMod val="60000"/>
                    <a:lumOff val="40000"/>
                  </a:schemeClr>
                </a:solidFill>
                <a:latin typeface="Arial" pitchFamily="34" charset="0"/>
                <a:cs typeface="Arial" pitchFamily="34" charset="0"/>
              </a:rPr>
              <a:t>Learning and understanding how back end and front end of a web site work.</a:t>
            </a:r>
          </a:p>
          <a:p>
            <a:pPr marL="800100" lvl="1" indent="-342900">
              <a:buAutoNum type="arabicPeriod"/>
            </a:pPr>
            <a:endParaRPr lang="en-US" dirty="0" smtClean="0">
              <a:solidFill>
                <a:schemeClr val="accent5">
                  <a:lumMod val="60000"/>
                  <a:lumOff val="40000"/>
                </a:schemeClr>
              </a:solidFill>
              <a:latin typeface="Arial" pitchFamily="34" charset="0"/>
              <a:cs typeface="Arial" pitchFamily="34" charset="0"/>
            </a:endParaRPr>
          </a:p>
          <a:p>
            <a:pPr marL="800100" lvl="1" indent="-342900">
              <a:buAutoNum type="arabicPeriod"/>
            </a:pPr>
            <a:r>
              <a:rPr lang="en-US" dirty="0" smtClean="0">
                <a:solidFill>
                  <a:schemeClr val="accent5">
                    <a:lumMod val="60000"/>
                    <a:lumOff val="40000"/>
                  </a:schemeClr>
                </a:solidFill>
                <a:latin typeface="Arial" pitchFamily="34" charset="0"/>
                <a:cs typeface="Arial" pitchFamily="34" charset="0"/>
              </a:rPr>
              <a:t>Gaining knowledge about the working of different online ticketing websites.</a:t>
            </a:r>
          </a:p>
          <a:p>
            <a:pPr marL="800100" lvl="1" indent="-342900">
              <a:buAutoNum type="arabicPeriod"/>
            </a:pPr>
            <a:endParaRPr lang="en-US" dirty="0" smtClean="0">
              <a:solidFill>
                <a:schemeClr val="accent5">
                  <a:lumMod val="60000"/>
                  <a:lumOff val="40000"/>
                </a:schemeClr>
              </a:solidFill>
              <a:latin typeface="Arial" pitchFamily="34" charset="0"/>
              <a:cs typeface="Arial" pitchFamily="34" charset="0"/>
            </a:endParaRPr>
          </a:p>
          <a:p>
            <a:pPr marL="800100" lvl="1" indent="-342900">
              <a:buAutoNum type="arabicPeriod"/>
            </a:pPr>
            <a:r>
              <a:rPr lang="en-US" dirty="0" smtClean="0">
                <a:solidFill>
                  <a:schemeClr val="accent5">
                    <a:lumMod val="60000"/>
                    <a:lumOff val="40000"/>
                  </a:schemeClr>
                </a:solidFill>
                <a:latin typeface="Arial" pitchFamily="34" charset="0"/>
                <a:cs typeface="Arial" pitchFamily="34" charset="0"/>
              </a:rPr>
              <a:t>And lastly feeling satisfied and proud to have successfully completed the project.</a:t>
            </a:r>
          </a:p>
          <a:p>
            <a:pPr marL="800100" lvl="1" indent="-342900">
              <a:buAutoNum type="arabicPeriod"/>
            </a:pPr>
            <a:endParaRPr lang="en-US" dirty="0">
              <a:solidFill>
                <a:schemeClr val="accent5">
                  <a:lumMod val="60000"/>
                  <a:lumOff val="40000"/>
                </a:schemeClr>
              </a:solidFill>
              <a:latin typeface="Arial" pitchFamily="34" charset="0"/>
              <a:cs typeface="Arial" pitchFamily="34" charset="0"/>
            </a:endParaRPr>
          </a:p>
          <a:p>
            <a:pPr marL="1257300" lvl="2" indent="-342900"/>
            <a:endParaRPr lang="en-US" sz="2000" dirty="0">
              <a:solidFill>
                <a:schemeClr val="accent5">
                  <a:lumMod val="60000"/>
                  <a:lumOff val="40000"/>
                </a:schemeClr>
              </a:solidFill>
              <a:latin typeface="Arial" pitchFamily="34" charset="0"/>
              <a:cs typeface="Arial" pitchFamily="34" charset="0"/>
            </a:endParaRPr>
          </a:p>
          <a:p>
            <a:pPr marL="1257300" lvl="2" indent="-342900"/>
            <a:r>
              <a:rPr lang="en-US" sz="2000" dirty="0" smtClean="0">
                <a:solidFill>
                  <a:srgbClr val="FFC000"/>
                </a:solidFill>
                <a:latin typeface="Arial" pitchFamily="34" charset="0"/>
                <a:cs typeface="Arial" pitchFamily="34" charset="0"/>
              </a:rPr>
              <a:t>Future aim </a:t>
            </a:r>
            <a:r>
              <a:rPr lang="en-US" sz="2000" dirty="0" smtClean="0">
                <a:solidFill>
                  <a:schemeClr val="accent5">
                    <a:lumMod val="60000"/>
                    <a:lumOff val="40000"/>
                  </a:schemeClr>
                </a:solidFill>
                <a:latin typeface="Arial" pitchFamily="34" charset="0"/>
                <a:cs typeface="Arial" pitchFamily="34" charset="0"/>
              </a:rPr>
              <a:t>– To build an </a:t>
            </a:r>
            <a:r>
              <a:rPr lang="en-US" sz="2000" dirty="0" smtClean="0">
                <a:solidFill>
                  <a:srgbClr val="C00000"/>
                </a:solidFill>
                <a:latin typeface="Arial" pitchFamily="34" charset="0"/>
                <a:cs typeface="Arial" pitchFamily="34" charset="0"/>
              </a:rPr>
              <a:t>APP</a:t>
            </a:r>
            <a:r>
              <a:rPr lang="en-US" sz="2000" dirty="0" smtClean="0">
                <a:solidFill>
                  <a:schemeClr val="accent5">
                    <a:lumMod val="60000"/>
                    <a:lumOff val="40000"/>
                  </a:schemeClr>
                </a:solidFill>
                <a:latin typeface="Arial" pitchFamily="34" charset="0"/>
                <a:cs typeface="Arial" pitchFamily="34" charset="0"/>
              </a:rPr>
              <a:t> of the website – </a:t>
            </a:r>
            <a:r>
              <a:rPr lang="en-US" sz="2000" dirty="0" smtClean="0">
                <a:solidFill>
                  <a:schemeClr val="accent5">
                    <a:lumMod val="60000"/>
                    <a:lumOff val="40000"/>
                  </a:schemeClr>
                </a:solidFill>
                <a:latin typeface="Arial" pitchFamily="34" charset="0"/>
                <a:cs typeface="Arial" pitchFamily="34" charset="0"/>
                <a:hlinkClick r:id="rId2"/>
              </a:rPr>
              <a:t>www.happyjourney.com</a:t>
            </a:r>
            <a:endParaRPr lang="en-US" sz="2000" dirty="0" smtClean="0">
              <a:solidFill>
                <a:schemeClr val="accent5">
                  <a:lumMod val="60000"/>
                  <a:lumOff val="40000"/>
                </a:schemeClr>
              </a:solidFill>
              <a:latin typeface="Arial" pitchFamily="34" charset="0"/>
              <a:cs typeface="Arial" pitchFamily="34" charset="0"/>
            </a:endParaRPr>
          </a:p>
          <a:p>
            <a:pPr marL="800100" lvl="1" indent="-342900"/>
            <a:r>
              <a:rPr lang="en-US" dirty="0">
                <a:solidFill>
                  <a:schemeClr val="accent5">
                    <a:lumMod val="60000"/>
                    <a:lumOff val="40000"/>
                  </a:schemeClr>
                </a:solidFill>
                <a:latin typeface="Arial" pitchFamily="34" charset="0"/>
                <a:cs typeface="Arial" pitchFamily="34" charset="0"/>
              </a:rPr>
              <a:t> </a:t>
            </a:r>
            <a:r>
              <a:rPr lang="en-US" dirty="0" smtClean="0">
                <a:solidFill>
                  <a:schemeClr val="accent5">
                    <a:lumMod val="60000"/>
                    <a:lumOff val="40000"/>
                  </a:schemeClr>
                </a:solidFill>
                <a:latin typeface="Arial" pitchFamily="34" charset="0"/>
                <a:cs typeface="Arial" pitchFamily="34" charset="0"/>
              </a:rPr>
              <a:t>                    </a:t>
            </a:r>
          </a:p>
          <a:p>
            <a:pPr marL="800100" lvl="1" indent="-342900">
              <a:buAutoNum type="arabicPeriod"/>
            </a:pPr>
            <a:endParaRPr lang="en-US" dirty="0" smtClean="0">
              <a:solidFill>
                <a:schemeClr val="accent5">
                  <a:lumMod val="60000"/>
                  <a:lumOff val="40000"/>
                </a:schemeClr>
              </a:solidFill>
              <a:latin typeface="Arial" pitchFamily="34" charset="0"/>
              <a:cs typeface="Arial" pitchFamily="34" charset="0"/>
            </a:endParaRPr>
          </a:p>
          <a:p>
            <a:pPr marL="800100" lvl="1" indent="-342900">
              <a:buAutoNum type="arabicPeriod"/>
            </a:pPr>
            <a:endParaRPr lang="en-IN" dirty="0">
              <a:solidFill>
                <a:schemeClr val="accent5">
                  <a:lumMod val="60000"/>
                  <a:lumOff val="40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928662" y="285728"/>
            <a:ext cx="6143668" cy="830997"/>
          </a:xfrm>
          <a:prstGeom prst="rect">
            <a:avLst/>
          </a:prstGeom>
          <a:noFill/>
        </p:spPr>
        <p:txBody>
          <a:bodyPr wrap="square" rtlCol="0">
            <a:spAutoFit/>
          </a:bodyPr>
          <a:lstStyle/>
          <a:p>
            <a:pPr algn="ctr"/>
            <a:r>
              <a:rPr lang="en-US" sz="48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Happyjourney.com</a:t>
            </a:r>
            <a:endParaRPr lang="en-US" sz="4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5" name="TextBox 4"/>
          <p:cNvSpPr txBox="1"/>
          <p:nvPr/>
        </p:nvSpPr>
        <p:spPr>
          <a:xfrm>
            <a:off x="1857356" y="1571612"/>
            <a:ext cx="5000660" cy="584775"/>
          </a:xfrm>
          <a:prstGeom prst="rect">
            <a:avLst/>
          </a:prstGeom>
          <a:noFill/>
        </p:spPr>
        <p:txBody>
          <a:bodyPr wrap="square" rtlCol="0">
            <a:spAutoFit/>
          </a:bodyPr>
          <a:lstStyle/>
          <a:p>
            <a:pPr algn="ctr"/>
            <a:r>
              <a:rPr lang="en-US" sz="3200" u="sng" dirty="0" smtClean="0">
                <a:solidFill>
                  <a:srgbClr val="C00000"/>
                </a:solidFill>
              </a:rPr>
              <a:t> </a:t>
            </a:r>
            <a:r>
              <a:rPr lang="en-US" sz="3200" b="1" u="sng" dirty="0" smtClean="0">
                <a:solidFill>
                  <a:srgbClr val="C00000"/>
                </a:solidFill>
              </a:rPr>
              <a:t>Home Page Contents</a:t>
            </a:r>
            <a:endParaRPr lang="en-IN" sz="3200" b="1" u="sng" dirty="0">
              <a:solidFill>
                <a:srgbClr val="C00000"/>
              </a:solidFill>
            </a:endParaRPr>
          </a:p>
        </p:txBody>
      </p:sp>
      <p:sp>
        <p:nvSpPr>
          <p:cNvPr id="7" name="TextBox 6"/>
          <p:cNvSpPr txBox="1"/>
          <p:nvPr/>
        </p:nvSpPr>
        <p:spPr>
          <a:xfrm>
            <a:off x="2143108" y="2357430"/>
            <a:ext cx="4429156" cy="461665"/>
          </a:xfrm>
          <a:prstGeom prst="rect">
            <a:avLst/>
          </a:prstGeom>
          <a:noFill/>
        </p:spPr>
        <p:txBody>
          <a:bodyPr wrap="square" rtlCol="0">
            <a:spAutoFit/>
          </a:bodyPr>
          <a:lstStyle/>
          <a:p>
            <a:pPr algn="ctr"/>
            <a:r>
              <a:rPr lang="en-US" sz="2400" b="1" dirty="0" smtClean="0"/>
              <a:t>Options about Flight</a:t>
            </a:r>
            <a:r>
              <a:rPr lang="en-US" dirty="0" smtClean="0"/>
              <a:t>:</a:t>
            </a:r>
            <a:endParaRPr lang="en-IN" dirty="0"/>
          </a:p>
        </p:txBody>
      </p:sp>
      <p:sp>
        <p:nvSpPr>
          <p:cNvPr id="16" name="TextBox 15"/>
          <p:cNvSpPr txBox="1"/>
          <p:nvPr/>
        </p:nvSpPr>
        <p:spPr>
          <a:xfrm>
            <a:off x="3214678" y="5500702"/>
            <a:ext cx="2071702" cy="369332"/>
          </a:xfrm>
          <a:prstGeom prst="rect">
            <a:avLst/>
          </a:prstGeom>
          <a:solidFill>
            <a:srgbClr val="FF0000"/>
          </a:solidFill>
        </p:spPr>
        <p:txBody>
          <a:bodyPr wrap="square" rtlCol="0">
            <a:spAutoFit/>
          </a:bodyPr>
          <a:lstStyle/>
          <a:p>
            <a:pPr algn="ctr"/>
            <a:r>
              <a:rPr lang="en-US" dirty="0" smtClean="0"/>
              <a:t>SEARCH</a:t>
            </a:r>
            <a:endParaRPr lang="en-IN" dirty="0"/>
          </a:p>
        </p:txBody>
      </p:sp>
      <p:sp>
        <p:nvSpPr>
          <p:cNvPr id="19" name="Rectangle 18"/>
          <p:cNvSpPr/>
          <p:nvPr/>
        </p:nvSpPr>
        <p:spPr>
          <a:xfrm>
            <a:off x="2071670" y="3143248"/>
            <a:ext cx="1285884" cy="35719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From:</a:t>
            </a:r>
            <a:endParaRPr lang="en-IN" dirty="0"/>
          </a:p>
        </p:txBody>
      </p:sp>
      <p:sp>
        <p:nvSpPr>
          <p:cNvPr id="20" name="Rectangle 19"/>
          <p:cNvSpPr/>
          <p:nvPr/>
        </p:nvSpPr>
        <p:spPr>
          <a:xfrm>
            <a:off x="4929190" y="3143248"/>
            <a:ext cx="1357322" cy="35719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22" name="TextBox 21"/>
          <p:cNvSpPr txBox="1"/>
          <p:nvPr/>
        </p:nvSpPr>
        <p:spPr>
          <a:xfrm>
            <a:off x="4786314" y="3143248"/>
            <a:ext cx="1357322" cy="369332"/>
          </a:xfrm>
          <a:prstGeom prst="rect">
            <a:avLst/>
          </a:prstGeom>
          <a:noFill/>
        </p:spPr>
        <p:txBody>
          <a:bodyPr wrap="square" rtlCol="0">
            <a:spAutoFit/>
          </a:bodyPr>
          <a:lstStyle/>
          <a:p>
            <a:pPr algn="ctr"/>
            <a:r>
              <a:rPr lang="en-US" dirty="0" smtClean="0"/>
              <a:t>To:</a:t>
            </a:r>
            <a:endParaRPr lang="en-IN" dirty="0"/>
          </a:p>
        </p:txBody>
      </p:sp>
      <p:sp>
        <p:nvSpPr>
          <p:cNvPr id="23" name="Rectangle 22"/>
          <p:cNvSpPr/>
          <p:nvPr/>
        </p:nvSpPr>
        <p:spPr>
          <a:xfrm>
            <a:off x="2071670" y="3857628"/>
            <a:ext cx="1285884" cy="42862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24" name="TextBox 23"/>
          <p:cNvSpPr txBox="1"/>
          <p:nvPr/>
        </p:nvSpPr>
        <p:spPr>
          <a:xfrm>
            <a:off x="2071670" y="3857628"/>
            <a:ext cx="1285884" cy="369332"/>
          </a:xfrm>
          <a:prstGeom prst="rect">
            <a:avLst/>
          </a:prstGeom>
          <a:noFill/>
        </p:spPr>
        <p:txBody>
          <a:bodyPr wrap="square" rtlCol="0">
            <a:spAutoFit/>
          </a:bodyPr>
          <a:lstStyle/>
          <a:p>
            <a:r>
              <a:rPr lang="en-US" dirty="0" smtClean="0"/>
              <a:t>Departure:</a:t>
            </a:r>
            <a:endParaRPr lang="en-IN" dirty="0"/>
          </a:p>
        </p:txBody>
      </p:sp>
      <p:sp>
        <p:nvSpPr>
          <p:cNvPr id="29" name="TextBox 28"/>
          <p:cNvSpPr txBox="1"/>
          <p:nvPr/>
        </p:nvSpPr>
        <p:spPr>
          <a:xfrm>
            <a:off x="4929190" y="3857628"/>
            <a:ext cx="1357322"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dirty="0" smtClean="0"/>
              <a:t>Return:</a:t>
            </a:r>
            <a:endParaRPr lang="en-IN" dirty="0"/>
          </a:p>
        </p:txBody>
      </p:sp>
      <p:sp>
        <p:nvSpPr>
          <p:cNvPr id="30" name="Rectangle 29"/>
          <p:cNvSpPr/>
          <p:nvPr/>
        </p:nvSpPr>
        <p:spPr>
          <a:xfrm>
            <a:off x="2071670" y="4643446"/>
            <a:ext cx="2071702" cy="42862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31" name="TextBox 30"/>
          <p:cNvSpPr txBox="1"/>
          <p:nvPr/>
        </p:nvSpPr>
        <p:spPr>
          <a:xfrm>
            <a:off x="2000232" y="4643446"/>
            <a:ext cx="2071702" cy="369332"/>
          </a:xfrm>
          <a:prstGeom prst="rect">
            <a:avLst/>
          </a:prstGeom>
          <a:noFill/>
        </p:spPr>
        <p:txBody>
          <a:bodyPr wrap="square" rtlCol="0">
            <a:spAutoFit/>
          </a:bodyPr>
          <a:lstStyle/>
          <a:p>
            <a:r>
              <a:rPr lang="en-US" dirty="0" smtClean="0"/>
              <a:t>No. of persons:</a:t>
            </a:r>
            <a:endParaRPr lang="en-IN" dirty="0"/>
          </a:p>
        </p:txBody>
      </p:sp>
      <p:sp>
        <p:nvSpPr>
          <p:cNvPr id="32" name="Rectangle 31"/>
          <p:cNvSpPr/>
          <p:nvPr/>
        </p:nvSpPr>
        <p:spPr>
          <a:xfrm>
            <a:off x="4929190" y="4572008"/>
            <a:ext cx="1357322" cy="42862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33" name="TextBox 32"/>
          <p:cNvSpPr txBox="1"/>
          <p:nvPr/>
        </p:nvSpPr>
        <p:spPr>
          <a:xfrm>
            <a:off x="4929190" y="4572008"/>
            <a:ext cx="1357322" cy="369332"/>
          </a:xfrm>
          <a:prstGeom prst="rect">
            <a:avLst/>
          </a:prstGeom>
          <a:noFill/>
        </p:spPr>
        <p:txBody>
          <a:bodyPr wrap="square" rtlCol="0">
            <a:spAutoFit/>
          </a:bodyPr>
          <a:lstStyle/>
          <a:p>
            <a:r>
              <a:rPr lang="en-US" dirty="0" smtClean="0"/>
              <a:t>Class:</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643042" y="714356"/>
            <a:ext cx="5572164" cy="769441"/>
          </a:xfrm>
          <a:prstGeom prst="rect">
            <a:avLst/>
          </a:prstGeom>
          <a:noFill/>
        </p:spPr>
        <p:txBody>
          <a:bodyPr wrap="square" rtlCol="0">
            <a:spAutoFit/>
          </a:bodyPr>
          <a:lstStyle/>
          <a:p>
            <a:pPr algn="ctr"/>
            <a:r>
              <a:rPr lang="en-US" sz="4400" b="1" i="1" dirty="0" smtClean="0">
                <a:solidFill>
                  <a:srgbClr val="00B050"/>
                </a:solidFill>
              </a:rPr>
              <a:t>LIST OF FLIGHTS:</a:t>
            </a:r>
            <a:endParaRPr lang="en-IN" sz="4400" b="1" i="1" dirty="0">
              <a:solidFill>
                <a:srgbClr val="00B050"/>
              </a:solidFill>
            </a:endParaRPr>
          </a:p>
        </p:txBody>
      </p:sp>
      <p:graphicFrame>
        <p:nvGraphicFramePr>
          <p:cNvPr id="3" name="Table 2"/>
          <p:cNvGraphicFramePr>
            <a:graphicFrameLocks noGrp="1"/>
          </p:cNvGraphicFramePr>
          <p:nvPr/>
        </p:nvGraphicFramePr>
        <p:xfrm>
          <a:off x="1571604" y="2000240"/>
          <a:ext cx="6096000" cy="1483360"/>
        </p:xfrm>
        <a:graphic>
          <a:graphicData uri="http://schemas.openxmlformats.org/drawingml/2006/table">
            <a:tbl>
              <a:tblPr firstRow="1" bandRow="1">
                <a:tableStyleId>{7DF18680-E054-41AD-8BC1-D1AEF772440D}</a:tableStyleId>
              </a:tblPr>
              <a:tblGrid>
                <a:gridCol w="1524000"/>
                <a:gridCol w="1524000"/>
                <a:gridCol w="1524000"/>
                <a:gridCol w="1524000"/>
              </a:tblGrid>
              <a:tr h="370840">
                <a:tc>
                  <a:txBody>
                    <a:bodyPr/>
                    <a:lstStyle/>
                    <a:p>
                      <a:r>
                        <a:rPr lang="en-US" dirty="0" smtClean="0"/>
                        <a:t>NAME</a:t>
                      </a:r>
                      <a:endParaRPr lang="en-IN" dirty="0"/>
                    </a:p>
                  </a:txBody>
                  <a:tcPr/>
                </a:tc>
                <a:tc>
                  <a:txBody>
                    <a:bodyPr/>
                    <a:lstStyle/>
                    <a:p>
                      <a:r>
                        <a:rPr lang="en-US" dirty="0" smtClean="0"/>
                        <a:t>DEPARTURE</a:t>
                      </a:r>
                      <a:endParaRPr lang="en-IN" dirty="0"/>
                    </a:p>
                  </a:txBody>
                  <a:tcPr/>
                </a:tc>
                <a:tc>
                  <a:txBody>
                    <a:bodyPr/>
                    <a:lstStyle/>
                    <a:p>
                      <a:r>
                        <a:rPr lang="en-US" dirty="0" smtClean="0"/>
                        <a:t>ARRIVAL</a:t>
                      </a:r>
                      <a:endParaRPr lang="en-IN" dirty="0"/>
                    </a:p>
                  </a:txBody>
                  <a:tcPr/>
                </a:tc>
                <a:tc>
                  <a:txBody>
                    <a:bodyPr/>
                    <a:lstStyle/>
                    <a:p>
                      <a:r>
                        <a:rPr lang="en-US" dirty="0" smtClean="0"/>
                        <a:t>PRICE</a:t>
                      </a:r>
                      <a:endParaRPr lang="en-IN" dirty="0"/>
                    </a:p>
                  </a:txBody>
                  <a:tcPr/>
                </a:tc>
              </a:tr>
              <a:tr h="370840">
                <a:tc>
                  <a:txBody>
                    <a:bodyPr/>
                    <a:lstStyle/>
                    <a:p>
                      <a:r>
                        <a:rPr lang="en-US" dirty="0" smtClean="0"/>
                        <a:t>Air</a:t>
                      </a:r>
                      <a:r>
                        <a:rPr lang="en-US" baseline="0" dirty="0" smtClean="0"/>
                        <a:t> India</a:t>
                      </a:r>
                      <a:endParaRPr lang="en-IN" dirty="0"/>
                    </a:p>
                  </a:txBody>
                  <a:tcPr/>
                </a:tc>
                <a:tc>
                  <a:txBody>
                    <a:bodyPr/>
                    <a:lstStyle/>
                    <a:p>
                      <a:r>
                        <a:rPr lang="en-US" dirty="0" smtClean="0"/>
                        <a:t>4:00</a:t>
                      </a:r>
                      <a:endParaRPr lang="en-IN" dirty="0"/>
                    </a:p>
                  </a:txBody>
                  <a:tcPr/>
                </a:tc>
                <a:tc>
                  <a:txBody>
                    <a:bodyPr/>
                    <a:lstStyle/>
                    <a:p>
                      <a:r>
                        <a:rPr lang="en-US" dirty="0" smtClean="0"/>
                        <a:t>6:00</a:t>
                      </a:r>
                      <a:endParaRPr lang="en-IN" dirty="0"/>
                    </a:p>
                  </a:txBody>
                  <a:tcPr/>
                </a:tc>
                <a:tc>
                  <a:txBody>
                    <a:bodyPr/>
                    <a:lstStyle/>
                    <a:p>
                      <a:r>
                        <a:rPr lang="en-US" dirty="0" smtClean="0"/>
                        <a:t>Rs.4000/-</a:t>
                      </a:r>
                      <a:endParaRPr lang="en-IN" dirty="0"/>
                    </a:p>
                  </a:txBody>
                  <a:tcPr/>
                </a:tc>
              </a:tr>
              <a:tr h="370840">
                <a:tc>
                  <a:txBody>
                    <a:bodyPr/>
                    <a:lstStyle/>
                    <a:p>
                      <a:r>
                        <a:rPr lang="en-US" dirty="0" smtClean="0"/>
                        <a:t>Indigo</a:t>
                      </a:r>
                      <a:endParaRPr lang="en-IN" dirty="0"/>
                    </a:p>
                  </a:txBody>
                  <a:tcPr/>
                </a:tc>
                <a:tc>
                  <a:txBody>
                    <a:bodyPr/>
                    <a:lstStyle/>
                    <a:p>
                      <a:r>
                        <a:rPr lang="en-US" dirty="0" smtClean="0"/>
                        <a:t>11:20</a:t>
                      </a:r>
                      <a:endParaRPr lang="en-IN" dirty="0"/>
                    </a:p>
                  </a:txBody>
                  <a:tcPr/>
                </a:tc>
                <a:tc>
                  <a:txBody>
                    <a:bodyPr/>
                    <a:lstStyle/>
                    <a:p>
                      <a:r>
                        <a:rPr lang="en-US" dirty="0" smtClean="0"/>
                        <a:t>14:00</a:t>
                      </a:r>
                      <a:endParaRPr lang="en-IN" dirty="0"/>
                    </a:p>
                  </a:txBody>
                  <a:tcPr/>
                </a:tc>
                <a:tc>
                  <a:txBody>
                    <a:bodyPr/>
                    <a:lstStyle/>
                    <a:p>
                      <a:r>
                        <a:rPr lang="en-US" dirty="0" smtClean="0"/>
                        <a:t>Rs. 3700/-</a:t>
                      </a:r>
                      <a:endParaRPr lang="en-IN" dirty="0"/>
                    </a:p>
                  </a:txBody>
                  <a:tcPr/>
                </a:tc>
              </a:tr>
              <a:tr h="370840">
                <a:tc>
                  <a:txBody>
                    <a:bodyPr/>
                    <a:lstStyle/>
                    <a:p>
                      <a:r>
                        <a:rPr lang="en-US" dirty="0" err="1" smtClean="0"/>
                        <a:t>SpiceJet</a:t>
                      </a:r>
                      <a:endParaRPr lang="en-IN" dirty="0"/>
                    </a:p>
                  </a:txBody>
                  <a:tcPr/>
                </a:tc>
                <a:tc>
                  <a:txBody>
                    <a:bodyPr/>
                    <a:lstStyle/>
                    <a:p>
                      <a:r>
                        <a:rPr lang="en-US" dirty="0" smtClean="0"/>
                        <a:t>5:00</a:t>
                      </a:r>
                      <a:endParaRPr lang="en-IN" dirty="0"/>
                    </a:p>
                  </a:txBody>
                  <a:tcPr/>
                </a:tc>
                <a:tc>
                  <a:txBody>
                    <a:bodyPr/>
                    <a:lstStyle/>
                    <a:p>
                      <a:r>
                        <a:rPr lang="en-US" dirty="0" smtClean="0"/>
                        <a:t>7:30</a:t>
                      </a:r>
                      <a:endParaRPr lang="en-IN" dirty="0"/>
                    </a:p>
                  </a:txBody>
                  <a:tcPr/>
                </a:tc>
                <a:tc>
                  <a:txBody>
                    <a:bodyPr/>
                    <a:lstStyle/>
                    <a:p>
                      <a:r>
                        <a:rPr lang="en-US" dirty="0" smtClean="0"/>
                        <a:t>Rs. 4500/-</a:t>
                      </a:r>
                      <a:endParaRPr lang="en-IN" dirty="0"/>
                    </a:p>
                  </a:txBody>
                  <a:tcPr/>
                </a:tc>
              </a:tr>
            </a:tbl>
          </a:graphicData>
        </a:graphic>
      </p:graphicFrame>
      <p:sp>
        <p:nvSpPr>
          <p:cNvPr id="4" name="TextBox 3"/>
          <p:cNvSpPr txBox="1"/>
          <p:nvPr/>
        </p:nvSpPr>
        <p:spPr>
          <a:xfrm>
            <a:off x="3500430" y="4071942"/>
            <a:ext cx="2143140" cy="369332"/>
          </a:xfrm>
          <a:prstGeom prst="rect">
            <a:avLst/>
          </a:prstGeom>
          <a:solidFill>
            <a:srgbClr val="FF0000"/>
          </a:solidFill>
        </p:spPr>
        <p:txBody>
          <a:bodyPr wrap="square" rtlCol="0">
            <a:spAutoFit/>
          </a:bodyPr>
          <a:lstStyle/>
          <a:p>
            <a:pPr algn="ctr"/>
            <a:r>
              <a:rPr lang="en-US" b="1" dirty="0" smtClean="0"/>
              <a:t>SUBMIT</a:t>
            </a:r>
            <a:endParaRPr lang="en-IN"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051720" y="476672"/>
            <a:ext cx="4968552" cy="461665"/>
          </a:xfrm>
          <a:prstGeom prst="rect">
            <a:avLst/>
          </a:prstGeom>
          <a:noFill/>
        </p:spPr>
        <p:txBody>
          <a:bodyPr wrap="square" rtlCol="0">
            <a:spAutoFit/>
          </a:bodyPr>
          <a:lstStyle/>
          <a:p>
            <a:pPr algn="ctr"/>
            <a:r>
              <a:rPr lang="en-US" sz="2400" b="1" i="1" dirty="0" smtClean="0"/>
              <a:t>Details About Passengers:</a:t>
            </a:r>
            <a:endParaRPr lang="en-IN" sz="2400" b="1" i="1" dirty="0"/>
          </a:p>
        </p:txBody>
      </p:sp>
      <p:sp>
        <p:nvSpPr>
          <p:cNvPr id="3" name="Rectangle 2"/>
          <p:cNvSpPr/>
          <p:nvPr/>
        </p:nvSpPr>
        <p:spPr>
          <a:xfrm>
            <a:off x="1763688" y="1268760"/>
            <a:ext cx="2016224" cy="2880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 name="TextBox 4"/>
          <p:cNvSpPr txBox="1"/>
          <p:nvPr/>
        </p:nvSpPr>
        <p:spPr>
          <a:xfrm>
            <a:off x="1763688" y="1268760"/>
            <a:ext cx="201622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endParaRPr lang="en-IN" dirty="0"/>
          </a:p>
        </p:txBody>
      </p:sp>
      <p:sp>
        <p:nvSpPr>
          <p:cNvPr id="6" name="TextBox 5"/>
          <p:cNvSpPr txBox="1"/>
          <p:nvPr/>
        </p:nvSpPr>
        <p:spPr>
          <a:xfrm>
            <a:off x="1763688" y="1268760"/>
            <a:ext cx="2016224" cy="369332"/>
          </a:xfrm>
          <a:prstGeom prst="rect">
            <a:avLst/>
          </a:prstGeom>
          <a:noFill/>
        </p:spPr>
        <p:txBody>
          <a:bodyPr wrap="square" rtlCol="0">
            <a:spAutoFit/>
          </a:bodyPr>
          <a:lstStyle/>
          <a:p>
            <a:r>
              <a:rPr lang="en-US" dirty="0" smtClean="0"/>
              <a:t>First Name:</a:t>
            </a:r>
            <a:endParaRPr lang="en-IN" dirty="0"/>
          </a:p>
        </p:txBody>
      </p:sp>
      <p:sp>
        <p:nvSpPr>
          <p:cNvPr id="7" name="Rectangle 6"/>
          <p:cNvSpPr/>
          <p:nvPr/>
        </p:nvSpPr>
        <p:spPr>
          <a:xfrm>
            <a:off x="4932040" y="1268760"/>
            <a:ext cx="2016224"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TextBox 7"/>
          <p:cNvSpPr txBox="1"/>
          <p:nvPr/>
        </p:nvSpPr>
        <p:spPr>
          <a:xfrm>
            <a:off x="4932040" y="1268760"/>
            <a:ext cx="2088232" cy="369332"/>
          </a:xfrm>
          <a:prstGeom prst="rect">
            <a:avLst/>
          </a:prstGeom>
          <a:noFill/>
        </p:spPr>
        <p:txBody>
          <a:bodyPr wrap="square" rtlCol="0">
            <a:spAutoFit/>
          </a:bodyPr>
          <a:lstStyle/>
          <a:p>
            <a:r>
              <a:rPr lang="en-US" dirty="0" smtClean="0"/>
              <a:t>Last Name:</a:t>
            </a:r>
            <a:endParaRPr lang="en-IN" dirty="0"/>
          </a:p>
        </p:txBody>
      </p:sp>
      <p:sp>
        <p:nvSpPr>
          <p:cNvPr id="9" name="Rectangle 8"/>
          <p:cNvSpPr/>
          <p:nvPr/>
        </p:nvSpPr>
        <p:spPr>
          <a:xfrm>
            <a:off x="1763688" y="2132856"/>
            <a:ext cx="5256584"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0" name="TextBox 9"/>
          <p:cNvSpPr txBox="1"/>
          <p:nvPr/>
        </p:nvSpPr>
        <p:spPr>
          <a:xfrm>
            <a:off x="1763688" y="2132856"/>
            <a:ext cx="5328592" cy="369332"/>
          </a:xfrm>
          <a:prstGeom prst="rect">
            <a:avLst/>
          </a:prstGeom>
          <a:noFill/>
        </p:spPr>
        <p:txBody>
          <a:bodyPr wrap="square" rtlCol="0">
            <a:spAutoFit/>
          </a:bodyPr>
          <a:lstStyle/>
          <a:p>
            <a:r>
              <a:rPr lang="en-US" dirty="0" smtClean="0"/>
              <a:t>Mobile Number:</a:t>
            </a:r>
            <a:endParaRPr lang="en-IN" dirty="0"/>
          </a:p>
        </p:txBody>
      </p:sp>
      <p:sp>
        <p:nvSpPr>
          <p:cNvPr id="12" name="Rectangle 11"/>
          <p:cNvSpPr/>
          <p:nvPr/>
        </p:nvSpPr>
        <p:spPr>
          <a:xfrm>
            <a:off x="1763688" y="2924944"/>
            <a:ext cx="5256584"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3" name="TextBox 12"/>
          <p:cNvSpPr txBox="1"/>
          <p:nvPr/>
        </p:nvSpPr>
        <p:spPr>
          <a:xfrm>
            <a:off x="1763688" y="2924944"/>
            <a:ext cx="5256584" cy="369332"/>
          </a:xfrm>
          <a:prstGeom prst="rect">
            <a:avLst/>
          </a:prstGeom>
          <a:noFill/>
        </p:spPr>
        <p:txBody>
          <a:bodyPr wrap="square" rtlCol="0">
            <a:spAutoFit/>
          </a:bodyPr>
          <a:lstStyle/>
          <a:p>
            <a:r>
              <a:rPr lang="en-US" dirty="0" smtClean="0"/>
              <a:t>E-mail Address:</a:t>
            </a:r>
            <a:endParaRPr lang="en-IN" dirty="0"/>
          </a:p>
        </p:txBody>
      </p:sp>
      <p:sp>
        <p:nvSpPr>
          <p:cNvPr id="17" name="TextBox 16"/>
          <p:cNvSpPr txBox="1"/>
          <p:nvPr/>
        </p:nvSpPr>
        <p:spPr>
          <a:xfrm>
            <a:off x="2267744" y="3861048"/>
            <a:ext cx="3960440" cy="369332"/>
          </a:xfrm>
          <a:prstGeom prst="rect">
            <a:avLst/>
          </a:prstGeom>
          <a:solidFill>
            <a:srgbClr val="FF0000"/>
          </a:solidFill>
        </p:spPr>
        <p:txBody>
          <a:bodyPr wrap="square" rtlCol="0">
            <a:spAutoFit/>
          </a:bodyPr>
          <a:lstStyle/>
          <a:p>
            <a:pPr algn="ctr"/>
            <a:r>
              <a:rPr lang="en-US" b="1" dirty="0" smtClean="0"/>
              <a:t>Proceed </a:t>
            </a:r>
            <a:endParaRPr lang="en-IN"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403648" y="548680"/>
            <a:ext cx="5688632" cy="584775"/>
          </a:xfrm>
          <a:prstGeom prst="rect">
            <a:avLst/>
          </a:prstGeom>
          <a:noFill/>
        </p:spPr>
        <p:txBody>
          <a:bodyPr wrap="square" rtlCol="0">
            <a:spAutoFit/>
          </a:bodyPr>
          <a:lstStyle/>
          <a:p>
            <a:r>
              <a:rPr lang="en-US" sz="3200" b="1" i="1" dirty="0" smtClean="0"/>
              <a:t>CHOOSE PAYMENT MODE:</a:t>
            </a:r>
            <a:endParaRPr lang="en-IN" sz="3200" b="1" i="1" dirty="0"/>
          </a:p>
        </p:txBody>
      </p:sp>
      <p:sp>
        <p:nvSpPr>
          <p:cNvPr id="3" name="TextBox 2"/>
          <p:cNvSpPr txBox="1"/>
          <p:nvPr/>
        </p:nvSpPr>
        <p:spPr>
          <a:xfrm>
            <a:off x="1619672" y="1700808"/>
            <a:ext cx="4536504" cy="923330"/>
          </a:xfrm>
          <a:prstGeom prst="rect">
            <a:avLst/>
          </a:prstGeom>
          <a:noFill/>
        </p:spPr>
        <p:txBody>
          <a:bodyPr wrap="square" rtlCol="0">
            <a:spAutoFit/>
          </a:bodyPr>
          <a:lstStyle/>
          <a:p>
            <a:pPr>
              <a:buFont typeface="Arial" pitchFamily="34" charset="0"/>
              <a:buChar char="•"/>
            </a:pPr>
            <a:r>
              <a:rPr lang="en-US" dirty="0" smtClean="0"/>
              <a:t>  Credit / Debit Card</a:t>
            </a:r>
          </a:p>
          <a:p>
            <a:pPr>
              <a:buFont typeface="Arial" pitchFamily="34" charset="0"/>
              <a:buChar char="•"/>
            </a:pPr>
            <a:r>
              <a:rPr lang="en-US" dirty="0" smtClean="0"/>
              <a:t>  Net Banking</a:t>
            </a:r>
          </a:p>
          <a:p>
            <a:pPr>
              <a:buFont typeface="Arial" pitchFamily="34" charset="0"/>
              <a:buChar char="•"/>
            </a:pPr>
            <a:r>
              <a:rPr lang="en-US" dirty="0" smtClean="0"/>
              <a:t>  Mobile Wallet</a:t>
            </a:r>
            <a:endParaRPr lang="en-IN" dirty="0"/>
          </a:p>
        </p:txBody>
      </p:sp>
      <p:sp>
        <p:nvSpPr>
          <p:cNvPr id="6" name="TextBox 5"/>
          <p:cNvSpPr txBox="1"/>
          <p:nvPr/>
        </p:nvSpPr>
        <p:spPr>
          <a:xfrm>
            <a:off x="2699792" y="3140968"/>
            <a:ext cx="2592288" cy="369332"/>
          </a:xfrm>
          <a:prstGeom prst="rect">
            <a:avLst/>
          </a:prstGeom>
          <a:solidFill>
            <a:srgbClr val="FF0000"/>
          </a:solidFill>
        </p:spPr>
        <p:txBody>
          <a:bodyPr wrap="square" rtlCol="0">
            <a:spAutoFit/>
          </a:bodyPr>
          <a:lstStyle/>
          <a:p>
            <a:pPr algn="ctr"/>
            <a:r>
              <a:rPr lang="en-US" i="1" dirty="0" smtClean="0"/>
              <a:t>Proceed To Pay</a:t>
            </a:r>
            <a:endParaRPr lang="en-IN" i="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183</TotalTime>
  <Words>458</Words>
  <Application>Microsoft Office PowerPoint</Application>
  <PresentationFormat>On-screen Show (4:3)</PresentationFormat>
  <Paragraphs>94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Metro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Login to admin panel:</vt:lpstr>
      <vt:lpstr>Powers to Admin:</vt:lpstr>
      <vt:lpstr>Extra Features of happy journey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SAMAY SANGHVI</cp:lastModifiedBy>
  <cp:revision>59</cp:revision>
  <dcterms:created xsi:type="dcterms:W3CDTF">2017-02-16T04:28:43Z</dcterms:created>
  <dcterms:modified xsi:type="dcterms:W3CDTF">2017-02-26T04:59:17Z</dcterms:modified>
</cp:coreProperties>
</file>