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7" r:id="rId1"/>
  </p:sldMasterIdLst>
  <p:sldIdLst>
    <p:sldId id="256" r:id="rId2"/>
    <p:sldId id="257" r:id="rId3"/>
    <p:sldId id="259" r:id="rId4"/>
    <p:sldId id="268" r:id="rId5"/>
    <p:sldId id="260" r:id="rId6"/>
    <p:sldId id="265" r:id="rId7"/>
    <p:sldId id="266" r:id="rId8"/>
    <p:sldId id="267" r:id="rId9"/>
    <p:sldId id="269" r:id="rId10"/>
    <p:sldId id="271" r:id="rId11"/>
    <p:sldId id="272" r:id="rId12"/>
    <p:sldId id="273" r:id="rId13"/>
    <p:sldId id="261" r:id="rId14"/>
    <p:sldId id="270" r:id="rId15"/>
    <p:sldId id="262" r:id="rId16"/>
    <p:sldId id="274" r:id="rId17"/>
    <p:sldId id="263" r:id="rId18"/>
    <p:sldId id="264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5DB3164-8727-4232-96A9-EED4D64E9F0C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536F2DF-E5DE-4927-BDF1-3F6330E0B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32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3164-8727-4232-96A9-EED4D64E9F0C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F2DF-E5DE-4927-BDF1-3F6330E0B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11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DB3164-8727-4232-96A9-EED4D64E9F0C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536F2DF-E5DE-4927-BDF1-3F6330E0B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969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DB3164-8727-4232-96A9-EED4D64E9F0C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536F2DF-E5DE-4927-BDF1-3F6330E0BA3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6926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DB3164-8727-4232-96A9-EED4D64E9F0C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536F2DF-E5DE-4927-BDF1-3F6330E0B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744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3164-8727-4232-96A9-EED4D64E9F0C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F2DF-E5DE-4927-BDF1-3F6330E0B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836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3164-8727-4232-96A9-EED4D64E9F0C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F2DF-E5DE-4927-BDF1-3F6330E0B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996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3164-8727-4232-96A9-EED4D64E9F0C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F2DF-E5DE-4927-BDF1-3F6330E0B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643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DB3164-8727-4232-96A9-EED4D64E9F0C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536F2DF-E5DE-4927-BDF1-3F6330E0B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495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3164-8727-4232-96A9-EED4D64E9F0C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F2DF-E5DE-4927-BDF1-3F6330E0B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48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DB3164-8727-4232-96A9-EED4D64E9F0C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536F2DF-E5DE-4927-BDF1-3F6330E0B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16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3164-8727-4232-96A9-EED4D64E9F0C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F2DF-E5DE-4927-BDF1-3F6330E0B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684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3164-8727-4232-96A9-EED4D64E9F0C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F2DF-E5DE-4927-BDF1-3F6330E0B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3164-8727-4232-96A9-EED4D64E9F0C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F2DF-E5DE-4927-BDF1-3F6330E0B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43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3164-8727-4232-96A9-EED4D64E9F0C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F2DF-E5DE-4927-BDF1-3F6330E0B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4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3164-8727-4232-96A9-EED4D64E9F0C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F2DF-E5DE-4927-BDF1-3F6330E0B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12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3164-8727-4232-96A9-EED4D64E9F0C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F2DF-E5DE-4927-BDF1-3F6330E0B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600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B3164-8727-4232-96A9-EED4D64E9F0C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6F2DF-E5DE-4927-BDF1-3F6330E0B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322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8" r:id="rId1"/>
    <p:sldLayoutId id="2147484139" r:id="rId2"/>
    <p:sldLayoutId id="2147484140" r:id="rId3"/>
    <p:sldLayoutId id="2147484141" r:id="rId4"/>
    <p:sldLayoutId id="2147484142" r:id="rId5"/>
    <p:sldLayoutId id="2147484143" r:id="rId6"/>
    <p:sldLayoutId id="2147484144" r:id="rId7"/>
    <p:sldLayoutId id="2147484145" r:id="rId8"/>
    <p:sldLayoutId id="2147484146" r:id="rId9"/>
    <p:sldLayoutId id="2147484147" r:id="rId10"/>
    <p:sldLayoutId id="2147484148" r:id="rId11"/>
    <p:sldLayoutId id="2147484149" r:id="rId12"/>
    <p:sldLayoutId id="2147484150" r:id="rId13"/>
    <p:sldLayoutId id="2147484151" r:id="rId14"/>
    <p:sldLayoutId id="2147484152" r:id="rId15"/>
    <p:sldLayoutId id="2147484153" r:id="rId16"/>
    <p:sldLayoutId id="214748415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D972D-C4F3-D5ED-E8F6-E6310891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713" y="1801558"/>
            <a:ext cx="7902985" cy="656308"/>
          </a:xfrm>
        </p:spPr>
        <p:txBody>
          <a:bodyPr>
            <a:noAutofit/>
          </a:bodyPr>
          <a:lstStyle/>
          <a:p>
            <a:r>
              <a:rPr lang="en-IN" sz="3600" cap="none" dirty="0">
                <a:latin typeface="Segoe UI" panose="020B0502040204020203" pitchFamily="34" charset="0"/>
                <a:cs typeface="Segoe UI" panose="020B0502040204020203" pitchFamily="34" charset="0"/>
              </a:rPr>
              <a:t>CUSTOMER TRANSACTION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0467EF-68D2-EBBF-8A6F-AEF6B2B31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1038" y="3802115"/>
            <a:ext cx="6079122" cy="1450605"/>
          </a:xfrm>
        </p:spPr>
        <p:txBody>
          <a:bodyPr>
            <a:noAutofit/>
          </a:bodyPr>
          <a:lstStyle/>
          <a:p>
            <a:r>
              <a:rPr lang="en-IN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Presented by: </a:t>
            </a:r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Sanket Bhatiya, Data Analytics Intern</a:t>
            </a:r>
          </a:p>
          <a:p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Company: Internship Studio</a:t>
            </a:r>
          </a:p>
          <a:p>
            <a:r>
              <a:rPr lang="en-IN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Created on: </a:t>
            </a:r>
            <a:r>
              <a:rPr lang="en-IN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03-01-2025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48056B0-15F3-2372-03ED-54B4A045618A}"/>
              </a:ext>
            </a:extLst>
          </p:cNvPr>
          <p:cNvSpPr txBox="1">
            <a:spLocks/>
          </p:cNvSpPr>
          <p:nvPr/>
        </p:nvSpPr>
        <p:spPr>
          <a:xfrm>
            <a:off x="1551038" y="2555976"/>
            <a:ext cx="5941143" cy="371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Insights from Retail_Data_Transaction and Retail_Data_Response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1230F1-1628-36B4-27EB-F5A15D5D5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317" y="586165"/>
            <a:ext cx="2000941" cy="65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45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F47C9-CF59-9F1D-40CE-B083BFCA9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E132-48CF-C670-4D70-C6D67B8F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4373"/>
            <a:ext cx="9525000" cy="1293027"/>
          </a:xfrm>
        </p:spPr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Frequency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6B10AD-05D1-0B7B-B40B-9C604CEE8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7024" y="2224176"/>
            <a:ext cx="5900176" cy="4351088"/>
          </a:xfr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EB00041B-B597-7ADB-8692-8BCB60402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7721" y="2224176"/>
            <a:ext cx="383703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frequency histogram chart shows the number of times a customer has made a purchase.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en-US" sz="1600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Most frequency lies between 16-21.</a:t>
            </a:r>
            <a:endParaRPr lang="en-US" sz="1600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en-US" sz="16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3C0E1F6-7141-4500-9881-906BAA1D6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024" y="1830335"/>
            <a:ext cx="52702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Insights from the Histogram Chart	</a:t>
            </a:r>
            <a:endParaRPr lang="en-US" sz="1800" b="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912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BA573-C719-7367-10B3-751E80A8B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18E4-7EA6-44A4-9007-C2B5B7D10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4373"/>
            <a:ext cx="9525000" cy="1293027"/>
          </a:xfrm>
        </p:spPr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Recency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D2BC93-1556-F844-2FAF-A7C6BDD07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24" y="2287939"/>
            <a:ext cx="6001776" cy="4428853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06C58873-22F0-CC43-EF2F-1C741C31A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5321" y="2672955"/>
            <a:ext cx="383703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histogram reveals that most customers made their recent purchases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after January 2014.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en-US" sz="1600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Sales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gradually increased,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reaching their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peak in Frequency 2015.</a:t>
            </a:r>
            <a:endParaRPr lang="en-US" sz="16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FD1AE22-3AB3-D8FA-1F22-C68DED3A8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024" y="1830335"/>
            <a:ext cx="52702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Insights from the Histogram Chart</a:t>
            </a:r>
            <a:endParaRPr lang="en-US" sz="1800" b="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577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6EC17-1B81-78B0-B5AC-1AE0ED6E0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66A01-FA97-C1A7-00B9-E5CA39BCC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4373"/>
            <a:ext cx="9525000" cy="1293027"/>
          </a:xfrm>
        </p:spPr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monetary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1B6892-8B2C-C7DE-7C15-A76E6A8CD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24" y="2302761"/>
            <a:ext cx="5859304" cy="427502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E27588B2-66B2-7427-6824-325ACB50C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7937" y="2594146"/>
            <a:ext cx="3837039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1600" b="0" dirty="0">
                <a:latin typeface="Segoe UI" panose="020B0502040204020203" pitchFamily="34" charset="0"/>
                <a:cs typeface="Segoe UI" panose="020B0502040204020203" pitchFamily="34" charset="0"/>
              </a:rPr>
              <a:t>Represents how much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 customer spends on purchases.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histogram reveals an initial small increase in total spending, ranging from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400 to 700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in transaction amounts.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highest spending peaked within the range of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900 to 2500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in the total transaction amounts.</a:t>
            </a:r>
            <a:endParaRPr lang="en-US" sz="16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58AA421-AA4F-FF38-B3EA-32C54A9C9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024" y="1830335"/>
            <a:ext cx="52702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Monetary Insights</a:t>
            </a:r>
            <a:endParaRPr lang="en-US" sz="1800" b="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906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A5E4B-D9B8-DD7B-38AC-59B4759B2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6181A0A-AEC5-8C39-862C-DF391DED509D}"/>
              </a:ext>
            </a:extLst>
          </p:cNvPr>
          <p:cNvSpPr txBox="1">
            <a:spLocks/>
          </p:cNvSpPr>
          <p:nvPr/>
        </p:nvSpPr>
        <p:spPr>
          <a:xfrm>
            <a:off x="3048000" y="729965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Customer Segmentation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C66FB4-1C0A-1A3C-07FC-CF9B131E9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24" y="2326005"/>
            <a:ext cx="6154176" cy="4202614"/>
          </a:xfr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0A5D95A4-1BD4-D62B-84D8-B55FFD8EA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024" y="1830335"/>
            <a:ext cx="52702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Insights from the Scatter Plot	</a:t>
            </a:r>
            <a:endParaRPr lang="en-US" sz="1800" b="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F98C16E3-9175-EC3F-6977-EDC3CAC4D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2326005"/>
            <a:ext cx="3837039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1600" b="0" dirty="0">
                <a:latin typeface="Segoe UI" panose="020B0502040204020203" pitchFamily="34" charset="0"/>
                <a:cs typeface="Segoe UI" panose="020B0502040204020203" pitchFamily="34" charset="0"/>
              </a:rPr>
              <a:t>The scatter plot visualizes the relationship between the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no. of purchases made by customers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and their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total transaction amounts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600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Customers with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higher purchase frequency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generally tend to have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greater total transaction amounts.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However, there are exceptions where some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high-frequency customers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have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lower-than-expected total transaction amounts.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827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3E516-9678-1C97-A298-3F17B5D71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3BD82D0-0978-3680-A3E7-8E118520BD60}"/>
              </a:ext>
            </a:extLst>
          </p:cNvPr>
          <p:cNvSpPr txBox="1">
            <a:spLocks/>
          </p:cNvSpPr>
          <p:nvPr/>
        </p:nvSpPr>
        <p:spPr>
          <a:xfrm>
            <a:off x="3048000" y="729965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Customer Segmentation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00018F2-2E96-5B4B-8465-32FB7EE7B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46" y="2331627"/>
            <a:ext cx="4512704" cy="4345135"/>
          </a:xfr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B48352E5-B848-5269-2A06-4F353AB42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025" y="1830335"/>
            <a:ext cx="39722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Segmentation by Pie Chart</a:t>
            </a:r>
            <a:endParaRPr lang="en-US" sz="1800" b="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3D94FE-19F2-833F-9749-85270F799D7A}"/>
              </a:ext>
            </a:extLst>
          </p:cNvPr>
          <p:cNvGrpSpPr/>
          <p:nvPr/>
        </p:nvGrpSpPr>
        <p:grpSpPr>
          <a:xfrm>
            <a:off x="7006405" y="2199667"/>
            <a:ext cx="3837039" cy="4213461"/>
            <a:chOff x="7047045" y="1020116"/>
            <a:chExt cx="3837039" cy="42134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E831729-6F81-E59D-9591-C97FA34D1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7045" y="1020116"/>
              <a:ext cx="3837039" cy="4213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pitchFamily="2" charset="2"/>
                <a:buChar char="Ø"/>
              </a:pPr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Here, customers are segmented by two category P0 and P2. </a:t>
              </a:r>
            </a:p>
            <a:p>
              <a:pPr marL="457200" lvl="1" indent="0">
                <a:buNone/>
              </a:pP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Where;</a:t>
              </a:r>
            </a:p>
            <a:p>
              <a:pPr marL="457200" lvl="1" indent="0">
                <a:buNone/>
              </a:pP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               recency&gt;=2012 ,</a:t>
              </a:r>
            </a:p>
            <a:p>
              <a:pPr marL="457200" lvl="1" indent="0">
                <a:buNone/>
              </a:pP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P0=        frequency&gt;=15,</a:t>
              </a:r>
            </a:p>
            <a:p>
              <a:pPr marL="457200" lvl="1" indent="0">
                <a:buNone/>
              </a:pP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              monetary &gt;1000</a:t>
              </a:r>
            </a:p>
            <a:p>
              <a:pPr marL="457200" lvl="1" indent="0">
                <a:buNone/>
              </a:pP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               </a:t>
              </a:r>
            </a:p>
            <a:p>
              <a:pPr marL="457200" lvl="1" indent="0">
                <a:buNone/>
              </a:pP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               recency&gt;=2012 ,</a:t>
              </a:r>
            </a:p>
            <a:p>
              <a:pPr marL="457200" lvl="1" indent="0">
                <a:buNone/>
              </a:pP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P1=        frequency&gt;=15,</a:t>
              </a:r>
            </a:p>
            <a:p>
              <a:pPr marL="457200" lvl="1" indent="0">
                <a:buNone/>
              </a:pP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              monetary &gt;1000</a:t>
              </a:r>
            </a:p>
            <a:p>
              <a:pPr marL="457200" lvl="1" indent="0">
                <a:buNone/>
              </a:pPr>
              <a:endParaRPr 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457200" lvl="1" indent="0">
                <a:buNone/>
              </a:pP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* Recency = How recent a customer's last purchase was (Here, 2012 = Year).</a:t>
              </a:r>
            </a:p>
            <a:p>
              <a:pPr marL="457200" lvl="1" indent="0">
                <a:buNone/>
              </a:pP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* Frequency = The number of times a customer has made a purchase (Count)</a:t>
              </a:r>
            </a:p>
            <a:p>
              <a:pPr marL="457200" lvl="1" indent="0">
                <a:buNone/>
              </a:pPr>
              <a:r>
                <a:rPr 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* Monetary = How much money a customer spends on purchases (Amt.)</a:t>
              </a:r>
            </a:p>
          </p:txBody>
        </p:sp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0DCE3DB1-8730-5660-3F57-6B3B4EFD5D4C}"/>
                </a:ext>
              </a:extLst>
            </p:cNvPr>
            <p:cNvSpPr/>
            <p:nvPr/>
          </p:nvSpPr>
          <p:spPr>
            <a:xfrm>
              <a:off x="7927062" y="2819138"/>
              <a:ext cx="375920" cy="7823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312E29C4-9A78-B843-8C91-345A2901DBB4}"/>
                </a:ext>
              </a:extLst>
            </p:cNvPr>
            <p:cNvSpPr/>
            <p:nvPr/>
          </p:nvSpPr>
          <p:spPr>
            <a:xfrm>
              <a:off x="7950200" y="1813833"/>
              <a:ext cx="375920" cy="7823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4281574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14641-2B51-F30A-AEDF-3BD96769E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D842F10-53E2-5918-3E59-C1D992B1D4C6}"/>
              </a:ext>
            </a:extLst>
          </p:cNvPr>
          <p:cNvSpPr txBox="1">
            <a:spLocks/>
          </p:cNvSpPr>
          <p:nvPr/>
        </p:nvSpPr>
        <p:spPr>
          <a:xfrm>
            <a:off x="3048000" y="759456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Key Insights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B45F9E-17D1-1237-80F0-35D69995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25" y="2313792"/>
            <a:ext cx="5474110" cy="4432839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3366EB76-3968-A6FD-FC8B-6D40522F8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025" y="1830335"/>
            <a:ext cx="39722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Top Customers over time</a:t>
            </a:r>
            <a:endParaRPr lang="en-US" sz="1800" b="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47EB551-1BD8-C6D9-14A5-176D66E98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1801" y="2598003"/>
            <a:ext cx="383703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1600" b="0" dirty="0">
                <a:latin typeface="Segoe UI" panose="020B0502040204020203" pitchFamily="34" charset="0"/>
                <a:cs typeface="Segoe UI" panose="020B0502040204020203" pitchFamily="34" charset="0"/>
              </a:rPr>
              <a:t>The line chart shows the significant purchase of top 5 customers over time.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70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DC586-F302-3B29-C4F2-0E89DBFA9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A13B1A4-BADD-2D80-599F-31AFD6849633}"/>
              </a:ext>
            </a:extLst>
          </p:cNvPr>
          <p:cNvSpPr txBox="1">
            <a:spLocks/>
          </p:cNvSpPr>
          <p:nvPr/>
        </p:nvSpPr>
        <p:spPr>
          <a:xfrm>
            <a:off x="3048000" y="759456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Key Insights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72EDAB-43E1-C764-DB4D-52FB0D0C8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7025" y="2313971"/>
            <a:ext cx="6229353" cy="3784573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AF4A2185-DDB2-8CEE-CD57-12F8D868D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025" y="1830335"/>
            <a:ext cx="39722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Time Series Analysis</a:t>
            </a:r>
            <a:endParaRPr lang="en-US" sz="1800" b="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020D480-4B98-1DFB-3345-639319242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7936" y="2015001"/>
            <a:ext cx="3837039" cy="447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Consistent Sales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Sales remained relatively stable between 2011 and 2015, with minor fluctuations.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Significant Drops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Notable declines in sales occurred around mid-2013 and early 2015, indicating potential issues or off-seasons during these periods.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Initial Surge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 sharp increase in sales was observed in 2011, suggesting a strong start to the tracking period.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Seasonal Trends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Sales appear to dip towards the end of each year, suggesting a recurring seasonal pattern or external impact.</a:t>
            </a:r>
          </a:p>
        </p:txBody>
      </p:sp>
    </p:spTree>
    <p:extLst>
      <p:ext uri="{BB962C8B-B14F-4D97-AF65-F5344CB8AC3E}">
        <p14:creationId xmlns:p14="http://schemas.microsoft.com/office/powerpoint/2010/main" val="196337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DBD93-0BBE-E294-186A-E1E80983F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1202146-1C96-FB7E-74A8-C3FD7917FC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2734" y="2032822"/>
            <a:ext cx="96012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Find the reason of Periodic Declines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 Analyze the reasons behind significant drops in sales during mid-2013 and early 2015. Address any potential operational, seasonal, or market-related challenges.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600" b="1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Focus on End-of-Year Strategy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Since sales tend to dip towards the end of the year, consider implementing targeted marketing campaigns, discounts, or promotions during these periods to boost revenue.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Enhance Customer Engagement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Engage with customers during the low-sales months offering loyalty program</a:t>
            </a:r>
            <a:r>
              <a: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that gives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rewards or personalized offers to sustain consistent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600" b="1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Forecast and Prepare for Peaks and Lows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Use historical sales data to predict high and low seasons, and align inventory, resources, and marketing efforts accordingly.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600" b="1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Explore New Revenue Streams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During periods of sales stability, explore potential opportunities for cross-selling, upselling, or introducing new products to maintain growth.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964F15-9B60-32B2-E5CC-AA17C1DD3143}"/>
              </a:ext>
            </a:extLst>
          </p:cNvPr>
          <p:cNvSpPr txBox="1">
            <a:spLocks/>
          </p:cNvSpPr>
          <p:nvPr/>
        </p:nvSpPr>
        <p:spPr>
          <a:xfrm>
            <a:off x="3048000" y="739794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467576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838F6-7C1F-C136-D150-D270AE885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52C4BDA-DD12-F4E7-4515-A6CF8DB42EC3}"/>
              </a:ext>
            </a:extLst>
          </p:cNvPr>
          <p:cNvSpPr txBox="1">
            <a:spLocks/>
          </p:cNvSpPr>
          <p:nvPr/>
        </p:nvSpPr>
        <p:spPr>
          <a:xfrm>
            <a:off x="3048000" y="769286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8F08972-F8D4-8F2A-2C7E-E3DC966A4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940" y="2013157"/>
            <a:ext cx="96012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Consistent Sales Performance</a:t>
            </a:r>
            <a:r>
              <a:rPr kumimoji="0" lang="en-US" altLang="en-US" sz="16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Sales remained relatively stable over the years, with noticeable peaks and dips.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600" b="1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Areas for Improvement</a:t>
            </a:r>
            <a:r>
              <a:rPr lang="en-US" alt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Identified key periods (e.g., mid-2013 and early 2015) where sales dropped, indicating potential areas for strategic focus.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600" b="1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Opportunities for Growth</a:t>
            </a:r>
            <a:r>
              <a:rPr lang="en-US" alt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There is an opportunity to target low-performing months and leverage marketing strategies to sustain consistent sales growth.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600" b="1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Next Steps</a:t>
            </a:r>
            <a:r>
              <a:rPr lang="en-US" altLang="en-US" sz="16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Implement recommendations to address seasonal fluctuations, customer engagement, and peak season preparation to maximize future performance.</a:t>
            </a:r>
            <a:endParaRPr lang="en-US" alt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360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653A2-3621-B597-4BB1-DD70775E92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0184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1B9B9-9FBA-8816-A447-CA11824A6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00B45C5-5C2C-0F98-B411-31896FF15C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1527" y="2331604"/>
            <a:ext cx="8610600" cy="145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Analyze customer transactions and responses to understand customer behavior, identify trends, and provide actionable insights for improving customer engagement and revenue generation.</a:t>
            </a:r>
          </a:p>
          <a:p>
            <a:pPr marL="0" indent="0">
              <a:buNone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Provide actionable insights for business strategy.</a:t>
            </a:r>
            <a:endParaRPr lang="en-US" alt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72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E0781-FE78-2C0F-D28B-A1DB6F65B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8C5B-8AF7-489E-F2DC-4AAF0B2AA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Data Summary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6CEB3FF-2DAB-C41C-5DF7-55A4C96511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1527" y="1931965"/>
            <a:ext cx="9182101" cy="3836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 brief overview of the data columns of both the excel files:</a:t>
            </a:r>
            <a:endParaRPr lang="en-US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endParaRPr lang="en-US" sz="900" b="1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Customer_ID:</a:t>
            </a:r>
          </a:p>
          <a:p>
            <a:pPr marL="0" indent="0"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    Unique identifier for each customer, used to distinguish individual transactions.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Transaction Date:</a:t>
            </a:r>
          </a:p>
          <a:p>
            <a:pPr marL="0" indent="0"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   The date of each transaction, enabling time-based trend analysis and seasonality checks.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Transaction Amount:</a:t>
            </a:r>
          </a:p>
          <a:p>
            <a:pPr marL="0" indent="0"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    The monetary value of each transaction, essential for analyzing revenue patterns and identifying high-  value customers.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Response:</a:t>
            </a:r>
          </a:p>
          <a:p>
            <a:pPr marL="0" indent="0"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   Feedback or actions from customers, which can indicate satisfaction, loyalty, or campaign effectiveness.</a:t>
            </a:r>
            <a:endParaRPr lang="en-US" alt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513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F1BFD-7C72-BE26-3651-43FBCC005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D1684-D65D-24EF-1255-38F4B4932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Outliers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4B6EBF-45A0-DAD6-AB10-1F428178A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1527" y="2463924"/>
            <a:ext cx="4952126" cy="3803680"/>
          </a:xfr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250CB2AA-66BA-252C-506E-384F048FA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2740" y="2301235"/>
            <a:ext cx="3837039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1400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Box Plot Insights: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-  No outliers identified in the dataset.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-  Majority of data falls within the interquartile range: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	&gt;   Lower Quartile (Q1): 47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	&gt;   Upper Quartile (Q3): 83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1400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Key Statistics: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-  Mean (Average) Transaction Amount: 64.99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-  Minimum Transaction Amount: 10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-  Maximum Transaction Amount: 105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1400" u="sng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Conclusion: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-  The dataset is consistent and reliable.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-  Ready to proceed with identifying findings and trends.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B68215F-544A-CDEE-4CA7-F711CE406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221" y="1891330"/>
            <a:ext cx="8610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Checking of outliers in the dataset:</a:t>
            </a:r>
          </a:p>
        </p:txBody>
      </p:sp>
    </p:spTree>
    <p:extLst>
      <p:ext uri="{BB962C8B-B14F-4D97-AF65-F5344CB8AC3E}">
        <p14:creationId xmlns:p14="http://schemas.microsoft.com/office/powerpoint/2010/main" val="2151195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63166-BC4D-08F5-C7B4-009BA9CFC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23598-77BF-31E4-AB36-5DBE171EA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Key Metrics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0A8D3E9-BCE8-2030-E22E-7FE3599514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24211" y="1872735"/>
            <a:ext cx="75036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Important key metrics that are calculated from the data: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8B7C01-865B-BF91-7374-63BF7A69F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382022"/>
              </p:ext>
            </p:extLst>
          </p:nvPr>
        </p:nvGraphicFramePr>
        <p:xfrm>
          <a:off x="1124211" y="2669767"/>
          <a:ext cx="8861426" cy="3149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7750">
                  <a:extLst>
                    <a:ext uri="{9D8B030D-6E8A-4147-A177-3AD203B41FA5}">
                      <a16:colId xmlns:a16="http://schemas.microsoft.com/office/drawing/2014/main" val="541688181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2704018281"/>
                    </a:ext>
                  </a:extLst>
                </a:gridCol>
                <a:gridCol w="4162426">
                  <a:extLst>
                    <a:ext uri="{9D8B030D-6E8A-4147-A177-3AD203B41FA5}">
                      <a16:colId xmlns:a16="http://schemas.microsoft.com/office/drawing/2014/main" val="211711159"/>
                    </a:ext>
                  </a:extLst>
                </a:gridCol>
              </a:tblGrid>
              <a:tr h="345215">
                <a:tc gridSpan="3"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Total Metrics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428932"/>
                  </a:ext>
                </a:extLst>
              </a:tr>
              <a:tr h="462959">
                <a:tc>
                  <a:txBody>
                    <a:bodyPr/>
                    <a:lstStyle/>
                    <a:p>
                      <a:r>
                        <a:rPr lang="en-IN" sz="1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Total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Customer Retention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Peak Transaction Periods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15078"/>
                  </a:ext>
                </a:extLst>
              </a:tr>
              <a:tr h="462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No. of Unique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Monthly Revenue Trends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Customer Segmentation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997397"/>
                  </a:ext>
                </a:extLst>
              </a:tr>
              <a:tr h="465394">
                <a:tc>
                  <a:txBody>
                    <a:bodyPr/>
                    <a:lstStyle/>
                    <a:p>
                      <a:r>
                        <a:rPr lang="en-IN" sz="1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Average Transaction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Response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Top 5 customers (Based on the number of transactions)</a:t>
                      </a:r>
                    </a:p>
                    <a:p>
                      <a:endParaRPr lang="en-IN" sz="1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671692"/>
                  </a:ext>
                </a:extLst>
              </a:tr>
              <a:tr h="389859">
                <a:tc>
                  <a:txBody>
                    <a:bodyPr/>
                    <a:lstStyle/>
                    <a:p>
                      <a:r>
                        <a:rPr lang="en-IN" sz="1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Transaction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High-value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Top 5 customers (Based on highest value of orders)</a:t>
                      </a:r>
                    </a:p>
                    <a:p>
                      <a:endParaRPr lang="en-IN" sz="16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023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58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D762A-2FDF-9EA3-74C7-14CE7293B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E17C5-C8EB-0807-3755-D9C3C68D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Key Metrics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62D1D7-F844-6853-5364-1F2BA22B0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71" y="2437697"/>
            <a:ext cx="6601239" cy="4140084"/>
          </a:xfrm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EBACC7-C8B5-1252-1026-54CFDF88B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142" y="2824003"/>
            <a:ext cx="3890836" cy="3340823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436C4BD0-7115-9712-A54A-455CB59AC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572" y="1869730"/>
            <a:ext cx="8610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Visuals of key metric values:</a:t>
            </a:r>
            <a:endParaRPr lang="en-US" alt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988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6751B-FC57-FF75-76DB-0CA4FC957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BF43-0C69-7B24-D4AC-0A7BDE8BA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Key Metrics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5D895F-7972-E4EA-8BCD-1E52619F7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39" y="2463924"/>
            <a:ext cx="5188975" cy="3985601"/>
          </a:xfr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BB18E742-D4F3-ACC2-C9D5-C91ABB94E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3700" y="2463924"/>
            <a:ext cx="383703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16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Customer_id</a:t>
            </a:r>
            <a:r>
              <a:rPr lang="en-US" sz="1600" b="0" dirty="0">
                <a:latin typeface="Segoe UI" panose="020B0502040204020203" pitchFamily="34" charset="0"/>
                <a:cs typeface="Segoe UI" panose="020B0502040204020203" pitchFamily="34" charset="0"/>
              </a:rPr>
              <a:t> ‘CS4424’, ‘CS4320’, ‘CS3799’, ‘CS3013’, ‘CS1215’ made a greater number of transactions than the total of 6884 customers.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600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Where ‘CS4424’ did a highest of ’39’ transactions.</a:t>
            </a:r>
            <a:endParaRPr lang="en-US" sz="16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F71EE23-9140-EA5C-6F28-F0AFE3B00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025" y="1830335"/>
            <a:ext cx="8610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800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Top 5 customers (Based on the number of transactions)</a:t>
            </a:r>
          </a:p>
        </p:txBody>
      </p:sp>
    </p:spTree>
    <p:extLst>
      <p:ext uri="{BB962C8B-B14F-4D97-AF65-F5344CB8AC3E}">
        <p14:creationId xmlns:p14="http://schemas.microsoft.com/office/powerpoint/2010/main" val="1575538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A0816-417E-DC52-F9A5-A64540DC9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9966-AD00-7E93-1B43-DA8B5F73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Key Metrics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C68A09-18BB-F007-7B00-ECEC9D023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2381" y="2463924"/>
            <a:ext cx="5188975" cy="3985601"/>
          </a:xfr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A66D4DFF-69BE-02D3-125A-23D495330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80" y="2463924"/>
            <a:ext cx="383703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16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Customer_id</a:t>
            </a:r>
            <a:r>
              <a:rPr lang="en-US" sz="1600" b="0" dirty="0">
                <a:latin typeface="Segoe UI" panose="020B0502040204020203" pitchFamily="34" charset="0"/>
                <a:cs typeface="Segoe UI" panose="020B0502040204020203" pitchFamily="34" charset="0"/>
              </a:rPr>
              <a:t> ‘CS4424’, ‘CS4320’, ‘CS5752’, ‘CS4660’, ‘CS3799’ made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highest value </a:t>
            </a:r>
            <a:r>
              <a:rPr lang="en-US" sz="1600" b="0" dirty="0">
                <a:latin typeface="Segoe UI" panose="020B0502040204020203" pitchFamily="34" charset="0"/>
                <a:cs typeface="Segoe UI" panose="020B0502040204020203" pitchFamily="34" charset="0"/>
              </a:rPr>
              <a:t>of orders than the rest all the customers.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600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Customer ‘CS4424’ recorded the highest transaction amount of ‘2933’.</a:t>
            </a:r>
            <a:endParaRPr lang="en-US" sz="16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929BC60-D550-EAF7-05BF-33294D263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025" y="1830335"/>
            <a:ext cx="8610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1800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Top 5 customers (Based on highest value of orders)</a:t>
            </a:r>
          </a:p>
        </p:txBody>
      </p:sp>
    </p:spTree>
    <p:extLst>
      <p:ext uri="{BB962C8B-B14F-4D97-AF65-F5344CB8AC3E}">
        <p14:creationId xmlns:p14="http://schemas.microsoft.com/office/powerpoint/2010/main" val="3512789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A0DA3-46DF-B1C4-E235-E3E8034CD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1510E-F9A7-EA86-2492-482AE541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Transaction trends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86E505-6CDB-7642-600F-B9F20A9AB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7025" y="2437697"/>
            <a:ext cx="6408174" cy="3789392"/>
          </a:xfr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E15A5212-AF6F-C234-0316-009E90ADB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161" y="2367050"/>
            <a:ext cx="383703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1600" b="0" dirty="0">
                <a:latin typeface="Segoe UI" panose="020B0502040204020203" pitchFamily="34" charset="0"/>
                <a:cs typeface="Segoe UI" panose="020B0502040204020203" pitchFamily="34" charset="0"/>
              </a:rPr>
              <a:t>The Line chart highlights a sales peak after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May 2011</a:t>
            </a:r>
            <a:r>
              <a:rPr lang="en-US" sz="1600" b="0" dirty="0">
                <a:latin typeface="Segoe UI" panose="020B0502040204020203" pitchFamily="34" charset="0"/>
                <a:cs typeface="Segoe UI" panose="020B0502040204020203" pitchFamily="34" charset="0"/>
              </a:rPr>
              <a:t>, reaching the highest selling point.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600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first significant drop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in sales occurred after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November 2012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The second and lowest sales point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was recorded in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November 2013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exactly a year later.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Sales consistently show a noticeable decline following the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November month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of each consecutive year. </a:t>
            </a:r>
            <a:endParaRPr lang="en-US" sz="16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AE9388F-38F0-394C-7EF0-CB7564FF3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025" y="1830335"/>
            <a:ext cx="39722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Sales over time</a:t>
            </a:r>
            <a:endParaRPr lang="en-US" sz="1800" b="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94786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3273</TotalTime>
  <Words>1112</Words>
  <Application>Microsoft Office PowerPoint</Application>
  <PresentationFormat>Widescreen</PresentationFormat>
  <Paragraphs>149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Century Gothic</vt:lpstr>
      <vt:lpstr>Segoe UI</vt:lpstr>
      <vt:lpstr>Segoe UI Semibold</vt:lpstr>
      <vt:lpstr>Wingdings</vt:lpstr>
      <vt:lpstr>Vapor Trail</vt:lpstr>
      <vt:lpstr>CUSTOMER TRANSACTION ANALYSIS</vt:lpstr>
      <vt:lpstr>Objective</vt:lpstr>
      <vt:lpstr>Data Summary</vt:lpstr>
      <vt:lpstr>Outliers</vt:lpstr>
      <vt:lpstr>Key Metrics</vt:lpstr>
      <vt:lpstr>Key Metrics</vt:lpstr>
      <vt:lpstr>Key Metrics</vt:lpstr>
      <vt:lpstr>Key Metrics</vt:lpstr>
      <vt:lpstr>Transaction trends</vt:lpstr>
      <vt:lpstr>Frequency</vt:lpstr>
      <vt:lpstr>Recency</vt:lpstr>
      <vt:lpstr>monetary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Sanket Bhatiya</dc:creator>
  <cp:lastModifiedBy>Sanket Bhatiya</cp:lastModifiedBy>
  <cp:revision>68</cp:revision>
  <dcterms:created xsi:type="dcterms:W3CDTF">2025-01-03T05:53:50Z</dcterms:created>
  <dcterms:modified xsi:type="dcterms:W3CDTF">2025-01-06T10:40:12Z</dcterms:modified>
</cp:coreProperties>
</file>