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0" r:id="rId3"/>
    <p:sldId id="257" r:id="rId4"/>
    <p:sldId id="256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9DC7-CFF9-450E-9A7B-7253829C9E33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E83AF2B8-6290-4E40-B887-46F7E4D35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94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9DC7-CFF9-450E-9A7B-7253829C9E33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F2B8-6290-4E40-B887-46F7E4D35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83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9DC7-CFF9-450E-9A7B-7253829C9E33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F2B8-6290-4E40-B887-46F7E4D35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93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9DC7-CFF9-450E-9A7B-7253829C9E33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F2B8-6290-4E40-B887-46F7E4D35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24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9DC7-CFF9-450E-9A7B-7253829C9E33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F2B8-6290-4E40-B887-46F7E4D35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73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9DC7-CFF9-450E-9A7B-7253829C9E33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F2B8-6290-4E40-B887-46F7E4D35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40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9DC7-CFF9-450E-9A7B-7253829C9E33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F2B8-6290-4E40-B887-46F7E4D35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11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9DC7-CFF9-450E-9A7B-7253829C9E33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F2B8-6290-4E40-B887-46F7E4D35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39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9DC7-CFF9-450E-9A7B-7253829C9E33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F2B8-6290-4E40-B887-46F7E4D35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3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9DC7-CFF9-450E-9A7B-7253829C9E33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F2B8-6290-4E40-B887-46F7E4D35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00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2A89DC7-CFF9-450E-9A7B-7253829C9E33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F2B8-6290-4E40-B887-46F7E4D35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82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89DC7-CFF9-450E-9A7B-7253829C9E33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83AF2B8-6290-4E40-B887-46F7E4D3513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899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9FA5E-F8B2-4DDB-AB32-0240EE04E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2406" y="1760764"/>
            <a:ext cx="8943147" cy="1280431"/>
          </a:xfrm>
        </p:spPr>
        <p:txBody>
          <a:bodyPr vert="horz">
            <a:normAutofit fontScale="90000"/>
          </a:bodyPr>
          <a:lstStyle/>
          <a:p>
            <a:pPr algn="l"/>
            <a:r>
              <a:rPr lang="en-IN" sz="1800" b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Name : sanket </a:t>
            </a:r>
            <a:r>
              <a:rPr lang="en-IN" sz="1800" b="1" dirty="0" err="1">
                <a:solidFill>
                  <a:srgbClr val="FFFF00"/>
                </a:solidFill>
                <a:latin typeface="Arial Rounded MT Bold" panose="020F0704030504030204" pitchFamily="34" charset="0"/>
              </a:rPr>
              <a:t>mohan</a:t>
            </a:r>
            <a:r>
              <a:rPr lang="en-IN" sz="1800" b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 chaudhari</a:t>
            </a:r>
            <a:br>
              <a:rPr lang="en-IN" sz="1800" b="1" dirty="0">
                <a:solidFill>
                  <a:srgbClr val="FFFF00"/>
                </a:solidFill>
                <a:latin typeface="Arial Rounded MT Bold" panose="020F0704030504030204" pitchFamily="34" charset="0"/>
              </a:rPr>
            </a:br>
            <a:r>
              <a:rPr lang="en-IN" sz="1800" b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mis : 111903085</a:t>
            </a:r>
            <a:br>
              <a:rPr lang="en-IN" sz="1800" b="1" dirty="0">
                <a:solidFill>
                  <a:srgbClr val="FFFF00"/>
                </a:solidFill>
                <a:latin typeface="Arial Rounded MT Bold" panose="020F0704030504030204" pitchFamily="34" charset="0"/>
              </a:rPr>
            </a:br>
            <a:r>
              <a:rPr lang="en-IN" sz="1800" b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batch : s5</a:t>
            </a:r>
            <a:br>
              <a:rPr lang="en-IN" sz="1800" b="1" dirty="0">
                <a:solidFill>
                  <a:srgbClr val="FFFF00"/>
                </a:solidFill>
                <a:latin typeface="Arial Rounded MT Bold" panose="020F0704030504030204" pitchFamily="34" charset="0"/>
              </a:rPr>
            </a:br>
            <a:r>
              <a:rPr lang="en-IN" sz="1800" b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div : 1</a:t>
            </a:r>
            <a:br>
              <a:rPr lang="en-IN" sz="5400" b="1" i="0" u="none" strike="noStrike" baseline="0" dirty="0">
                <a:solidFill>
                  <a:srgbClr val="FFC000"/>
                </a:solidFill>
                <a:latin typeface="Arial Black" panose="020B0A04020102020204" pitchFamily="34" charset="0"/>
              </a:rPr>
            </a:br>
            <a:br>
              <a:rPr lang="en-IN" sz="5400" b="1" i="0" u="none" strike="noStrike" baseline="0" dirty="0">
                <a:solidFill>
                  <a:srgbClr val="FFC000"/>
                </a:solidFill>
                <a:latin typeface="Arial Black" panose="020B0A04020102020204" pitchFamily="34" charset="0"/>
              </a:rPr>
            </a:br>
            <a:r>
              <a:rPr lang="en-IN" sz="5400" b="1" i="0" u="none" strike="noStrike" baseline="0" dirty="0" err="1">
                <a:solidFill>
                  <a:srgbClr val="FFC000"/>
                </a:solidFill>
                <a:latin typeface="Arial Black" panose="020B0A04020102020204" pitchFamily="34" charset="0"/>
              </a:rPr>
              <a:t>Dsa</a:t>
            </a:r>
            <a:r>
              <a:rPr lang="en-IN" sz="5400" b="1" i="0" u="none" strike="noStrike" baseline="0" dirty="0">
                <a:solidFill>
                  <a:srgbClr val="FFC000"/>
                </a:solidFill>
                <a:latin typeface="Arial Black" panose="020B0A04020102020204" pitchFamily="34" charset="0"/>
              </a:rPr>
              <a:t> lab</a:t>
            </a:r>
            <a:br>
              <a:rPr lang="en-IN" sz="2400" b="1" i="0" u="none" strike="noStrike" baseline="0" dirty="0">
                <a:solidFill>
                  <a:srgbClr val="00B0F0"/>
                </a:solidFill>
                <a:latin typeface="Arial Black" panose="020B0A04020102020204" pitchFamily="34" charset="0"/>
              </a:rPr>
            </a:br>
            <a:r>
              <a:rPr lang="en-US" sz="2400" b="1" i="0" u="none" strike="noStrike" baseline="0" dirty="0">
                <a:solidFill>
                  <a:srgbClr val="00B0F0"/>
                </a:solidFill>
                <a:latin typeface="Arial Black" panose="020B0A04020102020204" pitchFamily="34" charset="0"/>
              </a:rPr>
              <a:t> Project topic : grep command in Unix/Linux </a:t>
            </a:r>
            <a:endParaRPr lang="en-IN" sz="2400" b="1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A9E26-1153-4E15-BE40-52A440C36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481" y="3429000"/>
            <a:ext cx="8637072" cy="1407988"/>
          </a:xfrm>
        </p:spPr>
        <p:txBody>
          <a:bodyPr>
            <a:normAutofit fontScale="25000" lnSpcReduction="20000"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9600" b="0" i="0" u="none" strike="noStrike" baseline="0" dirty="0">
                <a:solidFill>
                  <a:srgbClr val="00B050"/>
                </a:solidFill>
                <a:latin typeface="Algerian" panose="04020705040A02060702" pitchFamily="82" charset="0"/>
              </a:rPr>
              <a:t>grep stands for globally search for regular expression and print out</a:t>
            </a: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8000" b="0" i="0" u="none" strike="noStrike" baseline="0" dirty="0">
                <a:solidFill>
                  <a:srgbClr val="00B050"/>
                </a:solidFill>
                <a:latin typeface="Algerian" panose="04020705040A02060702" pitchFamily="82" charset="0"/>
              </a:rPr>
              <a:t>The grep filter searches a file for a particular pattern of characters, and displays all lines that contain that pattern </a:t>
            </a:r>
            <a:r>
              <a:rPr lang="en-US" sz="6400" b="0" i="0" u="none" strike="noStrike" baseline="0" dirty="0">
                <a:solidFill>
                  <a:srgbClr val="00B050"/>
                </a:solidFill>
                <a:latin typeface="Algerian" panose="04020705040A02060702" pitchFamily="8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317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AD3C-1A6A-46BA-B35E-045CCCD3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timeline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0F3EB5-A76B-448D-AB4B-8E8C89314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" y="1455576"/>
            <a:ext cx="10730204" cy="4277231"/>
          </a:xfrm>
        </p:spPr>
      </p:pic>
    </p:spTree>
    <p:extLst>
      <p:ext uri="{BB962C8B-B14F-4D97-AF65-F5344CB8AC3E}">
        <p14:creationId xmlns:p14="http://schemas.microsoft.com/office/powerpoint/2010/main" val="358787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9FA5E-F8B2-4DDB-AB32-0240EE04EF7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4563" y="811763"/>
            <a:ext cx="8210939" cy="4664075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solidFill>
                  <a:srgbClr val="00B0F0"/>
                </a:solidFill>
                <a:latin typeface="Cooper Black" panose="0208090404030B020404" pitchFamily="18" charset="0"/>
              </a:rPr>
              <a:t>Functions that has to be implemented : </a:t>
            </a:r>
            <a:br>
              <a:rPr lang="en-US" sz="1400" b="0" i="0" u="none" strike="noStrike" baseline="0" dirty="0">
                <a:solidFill>
                  <a:srgbClr val="FFFF00"/>
                </a:solidFill>
                <a:latin typeface="Arial Rounded MT Bold" panose="020F0704030504030204" pitchFamily="34" charset="0"/>
              </a:rPr>
            </a:br>
            <a:br>
              <a:rPr lang="en-US" sz="1400" b="0" i="0" u="none" strike="noStrike" baseline="0" dirty="0">
                <a:solidFill>
                  <a:srgbClr val="FFFF00"/>
                </a:solidFill>
                <a:latin typeface="Arial Rounded MT Bold" panose="020F0704030504030204" pitchFamily="34" charset="0"/>
              </a:rPr>
            </a:br>
            <a:r>
              <a:rPr lang="en-US" sz="1600" b="0" i="0" u="none" strike="noStrike" baseline="0" dirty="0">
                <a:solidFill>
                  <a:srgbClr val="66FF66"/>
                </a:solidFill>
                <a:latin typeface="Bookman Old Style" panose="02050604050505020204" pitchFamily="18" charset="0"/>
              </a:rPr>
              <a:t>1. </a:t>
            </a:r>
            <a:r>
              <a:rPr lang="en-US" sz="1600" b="1" i="0" u="none" strike="noStrike" baseline="0" dirty="0">
                <a:solidFill>
                  <a:srgbClr val="66FF66"/>
                </a:solidFill>
                <a:latin typeface="Bookman Old Style" panose="02050604050505020204" pitchFamily="18" charset="0"/>
              </a:rPr>
              <a:t>Case insensitive search (-</a:t>
            </a:r>
            <a:r>
              <a:rPr lang="en-US" sz="1600" b="1" i="0" u="none" strike="noStrike" baseline="0" dirty="0" err="1">
                <a:solidFill>
                  <a:srgbClr val="66FF66"/>
                </a:solidFill>
                <a:latin typeface="Bookman Old Style" panose="02050604050505020204" pitchFamily="18" charset="0"/>
              </a:rPr>
              <a:t>i</a:t>
            </a:r>
            <a:r>
              <a:rPr lang="en-US" sz="1600" b="1" i="0" u="none" strike="noStrike" baseline="0" dirty="0">
                <a:solidFill>
                  <a:srgbClr val="66FF66"/>
                </a:solidFill>
                <a:latin typeface="Bookman Old Style" panose="02050604050505020204" pitchFamily="18" charset="0"/>
              </a:rPr>
              <a:t>).</a:t>
            </a:r>
            <a:br>
              <a:rPr lang="en-US" sz="1600" b="0" i="0" u="none" strike="noStrike" baseline="0" dirty="0">
                <a:solidFill>
                  <a:srgbClr val="66FF66"/>
                </a:solidFill>
                <a:latin typeface="Bookman Old Style" panose="02050604050505020204" pitchFamily="18" charset="0"/>
              </a:rPr>
            </a:br>
            <a:br>
              <a:rPr lang="en-US" sz="1600" b="0" i="0" u="none" strike="noStrike" baseline="0" dirty="0">
                <a:solidFill>
                  <a:srgbClr val="66FF66"/>
                </a:solidFill>
                <a:latin typeface="Bookman Old Style" panose="02050604050505020204" pitchFamily="18" charset="0"/>
              </a:rPr>
            </a:br>
            <a:r>
              <a:rPr lang="en-US" sz="1600" b="1" i="0" u="none" strike="noStrike" baseline="0" dirty="0">
                <a:solidFill>
                  <a:srgbClr val="66FF66"/>
                </a:solidFill>
                <a:latin typeface="Bookman Old Style" panose="02050604050505020204" pitchFamily="18" charset="0"/>
              </a:rPr>
              <a:t>2. Displaying the count of number of matches(-c).</a:t>
            </a:r>
            <a:br>
              <a:rPr lang="en-US" sz="1600" b="1" i="0" u="none" strike="noStrike" baseline="0" dirty="0">
                <a:solidFill>
                  <a:srgbClr val="66FF66"/>
                </a:solidFill>
                <a:latin typeface="Bookman Old Style" panose="02050604050505020204" pitchFamily="18" charset="0"/>
              </a:rPr>
            </a:br>
            <a:br>
              <a:rPr lang="en-US" sz="1600" b="0" i="0" u="none" strike="noStrike" baseline="0" dirty="0">
                <a:solidFill>
                  <a:srgbClr val="66FF66"/>
                </a:solidFill>
                <a:latin typeface="Bookman Old Style" panose="02050604050505020204" pitchFamily="18" charset="0"/>
              </a:rPr>
            </a:br>
            <a:r>
              <a:rPr lang="en-US" sz="1600" b="1" i="0" u="none" strike="noStrike" baseline="0" dirty="0">
                <a:solidFill>
                  <a:srgbClr val="66FF66"/>
                </a:solidFill>
                <a:latin typeface="Bookman Old Style" panose="02050604050505020204" pitchFamily="18" charset="0"/>
              </a:rPr>
              <a:t>3. Display the file names that matches the pattern (-l).</a:t>
            </a:r>
            <a:br>
              <a:rPr lang="en-US" sz="1600" b="1" i="0" u="none" strike="noStrike" baseline="0" dirty="0">
                <a:solidFill>
                  <a:srgbClr val="66FF66"/>
                </a:solidFill>
                <a:latin typeface="Bookman Old Style" panose="02050604050505020204" pitchFamily="18" charset="0"/>
              </a:rPr>
            </a:br>
            <a:br>
              <a:rPr lang="en-US" sz="1600" b="0" i="0" u="none" strike="noStrike" baseline="0" dirty="0">
                <a:solidFill>
                  <a:srgbClr val="66FF66"/>
                </a:solidFill>
                <a:latin typeface="Bookman Old Style" panose="02050604050505020204" pitchFamily="18" charset="0"/>
              </a:rPr>
            </a:br>
            <a:r>
              <a:rPr lang="en-US" sz="1600" b="1" i="0" u="none" strike="noStrike" baseline="0" dirty="0">
                <a:solidFill>
                  <a:srgbClr val="66FF66"/>
                </a:solidFill>
                <a:latin typeface="Bookman Old Style" panose="02050604050505020204" pitchFamily="18" charset="0"/>
              </a:rPr>
              <a:t>4. Checking for the whole words in a file and displaying the lines(-w).</a:t>
            </a:r>
            <a:br>
              <a:rPr lang="en-US" sz="1600" b="0" i="0" u="none" strike="noStrike" baseline="0" dirty="0">
                <a:solidFill>
                  <a:srgbClr val="66FF66"/>
                </a:solidFill>
                <a:latin typeface="Bookman Old Style" panose="02050604050505020204" pitchFamily="18" charset="0"/>
              </a:rPr>
            </a:br>
            <a:br>
              <a:rPr lang="en-US" sz="1600" b="0" i="0" u="none" strike="noStrike" baseline="0" dirty="0">
                <a:solidFill>
                  <a:srgbClr val="66FF66"/>
                </a:solidFill>
                <a:latin typeface="Bookman Old Style" panose="02050604050505020204" pitchFamily="18" charset="0"/>
              </a:rPr>
            </a:br>
            <a:r>
              <a:rPr lang="en-US" sz="1600" b="1" i="0" u="none" strike="noStrike" baseline="0" dirty="0">
                <a:solidFill>
                  <a:srgbClr val="66FF66"/>
                </a:solidFill>
                <a:latin typeface="Bookman Old Style" panose="02050604050505020204" pitchFamily="18" charset="0"/>
              </a:rPr>
              <a:t>5. Displaying only the matched pattern (-o).</a:t>
            </a:r>
            <a:br>
              <a:rPr lang="en-US" sz="1600" b="1" i="0" u="none" strike="noStrike" baseline="0" dirty="0">
                <a:solidFill>
                  <a:srgbClr val="66FF66"/>
                </a:solidFill>
                <a:latin typeface="Bookman Old Style" panose="02050604050505020204" pitchFamily="18" charset="0"/>
              </a:rPr>
            </a:br>
            <a:br>
              <a:rPr lang="en-US" sz="1600" b="0" i="0" u="none" strike="noStrike" baseline="0" dirty="0">
                <a:solidFill>
                  <a:srgbClr val="66FF66"/>
                </a:solidFill>
                <a:latin typeface="Bookman Old Style" panose="02050604050505020204" pitchFamily="18" charset="0"/>
              </a:rPr>
            </a:br>
            <a:r>
              <a:rPr lang="en-US" sz="1600" b="1" i="0" u="none" strike="noStrike" baseline="0" dirty="0">
                <a:solidFill>
                  <a:srgbClr val="66FF66"/>
                </a:solidFill>
                <a:latin typeface="Bookman Old Style" panose="02050604050505020204" pitchFamily="18" charset="0"/>
              </a:rPr>
              <a:t>6. Show line number while displaying the output(-n).</a:t>
            </a:r>
            <a:br>
              <a:rPr lang="en-US" sz="1600" b="1" i="0" u="none" strike="noStrike" baseline="0" dirty="0">
                <a:solidFill>
                  <a:srgbClr val="66FF66"/>
                </a:solidFill>
                <a:latin typeface="Bookman Old Style" panose="02050604050505020204" pitchFamily="18" charset="0"/>
              </a:rPr>
            </a:br>
            <a:br>
              <a:rPr lang="en-US" sz="1600" b="0" i="0" u="none" strike="noStrike" baseline="0" dirty="0">
                <a:solidFill>
                  <a:srgbClr val="66FF66"/>
                </a:solidFill>
                <a:latin typeface="Bookman Old Style" panose="02050604050505020204" pitchFamily="18" charset="0"/>
              </a:rPr>
            </a:br>
            <a:r>
              <a:rPr lang="en-US" sz="1600" b="1" i="0" u="none" strike="noStrike" baseline="0" dirty="0">
                <a:solidFill>
                  <a:srgbClr val="66FF66"/>
                </a:solidFill>
                <a:latin typeface="Bookman Old Style" panose="02050604050505020204" pitchFamily="18" charset="0"/>
              </a:rPr>
              <a:t>7. Inverting the pattern match(-v) .</a:t>
            </a:r>
            <a:br>
              <a:rPr lang="en-US" sz="1600" b="1" i="0" u="none" strike="noStrike" baseline="0" dirty="0">
                <a:solidFill>
                  <a:srgbClr val="66FF66"/>
                </a:solidFill>
                <a:latin typeface="Bookman Old Style" panose="02050604050505020204" pitchFamily="18" charset="0"/>
              </a:rPr>
            </a:br>
            <a:br>
              <a:rPr lang="en-US" sz="1600" b="1" i="0" u="none" strike="noStrike" baseline="0" dirty="0">
                <a:solidFill>
                  <a:srgbClr val="66FF66"/>
                </a:solidFill>
                <a:latin typeface="Bookman Old Style" panose="02050604050505020204" pitchFamily="18" charset="0"/>
              </a:rPr>
            </a:br>
            <a:r>
              <a:rPr lang="en-US" sz="1600" b="1" i="0" u="none" strike="noStrike" baseline="0" dirty="0">
                <a:solidFill>
                  <a:srgbClr val="66FF66"/>
                </a:solidFill>
                <a:latin typeface="Bookman Old Style" panose="02050604050505020204" pitchFamily="18" charset="0"/>
              </a:rPr>
              <a:t>8. Matching the lines that start with a string(^)</a:t>
            </a:r>
            <a:r>
              <a:rPr lang="en-US" sz="1600" b="0" i="0" u="none" strike="noStrike" baseline="0" dirty="0">
                <a:solidFill>
                  <a:srgbClr val="66FF66"/>
                </a:solidFill>
                <a:latin typeface="Bookman Old Style" panose="02050604050505020204" pitchFamily="18" charset="0"/>
              </a:rPr>
              <a:t>. </a:t>
            </a:r>
            <a:br>
              <a:rPr lang="en-US" sz="1600" b="0" i="0" u="none" strike="noStrike" baseline="0" dirty="0">
                <a:solidFill>
                  <a:srgbClr val="66FF66"/>
                </a:solidFill>
                <a:latin typeface="Bookman Old Style" panose="02050604050505020204" pitchFamily="18" charset="0"/>
              </a:rPr>
            </a:br>
            <a:br>
              <a:rPr lang="en-US" sz="1600" dirty="0">
                <a:solidFill>
                  <a:srgbClr val="66FF66"/>
                </a:solidFill>
                <a:latin typeface="Bookman Old Style" panose="02050604050505020204" pitchFamily="18" charset="0"/>
              </a:rPr>
            </a:br>
            <a:r>
              <a:rPr lang="en-US" sz="1600" b="1" i="0" u="none" strike="noStrike" baseline="0" dirty="0">
                <a:solidFill>
                  <a:srgbClr val="66FF66"/>
                </a:solidFill>
                <a:latin typeface="Bookman Old Style" panose="02050604050505020204" pitchFamily="18" charset="0"/>
              </a:rPr>
              <a:t>9. Matching the lines that end with a string($).</a:t>
            </a:r>
            <a:br>
              <a:rPr lang="en-US" sz="1600" b="1" i="0" u="none" strike="noStrike" baseline="0" dirty="0">
                <a:solidFill>
                  <a:srgbClr val="66FF66"/>
                </a:solidFill>
                <a:latin typeface="Bookman Old Style" panose="02050604050505020204" pitchFamily="18" charset="0"/>
              </a:rPr>
            </a:br>
            <a:br>
              <a:rPr lang="en-US" sz="1600" b="0" i="0" u="none" strike="noStrike" baseline="0" dirty="0">
                <a:solidFill>
                  <a:srgbClr val="66FF66"/>
                </a:solidFill>
                <a:latin typeface="Bookman Old Style" panose="02050604050505020204" pitchFamily="18" charset="0"/>
              </a:rPr>
            </a:br>
            <a:r>
              <a:rPr lang="en-US" sz="1600" b="1" i="0" u="none" strike="noStrike" baseline="0" dirty="0">
                <a:solidFill>
                  <a:srgbClr val="66FF66"/>
                </a:solidFill>
                <a:latin typeface="Bookman Old Style" panose="02050604050505020204" pitchFamily="18" charset="0"/>
              </a:rPr>
              <a:t>10. Print n specific lines from a file(-a). </a:t>
            </a:r>
            <a:br>
              <a:rPr lang="en-US" sz="1600" b="0" i="0" u="none" strike="noStrike" baseline="0" dirty="0">
                <a:solidFill>
                  <a:srgbClr val="66FF66"/>
                </a:solidFill>
                <a:latin typeface="Bookman Old Style" panose="02050604050505020204" pitchFamily="18" charset="0"/>
              </a:rPr>
            </a:br>
            <a:br>
              <a:rPr lang="en-IN" sz="1400" b="0" i="0" u="none" strike="noStrike" baseline="0" dirty="0">
                <a:solidFill>
                  <a:srgbClr val="66FF66"/>
                </a:solidFill>
                <a:latin typeface="Arial Rounded MT Bold" panose="020F0704030504030204" pitchFamily="34" charset="0"/>
              </a:rPr>
            </a:br>
            <a:endParaRPr lang="en-IN" sz="1400" b="1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DBD47-D575-4ED0-8284-58C07E765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502" y="811764"/>
            <a:ext cx="3110070" cy="4664075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00BDAA1-76A3-458C-8148-83C94B197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439395"/>
              </p:ext>
            </p:extLst>
          </p:nvPr>
        </p:nvGraphicFramePr>
        <p:xfrm>
          <a:off x="9517224" y="811765"/>
          <a:ext cx="2313992" cy="488591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56996">
                  <a:extLst>
                    <a:ext uri="{9D8B030D-6E8A-4147-A177-3AD203B41FA5}">
                      <a16:colId xmlns:a16="http://schemas.microsoft.com/office/drawing/2014/main" val="155034550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2139106795"/>
                    </a:ext>
                  </a:extLst>
                </a:gridCol>
              </a:tblGrid>
              <a:tr h="862557">
                <a:tc>
                  <a:txBody>
                    <a:bodyPr/>
                    <a:lstStyle/>
                    <a:p>
                      <a:r>
                        <a:rPr lang="en-IN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</a:t>
                      </a:r>
                    </a:p>
                    <a:p>
                      <a:r>
                        <a:rPr lang="en-IN" dirty="0"/>
                        <a:t>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314460"/>
                  </a:ext>
                </a:extLst>
              </a:tr>
              <a:tr h="354193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595187"/>
                  </a:ext>
                </a:extLst>
              </a:tr>
              <a:tr h="354193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O(n^2)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056919"/>
                  </a:ext>
                </a:extLst>
              </a:tr>
              <a:tr h="354193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81180"/>
                  </a:ext>
                </a:extLst>
              </a:tr>
              <a:tr h="354193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O(n^2)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68161"/>
                  </a:ext>
                </a:extLst>
              </a:tr>
              <a:tr h="354193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O(n^2)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687887"/>
                  </a:ext>
                </a:extLst>
              </a:tr>
              <a:tr h="354193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134123"/>
                  </a:ext>
                </a:extLst>
              </a:tr>
              <a:tr h="354193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21344"/>
                  </a:ext>
                </a:extLst>
              </a:tr>
              <a:tr h="354193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154597"/>
                  </a:ext>
                </a:extLst>
              </a:tr>
              <a:tr h="354193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258938"/>
                  </a:ext>
                </a:extLst>
              </a:tr>
              <a:tr h="354193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O(n^2)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225982"/>
                  </a:ext>
                </a:extLst>
              </a:tr>
              <a:tr h="35419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346350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F8C71CDD-1B80-47B9-AC8C-7B0512DD730C}"/>
              </a:ext>
            </a:extLst>
          </p:cNvPr>
          <p:cNvSpPr txBox="1">
            <a:spLocks/>
          </p:cNvSpPr>
          <p:nvPr/>
        </p:nvSpPr>
        <p:spPr>
          <a:xfrm>
            <a:off x="1841573" y="5697682"/>
            <a:ext cx="8943147" cy="1160318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sz="2400" b="1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034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9FA5E-F8B2-4DDB-AB32-0240EE04E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0359" y="-140093"/>
            <a:ext cx="5475462" cy="91109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C000"/>
                </a:solidFill>
                <a:latin typeface="Arial Black" panose="020B0A04020102020204" pitchFamily="34" charset="0"/>
              </a:rPr>
              <a:t>Implementation details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A9E26-1153-4E15-BE40-52A440C36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808" y="841385"/>
            <a:ext cx="10420686" cy="4654346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IN" dirty="0"/>
              <a:t>Data structure   :    linked list  and array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programming language  :    c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/>
              <a:t>Idea :   </a:t>
            </a:r>
          </a:p>
          <a:p>
            <a:pPr marL="1714500" lvl="3" indent="-342900" algn="l">
              <a:buFont typeface="+mj-lt"/>
              <a:buAutoNum type="alphaLcPeriod"/>
            </a:pPr>
            <a:r>
              <a:rPr lang="en-IN" dirty="0"/>
              <a:t>using file handling , program  will read text files line by line and each line of text file  get store in dynamic array . </a:t>
            </a:r>
          </a:p>
          <a:p>
            <a:pPr marL="1714500" lvl="3" indent="-342900" algn="l">
              <a:buFont typeface="+mj-lt"/>
              <a:buAutoNum type="alphaLcPeriod"/>
            </a:pPr>
            <a:r>
              <a:rPr lang="en-IN" dirty="0"/>
              <a:t>To access the contained of array , I created a linked list which had three field  </a:t>
            </a:r>
          </a:p>
          <a:p>
            <a:pPr marL="1714500" lvl="3" indent="-342900" algn="l">
              <a:buFont typeface="+mj-lt"/>
              <a:buAutoNum type="alphaLcPeriod"/>
            </a:pPr>
            <a:r>
              <a:rPr lang="en-IN" dirty="0"/>
              <a:t>One field is character pointer which is pointed to the dynamic array which stores the single line of file ( name as ‘line’)</a:t>
            </a:r>
          </a:p>
          <a:p>
            <a:pPr marL="1714500" lvl="3" indent="-342900" algn="l">
              <a:buFont typeface="+mj-lt"/>
              <a:buAutoNum type="alphaLcPeriod"/>
            </a:pPr>
            <a:r>
              <a:rPr lang="en-IN" dirty="0"/>
              <a:t> second field is line number which stores the line number of current line</a:t>
            </a:r>
          </a:p>
          <a:p>
            <a:pPr marL="1714500" lvl="3" indent="-342900" algn="l">
              <a:buFont typeface="+mj-lt"/>
              <a:buAutoNum type="alphaLcPeriod"/>
            </a:pPr>
            <a:r>
              <a:rPr lang="en-IN" dirty="0"/>
              <a:t>Third field is pointer to the next node</a:t>
            </a:r>
          </a:p>
          <a:p>
            <a:pPr marL="1714500" lvl="3" indent="-342900" algn="l">
              <a:buFont typeface="+mj-lt"/>
              <a:buAutoNum type="alphaLcPeriod"/>
            </a:pPr>
            <a:r>
              <a:rPr lang="en-IN" dirty="0"/>
              <a:t>For performing the each functions of grep command I made the linked list global</a:t>
            </a:r>
          </a:p>
          <a:p>
            <a:pPr marL="1714500" lvl="3" indent="-342900" algn="l">
              <a:buFont typeface="+mj-lt"/>
              <a:buAutoNum type="alphaLcPeriod"/>
            </a:pPr>
            <a:r>
              <a:rPr lang="en-IN" dirty="0"/>
              <a:t>To show the output of grep command like terminal. I used menu driven program</a:t>
            </a:r>
          </a:p>
          <a:p>
            <a:pPr marL="1714500" lvl="3" indent="-342900" algn="l">
              <a:buFont typeface="+mj-lt"/>
              <a:buAutoNum type="alphaL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464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13361-FFD5-4067-8FC9-B2E246C6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934" y="468617"/>
            <a:ext cx="9291215" cy="1049235"/>
          </a:xfrm>
        </p:spPr>
        <p:txBody>
          <a:bodyPr/>
          <a:lstStyle/>
          <a:p>
            <a:r>
              <a:rPr lang="en-IN" u="sng" dirty="0"/>
              <a:t>Graphical </a:t>
            </a:r>
            <a:r>
              <a:rPr lang="en-IN" u="sng" dirty="0" err="1"/>
              <a:t>representaion</a:t>
            </a: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4D84C1-4BB7-420D-88CE-53E0AF1ED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508" y="1771443"/>
            <a:ext cx="6634066" cy="41514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002060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779506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647</TotalTime>
  <Words>411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Algerian</vt:lpstr>
      <vt:lpstr>Arial</vt:lpstr>
      <vt:lpstr>Arial Black</vt:lpstr>
      <vt:lpstr>Arial Rounded MT Bold</vt:lpstr>
      <vt:lpstr>Bookman Old Style</vt:lpstr>
      <vt:lpstr>Cooper Black</vt:lpstr>
      <vt:lpstr>Rockwell</vt:lpstr>
      <vt:lpstr>Wingdings</vt:lpstr>
      <vt:lpstr>Gallery</vt:lpstr>
      <vt:lpstr>Name : sanket mohan chaudhari mis : 111903085 batch : s5 div : 1  Dsa lab  Project topic : grep command in Unix/Linux </vt:lpstr>
      <vt:lpstr>Project timeline </vt:lpstr>
      <vt:lpstr>Functions that has to be implemented :   1. Case insensitive search (-i).  2. Displaying the count of number of matches(-c).  3. Display the file names that matches the pattern (-l).  4. Checking for the whole words in a file and displaying the lines(-w).  5. Displaying only the matched pattern (-o).  6. Show line number while displaying the output(-n).  7. Inverting the pattern match(-v) .  8. Matching the lines that start with a string(^).   9. Matching the lines that end with a string($).  10. Print n specific lines from a file(-a).   </vt:lpstr>
      <vt:lpstr>Implementation details :</vt:lpstr>
      <vt:lpstr>Graphical representaion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topic : grep command in Unix/Linux</dc:title>
  <dc:creator>sanket chaudhari</dc:creator>
  <cp:lastModifiedBy>sanket chaudhari</cp:lastModifiedBy>
  <cp:revision>21</cp:revision>
  <dcterms:created xsi:type="dcterms:W3CDTF">2021-02-03T17:34:16Z</dcterms:created>
  <dcterms:modified xsi:type="dcterms:W3CDTF">2021-04-15T13:13:42Z</dcterms:modified>
</cp:coreProperties>
</file>